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9"/>
  </p:notesMasterIdLst>
  <p:sldIdLst>
    <p:sldId id="256" r:id="rId2"/>
    <p:sldId id="261" r:id="rId3"/>
    <p:sldId id="257" r:id="rId4"/>
    <p:sldId id="258" r:id="rId5"/>
    <p:sldId id="264" r:id="rId6"/>
    <p:sldId id="265" r:id="rId7"/>
    <p:sldId id="259" r:id="rId8"/>
  </p:sldIdLst>
  <p:sldSz cx="9144000" cy="6858000" type="screen4x3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1DC788-1CD0-4A5C-A4A5-33430F6145DB}" type="datetimeFigureOut">
              <a:rPr lang="es-EC" smtClean="0"/>
              <a:pPr/>
              <a:t>02/03/2010</a:t>
            </a:fld>
            <a:endParaRPr lang="es-EC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C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113A0C-EAC6-47DC-B90B-1FE3F62451E7}" type="slidenum">
              <a:rPr lang="es-EC" smtClean="0"/>
              <a:pPr/>
              <a:t>‹Nº›</a:t>
            </a:fld>
            <a:endParaRPr lang="es-EC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C" smtClean="0"/>
              <a:t>Guayaquil, febrero 27 de 2010</a:t>
            </a:r>
            <a:endParaRPr lang="es-EC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C" smtClean="0"/>
              <a:t>Guayaquil, 27 de febrero de 2010</a:t>
            </a:r>
            <a:endParaRPr lang="es-EC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88DC4A0-4BC6-4467-8289-5E7D19BF5203}" type="slidenum">
              <a:rPr lang="es-EC" smtClean="0"/>
              <a:pPr/>
              <a:t>‹Nº›</a:t>
            </a:fld>
            <a:endParaRPr lang="es-EC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C" smtClean="0"/>
              <a:t>Guayaquil, febrero 27 de 2010</a:t>
            </a:r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C" smtClean="0"/>
              <a:t>Guayaquil, 27 de febrero de 2010</a:t>
            </a:r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DC4A0-4BC6-4467-8289-5E7D19BF5203}" type="slidenum">
              <a:rPr lang="es-EC" smtClean="0"/>
              <a:pPr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C" smtClean="0"/>
              <a:t>Guayaquil, febrero 27 de 2010</a:t>
            </a:r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C" smtClean="0"/>
              <a:t>Guayaquil, 27 de febrero de 2010</a:t>
            </a:r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DC4A0-4BC6-4467-8289-5E7D19BF5203}" type="slidenum">
              <a:rPr lang="es-EC" smtClean="0"/>
              <a:pPr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215074" y="6215082"/>
            <a:ext cx="2643206" cy="457200"/>
          </a:xfrm>
        </p:spPr>
        <p:txBody>
          <a:bodyPr/>
          <a:lstStyle>
            <a:lvl1pPr>
              <a:defRPr sz="1200" b="1" i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C" dirty="0" smtClean="0"/>
              <a:t>Guayaquil, 27 de febrero de 2010</a:t>
            </a:r>
            <a:endParaRPr lang="es-EC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DC4A0-4BC6-4467-8289-5E7D19BF5203}" type="slidenum">
              <a:rPr lang="es-EC" smtClean="0"/>
              <a:pPr/>
              <a:t>‹Nº›</a:t>
            </a:fld>
            <a:endParaRPr lang="es-EC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pic>
        <p:nvPicPr>
          <p:cNvPr id="7" name="Picture 2" descr="C:\Users\hp\AppData\Local\Microsoft\Windows\Temporary Internet Files\Low\Content.IE5\7DU1NYX6\j0436899[1]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8143900" y="-71462"/>
            <a:ext cx="928694" cy="9286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C" smtClean="0"/>
              <a:t>Guayaquil, febrero 27 de 2010</a:t>
            </a:r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s-EC" smtClean="0"/>
              <a:t>Guayaquil, 27 de febrero de 2010</a:t>
            </a:r>
            <a:endParaRPr lang="es-EC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88DC4A0-4BC6-4467-8289-5E7D19BF5203}" type="slidenum">
              <a:rPr lang="es-EC" smtClean="0"/>
              <a:pPr/>
              <a:t>‹Nº›</a:t>
            </a:fld>
            <a:endParaRPr lang="es-EC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C" smtClean="0"/>
              <a:t>Guayaquil, febrero 27 de 2010</a:t>
            </a:r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C" smtClean="0"/>
              <a:t>Guayaquil, 27 de febrero de 2010</a:t>
            </a:r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DC4A0-4BC6-4467-8289-5E7D19BF5203}" type="slidenum">
              <a:rPr lang="es-EC" smtClean="0"/>
              <a:pPr/>
              <a:t>‹Nº›</a:t>
            </a:fld>
            <a:endParaRPr lang="es-EC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C" smtClean="0"/>
              <a:t>Guayaquil, febrero 27 de 2010</a:t>
            </a:r>
            <a:endParaRPr lang="es-EC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C" smtClean="0"/>
              <a:t>Guayaquil, 27 de febrero de 2010</a:t>
            </a:r>
            <a:endParaRPr lang="es-EC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DC4A0-4BC6-4467-8289-5E7D19BF5203}" type="slidenum">
              <a:rPr lang="es-EC" smtClean="0"/>
              <a:pPr/>
              <a:t>‹Nº›</a:t>
            </a:fld>
            <a:endParaRPr lang="es-EC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C" smtClean="0"/>
              <a:t>Guayaquil, febrero 27 de 2010</a:t>
            </a:r>
            <a:endParaRPr lang="es-EC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C" smtClean="0"/>
              <a:t>Guayaquil, 27 de febrero de 2010</a:t>
            </a:r>
            <a:endParaRPr lang="es-EC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DC4A0-4BC6-4467-8289-5E7D19BF5203}" type="slidenum">
              <a:rPr lang="es-EC" smtClean="0"/>
              <a:pPr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C" smtClean="0"/>
              <a:t>Guayaquil, febrero 27 de 2010</a:t>
            </a:r>
            <a:endParaRPr lang="es-EC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C" smtClean="0"/>
              <a:t>Guayaquil, 27 de febrero de 2010</a:t>
            </a:r>
            <a:endParaRPr lang="es-EC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DC4A0-4BC6-4467-8289-5E7D19BF5203}" type="slidenum">
              <a:rPr lang="es-EC" smtClean="0"/>
              <a:pPr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C" smtClean="0"/>
              <a:t>Guayaquil, febrero 27 de 2010</a:t>
            </a:r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C" smtClean="0"/>
              <a:t>Guayaquil, 27 de febrero de 2010</a:t>
            </a:r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DC4A0-4BC6-4467-8289-5E7D19BF5203}" type="slidenum">
              <a:rPr lang="es-EC" smtClean="0"/>
              <a:pPr/>
              <a:t>‹Nº›</a:t>
            </a:fld>
            <a:endParaRPr lang="es-EC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C" smtClean="0"/>
              <a:t>Guayaquil, febrero 27 de 2010</a:t>
            </a:r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s-EC" smtClean="0"/>
              <a:t>Guayaquil, 27 de febrero de 2010</a:t>
            </a:r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88DC4A0-4BC6-4467-8289-5E7D19BF5203}" type="slidenum">
              <a:rPr lang="es-EC" smtClean="0"/>
              <a:pPr/>
              <a:t>‹Nº›</a:t>
            </a:fld>
            <a:endParaRPr lang="es-EC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s-EC" smtClean="0"/>
              <a:t>Guayaquil, febrero 27 de 2010</a:t>
            </a:r>
            <a:endParaRPr lang="es-EC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s-EC" smtClean="0"/>
              <a:t>Guayaquil, 27 de febrero de 2010</a:t>
            </a:r>
            <a:endParaRPr lang="es-EC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88DC4A0-4BC6-4467-8289-5E7D19BF5203}" type="slidenum">
              <a:rPr lang="es-EC" smtClean="0"/>
              <a:pPr/>
              <a:t>‹Nº›</a:t>
            </a:fld>
            <a:endParaRPr lang="es-EC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EC" sz="5400" dirty="0" smtClean="0"/>
              <a:t/>
            </a:r>
            <a:br>
              <a:rPr lang="es-EC" sz="5400" dirty="0" smtClean="0"/>
            </a:br>
            <a:r>
              <a:rPr lang="es-EC" sz="5400" b="1" dirty="0" smtClean="0"/>
              <a:t>Caso:  ALIMEX</a:t>
            </a:r>
            <a:br>
              <a:rPr lang="es-EC" sz="5400" b="1" dirty="0" smtClean="0"/>
            </a:br>
            <a:endParaRPr lang="es-EC" sz="5400" b="1" dirty="0"/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928662" y="3571876"/>
            <a:ext cx="5643602" cy="307183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es-EC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Wendy Plata, </a:t>
            </a:r>
            <a:r>
              <a:rPr kumimoji="0" lang="es-EC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wplata@espol.edu.ec</a:t>
            </a:r>
          </a:p>
          <a:p>
            <a:pPr lvl="0">
              <a:spcBef>
                <a:spcPts val="580"/>
              </a:spcBef>
              <a:buClr>
                <a:schemeClr val="accent1"/>
              </a:buClr>
              <a:buSzPct val="85000"/>
              <a:defRPr/>
            </a:pPr>
            <a:r>
              <a:rPr kumimoji="0" lang="es-EC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Christian Armijos,</a:t>
            </a:r>
            <a:r>
              <a:rPr lang="es-EC" sz="2000" dirty="0" smtClean="0">
                <a:latin typeface="+mj-lt"/>
              </a:rPr>
              <a:t> </a:t>
            </a:r>
            <a:r>
              <a:rPr lang="es-EC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cristhian_ad@yahoo.es</a:t>
            </a:r>
            <a:r>
              <a:rPr lang="es-EC" sz="2000" dirty="0" smtClean="0">
                <a:latin typeface="+mj-lt"/>
              </a:rPr>
              <a:t> </a:t>
            </a:r>
            <a:endParaRPr kumimoji="0" lang="es-EC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lvl="0">
              <a:spcBef>
                <a:spcPts val="580"/>
              </a:spcBef>
              <a:buClr>
                <a:schemeClr val="accent1"/>
              </a:buClr>
              <a:buSzPct val="85000"/>
              <a:defRPr/>
            </a:pPr>
            <a:r>
              <a:rPr kumimoji="0" lang="es-EC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Raquel Gómez,</a:t>
            </a:r>
            <a:r>
              <a:rPr lang="es-EC" sz="2000" dirty="0" smtClean="0">
                <a:latin typeface="+mj-lt"/>
              </a:rPr>
              <a:t> </a:t>
            </a:r>
            <a:r>
              <a:rPr lang="es-EC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rrgch_76@hotmail.com </a:t>
            </a:r>
          </a:p>
          <a:p>
            <a:pPr lvl="0">
              <a:spcBef>
                <a:spcPts val="580"/>
              </a:spcBef>
              <a:buClr>
                <a:schemeClr val="accent1"/>
              </a:buClr>
              <a:buSzPct val="85000"/>
              <a:defRPr/>
            </a:pPr>
            <a:r>
              <a:rPr kumimoji="0" lang="es-EC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Marcela </a:t>
            </a:r>
            <a:r>
              <a:rPr kumimoji="0" lang="es-EC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Huayamave</a:t>
            </a:r>
            <a:r>
              <a:rPr kumimoji="0" lang="es-EC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</a:t>
            </a:r>
            <a:r>
              <a:rPr lang="es-EC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mvhc82@gmail.com </a:t>
            </a:r>
          </a:p>
          <a:p>
            <a:pPr lvl="0">
              <a:spcBef>
                <a:spcPts val="580"/>
              </a:spcBef>
              <a:buClr>
                <a:schemeClr val="accent1"/>
              </a:buClr>
              <a:buSzPct val="85000"/>
              <a:defRPr/>
            </a:pPr>
            <a:r>
              <a:rPr kumimoji="0" lang="es-EC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Freddy Vaca, </a:t>
            </a:r>
            <a:r>
              <a:rPr lang="es-EC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freddyv10@hotmail.com </a:t>
            </a:r>
          </a:p>
          <a:p>
            <a:pPr lvl="0">
              <a:spcBef>
                <a:spcPts val="580"/>
              </a:spcBef>
              <a:buClr>
                <a:schemeClr val="accent1"/>
              </a:buClr>
              <a:buSzPct val="85000"/>
              <a:defRPr/>
            </a:pPr>
            <a:r>
              <a:rPr kumimoji="0" lang="es-EC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Huber Salazar, </a:t>
            </a:r>
            <a:r>
              <a:rPr lang="es-EC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hubervic@hotmail.com </a:t>
            </a:r>
          </a:p>
          <a:p>
            <a:pPr lvl="0">
              <a:spcBef>
                <a:spcPts val="580"/>
              </a:spcBef>
              <a:buClr>
                <a:schemeClr val="accent1"/>
              </a:buClr>
              <a:buSzPct val="85000"/>
              <a:defRPr/>
            </a:pPr>
            <a:r>
              <a:rPr lang="es-EC" sz="2000" dirty="0" smtClean="0">
                <a:solidFill>
                  <a:schemeClr val="tx2"/>
                </a:solidFill>
                <a:latin typeface="+mj-lt"/>
              </a:rPr>
              <a:t>Martín Lema, </a:t>
            </a:r>
            <a:r>
              <a:rPr lang="es-EC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mlema@espol.edu.ec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es-EC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es-EC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es-EC" sz="2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Picture 2" descr="C:\Users\hp\AppData\Local\Microsoft\Windows\Temporary Internet Files\Low\Content.IE5\7DU1NYX6\j0436899[1]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715008" y="3357562"/>
            <a:ext cx="2857520" cy="28575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1 Título"/>
          <p:cNvSpPr txBox="1">
            <a:spLocks/>
          </p:cNvSpPr>
          <p:nvPr/>
        </p:nvSpPr>
        <p:spPr>
          <a:xfrm>
            <a:off x="857224" y="0"/>
            <a:ext cx="7500958" cy="1285860"/>
          </a:xfrm>
          <a:prstGeom prst="rect">
            <a:avLst/>
          </a:prstGeom>
        </p:spPr>
        <p:txBody>
          <a:bodyPr vert="horz" lIns="45720" tIns="0" rIns="45720" bIns="0" anchor="b" anchorCtr="0">
            <a:normAutofit fontScale="47500" lnSpcReduction="20000"/>
          </a:bodyPr>
          <a:lstStyle/>
          <a:p>
            <a:r>
              <a:rPr lang="es-EC" sz="51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ESCUELA SUPERIOR POLITÉCNICA DEL LITORAL </a:t>
            </a:r>
          </a:p>
          <a:p>
            <a:r>
              <a:rPr lang="es-EC" sz="36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Instituto De Ciencias Matemáticas</a:t>
            </a:r>
          </a:p>
          <a:p>
            <a:r>
              <a:rPr lang="es-EC" sz="36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Maestría en Gestión de la Calidad y Productividad - PROMOCIÓN 5</a:t>
            </a:r>
            <a:endParaRPr lang="es-EC" sz="3600" dirty="0" smtClean="0">
              <a:solidFill>
                <a:schemeClr val="tx2">
                  <a:lumMod val="75000"/>
                </a:schemeClr>
              </a:solidFill>
              <a:latin typeface="Calibri" pitchFamily="34" charset="0"/>
            </a:endParaRPr>
          </a:p>
          <a:p>
            <a:r>
              <a:rPr lang="es-EC" sz="36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Materia: LA PRODUCTIVIDAD DE LAS TECNOLOGIAS DE LA INFORMACIÓN</a:t>
            </a:r>
            <a:r>
              <a:rPr lang="es-EC" sz="36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 </a:t>
            </a:r>
          </a:p>
          <a:p>
            <a:r>
              <a:rPr lang="es-EC" sz="36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PROFESORA:</a:t>
            </a:r>
            <a:r>
              <a:rPr lang="es-EC" sz="36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s-EC" sz="3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Jacqueline Mejía</a:t>
            </a:r>
            <a:r>
              <a:rPr lang="es-EC" sz="36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, </a:t>
            </a:r>
            <a:r>
              <a:rPr lang="es-EC" sz="3600" dirty="0" smtClean="0">
                <a:solidFill>
                  <a:schemeClr val="tx2">
                    <a:lumMod val="75000"/>
                  </a:schemeClr>
                </a:solidFill>
              </a:rPr>
              <a:t>jmejia@espol.edu.ec </a:t>
            </a:r>
            <a:r>
              <a:rPr lang="es-EC" sz="36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</a:p>
        </p:txBody>
      </p:sp>
      <p:pic>
        <p:nvPicPr>
          <p:cNvPr id="7" name="6 Imagen" descr="logo espol"/>
          <p:cNvPicPr/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72396" y="214290"/>
            <a:ext cx="1000132" cy="945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2 Marcador de contenido"/>
          <p:cNvSpPr txBox="1">
            <a:spLocks/>
          </p:cNvSpPr>
          <p:nvPr/>
        </p:nvSpPr>
        <p:spPr>
          <a:xfrm>
            <a:off x="6072198" y="3214686"/>
            <a:ext cx="2143140" cy="57150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es-EC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haroni" pitchFamily="2" charset="-79"/>
                <a:cs typeface="Aharoni" pitchFamily="2" charset="-79"/>
              </a:rPr>
              <a:t>Grupo Fresa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es-EC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es-EC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es-EC" sz="2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143636" y="6215082"/>
            <a:ext cx="2643206" cy="457200"/>
          </a:xfrm>
        </p:spPr>
        <p:txBody>
          <a:bodyPr/>
          <a:lstStyle/>
          <a:p>
            <a:r>
              <a:rPr lang="es-EC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Guayaquil - Ecuador</a:t>
            </a:r>
            <a:endParaRPr lang="es-EC" sz="20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pPr algn="l"/>
            <a:r>
              <a:rPr lang="es-EC" b="1" dirty="0" smtClean="0"/>
              <a:t>RESUMEN</a:t>
            </a:r>
            <a:endParaRPr lang="es-EC" b="1" dirty="0"/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86412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ü"/>
            </a:pPr>
            <a:r>
              <a:rPr lang="es-EC" sz="2200" dirty="0" smtClean="0">
                <a:latin typeface="Arial" pitchFamily="34" charset="0"/>
                <a:cs typeface="Arial" pitchFamily="34" charset="0"/>
              </a:rPr>
              <a:t>Industria alimenticia.</a:t>
            </a:r>
          </a:p>
          <a:p>
            <a:pPr algn="just">
              <a:buFont typeface="Wingdings" pitchFamily="2" charset="2"/>
              <a:buChar char="ü"/>
            </a:pPr>
            <a:r>
              <a:rPr lang="es-EC" sz="2200" dirty="0" smtClean="0">
                <a:latin typeface="Arial" pitchFamily="34" charset="0"/>
                <a:cs typeface="Arial" pitchFamily="34" charset="0"/>
              </a:rPr>
              <a:t>Hasta 1990 no contaba con tecnología de información.</a:t>
            </a:r>
          </a:p>
          <a:p>
            <a:pPr algn="just">
              <a:buFont typeface="Wingdings" pitchFamily="2" charset="2"/>
              <a:buChar char="ü"/>
            </a:pPr>
            <a:r>
              <a:rPr lang="es-EC" sz="2200" dirty="0" smtClean="0">
                <a:latin typeface="Arial" pitchFamily="34" charset="0"/>
                <a:cs typeface="Arial" pitchFamily="34" charset="0"/>
              </a:rPr>
              <a:t>Los departamentos  trabajaban de forma aislada.</a:t>
            </a:r>
          </a:p>
          <a:p>
            <a:pPr algn="just">
              <a:buFont typeface="Wingdings" pitchFamily="2" charset="2"/>
              <a:buChar char="ü"/>
            </a:pPr>
            <a:r>
              <a:rPr lang="es-EC" sz="2200" dirty="0" smtClean="0">
                <a:latin typeface="Arial" pitchFamily="34" charset="0"/>
                <a:cs typeface="Arial" pitchFamily="34" charset="0"/>
              </a:rPr>
              <a:t>En el 2001 se formo comité para evaluación de mejores alternativas de SI.</a:t>
            </a:r>
          </a:p>
          <a:p>
            <a:pPr algn="just">
              <a:buFont typeface="Wingdings" pitchFamily="2" charset="2"/>
              <a:buChar char="ü"/>
            </a:pPr>
            <a:r>
              <a:rPr lang="es-EC" sz="2200" dirty="0" smtClean="0">
                <a:latin typeface="Arial" pitchFamily="34" charset="0"/>
                <a:cs typeface="Arial" pitchFamily="34" charset="0"/>
              </a:rPr>
              <a:t>Hubo mucha cooperación entre la casa de software y los departamentos involucrados.</a:t>
            </a:r>
          </a:p>
          <a:p>
            <a:pPr algn="just">
              <a:buFont typeface="Wingdings" pitchFamily="2" charset="2"/>
              <a:buChar char="ü"/>
            </a:pPr>
            <a:r>
              <a:rPr lang="es-EC" sz="2200" dirty="0" smtClean="0">
                <a:latin typeface="Arial" pitchFamily="34" charset="0"/>
                <a:cs typeface="Arial" pitchFamily="34" charset="0"/>
              </a:rPr>
              <a:t>Red Novell y módulos en FOX PRO para DOS (ventas, embarques, producción, calidad, inventarios, etc...); lo que dio como resultado  cambios sustanciales en la empresa.</a:t>
            </a:r>
          </a:p>
          <a:p>
            <a:pPr algn="just">
              <a:buFont typeface="Wingdings" pitchFamily="2" charset="2"/>
              <a:buChar char="ü"/>
            </a:pPr>
            <a:r>
              <a:rPr lang="es-EC" sz="2200" dirty="0" smtClean="0">
                <a:latin typeface="Arial" pitchFamily="34" charset="0"/>
                <a:cs typeface="Arial" pitchFamily="34" charset="0"/>
              </a:rPr>
              <a:t>La empresa cambió su forma de trabajar.</a:t>
            </a:r>
          </a:p>
          <a:p>
            <a:pPr algn="just">
              <a:buFont typeface="Wingdings" pitchFamily="2" charset="2"/>
              <a:buChar char="ü"/>
            </a:pPr>
            <a:r>
              <a:rPr lang="es-EC" sz="2200" dirty="0" smtClean="0">
                <a:latin typeface="Arial" pitchFamily="34" charset="0"/>
                <a:cs typeface="Arial" pitchFamily="34" charset="0"/>
              </a:rPr>
              <a:t>En el futuro se plantea cambiar los SI  a un sistema integrado o base de datos central.</a:t>
            </a:r>
          </a:p>
          <a:p>
            <a:pPr algn="just">
              <a:buFont typeface="Wingdings" pitchFamily="2" charset="2"/>
              <a:buChar char="ü"/>
            </a:pPr>
            <a:r>
              <a:rPr lang="es-EC" sz="2200" dirty="0" smtClean="0">
                <a:latin typeface="Arial" pitchFamily="34" charset="0"/>
                <a:cs typeface="Arial" pitchFamily="34" charset="0"/>
              </a:rPr>
              <a:t>La implementación de sistemas de información le ha permitido ahorrar en costos de operación  y contar con información para tomar decisiones.</a:t>
            </a:r>
          </a:p>
          <a:p>
            <a:endParaRPr lang="es-EC" dirty="0" smtClean="0"/>
          </a:p>
          <a:p>
            <a:endParaRPr lang="es-EC" dirty="0" smtClean="0"/>
          </a:p>
          <a:p>
            <a:endParaRPr lang="es-EC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C" smtClean="0"/>
              <a:t>Guayaquil, 27 de febrero de 2010</a:t>
            </a:r>
            <a:endParaRPr lang="es-EC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14376" y="274638"/>
            <a:ext cx="7772400" cy="1143000"/>
          </a:xfrm>
        </p:spPr>
        <p:txBody>
          <a:bodyPr>
            <a:normAutofit/>
          </a:bodyPr>
          <a:lstStyle/>
          <a:p>
            <a:r>
              <a:rPr lang="es-EC" sz="2800" dirty="0" smtClean="0"/>
              <a:t>1) ¿Qué tipo de Sistemas de Información identifica en la empresa?</a:t>
            </a:r>
            <a:endParaRPr lang="es-EC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28596" y="1714520"/>
            <a:ext cx="4071966" cy="4572000"/>
          </a:xfrm>
        </p:spPr>
        <p:txBody>
          <a:bodyPr numCol="1">
            <a:normAutofit/>
          </a:bodyPr>
          <a:lstStyle/>
          <a:p>
            <a:pPr>
              <a:buNone/>
            </a:pPr>
            <a:r>
              <a:rPr lang="es-EC" b="1" dirty="0" smtClean="0"/>
              <a:t>	</a:t>
            </a:r>
            <a:r>
              <a:rPr lang="es-EC" b="1" dirty="0" smtClean="0">
                <a:latin typeface="Arial Narrow" pitchFamily="34" charset="0"/>
                <a:cs typeface="Arial" pitchFamily="34" charset="0"/>
              </a:rPr>
              <a:t>TPS: </a:t>
            </a:r>
            <a:r>
              <a:rPr lang="es-EC" dirty="0" smtClean="0">
                <a:latin typeface="Arial Narrow" pitchFamily="34" charset="0"/>
                <a:cs typeface="Arial" pitchFamily="34" charset="0"/>
              </a:rPr>
              <a:t>Capturan los datos que posteriormente alimentarán a los MIS.</a:t>
            </a:r>
          </a:p>
          <a:p>
            <a:pPr>
              <a:buNone/>
            </a:pPr>
            <a:endParaRPr lang="es-EC" sz="1400" dirty="0" smtClean="0">
              <a:latin typeface="Arial Narrow" pitchFamily="34" charset="0"/>
              <a:cs typeface="Arial" pitchFamily="34" charset="0"/>
            </a:endParaRPr>
          </a:p>
          <a:p>
            <a:pPr lvl="1"/>
            <a:r>
              <a:rPr lang="es-EC" dirty="0" smtClean="0">
                <a:latin typeface="Arial Narrow" pitchFamily="34" charset="0"/>
                <a:cs typeface="Arial" pitchFamily="34" charset="0"/>
              </a:rPr>
              <a:t>Órdenes de Compra</a:t>
            </a:r>
          </a:p>
          <a:p>
            <a:pPr lvl="1"/>
            <a:r>
              <a:rPr lang="es-EC" dirty="0" smtClean="0">
                <a:latin typeface="Arial Narrow" pitchFamily="34" charset="0"/>
                <a:cs typeface="Arial" pitchFamily="34" charset="0"/>
              </a:rPr>
              <a:t>Ventas</a:t>
            </a:r>
          </a:p>
          <a:p>
            <a:pPr lvl="1"/>
            <a:r>
              <a:rPr lang="es-EC" dirty="0" smtClean="0">
                <a:latin typeface="Arial Narrow" pitchFamily="34" charset="0"/>
                <a:cs typeface="Arial" pitchFamily="34" charset="0"/>
              </a:rPr>
              <a:t>Embarques</a:t>
            </a:r>
          </a:p>
          <a:p>
            <a:pPr lvl="1"/>
            <a:r>
              <a:rPr lang="es-EC" dirty="0" smtClean="0">
                <a:latin typeface="Arial Narrow" pitchFamily="34" charset="0"/>
                <a:cs typeface="Arial" pitchFamily="34" charset="0"/>
              </a:rPr>
              <a:t>Nómina</a:t>
            </a:r>
          </a:p>
          <a:p>
            <a:pPr lvl="1"/>
            <a:endParaRPr lang="es-EC" dirty="0" smtClean="0"/>
          </a:p>
          <a:p>
            <a:pPr lvl="1"/>
            <a:endParaRPr lang="es-EC" dirty="0" smtClean="0"/>
          </a:p>
          <a:p>
            <a:pPr lvl="1"/>
            <a:endParaRPr lang="es-EC" dirty="0" smtClean="0"/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4857752" y="1714520"/>
            <a:ext cx="4071966" cy="4572000"/>
          </a:xfrm>
          <a:prstGeom prst="rect">
            <a:avLst/>
          </a:prstGeom>
        </p:spPr>
        <p:txBody>
          <a:bodyPr vert="horz" numCol="1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es-EC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s-EC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MIS:  </a:t>
            </a:r>
            <a:r>
              <a:rPr kumimoji="0" lang="es-EC" sz="2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Re</a:t>
            </a:r>
            <a:r>
              <a:rPr lang="es-EC" sz="2600" noProof="0" dirty="0" smtClean="0">
                <a:latin typeface="Arial Narrow" pitchFamily="34" charset="0"/>
              </a:rPr>
              <a:t>ciben datos de los TPS.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endParaRPr kumimoji="0" lang="es-EC" sz="1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Narrow" pitchFamily="34" charset="0"/>
            </a:endParaRPr>
          </a:p>
          <a:p>
            <a:pPr marL="548640" marR="0" lvl="1" indent="-228600" algn="l" defTabSz="914400" rtl="0" eaLnBrk="1" fontAlgn="auto" latinLnBrk="0" hangingPunct="1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s-EC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Producción</a:t>
            </a:r>
          </a:p>
          <a:p>
            <a:pPr marL="548640" marR="0" lvl="1" indent="-228600" algn="l" defTabSz="914400" rtl="0" eaLnBrk="1" fontAlgn="auto" latinLnBrk="0" hangingPunct="1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s-EC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Contabilidad</a:t>
            </a:r>
          </a:p>
          <a:p>
            <a:pPr marL="548640" marR="0" lvl="1" indent="-228600" algn="l" defTabSz="914400" rtl="0" eaLnBrk="1" fontAlgn="auto" latinLnBrk="0" hangingPunct="1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s-EC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Control de Calidad</a:t>
            </a:r>
          </a:p>
          <a:p>
            <a:pPr marL="548640" marR="0" lvl="1" indent="-228600" algn="l" defTabSz="914400" rtl="0" eaLnBrk="1" fontAlgn="auto" latinLnBrk="0" hangingPunct="1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s-EC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</a:rPr>
              <a:t>Sistema de Inventario</a:t>
            </a:r>
          </a:p>
          <a:p>
            <a:pPr marL="548640" marR="0" lvl="1" indent="-228600" algn="l" defTabSz="914400" rtl="0" eaLnBrk="1" fontAlgn="auto" latinLnBrk="0" hangingPunct="1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 2"/>
              <a:buChar char=""/>
              <a:tabLst/>
              <a:defRPr/>
            </a:pPr>
            <a:endParaRPr kumimoji="0" lang="es-EC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C" smtClean="0"/>
              <a:t>Guayaquil, 27 de febrero de 2010</a:t>
            </a:r>
            <a:endParaRPr lang="es-EC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C" b="1" dirty="0" smtClean="0"/>
              <a:t>2) ¿A qué nivel de la organización apoyan dichos sistemas ?</a:t>
            </a:r>
            <a:endParaRPr lang="es-EC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1857396"/>
            <a:ext cx="7772400" cy="4572000"/>
          </a:xfrm>
        </p:spPr>
        <p:txBody>
          <a:bodyPr>
            <a:normAutofit lnSpcReduction="10000"/>
          </a:bodyPr>
          <a:lstStyle/>
          <a:p>
            <a:r>
              <a:rPr lang="es-EC" b="1" dirty="0" smtClean="0">
                <a:latin typeface="Arial Narrow" pitchFamily="34" charset="0"/>
              </a:rPr>
              <a:t>TPS: </a:t>
            </a:r>
            <a:r>
              <a:rPr lang="es-EC" dirty="0" smtClean="0">
                <a:latin typeface="Arial Narrow" pitchFamily="34" charset="0"/>
              </a:rPr>
              <a:t>Soporte a las operaciones del negocio.</a:t>
            </a:r>
          </a:p>
          <a:p>
            <a:pPr lvl="1"/>
            <a:r>
              <a:rPr lang="es-EC" dirty="0" smtClean="0">
                <a:latin typeface="Arial Narrow" pitchFamily="34" charset="0"/>
              </a:rPr>
              <a:t>Asistentes de compras</a:t>
            </a:r>
          </a:p>
          <a:p>
            <a:pPr lvl="1"/>
            <a:r>
              <a:rPr lang="es-EC" dirty="0" smtClean="0">
                <a:latin typeface="Arial Narrow" pitchFamily="34" charset="0"/>
              </a:rPr>
              <a:t>Vendedores</a:t>
            </a:r>
          </a:p>
          <a:p>
            <a:pPr lvl="1"/>
            <a:r>
              <a:rPr lang="es-EC" dirty="0" smtClean="0">
                <a:latin typeface="Arial Narrow" pitchFamily="34" charset="0"/>
              </a:rPr>
              <a:t>Operadores de Bodega</a:t>
            </a:r>
          </a:p>
          <a:p>
            <a:pPr lvl="1"/>
            <a:r>
              <a:rPr lang="es-EC" dirty="0" smtClean="0">
                <a:latin typeface="Arial Narrow" pitchFamily="34" charset="0"/>
              </a:rPr>
              <a:t>Asistente de RRHH</a:t>
            </a:r>
          </a:p>
          <a:p>
            <a:endParaRPr lang="es-EC" dirty="0" smtClean="0">
              <a:latin typeface="Arial Narrow" pitchFamily="34" charset="0"/>
            </a:endParaRPr>
          </a:p>
          <a:p>
            <a:r>
              <a:rPr lang="es-EC" b="1" dirty="0" smtClean="0">
                <a:latin typeface="Arial Narrow" pitchFamily="34" charset="0"/>
              </a:rPr>
              <a:t>MIS:  </a:t>
            </a:r>
            <a:r>
              <a:rPr lang="es-EC" dirty="0" smtClean="0">
                <a:latin typeface="Arial Narrow" pitchFamily="34" charset="0"/>
              </a:rPr>
              <a:t>Soporte a la toma de decisiones gerenciales</a:t>
            </a:r>
          </a:p>
          <a:p>
            <a:pPr lvl="1"/>
            <a:r>
              <a:rPr lang="es-EC" dirty="0" smtClean="0">
                <a:latin typeface="Arial Narrow" pitchFamily="34" charset="0"/>
              </a:rPr>
              <a:t>Gerente de Producción</a:t>
            </a:r>
          </a:p>
          <a:p>
            <a:pPr lvl="1"/>
            <a:r>
              <a:rPr lang="es-EC" dirty="0" smtClean="0">
                <a:latin typeface="Arial Narrow" pitchFamily="34" charset="0"/>
              </a:rPr>
              <a:t>Gerente de Planificación y Control de Calidad</a:t>
            </a:r>
          </a:p>
          <a:p>
            <a:pPr lvl="1"/>
            <a:r>
              <a:rPr lang="es-EC" dirty="0" smtClean="0">
                <a:latin typeface="Arial Narrow" pitchFamily="34" charset="0"/>
              </a:rPr>
              <a:t>Gerente de Administración </a:t>
            </a:r>
          </a:p>
          <a:p>
            <a:pPr lvl="1"/>
            <a:r>
              <a:rPr lang="es-EC" dirty="0" smtClean="0">
                <a:latin typeface="Arial Narrow" pitchFamily="34" charset="0"/>
              </a:rPr>
              <a:t>Gerente Comercial</a:t>
            </a:r>
            <a:endParaRPr lang="es-EC" dirty="0">
              <a:latin typeface="Arial Narrow" pitchFamily="34" charset="0"/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C" smtClean="0"/>
              <a:t>Guayaquil, 27 de febrero de 2010</a:t>
            </a:r>
            <a:endParaRPr lang="es-EC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1472" y="142852"/>
            <a:ext cx="71438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es-EC" sz="2800" b="1" dirty="0" smtClean="0"/>
              <a:t>3) Identifique las ventajas que han traído a la empresa los desarrollos tecnológicos realizados</a:t>
            </a:r>
            <a:endParaRPr lang="es-EC" sz="28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03341"/>
            <a:ext cx="8229600" cy="484030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es-EC" dirty="0" smtClean="0">
                <a:latin typeface="Arial Narrow" pitchFamily="34" charset="0"/>
              </a:rPr>
              <a:t>La automatización de procesos ha cambiado positivamente la cultura de trabajo.</a:t>
            </a:r>
          </a:p>
          <a:p>
            <a:pPr algn="just">
              <a:buFont typeface="Wingdings" pitchFamily="2" charset="2"/>
              <a:buChar char="ü"/>
            </a:pPr>
            <a:r>
              <a:rPr lang="es-EC" dirty="0" smtClean="0">
                <a:latin typeface="Arial Narrow" pitchFamily="34" charset="0"/>
              </a:rPr>
              <a:t>El almacén genera las órdenes de compra  en forma automática para el departamento de compra.</a:t>
            </a:r>
          </a:p>
          <a:p>
            <a:pPr algn="just">
              <a:buFont typeface="Wingdings" pitchFamily="2" charset="2"/>
              <a:buChar char="ü"/>
            </a:pPr>
            <a:r>
              <a:rPr lang="es-EC" dirty="0" smtClean="0">
                <a:latin typeface="Arial Narrow" pitchFamily="34" charset="0"/>
              </a:rPr>
              <a:t>Cuenta con un sistema de inventario eficiente, capaz de identificar un punto de reorden y afectar la contabilidad.</a:t>
            </a:r>
          </a:p>
          <a:p>
            <a:pPr algn="just">
              <a:buFont typeface="Wingdings" pitchFamily="2" charset="2"/>
              <a:buChar char="ü"/>
            </a:pPr>
            <a:r>
              <a:rPr lang="es-EC" dirty="0" smtClean="0">
                <a:latin typeface="Arial Narrow" pitchFamily="34" charset="0"/>
              </a:rPr>
              <a:t>Poseen mayores controles en lo que respecta a cotizaciones, condiciones de pago y manejo de proveedores.</a:t>
            </a:r>
          </a:p>
          <a:p>
            <a:pPr algn="just">
              <a:buNone/>
            </a:pPr>
            <a:r>
              <a:rPr lang="es-EC" dirty="0" smtClean="0">
                <a:latin typeface="Arial Narrow" pitchFamily="34" charset="0"/>
              </a:rPr>
              <a:t>	 </a:t>
            </a:r>
          </a:p>
          <a:p>
            <a:pPr algn="just">
              <a:buNone/>
            </a:pPr>
            <a:r>
              <a:rPr lang="es-EC" dirty="0" smtClean="0">
                <a:latin typeface="Arial Narrow" pitchFamily="34" charset="0"/>
              </a:rPr>
              <a:t>    Todo esto conlleva a una optimización de recursos humanos, materias primas, suministros de oficina, tiempo.</a:t>
            </a:r>
            <a:endParaRPr lang="es-EC" dirty="0">
              <a:latin typeface="Arial Narrow" pitchFamily="34" charset="0"/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C" smtClean="0"/>
              <a:t>Guayaquil, 27 de febrero de 2010</a:t>
            </a:r>
            <a:endParaRPr lang="es-EC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642926"/>
            <a:ext cx="7772400" cy="1143000"/>
          </a:xfrm>
        </p:spPr>
        <p:txBody>
          <a:bodyPr>
            <a:noAutofit/>
          </a:bodyPr>
          <a:lstStyle/>
          <a:p>
            <a:r>
              <a:rPr lang="es-EC" sz="3200" b="1" dirty="0" smtClean="0"/>
              <a:t>4) ¿Considera necesario cambiar la plataforma de sistemas de la empresa?. Argumente su respuesta</a:t>
            </a:r>
            <a:endParaRPr lang="es-EC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1928834"/>
            <a:ext cx="7772400" cy="4572000"/>
          </a:xfrm>
        </p:spPr>
        <p:txBody>
          <a:bodyPr/>
          <a:lstStyle/>
          <a:p>
            <a:pPr algn="just"/>
            <a:r>
              <a:rPr lang="es-EC" dirty="0" smtClean="0">
                <a:latin typeface="Arial Narrow" pitchFamily="34" charset="0"/>
              </a:rPr>
              <a:t>Sí, es necesario cambiar la plataforma porque la actual no soporta una base de datos relacional, por lo tanto, carece de seguridades e integridad en la información.</a:t>
            </a:r>
          </a:p>
          <a:p>
            <a:pPr algn="just">
              <a:buNone/>
            </a:pPr>
            <a:endParaRPr lang="es-EC" dirty="0" smtClean="0">
              <a:latin typeface="Arial Narrow" pitchFamily="34" charset="0"/>
            </a:endParaRPr>
          </a:p>
          <a:p>
            <a:pPr algn="just"/>
            <a:r>
              <a:rPr lang="es-EC" dirty="0" smtClean="0">
                <a:latin typeface="Arial Narrow" pitchFamily="34" charset="0"/>
              </a:rPr>
              <a:t>Además, se deberían migrar la aplicaciones a un ambiente visual o interactivo que sea de fácil manejo para el usuario.</a:t>
            </a:r>
          </a:p>
          <a:p>
            <a:pPr algn="just">
              <a:buNone/>
            </a:pPr>
            <a:endParaRPr lang="es-EC" dirty="0" smtClean="0">
              <a:latin typeface="Arial Narrow" pitchFamily="34" charset="0"/>
            </a:endParaRPr>
          </a:p>
          <a:p>
            <a:pPr algn="just"/>
            <a:r>
              <a:rPr lang="es-EC" dirty="0" smtClean="0">
                <a:latin typeface="Arial Narrow" pitchFamily="34" charset="0"/>
              </a:rPr>
              <a:t>Cambiar la red NOVELL por una red que esté integrada por dispositivos que soporten plataforma Windows.</a:t>
            </a:r>
            <a:endParaRPr lang="es-EC" dirty="0">
              <a:latin typeface="Arial Narrow" pitchFamily="34" charset="0"/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C" smtClean="0"/>
              <a:t>Guayaquil, 27 de febrero de 2010</a:t>
            </a:r>
            <a:endParaRPr lang="es-EC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C" dirty="0" smtClean="0"/>
              <a:t>5)¿Qué tipo de sistemas recomendaría?¿Por qué?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C" dirty="0" smtClean="0">
                <a:latin typeface="Arial Narrow" pitchFamily="34" charset="0"/>
              </a:rPr>
              <a:t>DSS  </a:t>
            </a:r>
          </a:p>
          <a:p>
            <a:pPr lvl="1"/>
            <a:r>
              <a:rPr lang="es-EC" dirty="0" smtClean="0">
                <a:latin typeface="Arial Narrow" pitchFamily="34" charset="0"/>
              </a:rPr>
              <a:t>Sistema que apoyaría la toma de decisiones.</a:t>
            </a:r>
          </a:p>
          <a:p>
            <a:pPr lvl="1">
              <a:buNone/>
            </a:pPr>
            <a:endParaRPr lang="es-EC" dirty="0" smtClean="0">
              <a:latin typeface="Arial Narrow" pitchFamily="34" charset="0"/>
            </a:endParaRPr>
          </a:p>
          <a:p>
            <a:r>
              <a:rPr lang="es-EC" dirty="0" smtClean="0">
                <a:latin typeface="Arial Narrow" pitchFamily="34" charset="0"/>
              </a:rPr>
              <a:t>ESS</a:t>
            </a:r>
          </a:p>
          <a:p>
            <a:pPr lvl="1"/>
            <a:r>
              <a:rPr lang="es-EC" dirty="0" smtClean="0">
                <a:latin typeface="Arial Narrow" pitchFamily="34" charset="0"/>
              </a:rPr>
              <a:t>Sistema de estrategias que será apoyado por los MIS y DSS </a:t>
            </a:r>
            <a:endParaRPr lang="es-EC" dirty="0">
              <a:latin typeface="Arial Narrow" pitchFamily="34" charset="0"/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C" smtClean="0"/>
              <a:t>Guayaquil, 27 de febrero de 2010</a:t>
            </a:r>
            <a:endParaRPr lang="es-EC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112</TotalTime>
  <Words>503</Words>
  <Application>Microsoft Office PowerPoint</Application>
  <PresentationFormat>Presentación en pantalla (4:3)</PresentationFormat>
  <Paragraphs>79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Equidad</vt:lpstr>
      <vt:lpstr> Caso:  ALIMEX </vt:lpstr>
      <vt:lpstr>RESUMEN</vt:lpstr>
      <vt:lpstr>1) ¿Qué tipo de Sistemas de Información identifica en la empresa?</vt:lpstr>
      <vt:lpstr>2) ¿A qué nivel de la organización apoyan dichos sistemas ?</vt:lpstr>
      <vt:lpstr>3) Identifique las ventajas que han traído a la empresa los desarrollos tecnológicos realizados</vt:lpstr>
      <vt:lpstr>4) ¿Considera necesario cambiar la plataforma de sistemas de la empresa?. Argumente su respuesta</vt:lpstr>
      <vt:lpstr>5)¿Qué tipo de sistemas recomendaría?¿Por qué?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user</dc:creator>
  <cp:lastModifiedBy>pc2</cp:lastModifiedBy>
  <cp:revision>25</cp:revision>
  <dcterms:created xsi:type="dcterms:W3CDTF">2010-02-27T17:05:37Z</dcterms:created>
  <dcterms:modified xsi:type="dcterms:W3CDTF">2010-03-03T01:28:56Z</dcterms:modified>
</cp:coreProperties>
</file>