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1" r:id="rId6"/>
  </p:sldIdLst>
  <p:sldSz cx="9144000" cy="6858000" type="screen4x3"/>
  <p:notesSz cx="6858000" cy="9144000"/>
  <p:defaultTextStyle>
    <a:defPPr>
      <a:defRPr lang="es-EC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48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13 Título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22" name="21 Subtítulo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7E168F0-62A3-4C7D-B038-BD5176FCDCE3}" type="datetimeFigureOut">
              <a:rPr lang="es-EC" smtClean="0"/>
              <a:t>27/02/2010</a:t>
            </a:fld>
            <a:endParaRPr lang="es-EC"/>
          </a:p>
        </p:txBody>
      </p:sp>
      <p:sp>
        <p:nvSpPr>
          <p:cNvPr id="20" name="19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C"/>
          </a:p>
        </p:txBody>
      </p:sp>
      <p:sp>
        <p:nvSpPr>
          <p:cNvPr id="10" name="9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FCC9010-EBD4-42BB-AFBC-0ABD5DAA06B4}" type="slidenum">
              <a:rPr lang="es-EC" smtClean="0"/>
              <a:t>‹Nº›</a:t>
            </a:fld>
            <a:endParaRPr lang="es-EC"/>
          </a:p>
        </p:txBody>
      </p:sp>
      <p:sp>
        <p:nvSpPr>
          <p:cNvPr id="8" name="7 Elipse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Elipse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7E168F0-62A3-4C7D-B038-BD5176FCDCE3}" type="datetimeFigureOut">
              <a:rPr lang="es-EC" smtClean="0"/>
              <a:t>27/02/2010</a:t>
            </a:fld>
            <a:endParaRPr lang="es-EC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C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FCC9010-EBD4-42BB-AFBC-0ABD5DAA06B4}" type="slidenum">
              <a:rPr lang="es-EC" smtClean="0"/>
              <a:t>‹Nº›</a:t>
            </a:fld>
            <a:endParaRPr lang="es-EC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7E168F0-62A3-4C7D-B038-BD5176FCDCE3}" type="datetimeFigureOut">
              <a:rPr lang="es-EC" smtClean="0"/>
              <a:t>27/02/2010</a:t>
            </a:fld>
            <a:endParaRPr lang="es-EC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C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FCC9010-EBD4-42BB-AFBC-0ABD5DAA06B4}" type="slidenum">
              <a:rPr lang="es-EC" smtClean="0"/>
              <a:t>‹Nº›</a:t>
            </a:fld>
            <a:endParaRPr lang="es-EC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7E168F0-62A3-4C7D-B038-BD5176FCDCE3}" type="datetimeFigureOut">
              <a:rPr lang="es-EC" smtClean="0"/>
              <a:t>27/02/2010</a:t>
            </a:fld>
            <a:endParaRPr lang="es-EC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C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FCC9010-EBD4-42BB-AFBC-0ABD5DAA06B4}" type="slidenum">
              <a:rPr lang="es-EC" smtClean="0"/>
              <a:t>‹Nº›</a:t>
            </a:fld>
            <a:endParaRPr lang="es-EC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7E168F0-62A3-4C7D-B038-BD5176FCDCE3}" type="datetimeFigureOut">
              <a:rPr lang="es-EC" smtClean="0"/>
              <a:t>27/02/2010</a:t>
            </a:fld>
            <a:endParaRPr lang="es-EC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C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FCC9010-EBD4-42BB-AFBC-0ABD5DAA06B4}" type="slidenum">
              <a:rPr lang="es-EC" smtClean="0"/>
              <a:t>‹Nº›</a:t>
            </a:fld>
            <a:endParaRPr lang="es-EC"/>
          </a:p>
        </p:txBody>
      </p:sp>
      <p:sp>
        <p:nvSpPr>
          <p:cNvPr id="10" name="9 Rectángulo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Elipse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Elipse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7E168F0-62A3-4C7D-B038-BD5176FCDCE3}" type="datetimeFigureOut">
              <a:rPr lang="es-EC" smtClean="0"/>
              <a:t>27/02/2010</a:t>
            </a:fld>
            <a:endParaRPr lang="es-EC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C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FCC9010-EBD4-42BB-AFBC-0ABD5DAA06B4}" type="slidenum">
              <a:rPr lang="es-EC" smtClean="0"/>
              <a:t>‹Nº›</a:t>
            </a:fld>
            <a:endParaRPr lang="es-EC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7E168F0-62A3-4C7D-B038-BD5176FCDCE3}" type="datetimeFigureOut">
              <a:rPr lang="es-EC" smtClean="0"/>
              <a:t>27/02/2010</a:t>
            </a:fld>
            <a:endParaRPr lang="es-EC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C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FCC9010-EBD4-42BB-AFBC-0ABD5DAA06B4}" type="slidenum">
              <a:rPr lang="es-EC" smtClean="0"/>
              <a:t>‹Nº›</a:t>
            </a:fld>
            <a:endParaRPr lang="es-EC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7E168F0-62A3-4C7D-B038-BD5176FCDCE3}" type="datetimeFigureOut">
              <a:rPr lang="es-EC" smtClean="0"/>
              <a:t>27/02/2010</a:t>
            </a:fld>
            <a:endParaRPr lang="es-EC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C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FCC9010-EBD4-42BB-AFBC-0ABD5DAA06B4}" type="slidenum">
              <a:rPr lang="es-EC" smtClean="0"/>
              <a:t>‹Nº›</a:t>
            </a:fld>
            <a:endParaRPr lang="es-EC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Rectángulo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7E168F0-62A3-4C7D-B038-BD5176FCDCE3}" type="datetimeFigureOut">
              <a:rPr lang="es-EC" smtClean="0"/>
              <a:t>27/02/2010</a:t>
            </a:fld>
            <a:endParaRPr lang="es-EC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C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FCC9010-EBD4-42BB-AFBC-0ABD5DAA06B4}" type="slidenum">
              <a:rPr lang="es-EC" smtClean="0"/>
              <a:t>‹Nº›</a:t>
            </a:fld>
            <a:endParaRPr lang="es-EC"/>
          </a:p>
        </p:txBody>
      </p:sp>
      <p:sp>
        <p:nvSpPr>
          <p:cNvPr id="6" name="5 Rectángulo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7E168F0-62A3-4C7D-B038-BD5176FCDCE3}" type="datetimeFigureOut">
              <a:rPr lang="es-EC" smtClean="0"/>
              <a:t>27/02/2010</a:t>
            </a:fld>
            <a:endParaRPr lang="es-EC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C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FCC9010-EBD4-42BB-AFBC-0ABD5DAA06B4}" type="slidenum">
              <a:rPr lang="es-EC" smtClean="0"/>
              <a:t>‹Nº›</a:t>
            </a:fld>
            <a:endParaRPr lang="es-EC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7E168F0-62A3-4C7D-B038-BD5176FCDCE3}" type="datetimeFigureOut">
              <a:rPr lang="es-EC" smtClean="0"/>
              <a:t>27/02/2010</a:t>
            </a:fld>
            <a:endParaRPr lang="es-EC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C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FCC9010-EBD4-42BB-AFBC-0ABD5DAA06B4}" type="slidenum">
              <a:rPr lang="es-EC" smtClean="0"/>
              <a:t>‹Nº›</a:t>
            </a:fld>
            <a:endParaRPr lang="es-EC"/>
          </a:p>
        </p:txBody>
      </p:sp>
      <p:sp>
        <p:nvSpPr>
          <p:cNvPr id="8" name="7 Rectángulo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9" name="8 Proceso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9 Proceso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Circular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Elipse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Anillo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11 Rectángulo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4 Marcador de título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Marcador de texto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24" name="23 Marcador de fecha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77E168F0-62A3-4C7D-B038-BD5176FCDCE3}" type="datetimeFigureOut">
              <a:rPr lang="es-EC" smtClean="0"/>
              <a:t>27/02/2010</a:t>
            </a:fld>
            <a:endParaRPr lang="es-EC"/>
          </a:p>
        </p:txBody>
      </p:sp>
      <p:sp>
        <p:nvSpPr>
          <p:cNvPr id="10" name="9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s-EC"/>
          </a:p>
        </p:txBody>
      </p:sp>
      <p:sp>
        <p:nvSpPr>
          <p:cNvPr id="22" name="21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7FCC9010-EBD4-42BB-AFBC-0ABD5DAA06B4}" type="slidenum">
              <a:rPr lang="es-EC" smtClean="0"/>
              <a:t>‹Nº›</a:t>
            </a:fld>
            <a:endParaRPr lang="es-EC"/>
          </a:p>
        </p:txBody>
      </p:sp>
      <p:sp>
        <p:nvSpPr>
          <p:cNvPr id="15" name="14 Rectángulo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C" dirty="0" smtClean="0"/>
              <a:t>Caso: Sistema de </a:t>
            </a:r>
            <a:r>
              <a:rPr lang="es-EC" dirty="0" err="1" smtClean="0"/>
              <a:t>Comercializacion</a:t>
            </a:r>
            <a:r>
              <a:rPr lang="es-EC" dirty="0" smtClean="0"/>
              <a:t> CEMTEC</a:t>
            </a:r>
            <a:endParaRPr lang="es-EC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4365018"/>
          </a:xfrm>
        </p:spPr>
        <p:txBody>
          <a:bodyPr>
            <a:normAutofit fontScale="92500" lnSpcReduction="20000"/>
          </a:bodyPr>
          <a:lstStyle/>
          <a:p>
            <a:r>
              <a:rPr lang="es-EC" dirty="0" smtClean="0"/>
              <a:t>Grupo </a:t>
            </a:r>
            <a:r>
              <a:rPr lang="es-EC" dirty="0" err="1" smtClean="0"/>
              <a:t>Tiburon</a:t>
            </a:r>
            <a:r>
              <a:rPr lang="es-EC" dirty="0" smtClean="0"/>
              <a:t>:</a:t>
            </a:r>
          </a:p>
          <a:p>
            <a:endParaRPr lang="es-EC" dirty="0" smtClean="0"/>
          </a:p>
          <a:p>
            <a:r>
              <a:rPr lang="es-EC" dirty="0" smtClean="0"/>
              <a:t>Integrantes:</a:t>
            </a:r>
          </a:p>
          <a:p>
            <a:endParaRPr lang="es-EC" dirty="0" smtClean="0"/>
          </a:p>
          <a:p>
            <a:pPr marL="1528763" indent="-539750">
              <a:tabLst>
                <a:tab pos="1079500" algn="l"/>
              </a:tabLst>
            </a:pPr>
            <a:r>
              <a:rPr lang="es-EC" dirty="0" err="1" smtClean="0"/>
              <a:t>Johana</a:t>
            </a:r>
            <a:r>
              <a:rPr lang="es-EC" dirty="0" smtClean="0"/>
              <a:t> Paredes</a:t>
            </a:r>
          </a:p>
          <a:p>
            <a:pPr marL="1528763" indent="-539750">
              <a:tabLst>
                <a:tab pos="1079500" algn="l"/>
              </a:tabLst>
            </a:pPr>
            <a:r>
              <a:rPr lang="es-EC" dirty="0" smtClean="0"/>
              <a:t>Paul Barreiro</a:t>
            </a:r>
          </a:p>
          <a:p>
            <a:pPr marL="1528763" indent="-539750">
              <a:tabLst>
                <a:tab pos="1079500" algn="l"/>
              </a:tabLst>
            </a:pPr>
            <a:r>
              <a:rPr lang="es-EC" dirty="0" smtClean="0"/>
              <a:t>Luis Loor</a:t>
            </a:r>
          </a:p>
          <a:p>
            <a:pPr marL="1528763" indent="-539750">
              <a:tabLst>
                <a:tab pos="1079500" algn="l"/>
              </a:tabLst>
            </a:pPr>
            <a:r>
              <a:rPr lang="es-EC" dirty="0" err="1" smtClean="0"/>
              <a:t>Cristhian</a:t>
            </a:r>
            <a:r>
              <a:rPr lang="es-EC" dirty="0" smtClean="0"/>
              <a:t> Armijos</a:t>
            </a:r>
          </a:p>
          <a:p>
            <a:pPr marL="1528763" indent="-539750">
              <a:tabLst>
                <a:tab pos="1079500" algn="l"/>
              </a:tabLst>
            </a:pPr>
            <a:r>
              <a:rPr lang="es-EC" dirty="0" smtClean="0"/>
              <a:t>Arturo Reyes</a:t>
            </a:r>
          </a:p>
          <a:p>
            <a:pPr marL="1528763" indent="-539750">
              <a:tabLst>
                <a:tab pos="1079500" algn="l"/>
              </a:tabLst>
            </a:pPr>
            <a:r>
              <a:rPr lang="es-EC" dirty="0" smtClean="0"/>
              <a:t>Juan Carlos </a:t>
            </a:r>
            <a:r>
              <a:rPr lang="es-EC" dirty="0" err="1" smtClean="0"/>
              <a:t>Viñan</a:t>
            </a:r>
            <a:endParaRPr lang="es-EC" dirty="0" smtClean="0"/>
          </a:p>
          <a:p>
            <a:pPr marL="1528763" indent="-539750">
              <a:tabLst>
                <a:tab pos="1079500" algn="l"/>
              </a:tabLst>
            </a:pPr>
            <a:r>
              <a:rPr lang="es-EC" dirty="0" smtClean="0"/>
              <a:t>Martin Lema</a:t>
            </a:r>
          </a:p>
          <a:p>
            <a:endParaRPr lang="es-EC" dirty="0"/>
          </a:p>
        </p:txBody>
      </p:sp>
      <p:pic>
        <p:nvPicPr>
          <p:cNvPr id="4" name="3 Imagen" descr="tiburon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143637" y="4305670"/>
            <a:ext cx="1785949" cy="1346331"/>
          </a:xfrm>
          <a:prstGeom prst="rect">
            <a:avLst/>
          </a:prstGeom>
        </p:spPr>
      </p:pic>
      <p:pic>
        <p:nvPicPr>
          <p:cNvPr id="5" name="4 Imagen" descr="tiburon1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484433" y="3214686"/>
            <a:ext cx="872989" cy="439681"/>
          </a:xfrm>
          <a:prstGeom prst="rect">
            <a:avLst/>
          </a:prstGeom>
        </p:spPr>
      </p:pic>
      <p:pic>
        <p:nvPicPr>
          <p:cNvPr id="6" name="5 Imagen" descr="tiburon1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500166" y="3632261"/>
            <a:ext cx="872989" cy="439681"/>
          </a:xfrm>
          <a:prstGeom prst="rect">
            <a:avLst/>
          </a:prstGeom>
        </p:spPr>
      </p:pic>
      <p:pic>
        <p:nvPicPr>
          <p:cNvPr id="7" name="6 Imagen" descr="tiburon1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500166" y="4015919"/>
            <a:ext cx="872989" cy="439681"/>
          </a:xfrm>
          <a:prstGeom prst="rect">
            <a:avLst/>
          </a:prstGeom>
        </p:spPr>
      </p:pic>
      <p:pic>
        <p:nvPicPr>
          <p:cNvPr id="8" name="7 Imagen" descr="tiburon1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500166" y="4346641"/>
            <a:ext cx="872989" cy="439681"/>
          </a:xfrm>
          <a:prstGeom prst="rect">
            <a:avLst/>
          </a:prstGeom>
        </p:spPr>
      </p:pic>
      <p:pic>
        <p:nvPicPr>
          <p:cNvPr id="9" name="8 Imagen" descr="tiburon1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500166" y="4703831"/>
            <a:ext cx="872989" cy="439681"/>
          </a:xfrm>
          <a:prstGeom prst="rect">
            <a:avLst/>
          </a:prstGeom>
        </p:spPr>
      </p:pic>
      <p:pic>
        <p:nvPicPr>
          <p:cNvPr id="10" name="9 Imagen" descr="tiburon1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500166" y="5061021"/>
            <a:ext cx="872989" cy="439681"/>
          </a:xfrm>
          <a:prstGeom prst="rect">
            <a:avLst/>
          </a:prstGeom>
        </p:spPr>
      </p:pic>
      <p:pic>
        <p:nvPicPr>
          <p:cNvPr id="11" name="10 Imagen" descr="tiburon1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500166" y="5489649"/>
            <a:ext cx="872989" cy="43968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s-EC" sz="2800" dirty="0" smtClean="0"/>
              <a:t>¿Qué factores organizacionales, tecnológicos y culturales es necesario desarrollar para implementar un SIE, como el descrito en el caso?</a:t>
            </a:r>
            <a:endParaRPr lang="es-EC" sz="28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428728" y="1643050"/>
            <a:ext cx="7498080" cy="4500594"/>
          </a:xfrm>
        </p:spPr>
        <p:txBody>
          <a:bodyPr>
            <a:normAutofit fontScale="62500" lnSpcReduction="20000"/>
          </a:bodyPr>
          <a:lstStyle/>
          <a:p>
            <a:pPr algn="just">
              <a:buNone/>
            </a:pPr>
            <a:r>
              <a:rPr lang="es-EC" dirty="0" smtClean="0"/>
              <a:t>Organizacional</a:t>
            </a:r>
          </a:p>
          <a:p>
            <a:pPr algn="just"/>
            <a:r>
              <a:rPr lang="es-EC" dirty="0" smtClean="0"/>
              <a:t>Tareas y procedimientos bien definidos, las políticas estén alineados con los objetivos organizacionales y estas deben ser integrales.</a:t>
            </a:r>
          </a:p>
          <a:p>
            <a:pPr algn="just">
              <a:buNone/>
            </a:pPr>
            <a:endParaRPr lang="es-EC" dirty="0" smtClean="0"/>
          </a:p>
          <a:p>
            <a:pPr algn="just">
              <a:buNone/>
            </a:pPr>
            <a:r>
              <a:rPr lang="es-EC" dirty="0" smtClean="0"/>
              <a:t>Tecnológica</a:t>
            </a:r>
          </a:p>
          <a:p>
            <a:pPr algn="just"/>
            <a:r>
              <a:rPr lang="es-EC" dirty="0" smtClean="0"/>
              <a:t>Parte Tecnológica: una estructura a nivel de hardware y software con requerimientos mínimos, que no exija equipos de marca a nivel de terminales. El uso de Servidores robustos como los AS/400. El Sistema debe ser flexible para cualquier requerimiento gerencial sin que genere un cambio brusco y exista la resistencia del usuario final. |</a:t>
            </a:r>
          </a:p>
          <a:p>
            <a:pPr algn="just">
              <a:buNone/>
            </a:pPr>
            <a:endParaRPr lang="es-EC" dirty="0" smtClean="0"/>
          </a:p>
          <a:p>
            <a:pPr algn="just">
              <a:buNone/>
            </a:pPr>
            <a:r>
              <a:rPr lang="es-EC" dirty="0" smtClean="0"/>
              <a:t>Cultural</a:t>
            </a:r>
          </a:p>
          <a:p>
            <a:pPr algn="just"/>
            <a:r>
              <a:rPr lang="es-EC" dirty="0" smtClean="0"/>
              <a:t>Dentro del proceso de implementación debe realizarse un análisis de la cultura (relación con las tecnologías de información) del país.</a:t>
            </a:r>
          </a:p>
          <a:p>
            <a:pPr algn="just"/>
            <a:endParaRPr lang="es-EC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C" dirty="0" smtClean="0"/>
              <a:t>¿Qué ventajas otorga este tipo de Sistemas a una compañía como CEMEX?</a:t>
            </a:r>
            <a:endParaRPr lang="es-EC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435608" y="1857364"/>
            <a:ext cx="7498080" cy="4391036"/>
          </a:xfrm>
        </p:spPr>
        <p:txBody>
          <a:bodyPr>
            <a:normAutofit fontScale="70000" lnSpcReduction="20000"/>
          </a:bodyPr>
          <a:lstStyle/>
          <a:p>
            <a:pPr algn="just"/>
            <a:r>
              <a:rPr lang="es-EC" dirty="0" smtClean="0"/>
              <a:t>Obtener información integral, consistente y confiable, aplicados a Ventas, Operaciones, Recursos Humanos e Investigación de Mercados.</a:t>
            </a:r>
          </a:p>
          <a:p>
            <a:pPr algn="just"/>
            <a:r>
              <a:rPr lang="es-EC" dirty="0" smtClean="0"/>
              <a:t>Administración de la información en varios niveles, basados en políticas de seguridad que permitan controlar el acceso a la misma y si existió manipulación y de que usuario.</a:t>
            </a:r>
          </a:p>
          <a:p>
            <a:pPr algn="just"/>
            <a:r>
              <a:rPr lang="es-EC" dirty="0" smtClean="0"/>
              <a:t>El sistema permite exportar la información o crear scripts a sistemas tipo OAS, lo cual facilita el manejo de información a todo nivel en la organización posibilitando la personalización de los informes.</a:t>
            </a:r>
          </a:p>
          <a:p>
            <a:pPr algn="just"/>
            <a:r>
              <a:rPr lang="es-EC" dirty="0" smtClean="0"/>
              <a:t>El sistema posee una misma estructura lo cual facilita el aprendizaje disminuyendo el tiempo invertido, y si existe algún cambio no genera un mayor impacto.</a:t>
            </a:r>
          </a:p>
          <a:p>
            <a:pPr algn="just"/>
            <a:endParaRPr lang="es-EC" dirty="0" smtClean="0"/>
          </a:p>
          <a:p>
            <a:pPr algn="just"/>
            <a:endParaRPr lang="es-EC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s-EC" sz="3200" dirty="0" smtClean="0"/>
              <a:t>¿</a:t>
            </a:r>
            <a:r>
              <a:rPr lang="es-EC" sz="3200" dirty="0" smtClean="0"/>
              <a:t>Considera que la plataforma tecnológica descrita para el SIE es adecuada?</a:t>
            </a:r>
            <a:endParaRPr lang="es-EC" sz="32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C" dirty="0" smtClean="0"/>
              <a:t>La plataforma tecnológica es adecuada para los fines previstos. Sin embargo podría ser mejorada migrando el sistema a una plataforma web para obtener información en línea y en tiempo real.</a:t>
            </a:r>
            <a:endParaRPr lang="es-EC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s-EC" sz="3600" dirty="0" smtClean="0"/>
              <a:t>¿Cuáles son las desventajas en el desarrollo e implementación del SIE?</a:t>
            </a:r>
            <a:endParaRPr lang="es-EC" sz="36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s-EC" dirty="0" smtClean="0"/>
              <a:t>Incorrecta extracción de los datos para generar información de toma de decisiones.</a:t>
            </a:r>
          </a:p>
          <a:p>
            <a:pPr algn="just"/>
            <a:r>
              <a:rPr lang="es-EC" dirty="0" smtClean="0"/>
              <a:t>Que el diseño del sistema no este alineado a las necesidades del negocio.</a:t>
            </a:r>
          </a:p>
          <a:p>
            <a:pPr algn="just"/>
            <a:endParaRPr lang="es-EC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io">
  <a:themeElements>
    <a:clrScheme name="Solsticio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io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io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74</TotalTime>
  <Words>365</Words>
  <Application>Microsoft Office PowerPoint</Application>
  <PresentationFormat>Presentación en pantalla (4:3)</PresentationFormat>
  <Paragraphs>31</Paragraphs>
  <Slides>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6" baseType="lpstr">
      <vt:lpstr>Solsticio</vt:lpstr>
      <vt:lpstr>Caso: Sistema de Comercializacion CEMTEC</vt:lpstr>
      <vt:lpstr>¿Qué factores organizacionales, tecnológicos y culturales es necesario desarrollar para implementar un SIE, como el descrito en el caso?</vt:lpstr>
      <vt:lpstr>¿Qué ventajas otorga este tipo de Sistemas a una compañía como CEMEX?</vt:lpstr>
      <vt:lpstr>¿Considera que la plataforma tecnológica descrita para el SIE es adecuada?</vt:lpstr>
      <vt:lpstr>¿Cuáles son las desventajas en el desarrollo e implementación del SIE?</vt:lpstr>
    </vt:vector>
  </TitlesOfParts>
  <Company>HP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Caso: Sistema de Comercializacion CEMTEC</dc:title>
  <dc:creator>Andrea</dc:creator>
  <cp:lastModifiedBy>Andrea</cp:lastModifiedBy>
  <cp:revision>15</cp:revision>
  <dcterms:created xsi:type="dcterms:W3CDTF">2010-02-27T14:01:47Z</dcterms:created>
  <dcterms:modified xsi:type="dcterms:W3CDTF">2010-02-27T15:16:27Z</dcterms:modified>
</cp:coreProperties>
</file>