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5" autoAdjust="0"/>
    <p:restoredTop sz="90929"/>
  </p:normalViewPr>
  <p:slideViewPr>
    <p:cSldViewPr>
      <p:cViewPr varScale="1">
        <p:scale>
          <a:sx n="67" d="100"/>
          <a:sy n="67" d="100"/>
        </p:scale>
        <p:origin x="-12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5928694-F2C4-4B31-8E9D-F76E32213A60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9841FA1-235D-4B52-820C-0640ED6F4E4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0383944-D357-470A-A0AE-9FA5F09E43BE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5632875-FA81-42FD-A304-98018FD30FBC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D6C80D8-CFE1-4171-8BE0-10F9C9F4CD3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ED6C5A6-838D-4133-8A65-1C6C991D785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D74ABB9-00AB-4878-BC8E-373F0FD5CF4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5C44499-B721-46FA-8F6D-BFE7252074D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EDA7B8D-5DEE-4C67-984A-1473DB301B1B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92F03DE-9127-4129-9806-797C1F2882CA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37195B02-F5B5-4E9C-A05F-FB47A2E88226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7CBED8BB-2D73-44FC-A41E-63381E63C083}" type="slidenum">
              <a:rPr lang="es-ES" smtClean="0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s-ES" sz="5400" b="1" smtClean="0">
                <a:solidFill>
                  <a:srgbClr val="FFFF00"/>
                </a:solidFill>
              </a:rPr>
              <a:t>APLICACIONES DE LA DERIVADA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667000"/>
            <a:ext cx="8077200" cy="1752600"/>
          </a:xfrm>
        </p:spPr>
        <p:txBody>
          <a:bodyPr/>
          <a:lstStyle/>
          <a:p>
            <a:pPr eaLnBrk="1" hangingPunct="1"/>
            <a:r>
              <a:rPr lang="es-MX" b="1" smtClean="0">
                <a:solidFill>
                  <a:srgbClr val="FFFF00"/>
                </a:solidFill>
              </a:rPr>
              <a:t>La Rigidez de una viga rectangular es conjuntamente proporcional a su anchura y al cubo de su espesor. Determinar las dimensiones de mayor rigidez que puede cortarse de un tronco en forma de cilindro circular recto, cuyo radio es “a”.</a:t>
            </a:r>
            <a:endParaRPr lang="es-ES" b="1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050925" y="498475"/>
            <a:ext cx="74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b="1">
                <a:solidFill>
                  <a:srgbClr val="FFFF00"/>
                </a:solidFill>
              </a:rPr>
              <a:t>Sea:</a:t>
            </a:r>
            <a:endParaRPr lang="es-ES" b="1">
              <a:solidFill>
                <a:srgbClr val="FFFF00"/>
              </a:solidFill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838200" y="1371600"/>
          <a:ext cx="1620838" cy="2286000"/>
        </p:xfrm>
        <a:graphic>
          <a:graphicData uri="http://schemas.openxmlformats.org/presentationml/2006/ole">
            <p:oleObj spid="_x0000_s1026" name="CorelDRAW" r:id="rId3" imgW="3182760" imgH="4903920" progId="">
              <p:embed/>
            </p:oleObj>
          </a:graphicData>
        </a:graphic>
      </p:graphicFrame>
      <p:sp>
        <p:nvSpPr>
          <p:cNvPr id="1029" name="AutoShape 6"/>
          <p:cNvSpPr>
            <a:spLocks noChangeArrowheads="1"/>
          </p:cNvSpPr>
          <p:nvPr/>
        </p:nvSpPr>
        <p:spPr bwMode="auto">
          <a:xfrm>
            <a:off x="3733800" y="2057400"/>
            <a:ext cx="990600" cy="685800"/>
          </a:xfrm>
          <a:prstGeom prst="rightArrow">
            <a:avLst>
              <a:gd name="adj1" fmla="val 50000"/>
              <a:gd name="adj2" fmla="val 36111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C"/>
          </a:p>
        </p:txBody>
      </p:sp>
      <p:graphicFrame>
        <p:nvGraphicFramePr>
          <p:cNvPr id="1027" name="Object 7"/>
          <p:cNvGraphicFramePr>
            <a:graphicFrameLocks noChangeAspect="1"/>
          </p:cNvGraphicFramePr>
          <p:nvPr/>
        </p:nvGraphicFramePr>
        <p:xfrm>
          <a:off x="4572000" y="762000"/>
          <a:ext cx="3613150" cy="4081463"/>
        </p:xfrm>
        <a:graphic>
          <a:graphicData uri="http://schemas.openxmlformats.org/presentationml/2006/ole">
            <p:oleObj spid="_x0000_s1027" name="CorelDRAW" r:id="rId4" imgW="7488720" imgH="8460000" progId="">
              <p:embed/>
            </p:oleObj>
          </a:graphicData>
        </a:graphic>
      </p:graphicFrame>
      <p:sp>
        <p:nvSpPr>
          <p:cNvPr id="1030" name="Text Box 9"/>
          <p:cNvSpPr txBox="1">
            <a:spLocks noChangeArrowheads="1"/>
          </p:cNvSpPr>
          <p:nvPr/>
        </p:nvSpPr>
        <p:spPr bwMode="auto">
          <a:xfrm>
            <a:off x="746125" y="4537075"/>
            <a:ext cx="44935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dirty="0">
                <a:solidFill>
                  <a:srgbClr val="FFFF00"/>
                </a:solidFill>
              </a:rPr>
              <a:t>La rigidez esta dada por: </a:t>
            </a:r>
          </a:p>
          <a:p>
            <a:endParaRPr lang="es-MX" dirty="0">
              <a:solidFill>
                <a:srgbClr val="FFFF00"/>
              </a:solidFill>
            </a:endParaRPr>
          </a:p>
          <a:p>
            <a:r>
              <a:rPr lang="es-MX" dirty="0">
                <a:solidFill>
                  <a:srgbClr val="FFFF00"/>
                </a:solidFill>
              </a:rPr>
              <a:t>                R </a:t>
            </a:r>
            <a:r>
              <a:rPr lang="es-MX" dirty="0" smtClean="0">
                <a:solidFill>
                  <a:srgbClr val="FFFF00"/>
                </a:solidFill>
              </a:rPr>
              <a:t>=(</a:t>
            </a:r>
            <a:r>
              <a:rPr lang="es-MX" dirty="0">
                <a:solidFill>
                  <a:srgbClr val="FFFF00"/>
                </a:solidFill>
              </a:rPr>
              <a:t>ancho)*(espesor)^</a:t>
            </a:r>
            <a:r>
              <a:rPr lang="es-MX" sz="1600" dirty="0">
                <a:solidFill>
                  <a:srgbClr val="FFFF00"/>
                </a:solidFill>
              </a:rPr>
              <a:t>3</a:t>
            </a:r>
            <a:endParaRPr lang="es-ES" sz="1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81000" y="725488"/>
          <a:ext cx="3429000" cy="2649537"/>
        </p:xfrm>
        <a:graphic>
          <a:graphicData uri="http://schemas.openxmlformats.org/presentationml/2006/ole">
            <p:oleObj spid="_x0000_s2050" name="CorelDRAW" r:id="rId3" imgW="6418800" imgH="5810040" progId="">
              <p:embed/>
            </p:oleObj>
          </a:graphicData>
        </a:graphic>
      </p:graphicFrame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1431925" y="1641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C"/>
          </a:p>
        </p:txBody>
      </p:sp>
      <p:sp>
        <p:nvSpPr>
          <p:cNvPr id="2053" name="AutoShape 6"/>
          <p:cNvSpPr>
            <a:spLocks noChangeArrowheads="1"/>
          </p:cNvSpPr>
          <p:nvPr/>
        </p:nvSpPr>
        <p:spPr bwMode="auto">
          <a:xfrm>
            <a:off x="4114800" y="1600200"/>
            <a:ext cx="990600" cy="914400"/>
          </a:xfrm>
          <a:prstGeom prst="rightArrow">
            <a:avLst>
              <a:gd name="adj1" fmla="val 50000"/>
              <a:gd name="adj2" fmla="val 2708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C"/>
          </a:p>
        </p:txBody>
      </p:sp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6019800" y="1143000"/>
          <a:ext cx="2033588" cy="1633538"/>
        </p:xfrm>
        <a:graphic>
          <a:graphicData uri="http://schemas.openxmlformats.org/presentationml/2006/ole">
            <p:oleObj spid="_x0000_s2051" name="CorelDRAW" r:id="rId4" imgW="3122640" imgH="3133800" progId="">
              <p:embed/>
            </p:oleObj>
          </a:graphicData>
        </a:graphic>
      </p:graphicFrame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6156325" y="1336675"/>
            <a:ext cx="471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>
                <a:solidFill>
                  <a:srgbClr val="FFFF00"/>
                </a:solidFill>
              </a:rPr>
              <a:t>2a</a:t>
            </a:r>
            <a:endParaRPr lang="es-ES">
              <a:solidFill>
                <a:srgbClr val="FFFF00"/>
              </a:solidFill>
            </a:endParaRPr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8213725" y="1870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>
                <a:solidFill>
                  <a:srgbClr val="FFFF00"/>
                </a:solidFill>
              </a:rPr>
              <a:t>y</a:t>
            </a:r>
            <a:endParaRPr lang="es-ES">
              <a:solidFill>
                <a:srgbClr val="FFFF00"/>
              </a:solidFill>
            </a:endParaRPr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6689725" y="2860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>
                <a:solidFill>
                  <a:srgbClr val="FFFF00"/>
                </a:solidFill>
              </a:rPr>
              <a:t>x</a:t>
            </a:r>
            <a:endParaRPr lang="es-ES">
              <a:solidFill>
                <a:srgbClr val="FFFF00"/>
              </a:solidFill>
            </a:endParaRPr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365125" y="3927475"/>
            <a:ext cx="623600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 dirty="0"/>
              <a:t>Por lo tanto:</a:t>
            </a:r>
          </a:p>
          <a:p>
            <a:pPr eaLnBrk="0" hangingPunct="0"/>
            <a:endParaRPr lang="es-MX" dirty="0">
              <a:solidFill>
                <a:srgbClr val="FFFF00"/>
              </a:solidFill>
            </a:endParaRPr>
          </a:p>
          <a:p>
            <a:pPr eaLnBrk="0" hangingPunct="0"/>
            <a:r>
              <a:rPr lang="es-MX" dirty="0">
                <a:solidFill>
                  <a:srgbClr val="FFFF00"/>
                </a:solidFill>
              </a:rPr>
              <a:t>R </a:t>
            </a:r>
            <a:r>
              <a:rPr lang="es-MX" dirty="0" smtClean="0">
                <a:solidFill>
                  <a:srgbClr val="FFFF00"/>
                </a:solidFill>
              </a:rPr>
              <a:t>=(</a:t>
            </a:r>
            <a:r>
              <a:rPr lang="es-MX" dirty="0">
                <a:solidFill>
                  <a:srgbClr val="FFFF00"/>
                </a:solidFill>
              </a:rPr>
              <a:t>ancho)*(espesor)^3     =&gt;           </a:t>
            </a:r>
            <a:r>
              <a:rPr lang="es-MX" dirty="0" smtClean="0">
                <a:solidFill>
                  <a:srgbClr val="FFFF00"/>
                </a:solidFill>
              </a:rPr>
              <a:t>R=X*Y^3</a:t>
            </a:r>
            <a:endParaRPr lang="es-MX" dirty="0">
              <a:solidFill>
                <a:srgbClr val="FFFF00"/>
              </a:solidFill>
            </a:endParaRPr>
          </a:p>
          <a:p>
            <a:endParaRPr lang="es-MX" dirty="0"/>
          </a:p>
          <a:p>
            <a:r>
              <a:rPr lang="es-MX" dirty="0"/>
              <a:t>        </a:t>
            </a:r>
            <a:r>
              <a:rPr lang="es-MX" dirty="0">
                <a:solidFill>
                  <a:srgbClr val="FFFF00"/>
                </a:solidFill>
              </a:rPr>
              <a:t>(2a)^2 = (x )^2 + (y )^2</a:t>
            </a:r>
            <a:r>
              <a:rPr lang="es-MX" dirty="0"/>
              <a:t> </a:t>
            </a:r>
            <a:endParaRPr lang="es-ES" dirty="0"/>
          </a:p>
        </p:txBody>
      </p:sp>
      <p:sp>
        <p:nvSpPr>
          <p:cNvPr id="2058" name="Rectangle 12"/>
          <p:cNvSpPr>
            <a:spLocks noChangeArrowheads="1"/>
          </p:cNvSpPr>
          <p:nvPr/>
        </p:nvSpPr>
        <p:spPr bwMode="auto">
          <a:xfrm>
            <a:off x="228600" y="4648200"/>
            <a:ext cx="7010400" cy="5334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C"/>
          </a:p>
        </p:txBody>
      </p:sp>
      <p:sp>
        <p:nvSpPr>
          <p:cNvPr id="2059" name="Rectangle 13"/>
          <p:cNvSpPr>
            <a:spLocks noChangeArrowheads="1"/>
          </p:cNvSpPr>
          <p:nvPr/>
        </p:nvSpPr>
        <p:spPr bwMode="auto">
          <a:xfrm>
            <a:off x="228600" y="5410200"/>
            <a:ext cx="7010400" cy="4572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C"/>
          </a:p>
        </p:txBody>
      </p:sp>
      <p:sp>
        <p:nvSpPr>
          <p:cNvPr id="2060" name="Text Box 14"/>
          <p:cNvSpPr txBox="1">
            <a:spLocks noChangeArrowheads="1"/>
          </p:cNvSpPr>
          <p:nvPr/>
        </p:nvSpPr>
        <p:spPr bwMode="auto">
          <a:xfrm>
            <a:off x="7756525" y="45370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>
                <a:solidFill>
                  <a:srgbClr val="FFFF00"/>
                </a:solidFill>
              </a:rPr>
              <a:t>1</a:t>
            </a:r>
            <a:endParaRPr lang="es-ES">
              <a:solidFill>
                <a:srgbClr val="FFFF00"/>
              </a:solidFill>
            </a:endParaRPr>
          </a:p>
        </p:txBody>
      </p:sp>
      <p:sp>
        <p:nvSpPr>
          <p:cNvPr id="2061" name="Text Box 15"/>
          <p:cNvSpPr txBox="1">
            <a:spLocks noChangeArrowheads="1"/>
          </p:cNvSpPr>
          <p:nvPr/>
        </p:nvSpPr>
        <p:spPr bwMode="auto">
          <a:xfrm>
            <a:off x="7832725" y="5375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>
                <a:solidFill>
                  <a:srgbClr val="FFFF00"/>
                </a:solidFill>
              </a:rPr>
              <a:t>2</a:t>
            </a:r>
            <a:endParaRPr lang="es-ES">
              <a:solidFill>
                <a:srgbClr val="FFFF00"/>
              </a:solidFill>
            </a:endParaRPr>
          </a:p>
        </p:txBody>
      </p:sp>
      <p:sp>
        <p:nvSpPr>
          <p:cNvPr id="2062" name="Oval 16"/>
          <p:cNvSpPr>
            <a:spLocks noChangeArrowheads="1"/>
          </p:cNvSpPr>
          <p:nvPr/>
        </p:nvSpPr>
        <p:spPr bwMode="auto">
          <a:xfrm>
            <a:off x="7620000" y="4572000"/>
            <a:ext cx="609600" cy="4572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C"/>
          </a:p>
        </p:txBody>
      </p:sp>
      <p:sp>
        <p:nvSpPr>
          <p:cNvPr id="2063" name="Oval 17"/>
          <p:cNvSpPr>
            <a:spLocks noChangeArrowheads="1"/>
          </p:cNvSpPr>
          <p:nvPr/>
        </p:nvSpPr>
        <p:spPr bwMode="auto">
          <a:xfrm>
            <a:off x="7696200" y="5410200"/>
            <a:ext cx="609600" cy="533400"/>
          </a:xfrm>
          <a:prstGeom prst="ellipse">
            <a:avLst/>
          </a:prstGeom>
          <a:noFill/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822325" y="269875"/>
            <a:ext cx="763587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s-MX" dirty="0">
              <a:solidFill>
                <a:srgbClr val="FFFF00"/>
              </a:solidFill>
            </a:endParaRPr>
          </a:p>
          <a:p>
            <a:pPr algn="ctr"/>
            <a:r>
              <a:rPr lang="es-MX" dirty="0" smtClean="0">
                <a:solidFill>
                  <a:srgbClr val="FFFF00"/>
                </a:solidFill>
              </a:rPr>
              <a:t>DESPEJANDO </a:t>
            </a:r>
            <a:r>
              <a:rPr lang="es-MX" dirty="0">
                <a:solidFill>
                  <a:srgbClr val="FFFF00"/>
                </a:solidFill>
              </a:rPr>
              <a:t>“Y” DE LA ECUACION 2:</a:t>
            </a:r>
          </a:p>
          <a:p>
            <a:pPr algn="ctr"/>
            <a:endParaRPr lang="es-MX" dirty="0">
              <a:solidFill>
                <a:srgbClr val="FFFF00"/>
              </a:solidFill>
            </a:endParaRPr>
          </a:p>
          <a:p>
            <a:pPr algn="ctr"/>
            <a:endParaRPr lang="es-MX" dirty="0">
              <a:solidFill>
                <a:srgbClr val="FFFF00"/>
              </a:solidFill>
            </a:endParaRPr>
          </a:p>
          <a:p>
            <a:pPr algn="ctr"/>
            <a:r>
              <a:rPr lang="es-MX" dirty="0">
                <a:solidFill>
                  <a:srgbClr val="FFFF00"/>
                </a:solidFill>
              </a:rPr>
              <a:t>              4a^</a:t>
            </a:r>
            <a:r>
              <a:rPr lang="es-MX" sz="1600" dirty="0">
                <a:solidFill>
                  <a:srgbClr val="FFFF00"/>
                </a:solidFill>
              </a:rPr>
              <a:t>2</a:t>
            </a:r>
            <a:r>
              <a:rPr lang="es-MX" dirty="0">
                <a:solidFill>
                  <a:srgbClr val="FFFF00"/>
                </a:solidFill>
              </a:rPr>
              <a:t>  -  x^</a:t>
            </a:r>
            <a:r>
              <a:rPr lang="es-MX" sz="1600" dirty="0">
                <a:solidFill>
                  <a:srgbClr val="FFFF00"/>
                </a:solidFill>
              </a:rPr>
              <a:t>2</a:t>
            </a:r>
            <a:r>
              <a:rPr lang="es-MX" dirty="0">
                <a:solidFill>
                  <a:srgbClr val="FFFF00"/>
                </a:solidFill>
              </a:rPr>
              <a:t>  = y^</a:t>
            </a:r>
            <a:r>
              <a:rPr lang="es-MX" sz="1600" dirty="0">
                <a:solidFill>
                  <a:srgbClr val="FFFF00"/>
                </a:solidFill>
              </a:rPr>
              <a:t>2</a:t>
            </a:r>
            <a:r>
              <a:rPr lang="es-MX" dirty="0">
                <a:solidFill>
                  <a:srgbClr val="FFFF00"/>
                </a:solidFill>
              </a:rPr>
              <a:t> </a:t>
            </a:r>
          </a:p>
          <a:p>
            <a:pPr algn="ctr"/>
            <a:endParaRPr lang="es-MX" dirty="0">
              <a:solidFill>
                <a:srgbClr val="FFFF00"/>
              </a:solidFill>
            </a:endParaRPr>
          </a:p>
          <a:p>
            <a:pPr algn="ctr"/>
            <a:endParaRPr lang="es-MX" dirty="0">
              <a:solidFill>
                <a:srgbClr val="FFFF00"/>
              </a:solidFill>
            </a:endParaRPr>
          </a:p>
          <a:p>
            <a:pPr algn="ctr"/>
            <a:endParaRPr lang="es-MX" dirty="0">
              <a:solidFill>
                <a:srgbClr val="FFFF00"/>
              </a:solidFill>
            </a:endParaRPr>
          </a:p>
          <a:p>
            <a:pPr algn="ctr"/>
            <a:r>
              <a:rPr lang="es-MX" dirty="0">
                <a:solidFill>
                  <a:srgbClr val="FFFF00"/>
                </a:solidFill>
              </a:rPr>
              <a:t>REEMPLAZANDO EN LA ECUACION 1, SE TIENE:</a:t>
            </a:r>
          </a:p>
          <a:p>
            <a:pPr algn="ctr"/>
            <a:endParaRPr lang="es-MX" dirty="0">
              <a:solidFill>
                <a:srgbClr val="FFFF00"/>
              </a:solidFill>
            </a:endParaRPr>
          </a:p>
          <a:p>
            <a:pPr algn="ctr"/>
            <a:endParaRPr lang="es-MX" dirty="0">
              <a:solidFill>
                <a:srgbClr val="FFFF00"/>
              </a:solidFill>
            </a:endParaRPr>
          </a:p>
          <a:p>
            <a:pPr algn="ctr"/>
            <a:endParaRPr lang="es-MX" dirty="0">
              <a:solidFill>
                <a:srgbClr val="FFFF00"/>
              </a:solidFill>
            </a:endParaRPr>
          </a:p>
          <a:p>
            <a:pPr algn="ctr"/>
            <a:r>
              <a:rPr lang="es-MX" dirty="0">
                <a:solidFill>
                  <a:srgbClr val="FFFF00"/>
                </a:solidFill>
              </a:rPr>
              <a:t>              </a:t>
            </a:r>
            <a:r>
              <a:rPr lang="es-MX" dirty="0" smtClean="0">
                <a:solidFill>
                  <a:srgbClr val="FFFF00"/>
                </a:solidFill>
              </a:rPr>
              <a:t>R=X</a:t>
            </a:r>
            <a:r>
              <a:rPr lang="es-MX" dirty="0">
                <a:solidFill>
                  <a:srgbClr val="FFFF00"/>
                </a:solidFill>
              </a:rPr>
              <a:t>*(4a^</a:t>
            </a:r>
            <a:r>
              <a:rPr lang="es-MX" sz="1600" dirty="0">
                <a:solidFill>
                  <a:srgbClr val="FFFF00"/>
                </a:solidFill>
              </a:rPr>
              <a:t>2 </a:t>
            </a:r>
            <a:r>
              <a:rPr lang="es-MX" dirty="0">
                <a:solidFill>
                  <a:srgbClr val="FFFF00"/>
                </a:solidFill>
              </a:rPr>
              <a:t>- x^</a:t>
            </a:r>
            <a:r>
              <a:rPr lang="es-MX" sz="1600" dirty="0">
                <a:solidFill>
                  <a:srgbClr val="FFFF00"/>
                </a:solidFill>
              </a:rPr>
              <a:t>2</a:t>
            </a:r>
            <a:r>
              <a:rPr lang="es-MX" dirty="0">
                <a:solidFill>
                  <a:srgbClr val="FFFF00"/>
                </a:solidFill>
              </a:rPr>
              <a:t>)*(4a^</a:t>
            </a:r>
            <a:r>
              <a:rPr lang="es-MX" sz="1600" dirty="0">
                <a:solidFill>
                  <a:srgbClr val="FFFF00"/>
                </a:solidFill>
              </a:rPr>
              <a:t>2 </a:t>
            </a:r>
            <a:r>
              <a:rPr lang="es-MX" dirty="0">
                <a:solidFill>
                  <a:srgbClr val="FFFF00"/>
                </a:solidFill>
              </a:rPr>
              <a:t>- x^</a:t>
            </a:r>
            <a:r>
              <a:rPr lang="es-MX" sz="1600" dirty="0">
                <a:solidFill>
                  <a:srgbClr val="FFFF00"/>
                </a:solidFill>
              </a:rPr>
              <a:t>2</a:t>
            </a:r>
            <a:r>
              <a:rPr lang="es-MX" dirty="0">
                <a:solidFill>
                  <a:srgbClr val="FFFF00"/>
                </a:solidFill>
              </a:rPr>
              <a:t>) ^</a:t>
            </a:r>
            <a:r>
              <a:rPr lang="es-MX" sz="1600" dirty="0">
                <a:solidFill>
                  <a:srgbClr val="FFFF00"/>
                </a:solidFill>
                <a:cs typeface="Times New Roman" pitchFamily="18" charset="0"/>
              </a:rPr>
              <a:t>½</a:t>
            </a:r>
            <a:r>
              <a:rPr lang="es-MX" dirty="0">
                <a:solidFill>
                  <a:srgbClr val="FFFF00"/>
                </a:solidFill>
              </a:rPr>
              <a:t> </a:t>
            </a:r>
          </a:p>
          <a:p>
            <a:pPr algn="ctr"/>
            <a:endParaRPr lang="es-MX" dirty="0">
              <a:solidFill>
                <a:srgbClr val="FFFF00"/>
              </a:solidFill>
            </a:endParaRPr>
          </a:p>
          <a:p>
            <a:pPr algn="ctr"/>
            <a:r>
              <a:rPr lang="es-MX" dirty="0">
                <a:solidFill>
                  <a:srgbClr val="FFFF00"/>
                </a:solidFill>
              </a:rPr>
              <a:t>   ECUACION PRINCIPAL</a:t>
            </a:r>
            <a:endParaRPr lang="es-ES" dirty="0">
              <a:solidFill>
                <a:srgbClr val="FFFF00"/>
              </a:solidFill>
            </a:endParaRPr>
          </a:p>
        </p:txBody>
      </p:sp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1928794" y="4429132"/>
            <a:ext cx="5791200" cy="1752600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s-EC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504825" y="931881"/>
            <a:ext cx="8029575" cy="514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dirty="0">
                <a:solidFill>
                  <a:srgbClr val="FFFF00"/>
                </a:solidFill>
              </a:rPr>
              <a:t> DERIVANDO LA ECUACION:</a:t>
            </a:r>
          </a:p>
          <a:p>
            <a:pPr algn="ctr"/>
            <a:endParaRPr lang="es-MX" dirty="0">
              <a:solidFill>
                <a:srgbClr val="FFFF00"/>
              </a:solidFill>
            </a:endParaRPr>
          </a:p>
          <a:p>
            <a:r>
              <a:rPr lang="es-MX" dirty="0">
                <a:solidFill>
                  <a:srgbClr val="FFFF00"/>
                </a:solidFill>
              </a:rPr>
              <a:t>                           </a:t>
            </a:r>
            <a:r>
              <a:rPr lang="es-MX">
                <a:solidFill>
                  <a:srgbClr val="FFFF00"/>
                </a:solidFill>
              </a:rPr>
              <a:t>R</a:t>
            </a:r>
            <a:r>
              <a:rPr lang="es-MX" smtClean="0">
                <a:solidFill>
                  <a:srgbClr val="FFFF00"/>
                </a:solidFill>
              </a:rPr>
              <a:t>=*</a:t>
            </a:r>
            <a:r>
              <a:rPr lang="es-MX" dirty="0">
                <a:solidFill>
                  <a:srgbClr val="FFFF00"/>
                </a:solidFill>
              </a:rPr>
              <a:t>X*(4a^</a:t>
            </a:r>
            <a:r>
              <a:rPr lang="es-MX" sz="1600" dirty="0">
                <a:solidFill>
                  <a:srgbClr val="FFFF00"/>
                </a:solidFill>
              </a:rPr>
              <a:t>2 </a:t>
            </a:r>
            <a:r>
              <a:rPr lang="es-MX" dirty="0">
                <a:solidFill>
                  <a:srgbClr val="FFFF00"/>
                </a:solidFill>
              </a:rPr>
              <a:t>- x^</a:t>
            </a:r>
            <a:r>
              <a:rPr lang="es-MX" sz="1600" dirty="0">
                <a:solidFill>
                  <a:srgbClr val="FFFF00"/>
                </a:solidFill>
              </a:rPr>
              <a:t>2</a:t>
            </a:r>
            <a:r>
              <a:rPr lang="es-MX" dirty="0">
                <a:solidFill>
                  <a:srgbClr val="FFFF00"/>
                </a:solidFill>
              </a:rPr>
              <a:t>) ^</a:t>
            </a:r>
            <a:r>
              <a:rPr lang="es-MX" sz="1600" dirty="0">
                <a:solidFill>
                  <a:srgbClr val="FFFF00"/>
                </a:solidFill>
                <a:cs typeface="Times New Roman" pitchFamily="18" charset="0"/>
              </a:rPr>
              <a:t>3/2</a:t>
            </a:r>
          </a:p>
          <a:p>
            <a:endParaRPr lang="es-MX" sz="1600" dirty="0">
              <a:solidFill>
                <a:srgbClr val="FFFF00"/>
              </a:solidFill>
              <a:cs typeface="Times New Roman" pitchFamily="18" charset="0"/>
            </a:endParaRPr>
          </a:p>
          <a:p>
            <a:r>
              <a:rPr lang="es-MX" sz="1600" dirty="0">
                <a:solidFill>
                  <a:srgbClr val="FFFF00"/>
                </a:solidFill>
                <a:cs typeface="Times New Roman" pitchFamily="18" charset="0"/>
              </a:rPr>
              <a:t>        </a:t>
            </a:r>
            <a:r>
              <a:rPr lang="es-MX" dirty="0" err="1">
                <a:solidFill>
                  <a:srgbClr val="FFFF00"/>
                </a:solidFill>
                <a:cs typeface="Times New Roman" pitchFamily="18" charset="0"/>
              </a:rPr>
              <a:t>dR</a:t>
            </a:r>
            <a:r>
              <a:rPr lang="es-MX" dirty="0">
                <a:solidFill>
                  <a:srgbClr val="FFFF00"/>
                </a:solidFill>
                <a:cs typeface="Times New Roman" pitchFamily="18" charset="0"/>
              </a:rPr>
              <a:t>/</a:t>
            </a:r>
            <a:r>
              <a:rPr lang="es-MX" dirty="0" err="1">
                <a:solidFill>
                  <a:srgbClr val="FFFF00"/>
                </a:solidFill>
                <a:cs typeface="Times New Roman" pitchFamily="18" charset="0"/>
              </a:rPr>
              <a:t>dx</a:t>
            </a:r>
            <a:r>
              <a:rPr lang="es-MX" dirty="0">
                <a:solidFill>
                  <a:srgbClr val="FFFF00"/>
                </a:solidFill>
                <a:cs typeface="Times New Roman" pitchFamily="18" charset="0"/>
              </a:rPr>
              <a:t> = </a:t>
            </a:r>
            <a:r>
              <a:rPr lang="es-MX" dirty="0" smtClean="0">
                <a:solidFill>
                  <a:srgbClr val="FFFF00"/>
                </a:solidFill>
                <a:cs typeface="Times New Roman" pitchFamily="18" charset="0"/>
              </a:rPr>
              <a:t>[</a:t>
            </a:r>
            <a:r>
              <a:rPr lang="es-MX" dirty="0" smtClean="0">
                <a:solidFill>
                  <a:srgbClr val="FFFF00"/>
                </a:solidFill>
              </a:rPr>
              <a:t>(</a:t>
            </a:r>
            <a:r>
              <a:rPr lang="es-MX" dirty="0">
                <a:solidFill>
                  <a:srgbClr val="FFFF00"/>
                </a:solidFill>
              </a:rPr>
              <a:t>4a^</a:t>
            </a:r>
            <a:r>
              <a:rPr lang="es-MX" sz="1600" dirty="0">
                <a:solidFill>
                  <a:srgbClr val="FFFF00"/>
                </a:solidFill>
              </a:rPr>
              <a:t>2 </a:t>
            </a:r>
            <a:r>
              <a:rPr lang="es-MX" dirty="0">
                <a:solidFill>
                  <a:srgbClr val="FFFF00"/>
                </a:solidFill>
              </a:rPr>
              <a:t>- x^</a:t>
            </a:r>
            <a:r>
              <a:rPr lang="es-MX" sz="1600" dirty="0">
                <a:solidFill>
                  <a:srgbClr val="FFFF00"/>
                </a:solidFill>
              </a:rPr>
              <a:t>2</a:t>
            </a:r>
            <a:r>
              <a:rPr lang="es-MX" dirty="0">
                <a:solidFill>
                  <a:srgbClr val="FFFF00"/>
                </a:solidFill>
              </a:rPr>
              <a:t>) ^</a:t>
            </a:r>
            <a:r>
              <a:rPr lang="es-MX" sz="1600" dirty="0">
                <a:solidFill>
                  <a:srgbClr val="FFFF00"/>
                </a:solidFill>
              </a:rPr>
              <a:t>3/2 </a:t>
            </a:r>
            <a:r>
              <a:rPr lang="es-MX" dirty="0">
                <a:solidFill>
                  <a:srgbClr val="FFFF00"/>
                </a:solidFill>
              </a:rPr>
              <a:t>+x*(3/2)((4a^</a:t>
            </a:r>
            <a:r>
              <a:rPr lang="es-MX" sz="1600" dirty="0">
                <a:solidFill>
                  <a:srgbClr val="FFFF00"/>
                </a:solidFill>
              </a:rPr>
              <a:t>2 </a:t>
            </a:r>
            <a:r>
              <a:rPr lang="es-MX" dirty="0">
                <a:solidFill>
                  <a:srgbClr val="FFFF00"/>
                </a:solidFill>
              </a:rPr>
              <a:t>- x^</a:t>
            </a:r>
            <a:r>
              <a:rPr lang="es-MX" sz="1600" dirty="0">
                <a:solidFill>
                  <a:srgbClr val="FFFF00"/>
                </a:solidFill>
              </a:rPr>
              <a:t>2</a:t>
            </a:r>
            <a:r>
              <a:rPr lang="es-MX" dirty="0">
                <a:solidFill>
                  <a:srgbClr val="FFFF00"/>
                </a:solidFill>
              </a:rPr>
              <a:t>) ^</a:t>
            </a:r>
            <a:r>
              <a:rPr lang="es-MX" sz="1600" dirty="0">
                <a:solidFill>
                  <a:srgbClr val="FFFF00"/>
                </a:solidFill>
              </a:rPr>
              <a:t>1/2</a:t>
            </a:r>
            <a:r>
              <a:rPr lang="es-MX" dirty="0">
                <a:solidFill>
                  <a:srgbClr val="FFFF00"/>
                </a:solidFill>
              </a:rPr>
              <a:t>)*(-2x)</a:t>
            </a:r>
          </a:p>
          <a:p>
            <a:endParaRPr lang="es-MX" dirty="0">
              <a:solidFill>
                <a:srgbClr val="FFFF00"/>
              </a:solidFill>
            </a:endParaRPr>
          </a:p>
          <a:p>
            <a:r>
              <a:rPr lang="es-MX" dirty="0">
                <a:solidFill>
                  <a:srgbClr val="FFFF00"/>
                </a:solidFill>
              </a:rPr>
              <a:t>        	IGUALANDO EN CERO:</a:t>
            </a:r>
          </a:p>
          <a:p>
            <a:endParaRPr lang="es-MX" dirty="0">
              <a:solidFill>
                <a:srgbClr val="FFFF00"/>
              </a:solidFill>
            </a:endParaRPr>
          </a:p>
          <a:p>
            <a:r>
              <a:rPr lang="es-MX" dirty="0">
                <a:solidFill>
                  <a:srgbClr val="FFFF00"/>
                </a:solidFill>
              </a:rPr>
              <a:t>         0 = [(4a^</a:t>
            </a:r>
            <a:r>
              <a:rPr lang="es-MX" sz="1600" dirty="0">
                <a:solidFill>
                  <a:srgbClr val="FFFF00"/>
                </a:solidFill>
              </a:rPr>
              <a:t>2 </a:t>
            </a:r>
            <a:r>
              <a:rPr lang="es-MX" dirty="0">
                <a:solidFill>
                  <a:srgbClr val="FFFF00"/>
                </a:solidFill>
              </a:rPr>
              <a:t>- x^</a:t>
            </a:r>
            <a:r>
              <a:rPr lang="es-MX" sz="1600" dirty="0">
                <a:solidFill>
                  <a:srgbClr val="FFFF00"/>
                </a:solidFill>
              </a:rPr>
              <a:t>2</a:t>
            </a:r>
            <a:r>
              <a:rPr lang="es-MX" dirty="0">
                <a:solidFill>
                  <a:srgbClr val="FFFF00"/>
                </a:solidFill>
              </a:rPr>
              <a:t>) ^</a:t>
            </a:r>
            <a:r>
              <a:rPr lang="es-MX" sz="1600" dirty="0">
                <a:solidFill>
                  <a:srgbClr val="FFFF00"/>
                </a:solidFill>
              </a:rPr>
              <a:t>3/2</a:t>
            </a:r>
            <a:r>
              <a:rPr lang="es-MX" dirty="0">
                <a:solidFill>
                  <a:srgbClr val="FFFF00"/>
                </a:solidFill>
              </a:rPr>
              <a:t>]+[(4a^</a:t>
            </a:r>
            <a:r>
              <a:rPr lang="es-MX" sz="1600" dirty="0">
                <a:solidFill>
                  <a:srgbClr val="FFFF00"/>
                </a:solidFill>
              </a:rPr>
              <a:t>2 </a:t>
            </a:r>
            <a:r>
              <a:rPr lang="es-MX" dirty="0">
                <a:solidFill>
                  <a:srgbClr val="FFFF00"/>
                </a:solidFill>
              </a:rPr>
              <a:t>- x^</a:t>
            </a:r>
            <a:r>
              <a:rPr lang="es-MX" sz="1600" dirty="0">
                <a:solidFill>
                  <a:srgbClr val="FFFF00"/>
                </a:solidFill>
              </a:rPr>
              <a:t>2</a:t>
            </a:r>
            <a:r>
              <a:rPr lang="es-MX" dirty="0">
                <a:solidFill>
                  <a:srgbClr val="FFFF00"/>
                </a:solidFill>
              </a:rPr>
              <a:t>)*( – 3x^</a:t>
            </a:r>
            <a:r>
              <a:rPr lang="es-MX" sz="1600" dirty="0">
                <a:solidFill>
                  <a:srgbClr val="FFFF00"/>
                </a:solidFill>
              </a:rPr>
              <a:t>2</a:t>
            </a:r>
            <a:r>
              <a:rPr lang="es-MX" dirty="0">
                <a:solidFill>
                  <a:srgbClr val="FFFF00"/>
                </a:solidFill>
              </a:rPr>
              <a:t>)]</a:t>
            </a:r>
            <a:endParaRPr lang="es-MX" sz="1600" dirty="0">
              <a:solidFill>
                <a:srgbClr val="FFFF00"/>
              </a:solidFill>
            </a:endParaRPr>
          </a:p>
          <a:p>
            <a:endParaRPr lang="es-MX" dirty="0">
              <a:solidFill>
                <a:srgbClr val="FFFF00"/>
              </a:solidFill>
            </a:endParaRPr>
          </a:p>
          <a:p>
            <a:endParaRPr lang="es-MX" dirty="0">
              <a:solidFill>
                <a:srgbClr val="FFFF00"/>
              </a:solidFill>
            </a:endParaRPr>
          </a:p>
          <a:p>
            <a:r>
              <a:rPr lang="es-MX" dirty="0">
                <a:solidFill>
                  <a:srgbClr val="FFFF00"/>
                </a:solidFill>
              </a:rPr>
              <a:t>          SE OBTIENE:</a:t>
            </a:r>
          </a:p>
          <a:p>
            <a:endParaRPr lang="es-MX" dirty="0">
              <a:solidFill>
                <a:srgbClr val="FFFF00"/>
              </a:solidFill>
            </a:endParaRPr>
          </a:p>
          <a:p>
            <a:r>
              <a:rPr lang="es-MX" dirty="0">
                <a:solidFill>
                  <a:srgbClr val="FFFF00"/>
                </a:solidFill>
              </a:rPr>
              <a:t>     1°     (4a^</a:t>
            </a:r>
            <a:r>
              <a:rPr lang="es-MX" sz="1600" dirty="0">
                <a:solidFill>
                  <a:srgbClr val="FFFF00"/>
                </a:solidFill>
              </a:rPr>
              <a:t>2 </a:t>
            </a:r>
            <a:r>
              <a:rPr lang="es-MX" dirty="0">
                <a:solidFill>
                  <a:srgbClr val="FFFF00"/>
                </a:solidFill>
              </a:rPr>
              <a:t>- x^</a:t>
            </a:r>
            <a:r>
              <a:rPr lang="es-MX" sz="1600" dirty="0">
                <a:solidFill>
                  <a:srgbClr val="FFFF00"/>
                </a:solidFill>
              </a:rPr>
              <a:t>2</a:t>
            </a:r>
            <a:r>
              <a:rPr lang="es-MX" dirty="0">
                <a:solidFill>
                  <a:srgbClr val="FFFF00"/>
                </a:solidFill>
              </a:rPr>
              <a:t>) – 3x = 0     =&gt;    a = x    , solución valida.</a:t>
            </a:r>
            <a:endParaRPr lang="es-E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457200" y="749323"/>
            <a:ext cx="8202613" cy="603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sz="2800" dirty="0">
                <a:solidFill>
                  <a:srgbClr val="FFFF00"/>
                </a:solidFill>
              </a:rPr>
              <a:t>Por lo tanto, reemplazando a = x en la </a:t>
            </a:r>
            <a:r>
              <a:rPr lang="es-MX" sz="2800" dirty="0" smtClean="0">
                <a:solidFill>
                  <a:srgbClr val="FFFF00"/>
                </a:solidFill>
              </a:rPr>
              <a:t>ecuación </a:t>
            </a:r>
            <a:r>
              <a:rPr lang="es-MX" sz="2800" dirty="0">
                <a:solidFill>
                  <a:srgbClr val="FFFF00"/>
                </a:solidFill>
              </a:rPr>
              <a:t>principal:</a:t>
            </a:r>
          </a:p>
          <a:p>
            <a:endParaRPr lang="es-MX" sz="2800" dirty="0"/>
          </a:p>
          <a:p>
            <a:r>
              <a:rPr lang="es-MX" sz="2800" dirty="0"/>
              <a:t>   </a:t>
            </a:r>
          </a:p>
          <a:p>
            <a:r>
              <a:rPr lang="es-MX" sz="2800" dirty="0"/>
              <a:t>                 </a:t>
            </a:r>
            <a:r>
              <a:rPr lang="es-MX" sz="2800" dirty="0" smtClean="0">
                <a:solidFill>
                  <a:srgbClr val="FFFF00"/>
                </a:solidFill>
              </a:rPr>
              <a:t>R=a</a:t>
            </a:r>
            <a:r>
              <a:rPr lang="es-MX" sz="2800" dirty="0">
                <a:solidFill>
                  <a:srgbClr val="FFFF00"/>
                </a:solidFill>
              </a:rPr>
              <a:t>*(4a^</a:t>
            </a:r>
            <a:r>
              <a:rPr lang="es-MX" sz="1800" dirty="0">
                <a:solidFill>
                  <a:srgbClr val="FFFF00"/>
                </a:solidFill>
              </a:rPr>
              <a:t>2 </a:t>
            </a:r>
            <a:r>
              <a:rPr lang="es-MX" sz="2800" dirty="0">
                <a:solidFill>
                  <a:srgbClr val="FFFF00"/>
                </a:solidFill>
              </a:rPr>
              <a:t>- a^</a:t>
            </a:r>
            <a:r>
              <a:rPr lang="es-MX" sz="1800" dirty="0">
                <a:solidFill>
                  <a:srgbClr val="FFFF00"/>
                </a:solidFill>
              </a:rPr>
              <a:t>2</a:t>
            </a:r>
            <a:r>
              <a:rPr lang="es-MX" sz="2800" dirty="0">
                <a:solidFill>
                  <a:srgbClr val="FFFF00"/>
                </a:solidFill>
              </a:rPr>
              <a:t>)^</a:t>
            </a:r>
            <a:r>
              <a:rPr lang="es-MX" sz="1800" dirty="0">
                <a:solidFill>
                  <a:srgbClr val="FFFF00"/>
                </a:solidFill>
                <a:cs typeface="Times New Roman" pitchFamily="18" charset="0"/>
              </a:rPr>
              <a:t>3/2</a:t>
            </a:r>
          </a:p>
          <a:p>
            <a:endParaRPr lang="es-MX" sz="1800" dirty="0">
              <a:solidFill>
                <a:srgbClr val="FFFF00"/>
              </a:solidFill>
              <a:cs typeface="Times New Roman" pitchFamily="18" charset="0"/>
            </a:endParaRPr>
          </a:p>
          <a:p>
            <a:r>
              <a:rPr lang="es-MX" sz="1800" dirty="0">
                <a:solidFill>
                  <a:srgbClr val="FFFF00"/>
                </a:solidFill>
                <a:cs typeface="Times New Roman" pitchFamily="18" charset="0"/>
              </a:rPr>
              <a:t>                          </a:t>
            </a:r>
          </a:p>
          <a:p>
            <a:endParaRPr lang="es-MX" sz="1800" dirty="0">
              <a:solidFill>
                <a:srgbClr val="FFFF00"/>
              </a:solidFill>
              <a:cs typeface="Times New Roman" pitchFamily="18" charset="0"/>
            </a:endParaRPr>
          </a:p>
          <a:p>
            <a:r>
              <a:rPr lang="es-MX" sz="1800" dirty="0">
                <a:solidFill>
                  <a:srgbClr val="FFFF00"/>
                </a:solidFill>
                <a:cs typeface="Times New Roman" pitchFamily="18" charset="0"/>
              </a:rPr>
              <a:t>                          </a:t>
            </a:r>
            <a:r>
              <a:rPr lang="es-MX" dirty="0" smtClean="0">
                <a:solidFill>
                  <a:srgbClr val="FFFF00"/>
                </a:solidFill>
                <a:cs typeface="Times New Roman" pitchFamily="18" charset="0"/>
              </a:rPr>
              <a:t>R=a</a:t>
            </a:r>
            <a:r>
              <a:rPr lang="es-MX" dirty="0">
                <a:solidFill>
                  <a:srgbClr val="FFFF00"/>
                </a:solidFill>
                <a:cs typeface="Times New Roman" pitchFamily="18" charset="0"/>
              </a:rPr>
              <a:t>*(3a </a:t>
            </a:r>
            <a:r>
              <a:rPr lang="es-MX" dirty="0">
                <a:solidFill>
                  <a:srgbClr val="FFFF00"/>
                </a:solidFill>
              </a:rPr>
              <a:t>^2) ^(3/2)</a:t>
            </a:r>
          </a:p>
          <a:p>
            <a:endParaRPr lang="es-MX" dirty="0">
              <a:solidFill>
                <a:srgbClr val="FFFF00"/>
              </a:solidFill>
            </a:endParaRPr>
          </a:p>
          <a:p>
            <a:r>
              <a:rPr lang="es-MX" dirty="0">
                <a:solidFill>
                  <a:srgbClr val="FFFF00"/>
                </a:solidFill>
              </a:rPr>
              <a:t>                    </a:t>
            </a:r>
          </a:p>
          <a:p>
            <a:endParaRPr lang="es-MX" dirty="0">
              <a:solidFill>
                <a:srgbClr val="FFFF00"/>
              </a:solidFill>
            </a:endParaRPr>
          </a:p>
          <a:p>
            <a:r>
              <a:rPr lang="es-MX" dirty="0">
                <a:solidFill>
                  <a:srgbClr val="FFFF00"/>
                </a:solidFill>
              </a:rPr>
              <a:t>                    </a:t>
            </a:r>
            <a:r>
              <a:rPr lang="es-MX" sz="2800" dirty="0" smtClean="0">
                <a:solidFill>
                  <a:srgbClr val="FFFF00"/>
                </a:solidFill>
              </a:rPr>
              <a:t>R=(3</a:t>
            </a:r>
            <a:r>
              <a:rPr lang="es-MX" sz="2800" dirty="0">
                <a:solidFill>
                  <a:srgbClr val="FFFF00"/>
                </a:solidFill>
              </a:rPr>
              <a:t>^</a:t>
            </a:r>
            <a:r>
              <a:rPr lang="es-MX" sz="1800" dirty="0">
                <a:solidFill>
                  <a:srgbClr val="FFFF00"/>
                </a:solidFill>
              </a:rPr>
              <a:t>(3/2)</a:t>
            </a:r>
            <a:r>
              <a:rPr lang="es-MX" sz="2800" dirty="0">
                <a:solidFill>
                  <a:srgbClr val="FFFF00"/>
                </a:solidFill>
              </a:rPr>
              <a:t>)*a^</a:t>
            </a:r>
            <a:r>
              <a:rPr lang="es-MX" sz="1800" dirty="0">
                <a:solidFill>
                  <a:srgbClr val="FFFF00"/>
                </a:solidFill>
              </a:rPr>
              <a:t>4</a:t>
            </a:r>
          </a:p>
          <a:p>
            <a:endParaRPr lang="es-MX" sz="1800" dirty="0">
              <a:solidFill>
                <a:srgbClr val="FFFF00"/>
              </a:solidFill>
            </a:endParaRPr>
          </a:p>
          <a:p>
            <a:endParaRPr lang="es-MX" sz="1800" dirty="0">
              <a:solidFill>
                <a:srgbClr val="FFFF00"/>
              </a:solidFill>
            </a:endParaRPr>
          </a:p>
          <a:p>
            <a:endParaRPr lang="es-MX" sz="1800" dirty="0">
              <a:solidFill>
                <a:srgbClr val="FFFF00"/>
              </a:solidFill>
            </a:endParaRPr>
          </a:p>
          <a:p>
            <a:endParaRPr lang="es-E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457200" y="517827"/>
            <a:ext cx="8202613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dirty="0">
                <a:solidFill>
                  <a:srgbClr val="FFFF00"/>
                </a:solidFill>
              </a:rPr>
              <a:t>Recordemos que:</a:t>
            </a:r>
            <a:r>
              <a:rPr lang="es-ES" dirty="0">
                <a:solidFill>
                  <a:srgbClr val="FFFF00"/>
                </a:solidFill>
                <a:cs typeface="Times New Roman" pitchFamily="18" charset="0"/>
              </a:rPr>
              <a:t>	</a:t>
            </a:r>
          </a:p>
          <a:p>
            <a:endParaRPr lang="es-ES" dirty="0">
              <a:solidFill>
                <a:srgbClr val="FFFF00"/>
              </a:solidFill>
              <a:cs typeface="Times New Roman" pitchFamily="18" charset="0"/>
            </a:endParaRPr>
          </a:p>
          <a:p>
            <a:r>
              <a:rPr lang="es-ES" dirty="0" smtClean="0">
                <a:solidFill>
                  <a:srgbClr val="FFFF00"/>
                </a:solidFill>
                <a:cs typeface="Times New Roman" pitchFamily="18" charset="0"/>
              </a:rPr>
              <a:t>	f ´´(</a:t>
            </a:r>
            <a:r>
              <a:rPr lang="es-ES" dirty="0">
                <a:solidFill>
                  <a:srgbClr val="FFFF00"/>
                </a:solidFill>
                <a:cs typeface="Times New Roman" pitchFamily="18" charset="0"/>
              </a:rPr>
              <a:t>x) &gt; 0 , es </a:t>
            </a:r>
            <a:r>
              <a:rPr lang="es-ES" dirty="0" smtClean="0">
                <a:solidFill>
                  <a:srgbClr val="FFFF00"/>
                </a:solidFill>
                <a:cs typeface="Times New Roman" pitchFamily="18" charset="0"/>
              </a:rPr>
              <a:t>minino relativo</a:t>
            </a:r>
          </a:p>
          <a:p>
            <a:endParaRPr lang="es-ES" dirty="0" smtClean="0">
              <a:solidFill>
                <a:srgbClr val="FFFF00"/>
              </a:solidFill>
              <a:cs typeface="Times New Roman" pitchFamily="18" charset="0"/>
            </a:endParaRPr>
          </a:p>
          <a:p>
            <a:r>
              <a:rPr lang="es-ES" dirty="0">
                <a:solidFill>
                  <a:srgbClr val="FFFF00"/>
                </a:solidFill>
                <a:cs typeface="Times New Roman" pitchFamily="18" charset="0"/>
              </a:rPr>
              <a:t>	</a:t>
            </a:r>
            <a:r>
              <a:rPr lang="es-ES" dirty="0" smtClean="0">
                <a:solidFill>
                  <a:srgbClr val="FFFF00"/>
                </a:solidFill>
                <a:cs typeface="Times New Roman" pitchFamily="18" charset="0"/>
              </a:rPr>
              <a:t>f ´´(</a:t>
            </a:r>
            <a:r>
              <a:rPr lang="es-ES" dirty="0">
                <a:solidFill>
                  <a:srgbClr val="FFFF00"/>
                </a:solidFill>
                <a:cs typeface="Times New Roman" pitchFamily="18" charset="0"/>
              </a:rPr>
              <a:t>x)  &lt; 0 , es </a:t>
            </a:r>
            <a:r>
              <a:rPr lang="es-ES" dirty="0" smtClean="0">
                <a:solidFill>
                  <a:srgbClr val="FFFF00"/>
                </a:solidFill>
                <a:cs typeface="Times New Roman" pitchFamily="18" charset="0"/>
              </a:rPr>
              <a:t>máximo relativo</a:t>
            </a:r>
            <a:endParaRPr lang="es-MX" dirty="0">
              <a:solidFill>
                <a:srgbClr val="FFFF00"/>
              </a:solidFill>
            </a:endParaRPr>
          </a:p>
          <a:p>
            <a:endParaRPr lang="es-MX" dirty="0">
              <a:solidFill>
                <a:srgbClr val="FFFF00"/>
              </a:solidFill>
            </a:endParaRPr>
          </a:p>
          <a:p>
            <a:r>
              <a:rPr lang="es-MX" dirty="0">
                <a:solidFill>
                  <a:srgbClr val="FFFF00"/>
                </a:solidFill>
              </a:rPr>
              <a:t>           como vemos:</a:t>
            </a:r>
          </a:p>
          <a:p>
            <a:endParaRPr lang="es-MX" dirty="0">
              <a:solidFill>
                <a:srgbClr val="FFFF00"/>
              </a:solidFill>
            </a:endParaRPr>
          </a:p>
          <a:p>
            <a:r>
              <a:rPr lang="es-MX" dirty="0">
                <a:solidFill>
                  <a:srgbClr val="FFFF00"/>
                </a:solidFill>
              </a:rPr>
              <a:t> </a:t>
            </a:r>
            <a:r>
              <a:rPr lang="es-MX" dirty="0" err="1">
                <a:solidFill>
                  <a:srgbClr val="FFFF00"/>
                </a:solidFill>
                <a:cs typeface="Times New Roman" pitchFamily="18" charset="0"/>
              </a:rPr>
              <a:t>dR</a:t>
            </a:r>
            <a:r>
              <a:rPr lang="es-MX" dirty="0">
                <a:solidFill>
                  <a:srgbClr val="FFFF00"/>
                </a:solidFill>
                <a:cs typeface="Times New Roman" pitchFamily="18" charset="0"/>
              </a:rPr>
              <a:t>/</a:t>
            </a:r>
            <a:r>
              <a:rPr lang="es-MX" dirty="0" err="1">
                <a:solidFill>
                  <a:srgbClr val="FFFF00"/>
                </a:solidFill>
                <a:cs typeface="Times New Roman" pitchFamily="18" charset="0"/>
              </a:rPr>
              <a:t>dx</a:t>
            </a:r>
            <a:r>
              <a:rPr lang="es-MX" dirty="0">
                <a:solidFill>
                  <a:srgbClr val="FFFF00"/>
                </a:solidFill>
                <a:cs typeface="Times New Roman" pitchFamily="18" charset="0"/>
              </a:rPr>
              <a:t> = </a:t>
            </a:r>
            <a:r>
              <a:rPr lang="es-MX" dirty="0" smtClean="0">
                <a:solidFill>
                  <a:srgbClr val="FFFF00"/>
                </a:solidFill>
                <a:cs typeface="Times New Roman" pitchFamily="18" charset="0"/>
              </a:rPr>
              <a:t>[</a:t>
            </a:r>
            <a:r>
              <a:rPr lang="es-MX" dirty="0" smtClean="0">
                <a:solidFill>
                  <a:srgbClr val="FFFF00"/>
                </a:solidFill>
              </a:rPr>
              <a:t>(</a:t>
            </a:r>
            <a:r>
              <a:rPr lang="es-MX" dirty="0">
                <a:solidFill>
                  <a:srgbClr val="FFFF00"/>
                </a:solidFill>
              </a:rPr>
              <a:t>4a^</a:t>
            </a:r>
            <a:r>
              <a:rPr lang="es-MX" sz="1600" dirty="0">
                <a:solidFill>
                  <a:srgbClr val="FFFF00"/>
                </a:solidFill>
              </a:rPr>
              <a:t>2 </a:t>
            </a:r>
            <a:r>
              <a:rPr lang="es-MX" dirty="0">
                <a:solidFill>
                  <a:srgbClr val="FFFF00"/>
                </a:solidFill>
              </a:rPr>
              <a:t>- x^</a:t>
            </a:r>
            <a:r>
              <a:rPr lang="es-MX" sz="1600" dirty="0">
                <a:solidFill>
                  <a:srgbClr val="FFFF00"/>
                </a:solidFill>
              </a:rPr>
              <a:t>2</a:t>
            </a:r>
            <a:r>
              <a:rPr lang="es-MX" dirty="0">
                <a:solidFill>
                  <a:srgbClr val="FFFF00"/>
                </a:solidFill>
              </a:rPr>
              <a:t>) ^</a:t>
            </a:r>
            <a:r>
              <a:rPr lang="es-MX" sz="1600" dirty="0">
                <a:solidFill>
                  <a:srgbClr val="FFFF00"/>
                </a:solidFill>
              </a:rPr>
              <a:t>3/2  </a:t>
            </a:r>
            <a:r>
              <a:rPr lang="es-MX" dirty="0">
                <a:solidFill>
                  <a:srgbClr val="FFFF00"/>
                </a:solidFill>
              </a:rPr>
              <a:t>+(3/2)((4a^</a:t>
            </a:r>
            <a:r>
              <a:rPr lang="es-MX" sz="1600" dirty="0">
                <a:solidFill>
                  <a:srgbClr val="FFFF00"/>
                </a:solidFill>
              </a:rPr>
              <a:t>2 </a:t>
            </a:r>
            <a:r>
              <a:rPr lang="es-MX" dirty="0">
                <a:solidFill>
                  <a:srgbClr val="FFFF00"/>
                </a:solidFill>
              </a:rPr>
              <a:t>- x^</a:t>
            </a:r>
            <a:r>
              <a:rPr lang="es-MX" sz="1600" dirty="0">
                <a:solidFill>
                  <a:srgbClr val="FFFF00"/>
                </a:solidFill>
              </a:rPr>
              <a:t>2</a:t>
            </a:r>
            <a:r>
              <a:rPr lang="es-MX" dirty="0">
                <a:solidFill>
                  <a:srgbClr val="FFFF00"/>
                </a:solidFill>
              </a:rPr>
              <a:t>) ^</a:t>
            </a:r>
            <a:r>
              <a:rPr lang="es-MX" sz="1600" dirty="0">
                <a:solidFill>
                  <a:srgbClr val="FFFF00"/>
                </a:solidFill>
              </a:rPr>
              <a:t>1/2</a:t>
            </a:r>
            <a:r>
              <a:rPr lang="es-MX" dirty="0">
                <a:solidFill>
                  <a:srgbClr val="FFFF00"/>
                </a:solidFill>
              </a:rPr>
              <a:t>)(-2x)</a:t>
            </a:r>
          </a:p>
          <a:p>
            <a:endParaRPr lang="es-MX" dirty="0">
              <a:solidFill>
                <a:srgbClr val="FFFF00"/>
              </a:solidFill>
            </a:endParaRPr>
          </a:p>
          <a:p>
            <a:r>
              <a:rPr lang="es-MX" sz="2000" dirty="0" smtClean="0">
                <a:solidFill>
                  <a:srgbClr val="FFFF00"/>
                </a:solidFill>
                <a:cs typeface="Times New Roman" pitchFamily="18" charset="0"/>
              </a:rPr>
              <a:t>d²R/dx² </a:t>
            </a:r>
            <a:r>
              <a:rPr lang="es-MX" sz="2000" dirty="0">
                <a:solidFill>
                  <a:srgbClr val="FFFF00"/>
                </a:solidFill>
                <a:cs typeface="Times New Roman" pitchFamily="18" charset="0"/>
              </a:rPr>
              <a:t>= </a:t>
            </a:r>
            <a:r>
              <a:rPr lang="es-MX" sz="2000" dirty="0">
                <a:solidFill>
                  <a:srgbClr val="FFFF00"/>
                </a:solidFill>
              </a:rPr>
              <a:t>K*[-3((4a^</a:t>
            </a:r>
            <a:r>
              <a:rPr lang="es-MX" sz="1400" dirty="0">
                <a:solidFill>
                  <a:srgbClr val="FFFF00"/>
                </a:solidFill>
              </a:rPr>
              <a:t>2 </a:t>
            </a:r>
            <a:r>
              <a:rPr lang="es-MX" sz="2000" dirty="0">
                <a:solidFill>
                  <a:srgbClr val="FFFF00"/>
                </a:solidFill>
              </a:rPr>
              <a:t>- x^</a:t>
            </a:r>
            <a:r>
              <a:rPr lang="es-MX" sz="1400" dirty="0">
                <a:solidFill>
                  <a:srgbClr val="FFFF00"/>
                </a:solidFill>
              </a:rPr>
              <a:t>2</a:t>
            </a:r>
            <a:r>
              <a:rPr lang="es-MX" sz="2000" dirty="0">
                <a:solidFill>
                  <a:srgbClr val="FFFF00"/>
                </a:solidFill>
              </a:rPr>
              <a:t>) ^</a:t>
            </a:r>
            <a:r>
              <a:rPr lang="es-MX" sz="1400" dirty="0">
                <a:solidFill>
                  <a:srgbClr val="FFFF00"/>
                </a:solidFill>
              </a:rPr>
              <a:t>1/2</a:t>
            </a:r>
            <a:r>
              <a:rPr lang="es-MX" sz="2000" dirty="0">
                <a:solidFill>
                  <a:srgbClr val="FFFF00"/>
                </a:solidFill>
              </a:rPr>
              <a:t>)-6x((4a^</a:t>
            </a:r>
            <a:r>
              <a:rPr lang="es-MX" sz="1400" dirty="0">
                <a:solidFill>
                  <a:srgbClr val="FFFF00"/>
                </a:solidFill>
              </a:rPr>
              <a:t>2 </a:t>
            </a:r>
            <a:r>
              <a:rPr lang="es-MX" sz="2000" dirty="0">
                <a:solidFill>
                  <a:srgbClr val="FFFF00"/>
                </a:solidFill>
              </a:rPr>
              <a:t>- x^</a:t>
            </a:r>
            <a:r>
              <a:rPr lang="es-MX" sz="1400" dirty="0">
                <a:solidFill>
                  <a:srgbClr val="FFFF00"/>
                </a:solidFill>
              </a:rPr>
              <a:t>2</a:t>
            </a:r>
            <a:r>
              <a:rPr lang="es-MX" sz="2000" dirty="0">
                <a:solidFill>
                  <a:srgbClr val="FFFF00"/>
                </a:solidFill>
              </a:rPr>
              <a:t>) ^</a:t>
            </a:r>
            <a:r>
              <a:rPr lang="es-MX" sz="1400" dirty="0">
                <a:solidFill>
                  <a:srgbClr val="FFFF00"/>
                </a:solidFill>
              </a:rPr>
              <a:t>1/2</a:t>
            </a:r>
            <a:r>
              <a:rPr lang="es-MX" sz="2000" dirty="0">
                <a:solidFill>
                  <a:srgbClr val="FFFF00"/>
                </a:solidFill>
              </a:rPr>
              <a:t>)+3x/((4a^</a:t>
            </a:r>
            <a:r>
              <a:rPr lang="es-MX" sz="1400" dirty="0">
                <a:solidFill>
                  <a:srgbClr val="FFFF00"/>
                </a:solidFill>
              </a:rPr>
              <a:t>2 </a:t>
            </a:r>
            <a:r>
              <a:rPr lang="es-MX" sz="2000" dirty="0">
                <a:solidFill>
                  <a:srgbClr val="FFFF00"/>
                </a:solidFill>
              </a:rPr>
              <a:t>- x^</a:t>
            </a:r>
            <a:r>
              <a:rPr lang="es-MX" sz="1400" dirty="0">
                <a:solidFill>
                  <a:srgbClr val="FFFF00"/>
                </a:solidFill>
              </a:rPr>
              <a:t>2</a:t>
            </a:r>
            <a:r>
              <a:rPr lang="es-MX" sz="2000" dirty="0">
                <a:solidFill>
                  <a:srgbClr val="FFFF00"/>
                </a:solidFill>
              </a:rPr>
              <a:t>) ^</a:t>
            </a:r>
            <a:r>
              <a:rPr lang="es-MX" sz="1400" dirty="0">
                <a:solidFill>
                  <a:srgbClr val="FFFF00"/>
                </a:solidFill>
              </a:rPr>
              <a:t>1/2</a:t>
            </a:r>
            <a:r>
              <a:rPr lang="es-MX" sz="2000" dirty="0">
                <a:solidFill>
                  <a:srgbClr val="FFFF00"/>
                </a:solidFill>
              </a:rPr>
              <a:t>)]</a:t>
            </a:r>
          </a:p>
          <a:p>
            <a:endParaRPr lang="es-MX" sz="2000" dirty="0">
              <a:solidFill>
                <a:srgbClr val="FFFF00"/>
              </a:solidFill>
            </a:endParaRPr>
          </a:p>
          <a:p>
            <a:r>
              <a:rPr lang="es-MX" dirty="0">
                <a:solidFill>
                  <a:srgbClr val="FFFF00"/>
                </a:solidFill>
              </a:rPr>
              <a:t>IGUALANDO LA ECUACION A 0, OBTENGO QUE:</a:t>
            </a:r>
          </a:p>
          <a:p>
            <a:endParaRPr lang="es-MX" dirty="0">
              <a:solidFill>
                <a:srgbClr val="FFFF00"/>
              </a:solidFill>
            </a:endParaRPr>
          </a:p>
          <a:p>
            <a:r>
              <a:rPr lang="es-MX" dirty="0">
                <a:solidFill>
                  <a:srgbClr val="FFFF00"/>
                </a:solidFill>
              </a:rPr>
              <a:t>                              </a:t>
            </a:r>
            <a:r>
              <a:rPr lang="es-MX" dirty="0" smtClean="0">
                <a:solidFill>
                  <a:srgbClr val="FFFF00"/>
                </a:solidFill>
                <a:cs typeface="Times New Roman" pitchFamily="18" charset="0"/>
              </a:rPr>
              <a:t>d²R/dx² </a:t>
            </a:r>
            <a:r>
              <a:rPr lang="es-MX" dirty="0">
                <a:solidFill>
                  <a:srgbClr val="FFFF00"/>
                </a:solidFill>
                <a:cs typeface="Times New Roman" pitchFamily="18" charset="0"/>
              </a:rPr>
              <a:t>&lt; 0</a:t>
            </a:r>
            <a:endParaRPr lang="es-MX" dirty="0">
              <a:solidFill>
                <a:srgbClr val="FFFF00"/>
              </a:solidFill>
            </a:endParaRPr>
          </a:p>
          <a:p>
            <a:r>
              <a:rPr lang="es-MX" sz="1800" dirty="0">
                <a:solidFill>
                  <a:srgbClr val="FFFF00"/>
                </a:solidFill>
              </a:rPr>
              <a:t>    </a:t>
            </a:r>
          </a:p>
          <a:p>
            <a:endParaRPr lang="es-MX" sz="1800" dirty="0">
              <a:solidFill>
                <a:srgbClr val="FFFF00"/>
              </a:solidFill>
            </a:endParaRPr>
          </a:p>
          <a:p>
            <a:endParaRPr lang="es-ES" sz="1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12791" y="809227"/>
            <a:ext cx="820261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MX" dirty="0" smtClean="0">
                <a:solidFill>
                  <a:srgbClr val="FFFF00"/>
                </a:solidFill>
              </a:rPr>
              <a:t>POR </a:t>
            </a:r>
            <a:r>
              <a:rPr lang="es-MX" dirty="0">
                <a:solidFill>
                  <a:srgbClr val="FFFF00"/>
                </a:solidFill>
              </a:rPr>
              <a:t>LO TANTO, LAS DIMNSIONES DE LA VIGA DE MAYOR RIGIDEZ SON:</a:t>
            </a:r>
          </a:p>
          <a:p>
            <a:endParaRPr lang="es-MX" dirty="0">
              <a:solidFill>
                <a:srgbClr val="FFFF00"/>
              </a:solidFill>
            </a:endParaRPr>
          </a:p>
          <a:p>
            <a:endParaRPr lang="es-MX" dirty="0">
              <a:solidFill>
                <a:srgbClr val="FFFF00"/>
              </a:solidFill>
            </a:endParaRPr>
          </a:p>
          <a:p>
            <a:endParaRPr lang="es-MX" dirty="0">
              <a:solidFill>
                <a:srgbClr val="FFFF00"/>
              </a:solidFill>
            </a:endParaRPr>
          </a:p>
          <a:p>
            <a:r>
              <a:rPr lang="es-MX" dirty="0">
                <a:solidFill>
                  <a:srgbClr val="FFFF00"/>
                </a:solidFill>
              </a:rPr>
              <a:t> </a:t>
            </a:r>
            <a:r>
              <a:rPr lang="es-MX" dirty="0" smtClean="0">
                <a:solidFill>
                  <a:srgbClr val="FFFF00"/>
                </a:solidFill>
              </a:rPr>
              <a:t>VOLUMEN </a:t>
            </a:r>
            <a:r>
              <a:rPr lang="es-MX" dirty="0">
                <a:solidFill>
                  <a:srgbClr val="FFFF00"/>
                </a:solidFill>
              </a:rPr>
              <a:t>VIGA = (BASE)(ALTURA)(LARGO)</a:t>
            </a:r>
          </a:p>
          <a:p>
            <a:endParaRPr lang="es-MX" dirty="0">
              <a:solidFill>
                <a:srgbClr val="FFFF00"/>
              </a:solidFill>
            </a:endParaRPr>
          </a:p>
          <a:p>
            <a:endParaRPr lang="es-MX" dirty="0">
              <a:solidFill>
                <a:srgbClr val="FFFF00"/>
              </a:solidFill>
            </a:endParaRPr>
          </a:p>
          <a:p>
            <a:endParaRPr lang="es-MX" dirty="0">
              <a:solidFill>
                <a:srgbClr val="FFFF00"/>
              </a:solidFill>
            </a:endParaRPr>
          </a:p>
          <a:p>
            <a:r>
              <a:rPr lang="es-MX" dirty="0">
                <a:solidFill>
                  <a:srgbClr val="FFFF00"/>
                </a:solidFill>
              </a:rPr>
              <a:t>                       A= a</a:t>
            </a:r>
            <a:r>
              <a:rPr lang="es-MX" dirty="0">
                <a:solidFill>
                  <a:srgbClr val="FFFF00"/>
                </a:solidFill>
                <a:cs typeface="Times New Roman" pitchFamily="18" charset="0"/>
              </a:rPr>
              <a:t>²(3^½)L     </a:t>
            </a:r>
          </a:p>
          <a:p>
            <a:endParaRPr lang="es-MX" dirty="0">
              <a:solidFill>
                <a:srgbClr val="FFFF00"/>
              </a:solidFill>
              <a:cs typeface="Times New Roman" pitchFamily="18" charset="0"/>
            </a:endParaRPr>
          </a:p>
          <a:p>
            <a:r>
              <a:rPr lang="es-MX" dirty="0">
                <a:solidFill>
                  <a:srgbClr val="FFFF00"/>
                </a:solidFill>
                <a:cs typeface="Times New Roman" pitchFamily="18" charset="0"/>
              </a:rPr>
              <a:t>                                    o</a:t>
            </a:r>
          </a:p>
          <a:p>
            <a:endParaRPr lang="es-MX" dirty="0">
              <a:solidFill>
                <a:srgbClr val="FFFF00"/>
              </a:solidFill>
              <a:cs typeface="Times New Roman" pitchFamily="18" charset="0"/>
            </a:endParaRPr>
          </a:p>
          <a:p>
            <a:r>
              <a:rPr lang="es-MX" dirty="0">
                <a:solidFill>
                  <a:srgbClr val="FFFF00"/>
                </a:solidFill>
                <a:cs typeface="Times New Roman" pitchFamily="18" charset="0"/>
              </a:rPr>
              <a:t>                      </a:t>
            </a:r>
            <a:r>
              <a:rPr lang="es-MX" dirty="0">
                <a:solidFill>
                  <a:srgbClr val="FFFF00"/>
                </a:solidFill>
              </a:rPr>
              <a:t>A= x</a:t>
            </a:r>
            <a:r>
              <a:rPr lang="es-MX" dirty="0">
                <a:solidFill>
                  <a:srgbClr val="FFFF00"/>
                </a:solidFill>
                <a:cs typeface="Times New Roman" pitchFamily="18" charset="0"/>
              </a:rPr>
              <a:t>²(3^½)L</a:t>
            </a:r>
            <a:endParaRPr lang="es-ES" dirty="0">
              <a:solidFill>
                <a:srgbClr val="FFFF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406</TotalTime>
  <Words>261</Words>
  <Application>Microsoft Office PowerPoint</Application>
  <PresentationFormat>Presentación en pantalla (4:3)</PresentationFormat>
  <Paragraphs>88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Metro</vt:lpstr>
      <vt:lpstr>CorelDRAW</vt:lpstr>
      <vt:lpstr>APLICACIONES DE LA DERIVADA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>Ingeniero Constructor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APLICACIONES DE LA DERIVADA</dc:title>
  <dc:creator>Eduardo Taborga Abarca</dc:creator>
  <cp:lastModifiedBy>hp</cp:lastModifiedBy>
  <cp:revision>37</cp:revision>
  <dcterms:created xsi:type="dcterms:W3CDTF">2005-08-30T22:57:48Z</dcterms:created>
  <dcterms:modified xsi:type="dcterms:W3CDTF">2009-09-27T06:15:01Z</dcterms:modified>
</cp:coreProperties>
</file>