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0" r:id="rId2"/>
    <p:sldId id="256" r:id="rId3"/>
    <p:sldId id="268" r:id="rId4"/>
    <p:sldId id="291" r:id="rId5"/>
    <p:sldId id="292" r:id="rId6"/>
    <p:sldId id="293" r:id="rId7"/>
    <p:sldId id="294" r:id="rId8"/>
    <p:sldId id="296" r:id="rId9"/>
    <p:sldId id="297" r:id="rId10"/>
    <p:sldId id="298" r:id="rId11"/>
    <p:sldId id="299" r:id="rId12"/>
    <p:sldId id="301" r:id="rId13"/>
    <p:sldId id="302" r:id="rId14"/>
    <p:sldId id="303" r:id="rId15"/>
    <p:sldId id="304" r:id="rId16"/>
    <p:sldId id="307" r:id="rId17"/>
    <p:sldId id="305" r:id="rId18"/>
    <p:sldId id="306" r:id="rId19"/>
    <p:sldId id="308" r:id="rId20"/>
    <p:sldId id="309" r:id="rId21"/>
    <p:sldId id="310" r:id="rId22"/>
    <p:sldId id="312" r:id="rId23"/>
    <p:sldId id="313" r:id="rId2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CC99"/>
    <a:srgbClr val="FAFBD5"/>
    <a:srgbClr val="997E73"/>
    <a:srgbClr val="CCFF33"/>
    <a:srgbClr val="E1FFC1"/>
    <a:srgbClr val="FF3300"/>
    <a:srgbClr val="993366"/>
    <a:srgbClr val="66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2" autoAdjust="0"/>
    <p:restoredTop sz="94660"/>
  </p:normalViewPr>
  <p:slideViewPr>
    <p:cSldViewPr>
      <p:cViewPr varScale="1">
        <p:scale>
          <a:sx n="79" d="100"/>
          <a:sy n="79" d="100"/>
        </p:scale>
        <p:origin x="-58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8E9C31-6C2C-4639-B80B-189FDD9B52FB}" type="datetimeFigureOut">
              <a:rPr lang="es-EC" smtClean="0"/>
              <a:pPr/>
              <a:t>22/01/2011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A30EE8-C231-478E-A16C-22CAF5664CAD}" type="slidenum">
              <a:rPr lang="es-EC" smtClean="0"/>
              <a:pPr/>
              <a:t>‹Nº›</a:t>
            </a:fld>
            <a:endParaRPr lang="es-EC"/>
          </a:p>
        </p:txBody>
      </p:sp>
    </p:spTree>
    <p:extLst>
      <p:ext uri="{BB962C8B-B14F-4D97-AF65-F5344CB8AC3E}">
        <p14:creationId xmlns:p14="http://schemas.microsoft.com/office/powerpoint/2010/main" xmlns="" val="360685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1A30EE8-C231-478E-A16C-22CAF5664CAD}" type="slidenum">
              <a:rPr lang="es-EC" smtClean="0"/>
              <a:pPr/>
              <a:t>1</a:t>
            </a:fld>
            <a:endParaRPr 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1A30EE8-C231-478E-A16C-22CAF5664CAD}" type="slidenum">
              <a:rPr lang="es-EC" smtClean="0"/>
              <a:pPr/>
              <a:t>10</a:t>
            </a:fld>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1A30EE8-C231-478E-A16C-22CAF5664CAD}" type="slidenum">
              <a:rPr lang="es-EC" smtClean="0"/>
              <a:pPr/>
              <a:t>11</a:t>
            </a:fld>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1A30EE8-C231-478E-A16C-22CAF5664CAD}" type="slidenum">
              <a:rPr lang="es-EC" smtClean="0"/>
              <a:pPr/>
              <a:t>12</a:t>
            </a:fld>
            <a:endParaRPr lang="es-EC"/>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1A30EE8-C231-478E-A16C-22CAF5664CAD}" type="slidenum">
              <a:rPr lang="es-EC" smtClean="0"/>
              <a:pPr/>
              <a:t>13</a:t>
            </a:fld>
            <a:endParaRPr 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1A30EE8-C231-478E-A16C-22CAF5664CAD}" type="slidenum">
              <a:rPr lang="es-EC" smtClean="0"/>
              <a:pPr/>
              <a:t>14</a:t>
            </a:fld>
            <a:endParaRPr 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1A30EE8-C231-478E-A16C-22CAF5664CAD}" type="slidenum">
              <a:rPr lang="es-EC" smtClean="0"/>
              <a:pPr/>
              <a:t>15</a:t>
            </a:fld>
            <a:endParaRPr 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1A30EE8-C231-478E-A16C-22CAF5664CAD}" type="slidenum">
              <a:rPr lang="es-EC" smtClean="0"/>
              <a:pPr/>
              <a:t>16</a:t>
            </a:fld>
            <a:endParaRPr lang="es-EC"/>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1A30EE8-C231-478E-A16C-22CAF5664CAD}" type="slidenum">
              <a:rPr lang="es-EC" smtClean="0"/>
              <a:pPr/>
              <a:t>17</a:t>
            </a:fld>
            <a:endParaRPr 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1A30EE8-C231-478E-A16C-22CAF5664CAD}" type="slidenum">
              <a:rPr lang="es-EC" smtClean="0"/>
              <a:pPr/>
              <a:t>18</a:t>
            </a:fld>
            <a:endParaRPr 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1A30EE8-C231-478E-A16C-22CAF5664CAD}" type="slidenum">
              <a:rPr lang="es-EC" smtClean="0"/>
              <a:pPr/>
              <a:t>19</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1A30EE8-C231-478E-A16C-22CAF5664CAD}" type="slidenum">
              <a:rPr lang="es-EC" smtClean="0"/>
              <a:pPr/>
              <a:t>2</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1A30EE8-C231-478E-A16C-22CAF5664CAD}" type="slidenum">
              <a:rPr lang="es-EC" smtClean="0"/>
              <a:pPr/>
              <a:t>3</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1A30EE8-C231-478E-A16C-22CAF5664CAD}" type="slidenum">
              <a:rPr lang="es-EC" smtClean="0"/>
              <a:pPr/>
              <a:t>4</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1A30EE8-C231-478E-A16C-22CAF5664CAD}" type="slidenum">
              <a:rPr lang="es-EC" smtClean="0"/>
              <a:pPr/>
              <a:t>5</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1A30EE8-C231-478E-A16C-22CAF5664CAD}" type="slidenum">
              <a:rPr lang="es-EC" smtClean="0"/>
              <a:pPr/>
              <a:t>6</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1A30EE8-C231-478E-A16C-22CAF5664CAD}" type="slidenum">
              <a:rPr lang="es-EC" smtClean="0"/>
              <a:pPr/>
              <a:t>7</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1A30EE8-C231-478E-A16C-22CAF5664CAD}" type="slidenum">
              <a:rPr lang="es-EC" smtClean="0"/>
              <a:pPr/>
              <a:t>8</a:t>
            </a:fld>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1A30EE8-C231-478E-A16C-22CAF5664CAD}" type="slidenum">
              <a:rPr lang="es-EC" smtClean="0"/>
              <a:pPr/>
              <a:t>9</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F26538C9-443D-4CA4-B940-7D062980C726}" type="datetimeFigureOut">
              <a:rPr lang="es-EC" smtClean="0"/>
              <a:pPr/>
              <a:t>22/01/2011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AF35139-FF5F-465B-9A24-1C0CC8E3465C}"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26538C9-443D-4CA4-B940-7D062980C726}" type="datetimeFigureOut">
              <a:rPr lang="es-EC" smtClean="0"/>
              <a:pPr/>
              <a:t>22/01/2011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AF35139-FF5F-465B-9A24-1C0CC8E3465C}"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26538C9-443D-4CA4-B940-7D062980C726}" type="datetimeFigureOut">
              <a:rPr lang="es-EC" smtClean="0"/>
              <a:pPr/>
              <a:t>22/01/2011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AF35139-FF5F-465B-9A24-1C0CC8E3465C}"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26538C9-443D-4CA4-B940-7D062980C726}" type="datetimeFigureOut">
              <a:rPr lang="es-EC" smtClean="0"/>
              <a:pPr/>
              <a:t>22/01/2011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AF35139-FF5F-465B-9A24-1C0CC8E3465C}"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26538C9-443D-4CA4-B940-7D062980C726}" type="datetimeFigureOut">
              <a:rPr lang="es-EC" smtClean="0"/>
              <a:pPr/>
              <a:t>22/01/2011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AF35139-FF5F-465B-9A24-1C0CC8E3465C}"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F26538C9-443D-4CA4-B940-7D062980C726}" type="datetimeFigureOut">
              <a:rPr lang="es-EC" smtClean="0"/>
              <a:pPr/>
              <a:t>22/01/2011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AF35139-FF5F-465B-9A24-1C0CC8E3465C}"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F26538C9-443D-4CA4-B940-7D062980C726}" type="datetimeFigureOut">
              <a:rPr lang="es-EC" smtClean="0"/>
              <a:pPr/>
              <a:t>22/01/2011</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6AF35139-FF5F-465B-9A24-1C0CC8E3465C}"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F26538C9-443D-4CA4-B940-7D062980C726}" type="datetimeFigureOut">
              <a:rPr lang="es-EC" smtClean="0"/>
              <a:pPr/>
              <a:t>22/01/2011</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6AF35139-FF5F-465B-9A24-1C0CC8E3465C}"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6538C9-443D-4CA4-B940-7D062980C726}" type="datetimeFigureOut">
              <a:rPr lang="es-EC" smtClean="0"/>
              <a:pPr/>
              <a:t>22/01/2011</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6AF35139-FF5F-465B-9A24-1C0CC8E3465C}"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6538C9-443D-4CA4-B940-7D062980C726}" type="datetimeFigureOut">
              <a:rPr lang="es-EC" smtClean="0"/>
              <a:pPr/>
              <a:t>22/01/2011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AF35139-FF5F-465B-9A24-1C0CC8E3465C}"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6538C9-443D-4CA4-B940-7D062980C726}" type="datetimeFigureOut">
              <a:rPr lang="es-EC" smtClean="0"/>
              <a:pPr/>
              <a:t>22/01/2011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AF35139-FF5F-465B-9A24-1C0CC8E3465C}"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538C9-443D-4CA4-B940-7D062980C726}" type="datetimeFigureOut">
              <a:rPr lang="es-EC" smtClean="0"/>
              <a:pPr/>
              <a:t>22/01/2011</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35139-FF5F-465B-9A24-1C0CC8E3465C}"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6.png"/><Relationship Id="rId7" Type="http://schemas.openxmlformats.org/officeDocument/2006/relationships/image" Target="../media/image12.jpeg"/><Relationship Id="rId12"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slide" Target="slide3.xml"/><Relationship Id="rId10" Type="http://schemas.openxmlformats.org/officeDocument/2006/relationships/slide" Target="slide10.xml"/><Relationship Id="rId4" Type="http://schemas.openxmlformats.org/officeDocument/2006/relationships/image" Target="../media/image8.jpeg"/><Relationship Id="rId9" Type="http://schemas.openxmlformats.org/officeDocument/2006/relationships/slide" Target="slide9.xml"/></Relationships>
</file>

<file path=ppt/slides/_rels/slide11.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2.xml"/><Relationship Id="rId3" Type="http://schemas.openxmlformats.org/officeDocument/2006/relationships/image" Target="../media/image6.png"/><Relationship Id="rId7" Type="http://schemas.openxmlformats.org/officeDocument/2006/relationships/image" Target="../media/image12.jpeg"/><Relationship Id="rId12" Type="http://schemas.openxmlformats.org/officeDocument/2006/relationships/image" Target="../media/image13.jpeg"/><Relationship Id="rId2" Type="http://schemas.openxmlformats.org/officeDocument/2006/relationships/notesSlide" Target="../notesSlides/notesSlide11.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slide" Target="slide11.xml"/><Relationship Id="rId5" Type="http://schemas.openxmlformats.org/officeDocument/2006/relationships/slide" Target="slide3.xml"/><Relationship Id="rId15" Type="http://schemas.openxmlformats.org/officeDocument/2006/relationships/image" Target="../media/image22.png"/><Relationship Id="rId10" Type="http://schemas.openxmlformats.org/officeDocument/2006/relationships/slide" Target="slide10.xml"/><Relationship Id="rId4" Type="http://schemas.openxmlformats.org/officeDocument/2006/relationships/image" Target="../media/image8.jpeg"/><Relationship Id="rId9" Type="http://schemas.openxmlformats.org/officeDocument/2006/relationships/slide" Target="slide9.xml"/><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slide" Target="slide13.xml"/><Relationship Id="rId12" Type="http://schemas.openxmlformats.org/officeDocument/2006/relationships/slide" Target="slide18.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slide" Target="slide17.xml"/><Relationship Id="rId5" Type="http://schemas.openxmlformats.org/officeDocument/2006/relationships/slide" Target="slide3.xml"/><Relationship Id="rId10" Type="http://schemas.openxmlformats.org/officeDocument/2006/relationships/slide" Target="slide16.xml"/><Relationship Id="rId4" Type="http://schemas.openxmlformats.org/officeDocument/2006/relationships/image" Target="../media/image8.jpeg"/><Relationship Id="rId9" Type="http://schemas.openxmlformats.org/officeDocument/2006/relationships/slide" Target="slide15.xml"/></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slide" Target="slide13.xml"/><Relationship Id="rId12"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slide" Target="slide18.xml"/><Relationship Id="rId5" Type="http://schemas.openxmlformats.org/officeDocument/2006/relationships/slide" Target="slide3.xml"/><Relationship Id="rId10" Type="http://schemas.openxmlformats.org/officeDocument/2006/relationships/slide" Target="slide16.xml"/><Relationship Id="rId4" Type="http://schemas.openxmlformats.org/officeDocument/2006/relationships/image" Target="../media/image8.jpeg"/><Relationship Id="rId9" Type="http://schemas.openxmlformats.org/officeDocument/2006/relationships/slide" Target="slide15.xml"/><Relationship Id="rId14" Type="http://schemas.openxmlformats.org/officeDocument/2006/relationships/slide" Target="slide17.xml"/></Relationships>
</file>

<file path=ppt/slides/_rels/slide1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7.xml"/><Relationship Id="rId3" Type="http://schemas.openxmlformats.org/officeDocument/2006/relationships/image" Target="../media/image6.png"/><Relationship Id="rId7" Type="http://schemas.openxmlformats.org/officeDocument/2006/relationships/slide" Target="slide13.xml"/><Relationship Id="rId12"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slide" Target="slide18.xml"/><Relationship Id="rId5" Type="http://schemas.openxmlformats.org/officeDocument/2006/relationships/slide" Target="slide3.xml"/><Relationship Id="rId10" Type="http://schemas.openxmlformats.org/officeDocument/2006/relationships/slide" Target="slide16.xml"/><Relationship Id="rId4" Type="http://schemas.openxmlformats.org/officeDocument/2006/relationships/image" Target="../media/image8.jpeg"/><Relationship Id="rId9" Type="http://schemas.openxmlformats.org/officeDocument/2006/relationships/slide" Target="slide15.xml"/></Relationships>
</file>

<file path=ppt/slides/_rels/slide1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6.png"/><Relationship Id="rId7" Type="http://schemas.openxmlformats.org/officeDocument/2006/relationships/slide" Target="slide13.xml"/><Relationship Id="rId12"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slide" Target="slide18.xml"/><Relationship Id="rId5" Type="http://schemas.openxmlformats.org/officeDocument/2006/relationships/slide" Target="slide3.xml"/><Relationship Id="rId10" Type="http://schemas.openxmlformats.org/officeDocument/2006/relationships/slide" Target="slide16.xml"/><Relationship Id="rId4" Type="http://schemas.openxmlformats.org/officeDocument/2006/relationships/image" Target="../media/image8.jpeg"/><Relationship Id="rId9" Type="http://schemas.openxmlformats.org/officeDocument/2006/relationships/slide" Target="slide15.xml"/></Relationships>
</file>

<file path=ppt/slides/_rels/slide1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6.png"/><Relationship Id="rId7" Type="http://schemas.openxmlformats.org/officeDocument/2006/relationships/slide" Target="slide13.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slide" Target="slide18.xml"/><Relationship Id="rId5" Type="http://schemas.openxmlformats.org/officeDocument/2006/relationships/slide" Target="slide3.xml"/><Relationship Id="rId10" Type="http://schemas.openxmlformats.org/officeDocument/2006/relationships/slide" Target="slide17.xml"/><Relationship Id="rId4" Type="http://schemas.openxmlformats.org/officeDocument/2006/relationships/image" Target="../media/image8.jpeg"/><Relationship Id="rId9" Type="http://schemas.openxmlformats.org/officeDocument/2006/relationships/slide" Target="slide15.xml"/></Relationships>
</file>

<file path=ppt/slides/_rels/slide1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6.png"/><Relationship Id="rId7" Type="http://schemas.openxmlformats.org/officeDocument/2006/relationships/slide" Target="slide13.xml"/><Relationship Id="rId12"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slide" Target="slide18.xml"/><Relationship Id="rId5" Type="http://schemas.openxmlformats.org/officeDocument/2006/relationships/slide" Target="slide3.xml"/><Relationship Id="rId10" Type="http://schemas.openxmlformats.org/officeDocument/2006/relationships/slide" Target="slide16.xml"/><Relationship Id="rId4" Type="http://schemas.openxmlformats.org/officeDocument/2006/relationships/image" Target="../media/image8.jpeg"/><Relationship Id="rId9" Type="http://schemas.openxmlformats.org/officeDocument/2006/relationships/slide" Target="slide15.xml"/></Relationships>
</file>

<file path=ppt/slides/_rels/slide1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6.png"/><Relationship Id="rId7" Type="http://schemas.openxmlformats.org/officeDocument/2006/relationships/slide" Target="slide13.xml"/><Relationship Id="rId12" Type="http://schemas.openxmlformats.org/officeDocument/2006/relationships/slide" Target="slide18.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slide" Target="slide17.xml"/><Relationship Id="rId5" Type="http://schemas.openxmlformats.org/officeDocument/2006/relationships/slide" Target="slide3.xml"/><Relationship Id="rId10" Type="http://schemas.openxmlformats.org/officeDocument/2006/relationships/slide" Target="slide16.xml"/><Relationship Id="rId4" Type="http://schemas.openxmlformats.org/officeDocument/2006/relationships/image" Target="../media/image8.jpeg"/><Relationship Id="rId9" Type="http://schemas.openxmlformats.org/officeDocument/2006/relationships/slide" Target="slide15.xml"/></Relationships>
</file>

<file path=ppt/slides/_rels/slide19.xml.rels><?xml version="1.0" encoding="UTF-8" standalone="yes"?>
<Relationships xmlns="http://schemas.openxmlformats.org/package/2006/relationships"><Relationship Id="rId8" Type="http://schemas.openxmlformats.org/officeDocument/2006/relationships/hyperlink" Target="http://www.lasmanualidades.com/2006/12/21/como-hacer-shampoo/" TargetMode="External"/><Relationship Id="rId13"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hyperlink" Target="http://milorillas.blogspot.com/2010/05/tricofero-de-barry.html" TargetMode="External"/><Relationship Id="rId12"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www.enplenitud.com/nota.asp?articuloID=8954" TargetMode="External"/><Relationship Id="rId11" Type="http://schemas.openxmlformats.org/officeDocument/2006/relationships/image" Target="../media/image27.png"/><Relationship Id="rId5" Type="http://schemas.openxmlformats.org/officeDocument/2006/relationships/hyperlink" Target="http://www.monografias.com/trabajos15/elaboracion-champu/elaboracion-champu.shtml" TargetMode="External"/><Relationship Id="rId10" Type="http://schemas.openxmlformats.org/officeDocument/2006/relationships/image" Target="../media/image26.png"/><Relationship Id="rId4" Type="http://schemas.openxmlformats.org/officeDocument/2006/relationships/image" Target="../media/image8.jpeg"/><Relationship Id="rId9" Type="http://schemas.openxmlformats.org/officeDocument/2006/relationships/hyperlink" Target="http://www.telepolis.com/cgi-bin/web/DISTRITODOCVIEW?url=/vidasana/doc/ProductosPlantas/PlantasMedicinales/OrtigaMayor.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6.png"/><Relationship Id="rId7"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slide" Target="slide19.xml"/><Relationship Id="rId5" Type="http://schemas.openxmlformats.org/officeDocument/2006/relationships/slide" Target="slide4.xml"/><Relationship Id="rId10" Type="http://schemas.openxmlformats.org/officeDocument/2006/relationships/slide" Target="slide12.xml"/><Relationship Id="rId4" Type="http://schemas.openxmlformats.org/officeDocument/2006/relationships/image" Target="../media/image7.png"/><Relationship Id="rId9" Type="http://schemas.openxmlformats.org/officeDocument/2006/relationships/slide" Target="slide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2.jpeg"/><Relationship Id="rId12" Type="http://schemas.openxmlformats.org/officeDocument/2006/relationships/slide" Target="slide11.xml"/><Relationship Id="rId2" Type="http://schemas.openxmlformats.org/officeDocument/2006/relationships/notesSlide" Target="../notesSlides/notesSlide7.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slide" Target="slide10.xml"/><Relationship Id="rId5" Type="http://schemas.openxmlformats.org/officeDocument/2006/relationships/slide" Target="slide3.xml"/><Relationship Id="rId15" Type="http://schemas.openxmlformats.org/officeDocument/2006/relationships/image" Target="../media/image16.png"/><Relationship Id="rId10" Type="http://schemas.openxmlformats.org/officeDocument/2006/relationships/slide" Target="slide9.xml"/><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2.jpeg"/><Relationship Id="rId12" Type="http://schemas.openxmlformats.org/officeDocument/2006/relationships/slide" Target="slide1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slide" Target="slide10.xml"/><Relationship Id="rId5" Type="http://schemas.openxmlformats.org/officeDocument/2006/relationships/slide" Target="slide3.xml"/><Relationship Id="rId10" Type="http://schemas.openxmlformats.org/officeDocument/2006/relationships/slide" Target="slide9.xml"/><Relationship Id="rId4" Type="http://schemas.openxmlformats.org/officeDocument/2006/relationships/image" Target="../media/image8.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2.jpeg"/><Relationship Id="rId12" Type="http://schemas.openxmlformats.org/officeDocument/2006/relationships/slide" Target="slide1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slide" Target="slide10.xml"/><Relationship Id="rId5" Type="http://schemas.openxmlformats.org/officeDocument/2006/relationships/slide" Target="slide3.xml"/><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slide" Target="slide9.xml"/><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 y="0"/>
            <a:ext cx="9144000" cy="6858000"/>
          </a:xfrm>
          <a:prstGeom prst="rect">
            <a:avLst/>
          </a:prstGeom>
          <a:solidFill>
            <a:schemeClr val="tx1">
              <a:lumMod val="85000"/>
              <a:lumOff val="15000"/>
            </a:schemeClr>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285852" y="428604"/>
            <a:ext cx="7072362" cy="646331"/>
          </a:xfrm>
          <a:prstGeom prst="rect">
            <a:avLst/>
          </a:prstGeom>
          <a:noFill/>
        </p:spPr>
        <p:txBody>
          <a:bodyPr wrap="square" rtlCol="0">
            <a:spAutoFit/>
          </a:bodyPr>
          <a:lstStyle/>
          <a:p>
            <a:endParaRPr lang="es-EC" dirty="0"/>
          </a:p>
          <a:p>
            <a:endParaRPr lang="es-EC" dirty="0"/>
          </a:p>
        </p:txBody>
      </p:sp>
      <p:pic>
        <p:nvPicPr>
          <p:cNvPr id="4098" name="Picture 2"/>
          <p:cNvPicPr>
            <a:picLocks noChangeAspect="1" noChangeArrowheads="1"/>
          </p:cNvPicPr>
          <p:nvPr/>
        </p:nvPicPr>
        <p:blipFill>
          <a:blip r:embed="rId3" cstate="print">
            <a:lum bright="10000" contrast="-40000"/>
          </a:blip>
          <a:srcRect/>
          <a:stretch>
            <a:fillRect/>
          </a:stretch>
        </p:blipFill>
        <p:spPr bwMode="auto">
          <a:xfrm>
            <a:off x="71438" y="71414"/>
            <a:ext cx="9001156" cy="6715148"/>
          </a:xfrm>
          <a:prstGeom prst="rect">
            <a:avLst/>
          </a:prstGeom>
          <a:ln>
            <a:noFill/>
          </a:ln>
          <a:effectLst>
            <a:softEdge rad="112500"/>
          </a:effectLst>
        </p:spPr>
      </p:pic>
      <p:pic>
        <p:nvPicPr>
          <p:cNvPr id="9" name="Picture 4"/>
          <p:cNvPicPr>
            <a:picLocks noChangeAspect="1" noChangeArrowheads="1"/>
          </p:cNvPicPr>
          <p:nvPr/>
        </p:nvPicPr>
        <p:blipFill>
          <a:blip r:embed="rId4" cstate="print"/>
          <a:srcRect/>
          <a:stretch>
            <a:fillRect/>
          </a:stretch>
        </p:blipFill>
        <p:spPr bwMode="auto">
          <a:xfrm>
            <a:off x="467544" y="836712"/>
            <a:ext cx="3214710" cy="3214710"/>
          </a:xfrm>
          <a:prstGeom prst="rect">
            <a:avLst/>
          </a:prstGeom>
          <a:ln>
            <a:noFill/>
          </a:ln>
          <a:effectLst>
            <a:softEdge rad="112500"/>
          </a:effectLst>
        </p:spPr>
      </p:pic>
      <p:sp>
        <p:nvSpPr>
          <p:cNvPr id="11" name="10 CuadroTexto"/>
          <p:cNvSpPr txBox="1"/>
          <p:nvPr/>
        </p:nvSpPr>
        <p:spPr>
          <a:xfrm>
            <a:off x="-142908" y="228407"/>
            <a:ext cx="8929718" cy="1138773"/>
          </a:xfrm>
          <a:prstGeom prst="rect">
            <a:avLst/>
          </a:prstGeom>
          <a:noFill/>
        </p:spPr>
        <p:txBody>
          <a:bodyPr wrap="square" rtlCol="0">
            <a:spAutoFit/>
          </a:bodyPr>
          <a:lstStyle/>
          <a:p>
            <a:pPr algn="r"/>
            <a:r>
              <a:rPr lang="es-EC" sz="3400" dirty="0" smtClean="0">
                <a:solidFill>
                  <a:schemeClr val="bg1">
                    <a:lumMod val="95000"/>
                  </a:schemeClr>
                </a:solidFill>
                <a:effectLst>
                  <a:outerShdw blurRad="38100" dist="38100" dir="2700000" algn="tl">
                    <a:srgbClr val="000000">
                      <a:alpha val="43137"/>
                    </a:srgbClr>
                  </a:outerShdw>
                </a:effectLst>
                <a:latin typeface="Aharoni" pitchFamily="2" charset="-79"/>
                <a:cs typeface="Aharoni" pitchFamily="2" charset="-79"/>
              </a:rPr>
              <a:t>Concurso Semestral de Emprendimiento, Ciencia y Tecnología</a:t>
            </a:r>
            <a:endParaRPr lang="es-EC" sz="3400" dirty="0">
              <a:solidFill>
                <a:schemeClr val="bg1">
                  <a:lumMod val="9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14" name="13 CuadroTexto"/>
          <p:cNvSpPr txBox="1"/>
          <p:nvPr/>
        </p:nvSpPr>
        <p:spPr>
          <a:xfrm>
            <a:off x="3643338" y="1578106"/>
            <a:ext cx="5143504" cy="646331"/>
          </a:xfrm>
          <a:prstGeom prst="rect">
            <a:avLst/>
          </a:prstGeom>
          <a:noFill/>
        </p:spPr>
        <p:txBody>
          <a:bodyPr wrap="square" rtlCol="0">
            <a:spAutoFit/>
          </a:bodyPr>
          <a:lstStyle/>
          <a:p>
            <a:pPr algn="r"/>
            <a:r>
              <a:rPr lang="es-EC" b="1" dirty="0" smtClean="0">
                <a:solidFill>
                  <a:schemeClr val="bg1">
                    <a:lumMod val="65000"/>
                  </a:schemeClr>
                </a:solidFill>
                <a:latin typeface="Aharoni" pitchFamily="2" charset="-79"/>
                <a:cs typeface="Aharoni" pitchFamily="2" charset="-79"/>
              </a:rPr>
              <a:t>Organiza:</a:t>
            </a:r>
          </a:p>
          <a:p>
            <a:pPr algn="r"/>
            <a:r>
              <a:rPr lang="es-EC" b="1" dirty="0" smtClean="0">
                <a:solidFill>
                  <a:schemeClr val="bg1">
                    <a:lumMod val="65000"/>
                  </a:schemeClr>
                </a:solidFill>
                <a:latin typeface="Aharoni" pitchFamily="2" charset="-79"/>
                <a:cs typeface="Aharoni" pitchFamily="2" charset="-79"/>
              </a:rPr>
              <a:t>Instituto de Ciencias Químicas y Ambientales</a:t>
            </a:r>
            <a:endParaRPr lang="es-EC" b="1" dirty="0">
              <a:solidFill>
                <a:schemeClr val="bg1">
                  <a:lumMod val="65000"/>
                </a:schemeClr>
              </a:solidFill>
              <a:latin typeface="Aharoni" pitchFamily="2" charset="-79"/>
              <a:cs typeface="Aharoni" pitchFamily="2" charset="-79"/>
            </a:endParaRPr>
          </a:p>
        </p:txBody>
      </p:sp>
      <p:pic>
        <p:nvPicPr>
          <p:cNvPr id="4100" name="Picture 4"/>
          <p:cNvPicPr>
            <a:picLocks noChangeAspect="1" noChangeArrowheads="1"/>
          </p:cNvPicPr>
          <p:nvPr/>
        </p:nvPicPr>
        <p:blipFill>
          <a:blip r:embed="rId5" cstate="print"/>
          <a:srcRect/>
          <a:stretch>
            <a:fillRect/>
          </a:stretch>
        </p:blipFill>
        <p:spPr bwMode="auto">
          <a:xfrm>
            <a:off x="5429256" y="2349050"/>
            <a:ext cx="2000264" cy="1722892"/>
          </a:xfrm>
          <a:prstGeom prst="rect">
            <a:avLst/>
          </a:prstGeom>
          <a:ln>
            <a:noFill/>
          </a:ln>
          <a:effectLst>
            <a:softEdge rad="112500"/>
          </a:effectLst>
        </p:spPr>
      </p:pic>
      <p:pic>
        <p:nvPicPr>
          <p:cNvPr id="13" name="Picture 2"/>
          <p:cNvPicPr>
            <a:picLocks noChangeAspect="1" noChangeArrowheads="1"/>
          </p:cNvPicPr>
          <p:nvPr/>
        </p:nvPicPr>
        <p:blipFill>
          <a:blip r:embed="rId6" cstate="print"/>
          <a:srcRect l="15820" t="12451" r="40234" b="28955"/>
          <a:stretch>
            <a:fillRect/>
          </a:stretch>
        </p:blipFill>
        <p:spPr bwMode="auto">
          <a:xfrm>
            <a:off x="4643438" y="4357694"/>
            <a:ext cx="1928826" cy="2057415"/>
          </a:xfrm>
          <a:prstGeom prst="rect">
            <a:avLst/>
          </a:prstGeom>
          <a:noFill/>
          <a:ln w="9525">
            <a:noFill/>
            <a:miter lim="800000"/>
            <a:headEnd/>
            <a:tailEnd/>
          </a:ln>
          <a:effectLst/>
        </p:spPr>
      </p:pic>
      <p:sp>
        <p:nvSpPr>
          <p:cNvPr id="19" name="18 CuadroTexto"/>
          <p:cNvSpPr txBox="1"/>
          <p:nvPr/>
        </p:nvSpPr>
        <p:spPr>
          <a:xfrm>
            <a:off x="571472" y="4383953"/>
            <a:ext cx="4104456" cy="830997"/>
          </a:xfrm>
          <a:prstGeom prst="rect">
            <a:avLst/>
          </a:prstGeom>
          <a:noFill/>
        </p:spPr>
        <p:txBody>
          <a:bodyPr wrap="square" rtlCol="0">
            <a:spAutoFit/>
          </a:bodyPr>
          <a:lstStyle/>
          <a:p>
            <a:pPr algn="ctr"/>
            <a:r>
              <a:rPr lang="es-ES" sz="2400" b="1" dirty="0" smtClean="0">
                <a:solidFill>
                  <a:schemeClr val="bg1"/>
                </a:solidFill>
                <a:latin typeface="Century Gothic" pitchFamily="34" charset="0"/>
              </a:rPr>
              <a:t>Champú</a:t>
            </a:r>
            <a:r>
              <a:rPr lang="en-US" sz="2400" b="1" dirty="0" smtClean="0">
                <a:solidFill>
                  <a:schemeClr val="bg1"/>
                </a:solidFill>
                <a:latin typeface="Century Gothic" pitchFamily="34" charset="0"/>
              </a:rPr>
              <a:t> de Chocolate para la </a:t>
            </a:r>
            <a:r>
              <a:rPr lang="es-ES" sz="2400" b="1" dirty="0" smtClean="0">
                <a:solidFill>
                  <a:schemeClr val="bg1"/>
                </a:solidFill>
                <a:latin typeface="Century Gothic" pitchFamily="34" charset="0"/>
              </a:rPr>
              <a:t>caída</a:t>
            </a:r>
            <a:r>
              <a:rPr lang="en-US" sz="2400" b="1" dirty="0" smtClean="0">
                <a:solidFill>
                  <a:schemeClr val="bg1"/>
                </a:solidFill>
                <a:latin typeface="Century Gothic" pitchFamily="34" charset="0"/>
              </a:rPr>
              <a:t> del cabello</a:t>
            </a:r>
            <a:endParaRPr lang="es-ES" sz="2400" b="1" dirty="0">
              <a:solidFill>
                <a:schemeClr val="bg1"/>
              </a:solidFill>
              <a:latin typeface="Century Gothic" pitchFamily="34" charset="0"/>
            </a:endParaRPr>
          </a:p>
        </p:txBody>
      </p:sp>
      <p:pic>
        <p:nvPicPr>
          <p:cNvPr id="34820" name="Picture 4"/>
          <p:cNvPicPr>
            <a:picLocks noChangeAspect="1" noChangeArrowheads="1"/>
          </p:cNvPicPr>
          <p:nvPr/>
        </p:nvPicPr>
        <p:blipFill>
          <a:blip r:embed="rId7" cstate="print">
            <a:clrChange>
              <a:clrFrom>
                <a:srgbClr val="FFFFFF"/>
              </a:clrFrom>
              <a:clrTo>
                <a:srgbClr val="FFFFFF">
                  <a:alpha val="0"/>
                </a:srgbClr>
              </a:clrTo>
            </a:clrChange>
          </a:blip>
          <a:srcRect l="-1395" t="9321" r="1320" b="14789"/>
          <a:stretch>
            <a:fillRect/>
          </a:stretch>
        </p:blipFill>
        <p:spPr bwMode="auto">
          <a:xfrm>
            <a:off x="1071538" y="5192720"/>
            <a:ext cx="2811162" cy="1308114"/>
          </a:xfrm>
          <a:prstGeom prst="rect">
            <a:avLst/>
          </a:prstGeom>
          <a:noFill/>
          <a:ln w="9525">
            <a:noFill/>
            <a:miter lim="800000"/>
            <a:headEnd/>
            <a:tailEnd/>
          </a:ln>
        </p:spPr>
      </p:pic>
      <p:sp>
        <p:nvSpPr>
          <p:cNvPr id="12" name="11 CuadroTexto"/>
          <p:cNvSpPr txBox="1"/>
          <p:nvPr/>
        </p:nvSpPr>
        <p:spPr>
          <a:xfrm>
            <a:off x="6643702" y="4418966"/>
            <a:ext cx="2214578" cy="2308324"/>
          </a:xfrm>
          <a:prstGeom prst="rect">
            <a:avLst/>
          </a:prstGeom>
          <a:noFill/>
        </p:spPr>
        <p:txBody>
          <a:bodyPr wrap="square" rtlCol="0">
            <a:spAutoFit/>
          </a:bodyPr>
          <a:lstStyle/>
          <a:p>
            <a:pPr algn="r"/>
            <a:endParaRPr lang="es-ES" sz="2400" dirty="0" smtClean="0"/>
          </a:p>
          <a:p>
            <a:pPr algn="r"/>
            <a:r>
              <a:rPr lang="es-ES" sz="2400" dirty="0" smtClean="0"/>
              <a:t>Maricela Elaje Acevedo</a:t>
            </a:r>
          </a:p>
          <a:p>
            <a:pPr algn="r"/>
            <a:endParaRPr lang="es-ES" sz="2400" dirty="0" smtClean="0"/>
          </a:p>
          <a:p>
            <a:pPr algn="r"/>
            <a:r>
              <a:rPr lang="es-ES" sz="2400" dirty="0" smtClean="0"/>
              <a:t>Estefanía Lozano Jara</a:t>
            </a:r>
            <a:endParaRPr lang="es-E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tx1">
              <a:lumMod val="85000"/>
              <a:lumOff val="15000"/>
            </a:schemeClr>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3" cstate="print"/>
          <a:srcRect/>
          <a:stretch>
            <a:fillRect/>
          </a:stretch>
        </p:blipFill>
        <p:spPr bwMode="auto">
          <a:xfrm>
            <a:off x="142844" y="-24"/>
            <a:ext cx="8858280" cy="6791348"/>
          </a:xfrm>
          <a:prstGeom prst="rect">
            <a:avLst/>
          </a:prstGeom>
          <a:ln>
            <a:noFill/>
          </a:ln>
          <a:effectLst>
            <a:softEdge rad="112500"/>
          </a:effectLst>
        </p:spPr>
      </p:pic>
      <p:sp>
        <p:nvSpPr>
          <p:cNvPr id="7" name="6 CuadroTexto"/>
          <p:cNvSpPr txBox="1"/>
          <p:nvPr/>
        </p:nvSpPr>
        <p:spPr>
          <a:xfrm>
            <a:off x="1285852" y="428604"/>
            <a:ext cx="7072362" cy="646331"/>
          </a:xfrm>
          <a:prstGeom prst="rect">
            <a:avLst/>
          </a:prstGeom>
          <a:noFill/>
        </p:spPr>
        <p:txBody>
          <a:bodyPr wrap="square" rtlCol="0">
            <a:spAutoFit/>
          </a:bodyPr>
          <a:lstStyle/>
          <a:p>
            <a:endParaRPr lang="es-EC" dirty="0"/>
          </a:p>
          <a:p>
            <a:endParaRPr lang="es-EC" dirty="0"/>
          </a:p>
        </p:txBody>
      </p:sp>
      <p:sp>
        <p:nvSpPr>
          <p:cNvPr id="8" name="7 Rectángulo"/>
          <p:cNvSpPr/>
          <p:nvPr/>
        </p:nvSpPr>
        <p:spPr>
          <a:xfrm>
            <a:off x="0" y="0"/>
            <a:ext cx="9144000" cy="764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dirty="0" smtClean="0">
                <a:latin typeface="Century Gothic" pitchFamily="34" charset="0"/>
              </a:rPr>
              <a:t>LÍNEA ESTÉTICA MARÍNIA</a:t>
            </a:r>
          </a:p>
          <a:p>
            <a:pPr algn="r"/>
            <a:r>
              <a:rPr lang="es-EC" sz="2000" dirty="0" smtClean="0">
                <a:latin typeface="Century Gothic" pitchFamily="34" charset="0"/>
              </a:rPr>
              <a:t>Champú de Chocolate contra la caída del cabello</a:t>
            </a:r>
            <a:endParaRPr lang="es-EC" sz="2000" dirty="0">
              <a:latin typeface="Century Gothic" pitchFamily="34" charset="0"/>
            </a:endParaRPr>
          </a:p>
        </p:txBody>
      </p:sp>
      <p:sp>
        <p:nvSpPr>
          <p:cNvPr id="10" name="9 Rectángulo"/>
          <p:cNvSpPr/>
          <p:nvPr/>
        </p:nvSpPr>
        <p:spPr>
          <a:xfrm>
            <a:off x="3214678" y="1000108"/>
            <a:ext cx="3071866" cy="571504"/>
          </a:xfrm>
          <a:prstGeom prst="rect">
            <a:avLst/>
          </a:prstGeom>
          <a:blipFill>
            <a:blip r:embed="rId4" cstate="print">
              <a:lum bright="-10000" contrast="-40000"/>
            </a:blip>
            <a:tile tx="0" ty="0" sx="100000" sy="100000" flip="none" algn="tl"/>
          </a:blipFill>
          <a:ln>
            <a:solidFill>
              <a:srgbClr val="997E73"/>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Century Gothic" pitchFamily="34" charset="0"/>
              </a:rPr>
              <a:t>DESARROLLO</a:t>
            </a:r>
            <a:endParaRPr lang="es-EC" sz="2000" dirty="0">
              <a:latin typeface="Century Gothic" pitchFamily="34" charset="0"/>
            </a:endParaRPr>
          </a:p>
        </p:txBody>
      </p:sp>
      <p:pic>
        <p:nvPicPr>
          <p:cNvPr id="16" name="Picture 2">
            <a:hlinkClick r:id="rId5" action="ppaction://hlinksldjump"/>
          </p:cNvPr>
          <p:cNvPicPr>
            <a:picLocks noChangeAspect="1" noChangeArrowheads="1"/>
          </p:cNvPicPr>
          <p:nvPr/>
        </p:nvPicPr>
        <p:blipFill>
          <a:blip r:embed="rId6" cstate="print"/>
          <a:srcRect l="12684" r="12867"/>
          <a:stretch>
            <a:fillRect/>
          </a:stretch>
        </p:blipFill>
        <p:spPr bwMode="auto">
          <a:xfrm>
            <a:off x="35541" y="-24"/>
            <a:ext cx="1035997" cy="785818"/>
          </a:xfrm>
          <a:prstGeom prst="rect">
            <a:avLst/>
          </a:prstGeom>
          <a:noFill/>
          <a:ln w="9525">
            <a:noFill/>
            <a:miter lim="800000"/>
            <a:headEnd/>
            <a:tailEnd/>
          </a:ln>
          <a:effectLst/>
        </p:spPr>
      </p:pic>
      <p:sp>
        <p:nvSpPr>
          <p:cNvPr id="9" name="8 CuadroTexto"/>
          <p:cNvSpPr txBox="1"/>
          <p:nvPr/>
        </p:nvSpPr>
        <p:spPr>
          <a:xfrm>
            <a:off x="357158" y="1601084"/>
            <a:ext cx="8429684" cy="613470"/>
          </a:xfrm>
          <a:prstGeom prst="bevel">
            <a:avLst/>
          </a:prstGeom>
          <a:blipFill>
            <a:blip r:embed="rId7" cstate="print"/>
            <a:tile tx="0" ty="0" sx="100000" sy="100000" flip="none" algn="tl"/>
          </a:blipFill>
          <a:ln w="38100">
            <a:solidFill>
              <a:schemeClr val="accent2">
                <a:lumMod val="75000"/>
              </a:schemeClr>
            </a:solidFill>
          </a:ln>
        </p:spPr>
        <p:txBody>
          <a:bodyPr wrap="square" rtlCol="0">
            <a:spAutoFit/>
          </a:bodyPr>
          <a:lstStyle/>
          <a:p>
            <a:pPr algn="ctr"/>
            <a:r>
              <a:rPr lang="es-EC" sz="2400" dirty="0" smtClean="0">
                <a:solidFill>
                  <a:schemeClr val="tx1">
                    <a:lumMod val="95000"/>
                    <a:lumOff val="5000"/>
                  </a:schemeClr>
                </a:solidFill>
                <a:effectLst>
                  <a:outerShdw blurRad="38100" dist="38100" dir="2700000" algn="tl">
                    <a:srgbClr val="000000">
                      <a:alpha val="43137"/>
                    </a:srgbClr>
                  </a:outerShdw>
                </a:effectLst>
                <a:latin typeface="Century Gothic" pitchFamily="34" charset="0"/>
              </a:rPr>
              <a:t>Caída del cabello</a:t>
            </a:r>
            <a:endParaRPr lang="es-EC" sz="2400" dirty="0">
              <a:solidFill>
                <a:schemeClr val="tx1">
                  <a:lumMod val="95000"/>
                  <a:lumOff val="5000"/>
                </a:schemeClr>
              </a:solidFill>
              <a:effectLst>
                <a:outerShdw blurRad="38100" dist="38100" dir="2700000" algn="tl">
                  <a:srgbClr val="000000">
                    <a:alpha val="43137"/>
                  </a:srgbClr>
                </a:outerShdw>
              </a:effectLst>
              <a:latin typeface="Century Gothic" pitchFamily="34" charset="0"/>
            </a:endParaRPr>
          </a:p>
        </p:txBody>
      </p:sp>
      <p:sp>
        <p:nvSpPr>
          <p:cNvPr id="12" name="11 CuadroTexto">
            <a:hlinkClick r:id="rId8" action="ppaction://hlinksldjump"/>
          </p:cNvPr>
          <p:cNvSpPr txBox="1"/>
          <p:nvPr/>
        </p:nvSpPr>
        <p:spPr>
          <a:xfrm>
            <a:off x="428596" y="2789276"/>
            <a:ext cx="2643206" cy="496848"/>
          </a:xfrm>
          <a:prstGeom prst="flowChartDocument">
            <a:avLst/>
          </a:prstGeom>
          <a:solidFill>
            <a:schemeClr val="bg1">
              <a:lumMod val="65000"/>
            </a:schemeClr>
          </a:solidFill>
          <a:ln w="38100">
            <a:solidFill>
              <a:schemeClr val="bg1">
                <a:lumMod val="50000"/>
              </a:schemeClr>
            </a:solidFill>
          </a:ln>
        </p:spPr>
        <p:txBody>
          <a:bodyPr wrap="square" rtlCol="0">
            <a:spAutoFit/>
          </a:bodyPr>
          <a:lstStyle/>
          <a:p>
            <a:pPr algn="ctr"/>
            <a:r>
              <a:rPr lang="es-EC" sz="2000" dirty="0" smtClean="0">
                <a:solidFill>
                  <a:schemeClr val="bg1">
                    <a:lumMod val="85000"/>
                  </a:schemeClr>
                </a:solidFill>
                <a:latin typeface="Century Gothic" pitchFamily="34" charset="0"/>
              </a:rPr>
              <a:t>¿Qué es?</a:t>
            </a:r>
            <a:endParaRPr lang="es-EC" sz="2000" dirty="0">
              <a:solidFill>
                <a:schemeClr val="bg1">
                  <a:lumMod val="85000"/>
                </a:schemeClr>
              </a:solidFill>
              <a:latin typeface="Century Gothic" pitchFamily="34" charset="0"/>
            </a:endParaRPr>
          </a:p>
        </p:txBody>
      </p:sp>
      <p:sp>
        <p:nvSpPr>
          <p:cNvPr id="14" name="13 CuadroTexto">
            <a:hlinkClick r:id="rId9" action="ppaction://hlinksldjump"/>
          </p:cNvPr>
          <p:cNvSpPr txBox="1"/>
          <p:nvPr/>
        </p:nvSpPr>
        <p:spPr>
          <a:xfrm>
            <a:off x="428596" y="3646532"/>
            <a:ext cx="2643206" cy="496848"/>
          </a:xfrm>
          <a:prstGeom prst="flowChartDocument">
            <a:avLst/>
          </a:prstGeom>
          <a:solidFill>
            <a:schemeClr val="bg1">
              <a:lumMod val="65000"/>
            </a:schemeClr>
          </a:solidFill>
          <a:ln w="38100">
            <a:solidFill>
              <a:schemeClr val="bg1">
                <a:lumMod val="50000"/>
              </a:schemeClr>
            </a:solidFill>
          </a:ln>
        </p:spPr>
        <p:txBody>
          <a:bodyPr wrap="square" rtlCol="0">
            <a:spAutoFit/>
          </a:bodyPr>
          <a:lstStyle/>
          <a:p>
            <a:pPr algn="ctr"/>
            <a:r>
              <a:rPr lang="es-EC" sz="2000" dirty="0" smtClean="0">
                <a:solidFill>
                  <a:schemeClr val="bg1">
                    <a:lumMod val="85000"/>
                  </a:schemeClr>
                </a:solidFill>
                <a:latin typeface="Century Gothic" pitchFamily="34" charset="0"/>
              </a:rPr>
              <a:t>¿Qué lo causa?</a:t>
            </a:r>
            <a:endParaRPr lang="es-EC" sz="2000" dirty="0">
              <a:solidFill>
                <a:schemeClr val="bg1">
                  <a:lumMod val="85000"/>
                </a:schemeClr>
              </a:solidFill>
              <a:latin typeface="Century Gothic" pitchFamily="34" charset="0"/>
            </a:endParaRPr>
          </a:p>
        </p:txBody>
      </p:sp>
      <p:sp>
        <p:nvSpPr>
          <p:cNvPr id="15" name="14 CuadroTexto">
            <a:hlinkClick r:id="rId10" action="ppaction://hlinksldjump"/>
          </p:cNvPr>
          <p:cNvSpPr txBox="1"/>
          <p:nvPr/>
        </p:nvSpPr>
        <p:spPr>
          <a:xfrm>
            <a:off x="428596" y="4503788"/>
            <a:ext cx="2643206" cy="496848"/>
          </a:xfrm>
          <a:prstGeom prst="flowChartDocument">
            <a:avLst/>
          </a:prstGeom>
          <a:blipFill>
            <a:blip r:embed="rId11" cstate="print"/>
            <a:tile tx="0" ty="0" sx="100000" sy="100000" flip="none" algn="tl"/>
          </a:blipFill>
          <a:ln w="38100">
            <a:solidFill>
              <a:schemeClr val="accent6">
                <a:lumMod val="50000"/>
              </a:schemeClr>
            </a:solidFill>
          </a:ln>
        </p:spPr>
        <p:txBody>
          <a:bodyPr wrap="square" rtlCol="0">
            <a:spAutoFit/>
          </a:bodyPr>
          <a:lstStyle/>
          <a:p>
            <a:pPr algn="ctr"/>
            <a:r>
              <a:rPr lang="es-EC" sz="2000" dirty="0" smtClean="0">
                <a:latin typeface="Century Gothic" pitchFamily="34" charset="0"/>
              </a:rPr>
              <a:t>¿Puedo prevenirlo?</a:t>
            </a:r>
            <a:endParaRPr lang="es-EC" sz="2000" dirty="0">
              <a:latin typeface="Century Gothic" pitchFamily="34" charset="0"/>
            </a:endParaRPr>
          </a:p>
        </p:txBody>
      </p:sp>
      <p:sp>
        <p:nvSpPr>
          <p:cNvPr id="18" name="17 CuadroTexto">
            <a:hlinkClick r:id="rId12" action="ppaction://hlinksldjump"/>
          </p:cNvPr>
          <p:cNvSpPr txBox="1"/>
          <p:nvPr/>
        </p:nvSpPr>
        <p:spPr>
          <a:xfrm>
            <a:off x="428596" y="5361044"/>
            <a:ext cx="2643206" cy="496848"/>
          </a:xfrm>
          <a:prstGeom prst="flowChartDocument">
            <a:avLst/>
          </a:prstGeom>
          <a:solidFill>
            <a:schemeClr val="bg1">
              <a:lumMod val="65000"/>
            </a:schemeClr>
          </a:solidFill>
          <a:ln w="38100">
            <a:solidFill>
              <a:schemeClr val="bg1">
                <a:lumMod val="50000"/>
              </a:schemeClr>
            </a:solidFill>
          </a:ln>
        </p:spPr>
        <p:txBody>
          <a:bodyPr wrap="square" rtlCol="0">
            <a:spAutoFit/>
          </a:bodyPr>
          <a:lstStyle/>
          <a:p>
            <a:pPr algn="ctr"/>
            <a:r>
              <a:rPr lang="es-EC" sz="2000" dirty="0" smtClean="0">
                <a:solidFill>
                  <a:schemeClr val="bg1">
                    <a:lumMod val="85000"/>
                  </a:schemeClr>
                </a:solidFill>
                <a:latin typeface="Century Gothic" pitchFamily="34" charset="0"/>
              </a:rPr>
              <a:t>¿Cómo tratarlo?</a:t>
            </a:r>
            <a:endParaRPr lang="es-EC" sz="2000" dirty="0">
              <a:solidFill>
                <a:schemeClr val="bg1">
                  <a:lumMod val="85000"/>
                </a:schemeClr>
              </a:solidFill>
              <a:latin typeface="Century Gothic" pitchFamily="34" charset="0"/>
            </a:endParaRPr>
          </a:p>
        </p:txBody>
      </p:sp>
      <p:sp>
        <p:nvSpPr>
          <p:cNvPr id="20" name="19 CuadroTexto"/>
          <p:cNvSpPr txBox="1"/>
          <p:nvPr/>
        </p:nvSpPr>
        <p:spPr>
          <a:xfrm>
            <a:off x="3357554" y="2386511"/>
            <a:ext cx="5286412" cy="4185761"/>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algn="just"/>
            <a:r>
              <a:rPr lang="es-EC" b="1" u="sng" dirty="0" smtClean="0">
                <a:effectLst>
                  <a:outerShdw blurRad="38100" dist="38100" dir="2700000" algn="tl">
                    <a:srgbClr val="000000">
                      <a:alpha val="43137"/>
                    </a:srgbClr>
                  </a:outerShdw>
                </a:effectLst>
              </a:rPr>
              <a:t>¿Qué se puede hacer para evitar la caída del cabello ?</a:t>
            </a:r>
            <a:r>
              <a:rPr lang="es-EC" u="sng" dirty="0" smtClean="0">
                <a:effectLst>
                  <a:outerShdw blurRad="38100" dist="38100" dir="2700000" algn="tl">
                    <a:srgbClr val="000000">
                      <a:alpha val="43137"/>
                    </a:srgbClr>
                  </a:outerShdw>
                </a:effectLst>
              </a:rPr>
              <a:t> </a:t>
            </a:r>
            <a:r>
              <a:rPr lang="es-EC" sz="1600" dirty="0" smtClean="0"/>
              <a:t>Buenos hábitos de higiene y alimentación (dieta rica en vitaminas A, B y F que se encuentran en: huevos, mantequilla, yogur, hígado, zanahorias, apio, cebolla o ajos y en el pescado y marisco entre otros muchos), masajes adecuados, champú apropiado, así como lociones tónicas capilares y algunos medicamentos.</a:t>
            </a:r>
            <a:endParaRPr lang="es-EC" dirty="0" smtClean="0"/>
          </a:p>
          <a:p>
            <a:pPr algn="just"/>
            <a:r>
              <a:rPr lang="es-EC" b="1" u="sng" dirty="0" smtClean="0">
                <a:effectLst>
                  <a:outerShdw blurRad="38100" dist="38100" dir="2700000" algn="tl">
                    <a:srgbClr val="000000">
                      <a:alpha val="43137"/>
                    </a:srgbClr>
                  </a:outerShdw>
                </a:effectLst>
              </a:rPr>
              <a:t>¿Cuántas veces a la semana y con qué debe bañarse el cabello ?</a:t>
            </a:r>
            <a:r>
              <a:rPr lang="es-EC" u="sng" dirty="0" smtClean="0">
                <a:effectLst>
                  <a:outerShdw blurRad="38100" dist="38100" dir="2700000" algn="tl">
                    <a:srgbClr val="000000">
                      <a:alpha val="43137"/>
                    </a:srgbClr>
                  </a:outerShdw>
                </a:effectLst>
              </a:rPr>
              <a:t> </a:t>
            </a:r>
          </a:p>
          <a:p>
            <a:pPr algn="just"/>
            <a:r>
              <a:rPr lang="es-EC" sz="1600" dirty="0" smtClean="0"/>
              <a:t>Los cabellos grasosos requieren baño diario y el seco de 2 a 3 veces por semana. El baño diario con agua no hace daño al cabello. Utilizar champú 2 a 3 veces por semana no es perjudicial. </a:t>
            </a:r>
            <a:endParaRPr lang="es-EC" dirty="0" smtClean="0"/>
          </a:p>
          <a:p>
            <a:pPr algn="just"/>
            <a:r>
              <a:rPr lang="es-EC" b="1" u="sng" dirty="0" smtClean="0">
                <a:effectLst>
                  <a:outerShdw blurRad="38100" dist="38100" dir="2700000" algn="tl">
                    <a:srgbClr val="000000">
                      <a:alpha val="43137"/>
                    </a:srgbClr>
                  </a:outerShdw>
                </a:effectLst>
              </a:rPr>
              <a:t>¿Qué hace caer el cabello ?</a:t>
            </a:r>
          </a:p>
          <a:p>
            <a:pPr algn="just"/>
            <a:r>
              <a:rPr lang="es-EC" dirty="0" smtClean="0"/>
              <a:t> </a:t>
            </a:r>
            <a:r>
              <a:rPr lang="es-EC" sz="1600" dirty="0" smtClean="0"/>
              <a:t>Ni el champú, ni el agua ni los masajes lo hacen caer a menos que sean inadecuados y mal realizados.</a:t>
            </a:r>
            <a:endParaRPr lang="es-EC" dirty="0"/>
          </a:p>
        </p:txBody>
      </p:sp>
    </p:spTree>
    <p:extLst>
      <p:ext uri="{BB962C8B-B14F-4D97-AF65-F5344CB8AC3E}">
        <p14:creationId xmlns:p14="http://schemas.microsoft.com/office/powerpoint/2010/main" xmlns="" val="2392750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tx1">
              <a:lumMod val="85000"/>
              <a:lumOff val="15000"/>
            </a:schemeClr>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3" cstate="print"/>
          <a:srcRect/>
          <a:stretch>
            <a:fillRect/>
          </a:stretch>
        </p:blipFill>
        <p:spPr bwMode="auto">
          <a:xfrm>
            <a:off x="142844" y="-24"/>
            <a:ext cx="8858280" cy="6791348"/>
          </a:xfrm>
          <a:prstGeom prst="rect">
            <a:avLst/>
          </a:prstGeom>
          <a:ln>
            <a:noFill/>
          </a:ln>
          <a:effectLst>
            <a:softEdge rad="112500"/>
          </a:effectLst>
        </p:spPr>
      </p:pic>
      <p:sp>
        <p:nvSpPr>
          <p:cNvPr id="7" name="6 CuadroTexto"/>
          <p:cNvSpPr txBox="1"/>
          <p:nvPr/>
        </p:nvSpPr>
        <p:spPr>
          <a:xfrm>
            <a:off x="1285852" y="428604"/>
            <a:ext cx="7072362" cy="646331"/>
          </a:xfrm>
          <a:prstGeom prst="rect">
            <a:avLst/>
          </a:prstGeom>
          <a:noFill/>
        </p:spPr>
        <p:txBody>
          <a:bodyPr wrap="square" rtlCol="0">
            <a:spAutoFit/>
          </a:bodyPr>
          <a:lstStyle/>
          <a:p>
            <a:endParaRPr lang="es-EC" dirty="0"/>
          </a:p>
          <a:p>
            <a:endParaRPr lang="es-EC" dirty="0"/>
          </a:p>
        </p:txBody>
      </p:sp>
      <p:sp>
        <p:nvSpPr>
          <p:cNvPr id="8" name="7 Rectángulo"/>
          <p:cNvSpPr/>
          <p:nvPr/>
        </p:nvSpPr>
        <p:spPr>
          <a:xfrm>
            <a:off x="0" y="0"/>
            <a:ext cx="9144000" cy="764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dirty="0" smtClean="0">
                <a:latin typeface="Century Gothic" pitchFamily="34" charset="0"/>
              </a:rPr>
              <a:t>LÍNEA ESTÉTICA MARÍNIA</a:t>
            </a:r>
          </a:p>
          <a:p>
            <a:pPr algn="r"/>
            <a:r>
              <a:rPr lang="es-EC" sz="2000" dirty="0" smtClean="0">
                <a:latin typeface="Century Gothic" pitchFamily="34" charset="0"/>
              </a:rPr>
              <a:t>Champú de Chocolate contra la caída del cabello</a:t>
            </a:r>
            <a:endParaRPr lang="es-EC" sz="2000" dirty="0">
              <a:latin typeface="Century Gothic" pitchFamily="34" charset="0"/>
            </a:endParaRPr>
          </a:p>
        </p:txBody>
      </p:sp>
      <p:sp>
        <p:nvSpPr>
          <p:cNvPr id="10" name="9 Rectángulo"/>
          <p:cNvSpPr/>
          <p:nvPr/>
        </p:nvSpPr>
        <p:spPr>
          <a:xfrm>
            <a:off x="3214678" y="1000108"/>
            <a:ext cx="3071866" cy="571504"/>
          </a:xfrm>
          <a:prstGeom prst="rect">
            <a:avLst/>
          </a:prstGeom>
          <a:blipFill>
            <a:blip r:embed="rId4" cstate="print">
              <a:lum bright="-10000" contrast="-40000"/>
            </a:blip>
            <a:tile tx="0" ty="0" sx="100000" sy="100000" flip="none" algn="tl"/>
          </a:blipFill>
          <a:ln>
            <a:solidFill>
              <a:srgbClr val="997E73"/>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Century Gothic" pitchFamily="34" charset="0"/>
              </a:rPr>
              <a:t>DESARROLLO</a:t>
            </a:r>
            <a:endParaRPr lang="es-EC" sz="2000" dirty="0">
              <a:latin typeface="Century Gothic" pitchFamily="34" charset="0"/>
            </a:endParaRPr>
          </a:p>
        </p:txBody>
      </p:sp>
      <p:pic>
        <p:nvPicPr>
          <p:cNvPr id="16" name="Picture 2">
            <a:hlinkClick r:id="rId5" action="ppaction://hlinksldjump"/>
          </p:cNvPr>
          <p:cNvPicPr>
            <a:picLocks noChangeAspect="1" noChangeArrowheads="1"/>
          </p:cNvPicPr>
          <p:nvPr/>
        </p:nvPicPr>
        <p:blipFill>
          <a:blip r:embed="rId6" cstate="print"/>
          <a:srcRect l="12684" r="12867"/>
          <a:stretch>
            <a:fillRect/>
          </a:stretch>
        </p:blipFill>
        <p:spPr bwMode="auto">
          <a:xfrm>
            <a:off x="35541" y="-24"/>
            <a:ext cx="1035997" cy="785818"/>
          </a:xfrm>
          <a:prstGeom prst="rect">
            <a:avLst/>
          </a:prstGeom>
          <a:noFill/>
          <a:ln w="9525">
            <a:noFill/>
            <a:miter lim="800000"/>
            <a:headEnd/>
            <a:tailEnd/>
          </a:ln>
          <a:effectLst/>
        </p:spPr>
      </p:pic>
      <p:sp>
        <p:nvSpPr>
          <p:cNvPr id="9" name="8 CuadroTexto"/>
          <p:cNvSpPr txBox="1"/>
          <p:nvPr/>
        </p:nvSpPr>
        <p:spPr>
          <a:xfrm>
            <a:off x="357158" y="1601084"/>
            <a:ext cx="8429684" cy="613470"/>
          </a:xfrm>
          <a:prstGeom prst="bevel">
            <a:avLst/>
          </a:prstGeom>
          <a:blipFill>
            <a:blip r:embed="rId7" cstate="print"/>
            <a:tile tx="0" ty="0" sx="100000" sy="100000" flip="none" algn="tl"/>
          </a:blipFill>
          <a:ln w="38100">
            <a:solidFill>
              <a:schemeClr val="accent2">
                <a:lumMod val="75000"/>
              </a:schemeClr>
            </a:solidFill>
          </a:ln>
        </p:spPr>
        <p:txBody>
          <a:bodyPr wrap="square" rtlCol="0">
            <a:spAutoFit/>
          </a:bodyPr>
          <a:lstStyle/>
          <a:p>
            <a:pPr algn="ctr"/>
            <a:r>
              <a:rPr lang="es-EC" sz="2400" dirty="0" smtClean="0">
                <a:solidFill>
                  <a:schemeClr val="tx1">
                    <a:lumMod val="95000"/>
                    <a:lumOff val="5000"/>
                  </a:schemeClr>
                </a:solidFill>
                <a:effectLst>
                  <a:outerShdw blurRad="38100" dist="38100" dir="2700000" algn="tl">
                    <a:srgbClr val="000000">
                      <a:alpha val="43137"/>
                    </a:srgbClr>
                  </a:outerShdw>
                </a:effectLst>
                <a:latin typeface="Century Gothic" pitchFamily="34" charset="0"/>
              </a:rPr>
              <a:t>Caída del cabello</a:t>
            </a:r>
            <a:endParaRPr lang="es-EC" sz="2400" dirty="0">
              <a:solidFill>
                <a:schemeClr val="tx1">
                  <a:lumMod val="95000"/>
                  <a:lumOff val="5000"/>
                </a:schemeClr>
              </a:solidFill>
              <a:effectLst>
                <a:outerShdw blurRad="38100" dist="38100" dir="2700000" algn="tl">
                  <a:srgbClr val="000000">
                    <a:alpha val="43137"/>
                  </a:srgbClr>
                </a:outerShdw>
              </a:effectLst>
              <a:latin typeface="Century Gothic" pitchFamily="34" charset="0"/>
            </a:endParaRPr>
          </a:p>
        </p:txBody>
      </p:sp>
      <p:sp>
        <p:nvSpPr>
          <p:cNvPr id="12" name="11 CuadroTexto">
            <a:hlinkClick r:id="rId8" action="ppaction://hlinksldjump"/>
          </p:cNvPr>
          <p:cNvSpPr txBox="1"/>
          <p:nvPr/>
        </p:nvSpPr>
        <p:spPr>
          <a:xfrm>
            <a:off x="428596" y="2789276"/>
            <a:ext cx="2643206" cy="496848"/>
          </a:xfrm>
          <a:prstGeom prst="flowChartDocument">
            <a:avLst/>
          </a:prstGeom>
          <a:solidFill>
            <a:schemeClr val="bg1">
              <a:lumMod val="65000"/>
            </a:schemeClr>
          </a:solidFill>
          <a:ln w="38100">
            <a:solidFill>
              <a:schemeClr val="bg1">
                <a:lumMod val="50000"/>
              </a:schemeClr>
            </a:solidFill>
          </a:ln>
        </p:spPr>
        <p:txBody>
          <a:bodyPr wrap="square" rtlCol="0">
            <a:spAutoFit/>
          </a:bodyPr>
          <a:lstStyle/>
          <a:p>
            <a:pPr algn="ctr"/>
            <a:r>
              <a:rPr lang="es-EC" sz="2000" dirty="0" smtClean="0">
                <a:solidFill>
                  <a:schemeClr val="bg1">
                    <a:lumMod val="85000"/>
                  </a:schemeClr>
                </a:solidFill>
                <a:latin typeface="Century Gothic" pitchFamily="34" charset="0"/>
              </a:rPr>
              <a:t>¿Qué es?</a:t>
            </a:r>
            <a:endParaRPr lang="es-EC" sz="2000" dirty="0">
              <a:solidFill>
                <a:schemeClr val="bg1">
                  <a:lumMod val="85000"/>
                </a:schemeClr>
              </a:solidFill>
              <a:latin typeface="Century Gothic" pitchFamily="34" charset="0"/>
            </a:endParaRPr>
          </a:p>
        </p:txBody>
      </p:sp>
      <p:sp>
        <p:nvSpPr>
          <p:cNvPr id="14" name="13 CuadroTexto">
            <a:hlinkClick r:id="rId9" action="ppaction://hlinksldjump"/>
          </p:cNvPr>
          <p:cNvSpPr txBox="1"/>
          <p:nvPr/>
        </p:nvSpPr>
        <p:spPr>
          <a:xfrm>
            <a:off x="428596" y="3646532"/>
            <a:ext cx="2643206" cy="496848"/>
          </a:xfrm>
          <a:prstGeom prst="flowChartDocument">
            <a:avLst/>
          </a:prstGeom>
          <a:solidFill>
            <a:schemeClr val="bg1">
              <a:lumMod val="65000"/>
            </a:schemeClr>
          </a:solidFill>
          <a:ln w="38100">
            <a:solidFill>
              <a:schemeClr val="bg1">
                <a:lumMod val="50000"/>
              </a:schemeClr>
            </a:solidFill>
          </a:ln>
        </p:spPr>
        <p:txBody>
          <a:bodyPr wrap="square" rtlCol="0">
            <a:spAutoFit/>
          </a:bodyPr>
          <a:lstStyle/>
          <a:p>
            <a:pPr algn="ctr"/>
            <a:r>
              <a:rPr lang="es-EC" sz="2000" dirty="0" smtClean="0">
                <a:solidFill>
                  <a:schemeClr val="bg1">
                    <a:lumMod val="85000"/>
                  </a:schemeClr>
                </a:solidFill>
                <a:latin typeface="Century Gothic" pitchFamily="34" charset="0"/>
              </a:rPr>
              <a:t>¿Qué lo causa?</a:t>
            </a:r>
            <a:endParaRPr lang="es-EC" sz="2000" dirty="0">
              <a:solidFill>
                <a:schemeClr val="bg1">
                  <a:lumMod val="85000"/>
                </a:schemeClr>
              </a:solidFill>
              <a:latin typeface="Century Gothic" pitchFamily="34" charset="0"/>
            </a:endParaRPr>
          </a:p>
        </p:txBody>
      </p:sp>
      <p:sp>
        <p:nvSpPr>
          <p:cNvPr id="15" name="14 CuadroTexto">
            <a:hlinkClick r:id="rId10" action="ppaction://hlinksldjump"/>
          </p:cNvPr>
          <p:cNvSpPr txBox="1"/>
          <p:nvPr/>
        </p:nvSpPr>
        <p:spPr>
          <a:xfrm>
            <a:off x="428596" y="4503788"/>
            <a:ext cx="2643206" cy="496848"/>
          </a:xfrm>
          <a:prstGeom prst="flowChartDocument">
            <a:avLst/>
          </a:prstGeom>
          <a:solidFill>
            <a:schemeClr val="bg1">
              <a:lumMod val="65000"/>
            </a:schemeClr>
          </a:solidFill>
          <a:ln w="38100">
            <a:solidFill>
              <a:schemeClr val="bg1">
                <a:lumMod val="50000"/>
              </a:schemeClr>
            </a:solidFill>
          </a:ln>
        </p:spPr>
        <p:txBody>
          <a:bodyPr wrap="square" rtlCol="0">
            <a:spAutoFit/>
          </a:bodyPr>
          <a:lstStyle/>
          <a:p>
            <a:pPr algn="ctr"/>
            <a:r>
              <a:rPr lang="es-EC" sz="2000" dirty="0" smtClean="0">
                <a:solidFill>
                  <a:schemeClr val="bg1">
                    <a:lumMod val="85000"/>
                  </a:schemeClr>
                </a:solidFill>
                <a:latin typeface="Century Gothic" pitchFamily="34" charset="0"/>
              </a:rPr>
              <a:t>¿Puedo prevenirlo?</a:t>
            </a:r>
            <a:endParaRPr lang="es-EC" sz="2000" dirty="0">
              <a:solidFill>
                <a:schemeClr val="bg1">
                  <a:lumMod val="85000"/>
                </a:schemeClr>
              </a:solidFill>
              <a:latin typeface="Century Gothic" pitchFamily="34" charset="0"/>
            </a:endParaRPr>
          </a:p>
        </p:txBody>
      </p:sp>
      <p:sp>
        <p:nvSpPr>
          <p:cNvPr id="18" name="17 CuadroTexto">
            <a:hlinkClick r:id="rId11" action="ppaction://hlinksldjump"/>
          </p:cNvPr>
          <p:cNvSpPr txBox="1"/>
          <p:nvPr/>
        </p:nvSpPr>
        <p:spPr>
          <a:xfrm>
            <a:off x="428596" y="5361044"/>
            <a:ext cx="2643206" cy="496848"/>
          </a:xfrm>
          <a:prstGeom prst="flowChartDocument">
            <a:avLst/>
          </a:prstGeom>
          <a:blipFill>
            <a:blip r:embed="rId12" cstate="print"/>
            <a:tile tx="0" ty="0" sx="100000" sy="100000" flip="none" algn="tl"/>
          </a:blipFill>
          <a:ln w="38100">
            <a:solidFill>
              <a:schemeClr val="accent6">
                <a:lumMod val="50000"/>
              </a:schemeClr>
            </a:solidFill>
          </a:ln>
        </p:spPr>
        <p:txBody>
          <a:bodyPr wrap="square" rtlCol="0">
            <a:spAutoFit/>
          </a:bodyPr>
          <a:lstStyle/>
          <a:p>
            <a:pPr algn="ctr"/>
            <a:r>
              <a:rPr lang="es-EC" sz="2000" dirty="0" smtClean="0">
                <a:latin typeface="Century Gothic" pitchFamily="34" charset="0"/>
              </a:rPr>
              <a:t>¿Cómo tratarlo?</a:t>
            </a:r>
            <a:endParaRPr lang="es-EC" sz="2000" dirty="0">
              <a:latin typeface="Century Gothic" pitchFamily="34" charset="0"/>
            </a:endParaRPr>
          </a:p>
        </p:txBody>
      </p:sp>
      <p:sp>
        <p:nvSpPr>
          <p:cNvPr id="19" name="18 CuadroTexto">
            <a:hlinkClick r:id="rId13" action="ppaction://hlinksldjump"/>
          </p:cNvPr>
          <p:cNvSpPr txBox="1"/>
          <p:nvPr/>
        </p:nvSpPr>
        <p:spPr>
          <a:xfrm>
            <a:off x="3357554" y="2500306"/>
            <a:ext cx="5429288" cy="738664"/>
          </a:xfrm>
          <a:prstGeom prst="rect">
            <a:avLst/>
          </a:prstGeom>
          <a:solidFill>
            <a:schemeClr val="accent2">
              <a:lumMod val="50000"/>
            </a:schemeClr>
          </a:solidFill>
        </p:spPr>
        <p:txBody>
          <a:bodyPr wrap="square" rtlCol="0">
            <a:spAutoFit/>
          </a:bodyPr>
          <a:lstStyle/>
          <a:p>
            <a:pPr algn="ctr"/>
            <a:r>
              <a:rPr lang="es-EC" sz="2400" dirty="0" smtClean="0">
                <a:solidFill>
                  <a:schemeClr val="accent6">
                    <a:lumMod val="20000"/>
                    <a:lumOff val="80000"/>
                  </a:schemeClr>
                </a:solidFill>
                <a:latin typeface="Century Gothic" pitchFamily="34" charset="0"/>
              </a:rPr>
              <a:t>Champú de chocolate Marínia</a:t>
            </a:r>
          </a:p>
          <a:p>
            <a:pPr algn="ctr"/>
            <a:r>
              <a:rPr lang="es-EC" dirty="0" smtClean="0">
                <a:solidFill>
                  <a:schemeClr val="accent6">
                    <a:lumMod val="20000"/>
                    <a:lumOff val="80000"/>
                  </a:schemeClr>
                </a:solidFill>
                <a:latin typeface="Century Gothic" pitchFamily="34" charset="0"/>
              </a:rPr>
              <a:t>Especializado contra la caída del cabello</a:t>
            </a:r>
            <a:endParaRPr lang="es-EC" dirty="0">
              <a:solidFill>
                <a:schemeClr val="accent6">
                  <a:lumMod val="20000"/>
                  <a:lumOff val="80000"/>
                </a:schemeClr>
              </a:solidFill>
              <a:latin typeface="Century Gothic" pitchFamily="34" charset="0"/>
            </a:endParaRPr>
          </a:p>
        </p:txBody>
      </p:sp>
      <p:pic>
        <p:nvPicPr>
          <p:cNvPr id="3076" name="Picture 4"/>
          <p:cNvPicPr>
            <a:picLocks noChangeAspect="1" noChangeArrowheads="1"/>
          </p:cNvPicPr>
          <p:nvPr/>
        </p:nvPicPr>
        <p:blipFill>
          <a:blip r:embed="rId14" cstate="print">
            <a:duotone>
              <a:prstClr val="black"/>
              <a:schemeClr val="accent6">
                <a:tint val="45000"/>
                <a:satMod val="400000"/>
              </a:schemeClr>
            </a:duotone>
            <a:lum bright="-10000"/>
          </a:blip>
          <a:srcRect l="61875"/>
          <a:stretch>
            <a:fillRect/>
          </a:stretch>
        </p:blipFill>
        <p:spPr bwMode="auto">
          <a:xfrm>
            <a:off x="5572132" y="3286124"/>
            <a:ext cx="1452546" cy="3200400"/>
          </a:xfrm>
          <a:prstGeom prst="rect">
            <a:avLst/>
          </a:prstGeom>
          <a:ln>
            <a:noFill/>
          </a:ln>
          <a:effectLst>
            <a:softEdge rad="112500"/>
          </a:effectLst>
        </p:spPr>
      </p:pic>
      <p:pic>
        <p:nvPicPr>
          <p:cNvPr id="49" name="Picture 2"/>
          <p:cNvPicPr>
            <a:picLocks noChangeAspect="1" noChangeArrowheads="1"/>
          </p:cNvPicPr>
          <p:nvPr/>
        </p:nvPicPr>
        <p:blipFill>
          <a:blip r:embed="rId15" cstate="print"/>
          <a:srcRect l="15441" t="10742" r="15073" b="17968"/>
          <a:stretch>
            <a:fillRect/>
          </a:stretch>
        </p:blipFill>
        <p:spPr bwMode="auto">
          <a:xfrm>
            <a:off x="5857884" y="4500570"/>
            <a:ext cx="857255" cy="457203"/>
          </a:xfrm>
          <a:prstGeom prst="rect">
            <a:avLst/>
          </a:prstGeom>
          <a:ln>
            <a:noFill/>
          </a:ln>
          <a:effectLst/>
        </p:spPr>
      </p:pic>
      <p:pic>
        <p:nvPicPr>
          <p:cNvPr id="50" name="Picture 2"/>
          <p:cNvPicPr>
            <a:picLocks noChangeAspect="1" noChangeArrowheads="1"/>
          </p:cNvPicPr>
          <p:nvPr/>
        </p:nvPicPr>
        <p:blipFill>
          <a:blip r:embed="rId16" cstate="print"/>
          <a:srcRect l="15820" t="12451" r="40234" b="28955"/>
          <a:stretch>
            <a:fillRect/>
          </a:stretch>
        </p:blipFill>
        <p:spPr bwMode="auto">
          <a:xfrm>
            <a:off x="5924857" y="5286388"/>
            <a:ext cx="790283" cy="842969"/>
          </a:xfrm>
          <a:prstGeom prst="rect">
            <a:avLst/>
          </a:prstGeom>
          <a:noFill/>
          <a:ln w="9525">
            <a:noFill/>
            <a:miter lim="800000"/>
            <a:headEnd/>
            <a:tailEnd/>
          </a:ln>
          <a:effectLst/>
        </p:spPr>
      </p:pic>
    </p:spTree>
    <p:extLst>
      <p:ext uri="{BB962C8B-B14F-4D97-AF65-F5344CB8AC3E}">
        <p14:creationId xmlns:p14="http://schemas.microsoft.com/office/powerpoint/2010/main" xmlns="" val="2392750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tx1">
              <a:lumMod val="85000"/>
              <a:lumOff val="15000"/>
            </a:schemeClr>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3" cstate="print"/>
          <a:srcRect/>
          <a:stretch>
            <a:fillRect/>
          </a:stretch>
        </p:blipFill>
        <p:spPr bwMode="auto">
          <a:xfrm>
            <a:off x="142844" y="-24"/>
            <a:ext cx="8858280" cy="6791348"/>
          </a:xfrm>
          <a:prstGeom prst="rect">
            <a:avLst/>
          </a:prstGeom>
          <a:ln>
            <a:noFill/>
          </a:ln>
          <a:effectLst>
            <a:softEdge rad="112500"/>
          </a:effectLst>
        </p:spPr>
      </p:pic>
      <p:sp>
        <p:nvSpPr>
          <p:cNvPr id="7" name="6 CuadroTexto"/>
          <p:cNvSpPr txBox="1"/>
          <p:nvPr/>
        </p:nvSpPr>
        <p:spPr>
          <a:xfrm>
            <a:off x="1285852" y="428604"/>
            <a:ext cx="7072362" cy="646331"/>
          </a:xfrm>
          <a:prstGeom prst="rect">
            <a:avLst/>
          </a:prstGeom>
          <a:noFill/>
        </p:spPr>
        <p:txBody>
          <a:bodyPr wrap="square" rtlCol="0">
            <a:spAutoFit/>
          </a:bodyPr>
          <a:lstStyle/>
          <a:p>
            <a:endParaRPr lang="es-EC" dirty="0"/>
          </a:p>
          <a:p>
            <a:endParaRPr lang="es-EC" dirty="0"/>
          </a:p>
        </p:txBody>
      </p:sp>
      <p:sp>
        <p:nvSpPr>
          <p:cNvPr id="8" name="7 Rectángulo"/>
          <p:cNvSpPr/>
          <p:nvPr/>
        </p:nvSpPr>
        <p:spPr>
          <a:xfrm>
            <a:off x="0" y="0"/>
            <a:ext cx="9144000" cy="764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dirty="0" smtClean="0">
                <a:latin typeface="Century Gothic" pitchFamily="34" charset="0"/>
              </a:rPr>
              <a:t>LÍNEA ESTÉTICA MARÍNIA</a:t>
            </a:r>
          </a:p>
          <a:p>
            <a:pPr algn="r"/>
            <a:r>
              <a:rPr lang="es-EC" sz="2000" dirty="0" smtClean="0">
                <a:latin typeface="Century Gothic" pitchFamily="34" charset="0"/>
              </a:rPr>
              <a:t>Champú de Chocolate contra la caída del cabello</a:t>
            </a:r>
            <a:endParaRPr lang="es-EC" sz="2000" dirty="0">
              <a:latin typeface="Century Gothic" pitchFamily="34" charset="0"/>
            </a:endParaRPr>
          </a:p>
        </p:txBody>
      </p:sp>
      <p:sp>
        <p:nvSpPr>
          <p:cNvPr id="10" name="9 Rectángulo"/>
          <p:cNvSpPr/>
          <p:nvPr/>
        </p:nvSpPr>
        <p:spPr>
          <a:xfrm>
            <a:off x="3214678" y="1000108"/>
            <a:ext cx="3071866" cy="571504"/>
          </a:xfrm>
          <a:prstGeom prst="rect">
            <a:avLst/>
          </a:prstGeom>
          <a:blipFill>
            <a:blip r:embed="rId4" cstate="print">
              <a:lum bright="-10000" contrast="-40000"/>
            </a:blip>
            <a:tile tx="0" ty="0" sx="100000" sy="100000" flip="none" algn="tl"/>
          </a:blipFill>
          <a:ln>
            <a:solidFill>
              <a:srgbClr val="997E73"/>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Century Gothic" pitchFamily="34" charset="0"/>
              </a:rPr>
              <a:t>DESARROLLO</a:t>
            </a:r>
            <a:endParaRPr lang="es-EC" sz="2000" dirty="0">
              <a:latin typeface="Century Gothic" pitchFamily="34" charset="0"/>
            </a:endParaRPr>
          </a:p>
        </p:txBody>
      </p:sp>
      <p:pic>
        <p:nvPicPr>
          <p:cNvPr id="16" name="Picture 2">
            <a:hlinkClick r:id="rId5" action="ppaction://hlinksldjump"/>
          </p:cNvPr>
          <p:cNvPicPr>
            <a:picLocks noChangeAspect="1" noChangeArrowheads="1"/>
          </p:cNvPicPr>
          <p:nvPr/>
        </p:nvPicPr>
        <p:blipFill>
          <a:blip r:embed="rId6" cstate="print"/>
          <a:srcRect l="12684" r="12867"/>
          <a:stretch>
            <a:fillRect/>
          </a:stretch>
        </p:blipFill>
        <p:spPr bwMode="auto">
          <a:xfrm>
            <a:off x="35541" y="-24"/>
            <a:ext cx="1035997" cy="785818"/>
          </a:xfrm>
          <a:prstGeom prst="rect">
            <a:avLst/>
          </a:prstGeom>
          <a:noFill/>
          <a:ln w="9525">
            <a:noFill/>
            <a:miter lim="800000"/>
            <a:headEnd/>
            <a:tailEnd/>
          </a:ln>
          <a:effectLst/>
        </p:spPr>
      </p:pic>
      <p:sp>
        <p:nvSpPr>
          <p:cNvPr id="19" name="18 CuadroTexto"/>
          <p:cNvSpPr txBox="1"/>
          <p:nvPr/>
        </p:nvSpPr>
        <p:spPr>
          <a:xfrm>
            <a:off x="357158" y="1714488"/>
            <a:ext cx="8358246" cy="738664"/>
          </a:xfrm>
          <a:prstGeom prst="rect">
            <a:avLst/>
          </a:prstGeom>
          <a:solidFill>
            <a:schemeClr val="accent2">
              <a:lumMod val="50000"/>
            </a:schemeClr>
          </a:solidFill>
        </p:spPr>
        <p:txBody>
          <a:bodyPr wrap="square" rtlCol="0">
            <a:spAutoFit/>
          </a:bodyPr>
          <a:lstStyle/>
          <a:p>
            <a:pPr algn="ctr"/>
            <a:r>
              <a:rPr lang="es-EC" sz="2400" dirty="0" smtClean="0">
                <a:solidFill>
                  <a:schemeClr val="accent6">
                    <a:lumMod val="20000"/>
                    <a:lumOff val="80000"/>
                  </a:schemeClr>
                </a:solidFill>
                <a:latin typeface="Century Gothic" pitchFamily="34" charset="0"/>
              </a:rPr>
              <a:t>Champú de chocolate Marínia</a:t>
            </a:r>
          </a:p>
          <a:p>
            <a:pPr algn="ctr"/>
            <a:r>
              <a:rPr lang="es-EC" dirty="0" smtClean="0">
                <a:solidFill>
                  <a:schemeClr val="accent6">
                    <a:lumMod val="20000"/>
                    <a:lumOff val="80000"/>
                  </a:schemeClr>
                </a:solidFill>
                <a:latin typeface="Century Gothic" pitchFamily="34" charset="0"/>
              </a:rPr>
              <a:t>Especializado contra la caída del cabello</a:t>
            </a:r>
            <a:endParaRPr lang="es-EC" dirty="0">
              <a:solidFill>
                <a:schemeClr val="accent6">
                  <a:lumMod val="20000"/>
                  <a:lumOff val="80000"/>
                </a:schemeClr>
              </a:solidFill>
              <a:latin typeface="Century Gothic" pitchFamily="34" charset="0"/>
            </a:endParaRPr>
          </a:p>
        </p:txBody>
      </p:sp>
      <p:sp>
        <p:nvSpPr>
          <p:cNvPr id="20" name="19 CuadroTexto">
            <a:hlinkClick r:id="rId7" action="ppaction://hlinksldjump"/>
          </p:cNvPr>
          <p:cNvSpPr txBox="1"/>
          <p:nvPr/>
        </p:nvSpPr>
        <p:spPr>
          <a:xfrm>
            <a:off x="357158" y="2773916"/>
            <a:ext cx="1643074" cy="369332"/>
          </a:xfrm>
          <a:prstGeom prst="rect">
            <a:avLst/>
          </a:prstGeom>
          <a:solidFill>
            <a:srgbClr val="663300"/>
          </a:solidFill>
          <a:ln w="57150">
            <a:solidFill>
              <a:srgbClr val="663300"/>
            </a:solidFill>
            <a:prstDash val="dash"/>
          </a:ln>
        </p:spPr>
        <p:txBody>
          <a:bodyPr wrap="square" rtlCol="0">
            <a:spAutoFit/>
          </a:bodyPr>
          <a:lstStyle/>
          <a:p>
            <a:pPr algn="ctr"/>
            <a:r>
              <a:rPr lang="es-EC" dirty="0" smtClean="0">
                <a:solidFill>
                  <a:schemeClr val="accent6">
                    <a:lumMod val="20000"/>
                    <a:lumOff val="80000"/>
                  </a:schemeClr>
                </a:solidFill>
                <a:latin typeface="Century Gothic" pitchFamily="34" charset="0"/>
              </a:rPr>
              <a:t>Nombre</a:t>
            </a:r>
          </a:p>
        </p:txBody>
      </p:sp>
      <p:sp>
        <p:nvSpPr>
          <p:cNvPr id="22" name="21 CuadroTexto">
            <a:hlinkClick r:id="rId8" action="ppaction://hlinksldjump"/>
          </p:cNvPr>
          <p:cNvSpPr txBox="1"/>
          <p:nvPr/>
        </p:nvSpPr>
        <p:spPr>
          <a:xfrm>
            <a:off x="357158" y="3416858"/>
            <a:ext cx="1643074" cy="369332"/>
          </a:xfrm>
          <a:prstGeom prst="rect">
            <a:avLst/>
          </a:prstGeom>
          <a:solidFill>
            <a:srgbClr val="663300"/>
          </a:solidFill>
          <a:ln w="57150">
            <a:solidFill>
              <a:srgbClr val="663300"/>
            </a:solidFill>
            <a:prstDash val="dash"/>
          </a:ln>
        </p:spPr>
        <p:txBody>
          <a:bodyPr wrap="square" rtlCol="0">
            <a:spAutoFit/>
          </a:bodyPr>
          <a:lstStyle/>
          <a:p>
            <a:pPr algn="ctr"/>
            <a:r>
              <a:rPr lang="es-EC" dirty="0" smtClean="0">
                <a:solidFill>
                  <a:schemeClr val="accent6">
                    <a:lumMod val="20000"/>
                    <a:lumOff val="80000"/>
                  </a:schemeClr>
                </a:solidFill>
                <a:latin typeface="Century Gothic" pitchFamily="34" charset="0"/>
              </a:rPr>
              <a:t>Slogan</a:t>
            </a:r>
          </a:p>
        </p:txBody>
      </p:sp>
      <p:sp>
        <p:nvSpPr>
          <p:cNvPr id="23" name="22 CuadroTexto">
            <a:hlinkClick r:id="rId9" action="ppaction://hlinksldjump"/>
          </p:cNvPr>
          <p:cNvSpPr txBox="1"/>
          <p:nvPr/>
        </p:nvSpPr>
        <p:spPr>
          <a:xfrm>
            <a:off x="357158" y="4071942"/>
            <a:ext cx="1643074" cy="369332"/>
          </a:xfrm>
          <a:prstGeom prst="rect">
            <a:avLst/>
          </a:prstGeom>
          <a:solidFill>
            <a:srgbClr val="663300"/>
          </a:solidFill>
          <a:ln w="57150">
            <a:solidFill>
              <a:srgbClr val="663300"/>
            </a:solidFill>
            <a:prstDash val="dash"/>
          </a:ln>
        </p:spPr>
        <p:txBody>
          <a:bodyPr wrap="square" rtlCol="0">
            <a:spAutoFit/>
          </a:bodyPr>
          <a:lstStyle/>
          <a:p>
            <a:pPr algn="ctr"/>
            <a:r>
              <a:rPr lang="es-EC" dirty="0" smtClean="0">
                <a:solidFill>
                  <a:schemeClr val="accent6">
                    <a:lumMod val="20000"/>
                    <a:lumOff val="80000"/>
                  </a:schemeClr>
                </a:solidFill>
                <a:latin typeface="Century Gothic" pitchFamily="34" charset="0"/>
              </a:rPr>
              <a:t>Ingredientes</a:t>
            </a:r>
          </a:p>
        </p:txBody>
      </p:sp>
      <p:sp>
        <p:nvSpPr>
          <p:cNvPr id="24" name="23 CuadroTexto">
            <a:hlinkClick r:id="rId10" action="ppaction://hlinksldjump"/>
          </p:cNvPr>
          <p:cNvSpPr txBox="1"/>
          <p:nvPr/>
        </p:nvSpPr>
        <p:spPr>
          <a:xfrm>
            <a:off x="357158" y="4714884"/>
            <a:ext cx="1643074" cy="369332"/>
          </a:xfrm>
          <a:prstGeom prst="rect">
            <a:avLst/>
          </a:prstGeom>
          <a:solidFill>
            <a:srgbClr val="663300"/>
          </a:solidFill>
          <a:ln w="57150">
            <a:solidFill>
              <a:srgbClr val="663300"/>
            </a:solidFill>
            <a:prstDash val="dash"/>
          </a:ln>
        </p:spPr>
        <p:txBody>
          <a:bodyPr wrap="square" rtlCol="0">
            <a:spAutoFit/>
          </a:bodyPr>
          <a:lstStyle/>
          <a:p>
            <a:pPr algn="ctr"/>
            <a:r>
              <a:rPr lang="es-EC" dirty="0" smtClean="0">
                <a:solidFill>
                  <a:schemeClr val="accent6">
                    <a:lumMod val="20000"/>
                    <a:lumOff val="80000"/>
                  </a:schemeClr>
                </a:solidFill>
                <a:latin typeface="Century Gothic" pitchFamily="34" charset="0"/>
              </a:rPr>
              <a:t>Preparación</a:t>
            </a:r>
          </a:p>
        </p:txBody>
      </p:sp>
      <p:sp>
        <p:nvSpPr>
          <p:cNvPr id="25" name="24 CuadroTexto">
            <a:hlinkClick r:id="rId11" action="ppaction://hlinksldjump"/>
          </p:cNvPr>
          <p:cNvSpPr txBox="1"/>
          <p:nvPr/>
        </p:nvSpPr>
        <p:spPr>
          <a:xfrm>
            <a:off x="357158" y="5357826"/>
            <a:ext cx="1643074" cy="369332"/>
          </a:xfrm>
          <a:prstGeom prst="rect">
            <a:avLst/>
          </a:prstGeom>
          <a:solidFill>
            <a:srgbClr val="663300"/>
          </a:solidFill>
          <a:ln w="57150">
            <a:solidFill>
              <a:srgbClr val="663300"/>
            </a:solidFill>
            <a:prstDash val="dash"/>
          </a:ln>
        </p:spPr>
        <p:txBody>
          <a:bodyPr wrap="square" rtlCol="0">
            <a:spAutoFit/>
          </a:bodyPr>
          <a:lstStyle/>
          <a:p>
            <a:pPr algn="ctr"/>
            <a:r>
              <a:rPr lang="es-EC" dirty="0" smtClean="0">
                <a:solidFill>
                  <a:schemeClr val="accent6">
                    <a:lumMod val="20000"/>
                    <a:lumOff val="80000"/>
                  </a:schemeClr>
                </a:solidFill>
                <a:latin typeface="Century Gothic" pitchFamily="34" charset="0"/>
              </a:rPr>
              <a:t>Uso</a:t>
            </a:r>
          </a:p>
        </p:txBody>
      </p:sp>
      <p:sp>
        <p:nvSpPr>
          <p:cNvPr id="26" name="25 CuadroTexto">
            <a:hlinkClick r:id="rId12" action="ppaction://hlinksldjump"/>
          </p:cNvPr>
          <p:cNvSpPr txBox="1"/>
          <p:nvPr/>
        </p:nvSpPr>
        <p:spPr>
          <a:xfrm>
            <a:off x="357158" y="6000768"/>
            <a:ext cx="1643074" cy="369332"/>
          </a:xfrm>
          <a:prstGeom prst="rect">
            <a:avLst/>
          </a:prstGeom>
          <a:solidFill>
            <a:srgbClr val="663300"/>
          </a:solidFill>
          <a:ln w="57150">
            <a:solidFill>
              <a:srgbClr val="663300"/>
            </a:solidFill>
            <a:prstDash val="dash"/>
          </a:ln>
        </p:spPr>
        <p:txBody>
          <a:bodyPr wrap="square" rtlCol="0">
            <a:spAutoFit/>
          </a:bodyPr>
          <a:lstStyle/>
          <a:p>
            <a:pPr algn="ctr"/>
            <a:r>
              <a:rPr lang="es-EC" dirty="0" smtClean="0">
                <a:solidFill>
                  <a:schemeClr val="accent6">
                    <a:lumMod val="20000"/>
                    <a:lumOff val="80000"/>
                  </a:schemeClr>
                </a:solidFill>
                <a:latin typeface="Century Gothic" pitchFamily="34" charset="0"/>
              </a:rPr>
              <a:t>Cantidad</a:t>
            </a:r>
          </a:p>
        </p:txBody>
      </p:sp>
      <p:pic>
        <p:nvPicPr>
          <p:cNvPr id="28" name="Picture 2"/>
          <p:cNvPicPr>
            <a:picLocks noChangeAspect="1" noChangeArrowheads="1"/>
          </p:cNvPicPr>
          <p:nvPr/>
        </p:nvPicPr>
        <p:blipFill>
          <a:blip r:embed="rId13" cstate="print"/>
          <a:srcRect l="15441" t="10742" r="15073" b="17968"/>
          <a:stretch>
            <a:fillRect/>
          </a:stretch>
        </p:blipFill>
        <p:spPr bwMode="auto">
          <a:xfrm>
            <a:off x="2285984" y="2714620"/>
            <a:ext cx="6286544" cy="3642204"/>
          </a:xfrm>
          <a:prstGeom prst="rect">
            <a:avLst/>
          </a:prstGeom>
          <a:ln>
            <a:noFill/>
          </a:ln>
          <a:effectLst>
            <a:softEdge rad="112500"/>
          </a:effectLst>
        </p:spPr>
      </p:pic>
    </p:spTree>
    <p:extLst>
      <p:ext uri="{BB962C8B-B14F-4D97-AF65-F5344CB8AC3E}">
        <p14:creationId xmlns:p14="http://schemas.microsoft.com/office/powerpoint/2010/main" xmlns="" val="2392750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tx1">
              <a:lumMod val="85000"/>
              <a:lumOff val="15000"/>
            </a:schemeClr>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3" cstate="print"/>
          <a:srcRect/>
          <a:stretch>
            <a:fillRect/>
          </a:stretch>
        </p:blipFill>
        <p:spPr bwMode="auto">
          <a:xfrm>
            <a:off x="142844" y="-24"/>
            <a:ext cx="8858280" cy="6791348"/>
          </a:xfrm>
          <a:prstGeom prst="rect">
            <a:avLst/>
          </a:prstGeom>
          <a:ln>
            <a:noFill/>
          </a:ln>
          <a:effectLst>
            <a:softEdge rad="112500"/>
          </a:effectLst>
        </p:spPr>
      </p:pic>
      <p:sp>
        <p:nvSpPr>
          <p:cNvPr id="7" name="6 CuadroTexto"/>
          <p:cNvSpPr txBox="1"/>
          <p:nvPr/>
        </p:nvSpPr>
        <p:spPr>
          <a:xfrm>
            <a:off x="1285852" y="428604"/>
            <a:ext cx="7072362" cy="646331"/>
          </a:xfrm>
          <a:prstGeom prst="rect">
            <a:avLst/>
          </a:prstGeom>
          <a:noFill/>
        </p:spPr>
        <p:txBody>
          <a:bodyPr wrap="square" rtlCol="0">
            <a:spAutoFit/>
          </a:bodyPr>
          <a:lstStyle/>
          <a:p>
            <a:endParaRPr lang="es-EC" dirty="0"/>
          </a:p>
          <a:p>
            <a:endParaRPr lang="es-EC" dirty="0"/>
          </a:p>
        </p:txBody>
      </p:sp>
      <p:sp>
        <p:nvSpPr>
          <p:cNvPr id="8" name="7 Rectángulo"/>
          <p:cNvSpPr/>
          <p:nvPr/>
        </p:nvSpPr>
        <p:spPr>
          <a:xfrm>
            <a:off x="0" y="0"/>
            <a:ext cx="9144000" cy="764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dirty="0" smtClean="0">
                <a:latin typeface="Century Gothic" pitchFamily="34" charset="0"/>
              </a:rPr>
              <a:t>LÍNEA ESTÉTICA MARÍNIA</a:t>
            </a:r>
          </a:p>
          <a:p>
            <a:pPr algn="r"/>
            <a:r>
              <a:rPr lang="es-EC" sz="2000" dirty="0" smtClean="0">
                <a:latin typeface="Century Gothic" pitchFamily="34" charset="0"/>
              </a:rPr>
              <a:t>Champú de Chocolate contra la caída del cabello</a:t>
            </a:r>
            <a:endParaRPr lang="es-EC" sz="2000" dirty="0">
              <a:latin typeface="Century Gothic" pitchFamily="34" charset="0"/>
            </a:endParaRPr>
          </a:p>
        </p:txBody>
      </p:sp>
      <p:sp>
        <p:nvSpPr>
          <p:cNvPr id="10" name="9 Rectángulo"/>
          <p:cNvSpPr/>
          <p:nvPr/>
        </p:nvSpPr>
        <p:spPr>
          <a:xfrm>
            <a:off x="3214678" y="1000108"/>
            <a:ext cx="3071866" cy="571504"/>
          </a:xfrm>
          <a:prstGeom prst="rect">
            <a:avLst/>
          </a:prstGeom>
          <a:blipFill>
            <a:blip r:embed="rId4" cstate="print">
              <a:lum bright="-10000" contrast="-40000"/>
            </a:blip>
            <a:tile tx="0" ty="0" sx="100000" sy="100000" flip="none" algn="tl"/>
          </a:blipFill>
          <a:ln>
            <a:solidFill>
              <a:srgbClr val="997E73"/>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Century Gothic" pitchFamily="34" charset="0"/>
              </a:rPr>
              <a:t>DESARROLLO</a:t>
            </a:r>
            <a:endParaRPr lang="es-EC" sz="2000" dirty="0">
              <a:latin typeface="Century Gothic" pitchFamily="34" charset="0"/>
            </a:endParaRPr>
          </a:p>
        </p:txBody>
      </p:sp>
      <p:pic>
        <p:nvPicPr>
          <p:cNvPr id="16" name="Picture 2">
            <a:hlinkClick r:id="rId5" action="ppaction://hlinksldjump"/>
          </p:cNvPr>
          <p:cNvPicPr>
            <a:picLocks noChangeAspect="1" noChangeArrowheads="1"/>
          </p:cNvPicPr>
          <p:nvPr/>
        </p:nvPicPr>
        <p:blipFill>
          <a:blip r:embed="rId6" cstate="print"/>
          <a:srcRect l="12684" r="12867"/>
          <a:stretch>
            <a:fillRect/>
          </a:stretch>
        </p:blipFill>
        <p:spPr bwMode="auto">
          <a:xfrm>
            <a:off x="35541" y="-24"/>
            <a:ext cx="1035997" cy="785818"/>
          </a:xfrm>
          <a:prstGeom prst="rect">
            <a:avLst/>
          </a:prstGeom>
          <a:noFill/>
          <a:ln w="9525">
            <a:noFill/>
            <a:miter lim="800000"/>
            <a:headEnd/>
            <a:tailEnd/>
          </a:ln>
          <a:effectLst/>
        </p:spPr>
      </p:pic>
      <p:sp>
        <p:nvSpPr>
          <p:cNvPr id="19" name="18 CuadroTexto"/>
          <p:cNvSpPr txBox="1"/>
          <p:nvPr/>
        </p:nvSpPr>
        <p:spPr>
          <a:xfrm>
            <a:off x="357158" y="1714488"/>
            <a:ext cx="8358246" cy="738664"/>
          </a:xfrm>
          <a:prstGeom prst="rect">
            <a:avLst/>
          </a:prstGeom>
          <a:solidFill>
            <a:schemeClr val="accent2">
              <a:lumMod val="50000"/>
            </a:schemeClr>
          </a:solidFill>
        </p:spPr>
        <p:txBody>
          <a:bodyPr wrap="square" rtlCol="0">
            <a:spAutoFit/>
          </a:bodyPr>
          <a:lstStyle/>
          <a:p>
            <a:pPr algn="ctr"/>
            <a:r>
              <a:rPr lang="es-EC" sz="2400" dirty="0" smtClean="0">
                <a:solidFill>
                  <a:schemeClr val="accent6">
                    <a:lumMod val="20000"/>
                    <a:lumOff val="80000"/>
                  </a:schemeClr>
                </a:solidFill>
                <a:latin typeface="Century Gothic" pitchFamily="34" charset="0"/>
              </a:rPr>
              <a:t>Champú de chocolate Marínia</a:t>
            </a:r>
          </a:p>
          <a:p>
            <a:pPr algn="ctr"/>
            <a:r>
              <a:rPr lang="es-EC" dirty="0" smtClean="0">
                <a:solidFill>
                  <a:schemeClr val="accent6">
                    <a:lumMod val="20000"/>
                    <a:lumOff val="80000"/>
                  </a:schemeClr>
                </a:solidFill>
                <a:latin typeface="Century Gothic" pitchFamily="34" charset="0"/>
              </a:rPr>
              <a:t>Especializado contra la caída del cabello</a:t>
            </a:r>
            <a:endParaRPr lang="es-EC" dirty="0">
              <a:solidFill>
                <a:schemeClr val="accent6">
                  <a:lumMod val="20000"/>
                  <a:lumOff val="80000"/>
                </a:schemeClr>
              </a:solidFill>
              <a:latin typeface="Century Gothic" pitchFamily="34" charset="0"/>
            </a:endParaRPr>
          </a:p>
        </p:txBody>
      </p:sp>
      <p:sp>
        <p:nvSpPr>
          <p:cNvPr id="20" name="19 CuadroTexto">
            <a:hlinkClick r:id="rId7" action="ppaction://hlinksldjump"/>
          </p:cNvPr>
          <p:cNvSpPr txBox="1"/>
          <p:nvPr/>
        </p:nvSpPr>
        <p:spPr>
          <a:xfrm>
            <a:off x="357158" y="2773916"/>
            <a:ext cx="1643074" cy="369332"/>
          </a:xfrm>
          <a:prstGeom prst="rect">
            <a:avLst/>
          </a:prstGeom>
          <a:solidFill>
            <a:srgbClr val="663300"/>
          </a:solidFill>
          <a:ln w="57150">
            <a:solidFill>
              <a:srgbClr val="663300"/>
            </a:solidFill>
            <a:prstDash val="dash"/>
          </a:ln>
        </p:spPr>
        <p:txBody>
          <a:bodyPr wrap="square" rtlCol="0">
            <a:spAutoFit/>
          </a:bodyPr>
          <a:lstStyle/>
          <a:p>
            <a:pPr algn="ctr"/>
            <a:r>
              <a:rPr lang="es-EC" dirty="0" smtClean="0">
                <a:solidFill>
                  <a:schemeClr val="accent6">
                    <a:lumMod val="20000"/>
                    <a:lumOff val="80000"/>
                  </a:schemeClr>
                </a:solidFill>
                <a:latin typeface="Century Gothic" pitchFamily="34" charset="0"/>
              </a:rPr>
              <a:t>Nombre</a:t>
            </a:r>
          </a:p>
        </p:txBody>
      </p:sp>
      <p:sp>
        <p:nvSpPr>
          <p:cNvPr id="22" name="21 CuadroTexto">
            <a:hlinkClick r:id="rId8" action="ppaction://hlinksldjump"/>
          </p:cNvPr>
          <p:cNvSpPr txBox="1"/>
          <p:nvPr/>
        </p:nvSpPr>
        <p:spPr>
          <a:xfrm>
            <a:off x="357158" y="3416858"/>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Slogan</a:t>
            </a:r>
          </a:p>
        </p:txBody>
      </p:sp>
      <p:sp>
        <p:nvSpPr>
          <p:cNvPr id="23" name="22 CuadroTexto">
            <a:hlinkClick r:id="rId9" action="ppaction://hlinksldjump"/>
          </p:cNvPr>
          <p:cNvSpPr txBox="1"/>
          <p:nvPr/>
        </p:nvSpPr>
        <p:spPr>
          <a:xfrm>
            <a:off x="357158" y="4071942"/>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Ingredientes</a:t>
            </a:r>
          </a:p>
        </p:txBody>
      </p:sp>
      <p:sp>
        <p:nvSpPr>
          <p:cNvPr id="24" name="23 CuadroTexto">
            <a:hlinkClick r:id="rId10" action="ppaction://hlinksldjump"/>
          </p:cNvPr>
          <p:cNvSpPr txBox="1"/>
          <p:nvPr/>
        </p:nvSpPr>
        <p:spPr>
          <a:xfrm>
            <a:off x="357158" y="4714884"/>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Preparación</a:t>
            </a:r>
          </a:p>
        </p:txBody>
      </p:sp>
      <p:sp>
        <p:nvSpPr>
          <p:cNvPr id="26" name="25 CuadroTexto">
            <a:hlinkClick r:id="rId11" action="ppaction://hlinksldjump"/>
          </p:cNvPr>
          <p:cNvSpPr txBox="1"/>
          <p:nvPr/>
        </p:nvSpPr>
        <p:spPr>
          <a:xfrm>
            <a:off x="357158" y="6000768"/>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Cantidad</a:t>
            </a:r>
          </a:p>
        </p:txBody>
      </p:sp>
      <p:pic>
        <p:nvPicPr>
          <p:cNvPr id="17" name="Picture 2"/>
          <p:cNvPicPr>
            <a:picLocks noChangeAspect="1" noChangeArrowheads="1"/>
          </p:cNvPicPr>
          <p:nvPr/>
        </p:nvPicPr>
        <p:blipFill>
          <a:blip r:embed="rId12" cstate="print"/>
          <a:srcRect l="15441" t="10742" r="15073" b="17968"/>
          <a:stretch>
            <a:fillRect/>
          </a:stretch>
        </p:blipFill>
        <p:spPr bwMode="auto">
          <a:xfrm>
            <a:off x="2143108" y="3143248"/>
            <a:ext cx="3822423" cy="2214578"/>
          </a:xfrm>
          <a:prstGeom prst="rect">
            <a:avLst/>
          </a:prstGeom>
          <a:ln>
            <a:noFill/>
          </a:ln>
          <a:effectLst/>
        </p:spPr>
      </p:pic>
      <p:pic>
        <p:nvPicPr>
          <p:cNvPr id="21" name="Picture 2"/>
          <p:cNvPicPr>
            <a:picLocks noChangeAspect="1" noChangeArrowheads="1"/>
          </p:cNvPicPr>
          <p:nvPr/>
        </p:nvPicPr>
        <p:blipFill>
          <a:blip r:embed="rId13" cstate="print"/>
          <a:srcRect l="15820" t="12451" r="40234" b="28955"/>
          <a:stretch>
            <a:fillRect/>
          </a:stretch>
        </p:blipFill>
        <p:spPr bwMode="auto">
          <a:xfrm>
            <a:off x="6072198" y="2571744"/>
            <a:ext cx="2647671" cy="2824184"/>
          </a:xfrm>
          <a:prstGeom prst="rect">
            <a:avLst/>
          </a:prstGeom>
          <a:noFill/>
          <a:ln w="9525">
            <a:noFill/>
            <a:miter lim="800000"/>
            <a:headEnd/>
            <a:tailEnd/>
          </a:ln>
          <a:effectLst/>
        </p:spPr>
      </p:pic>
      <p:sp>
        <p:nvSpPr>
          <p:cNvPr id="27" name="26 CuadroTexto"/>
          <p:cNvSpPr txBox="1"/>
          <p:nvPr/>
        </p:nvSpPr>
        <p:spPr>
          <a:xfrm>
            <a:off x="2285984" y="5500702"/>
            <a:ext cx="3643338" cy="1077218"/>
          </a:xfrm>
          <a:prstGeom prst="rect">
            <a:avLst/>
          </a:prstGeom>
          <a:solidFill>
            <a:schemeClr val="accent6">
              <a:lumMod val="40000"/>
              <a:lumOff val="60000"/>
            </a:schemeClr>
          </a:solidFill>
          <a:ln>
            <a:solidFill>
              <a:srgbClr val="663300"/>
            </a:solidFill>
          </a:ln>
        </p:spPr>
        <p:txBody>
          <a:bodyPr wrap="square" rtlCol="0">
            <a:spAutoFit/>
          </a:bodyPr>
          <a:lstStyle/>
          <a:p>
            <a:pPr algn="just"/>
            <a:r>
              <a:rPr lang="es-EC" sz="1600" dirty="0" smtClean="0">
                <a:latin typeface="Century Gothic" pitchFamily="34" charset="0"/>
              </a:rPr>
              <a:t>Surgió de la idea de unir nuestros nombres; en busca de una representación a nuestra línea de productos de belleza</a:t>
            </a:r>
            <a:endParaRPr lang="es-EC" sz="1600" dirty="0">
              <a:latin typeface="Century Gothic" pitchFamily="34" charset="0"/>
            </a:endParaRPr>
          </a:p>
        </p:txBody>
      </p:sp>
      <p:sp>
        <p:nvSpPr>
          <p:cNvPr id="29" name="28 CuadroTexto"/>
          <p:cNvSpPr txBox="1"/>
          <p:nvPr/>
        </p:nvSpPr>
        <p:spPr>
          <a:xfrm>
            <a:off x="6072198" y="5500702"/>
            <a:ext cx="2643206" cy="1077218"/>
          </a:xfrm>
          <a:prstGeom prst="rect">
            <a:avLst/>
          </a:prstGeom>
          <a:solidFill>
            <a:schemeClr val="accent6">
              <a:lumMod val="40000"/>
              <a:lumOff val="60000"/>
            </a:schemeClr>
          </a:solidFill>
          <a:ln>
            <a:solidFill>
              <a:srgbClr val="663300"/>
            </a:solidFill>
          </a:ln>
        </p:spPr>
        <p:txBody>
          <a:bodyPr wrap="square" rtlCol="0">
            <a:spAutoFit/>
          </a:bodyPr>
          <a:lstStyle/>
          <a:p>
            <a:pPr algn="just"/>
            <a:r>
              <a:rPr lang="es-EC" sz="1600" dirty="0" smtClean="0">
                <a:latin typeface="Century Gothic" pitchFamily="34" charset="0"/>
              </a:rPr>
              <a:t>Representa la mujer que somos y la que deseamos ser muy en nuestro interior</a:t>
            </a:r>
            <a:endParaRPr lang="es-EC" sz="1600" dirty="0">
              <a:latin typeface="Century Gothic" pitchFamily="34" charset="0"/>
            </a:endParaRPr>
          </a:p>
        </p:txBody>
      </p:sp>
      <p:sp>
        <p:nvSpPr>
          <p:cNvPr id="28" name="27 CuadroTexto">
            <a:hlinkClick r:id="rId14" action="ppaction://hlinksldjump"/>
          </p:cNvPr>
          <p:cNvSpPr txBox="1"/>
          <p:nvPr/>
        </p:nvSpPr>
        <p:spPr>
          <a:xfrm>
            <a:off x="357158" y="5357826"/>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Uso</a:t>
            </a:r>
          </a:p>
        </p:txBody>
      </p:sp>
    </p:spTree>
    <p:extLst>
      <p:ext uri="{BB962C8B-B14F-4D97-AF65-F5344CB8AC3E}">
        <p14:creationId xmlns:p14="http://schemas.microsoft.com/office/powerpoint/2010/main" xmlns="" val="2392750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tx1">
              <a:lumMod val="85000"/>
              <a:lumOff val="15000"/>
            </a:schemeClr>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3" cstate="print"/>
          <a:srcRect/>
          <a:stretch>
            <a:fillRect/>
          </a:stretch>
        </p:blipFill>
        <p:spPr bwMode="auto">
          <a:xfrm>
            <a:off x="142844" y="-24"/>
            <a:ext cx="8858280" cy="6791348"/>
          </a:xfrm>
          <a:prstGeom prst="rect">
            <a:avLst/>
          </a:prstGeom>
          <a:ln>
            <a:noFill/>
          </a:ln>
          <a:effectLst>
            <a:softEdge rad="112500"/>
          </a:effectLst>
        </p:spPr>
      </p:pic>
      <p:sp>
        <p:nvSpPr>
          <p:cNvPr id="7" name="6 CuadroTexto"/>
          <p:cNvSpPr txBox="1"/>
          <p:nvPr/>
        </p:nvSpPr>
        <p:spPr>
          <a:xfrm>
            <a:off x="1285852" y="428604"/>
            <a:ext cx="7072362" cy="646331"/>
          </a:xfrm>
          <a:prstGeom prst="rect">
            <a:avLst/>
          </a:prstGeom>
          <a:noFill/>
        </p:spPr>
        <p:txBody>
          <a:bodyPr wrap="square" rtlCol="0">
            <a:spAutoFit/>
          </a:bodyPr>
          <a:lstStyle/>
          <a:p>
            <a:endParaRPr lang="es-EC" dirty="0"/>
          </a:p>
          <a:p>
            <a:endParaRPr lang="es-EC" dirty="0"/>
          </a:p>
        </p:txBody>
      </p:sp>
      <p:sp>
        <p:nvSpPr>
          <p:cNvPr id="8" name="7 Rectángulo"/>
          <p:cNvSpPr/>
          <p:nvPr/>
        </p:nvSpPr>
        <p:spPr>
          <a:xfrm>
            <a:off x="0" y="0"/>
            <a:ext cx="9144000" cy="764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dirty="0" smtClean="0">
                <a:latin typeface="Century Gothic" pitchFamily="34" charset="0"/>
              </a:rPr>
              <a:t>LÍNEA ESTÉTICA MARÍNIA</a:t>
            </a:r>
          </a:p>
          <a:p>
            <a:pPr algn="r"/>
            <a:r>
              <a:rPr lang="es-EC" sz="2000" dirty="0" smtClean="0">
                <a:latin typeface="Century Gothic" pitchFamily="34" charset="0"/>
              </a:rPr>
              <a:t>Champú de Chocolate contra la caída del cabello</a:t>
            </a:r>
            <a:endParaRPr lang="es-EC" sz="2000" dirty="0">
              <a:latin typeface="Century Gothic" pitchFamily="34" charset="0"/>
            </a:endParaRPr>
          </a:p>
        </p:txBody>
      </p:sp>
      <p:sp>
        <p:nvSpPr>
          <p:cNvPr id="10" name="9 Rectángulo"/>
          <p:cNvSpPr/>
          <p:nvPr/>
        </p:nvSpPr>
        <p:spPr>
          <a:xfrm>
            <a:off x="3214678" y="1000108"/>
            <a:ext cx="3071866" cy="571504"/>
          </a:xfrm>
          <a:prstGeom prst="rect">
            <a:avLst/>
          </a:prstGeom>
          <a:blipFill>
            <a:blip r:embed="rId4" cstate="print">
              <a:lum bright="-10000" contrast="-40000"/>
            </a:blip>
            <a:tile tx="0" ty="0" sx="100000" sy="100000" flip="none" algn="tl"/>
          </a:blipFill>
          <a:ln>
            <a:solidFill>
              <a:srgbClr val="997E73"/>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Century Gothic" pitchFamily="34" charset="0"/>
              </a:rPr>
              <a:t>DESARROLLO</a:t>
            </a:r>
            <a:endParaRPr lang="es-EC" sz="2000" dirty="0">
              <a:latin typeface="Century Gothic" pitchFamily="34" charset="0"/>
            </a:endParaRPr>
          </a:p>
        </p:txBody>
      </p:sp>
      <p:pic>
        <p:nvPicPr>
          <p:cNvPr id="16" name="Picture 2">
            <a:hlinkClick r:id="rId5" action="ppaction://hlinksldjump"/>
          </p:cNvPr>
          <p:cNvPicPr>
            <a:picLocks noChangeAspect="1" noChangeArrowheads="1"/>
          </p:cNvPicPr>
          <p:nvPr/>
        </p:nvPicPr>
        <p:blipFill>
          <a:blip r:embed="rId6" cstate="print"/>
          <a:srcRect l="12684" r="12867"/>
          <a:stretch>
            <a:fillRect/>
          </a:stretch>
        </p:blipFill>
        <p:spPr bwMode="auto">
          <a:xfrm>
            <a:off x="35541" y="-24"/>
            <a:ext cx="1035997" cy="785818"/>
          </a:xfrm>
          <a:prstGeom prst="rect">
            <a:avLst/>
          </a:prstGeom>
          <a:noFill/>
          <a:ln w="9525">
            <a:noFill/>
            <a:miter lim="800000"/>
            <a:headEnd/>
            <a:tailEnd/>
          </a:ln>
          <a:effectLst/>
        </p:spPr>
      </p:pic>
      <p:sp>
        <p:nvSpPr>
          <p:cNvPr id="19" name="18 CuadroTexto"/>
          <p:cNvSpPr txBox="1"/>
          <p:nvPr/>
        </p:nvSpPr>
        <p:spPr>
          <a:xfrm>
            <a:off x="357158" y="1714488"/>
            <a:ext cx="8358246" cy="738664"/>
          </a:xfrm>
          <a:prstGeom prst="rect">
            <a:avLst/>
          </a:prstGeom>
          <a:solidFill>
            <a:schemeClr val="accent2">
              <a:lumMod val="50000"/>
            </a:schemeClr>
          </a:solidFill>
        </p:spPr>
        <p:txBody>
          <a:bodyPr wrap="square" rtlCol="0">
            <a:spAutoFit/>
          </a:bodyPr>
          <a:lstStyle/>
          <a:p>
            <a:pPr algn="ctr"/>
            <a:r>
              <a:rPr lang="es-EC" sz="2400" dirty="0" smtClean="0">
                <a:solidFill>
                  <a:schemeClr val="accent6">
                    <a:lumMod val="20000"/>
                    <a:lumOff val="80000"/>
                  </a:schemeClr>
                </a:solidFill>
                <a:latin typeface="Century Gothic" pitchFamily="34" charset="0"/>
              </a:rPr>
              <a:t>Champú de chocolate Marínia</a:t>
            </a:r>
          </a:p>
          <a:p>
            <a:pPr algn="ctr"/>
            <a:r>
              <a:rPr lang="es-EC" dirty="0" smtClean="0">
                <a:solidFill>
                  <a:schemeClr val="accent6">
                    <a:lumMod val="20000"/>
                    <a:lumOff val="80000"/>
                  </a:schemeClr>
                </a:solidFill>
                <a:latin typeface="Century Gothic" pitchFamily="34" charset="0"/>
              </a:rPr>
              <a:t>Especializado contra la caída del cabello</a:t>
            </a:r>
            <a:endParaRPr lang="es-EC" dirty="0">
              <a:solidFill>
                <a:schemeClr val="accent6">
                  <a:lumMod val="20000"/>
                  <a:lumOff val="80000"/>
                </a:schemeClr>
              </a:solidFill>
              <a:latin typeface="Century Gothic" pitchFamily="34" charset="0"/>
            </a:endParaRPr>
          </a:p>
        </p:txBody>
      </p:sp>
      <p:sp>
        <p:nvSpPr>
          <p:cNvPr id="20" name="19 CuadroTexto">
            <a:hlinkClick r:id="rId7" action="ppaction://hlinksldjump"/>
          </p:cNvPr>
          <p:cNvSpPr txBox="1"/>
          <p:nvPr/>
        </p:nvSpPr>
        <p:spPr>
          <a:xfrm>
            <a:off x="357158" y="2773916"/>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Nombre</a:t>
            </a:r>
          </a:p>
        </p:txBody>
      </p:sp>
      <p:sp>
        <p:nvSpPr>
          <p:cNvPr id="22" name="21 CuadroTexto">
            <a:hlinkClick r:id="rId8" action="ppaction://hlinksldjump"/>
          </p:cNvPr>
          <p:cNvSpPr txBox="1"/>
          <p:nvPr/>
        </p:nvSpPr>
        <p:spPr>
          <a:xfrm>
            <a:off x="357158" y="3416858"/>
            <a:ext cx="1643074" cy="369332"/>
          </a:xfrm>
          <a:prstGeom prst="rect">
            <a:avLst/>
          </a:prstGeom>
          <a:solidFill>
            <a:srgbClr val="663300"/>
          </a:solidFill>
          <a:ln w="57150">
            <a:solidFill>
              <a:srgbClr val="663300"/>
            </a:solidFill>
            <a:prstDash val="dash"/>
          </a:ln>
        </p:spPr>
        <p:txBody>
          <a:bodyPr wrap="square" rtlCol="0">
            <a:spAutoFit/>
          </a:bodyPr>
          <a:lstStyle/>
          <a:p>
            <a:pPr algn="ctr"/>
            <a:r>
              <a:rPr lang="es-EC" dirty="0" smtClean="0">
                <a:solidFill>
                  <a:schemeClr val="accent6">
                    <a:lumMod val="20000"/>
                    <a:lumOff val="80000"/>
                  </a:schemeClr>
                </a:solidFill>
                <a:latin typeface="Century Gothic" pitchFamily="34" charset="0"/>
              </a:rPr>
              <a:t>Slogan</a:t>
            </a:r>
          </a:p>
        </p:txBody>
      </p:sp>
      <p:sp>
        <p:nvSpPr>
          <p:cNvPr id="23" name="22 CuadroTexto">
            <a:hlinkClick r:id="rId9" action="ppaction://hlinksldjump"/>
          </p:cNvPr>
          <p:cNvSpPr txBox="1"/>
          <p:nvPr/>
        </p:nvSpPr>
        <p:spPr>
          <a:xfrm>
            <a:off x="357158" y="4071942"/>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Ingredientes</a:t>
            </a:r>
          </a:p>
        </p:txBody>
      </p:sp>
      <p:sp>
        <p:nvSpPr>
          <p:cNvPr id="24" name="23 CuadroTexto">
            <a:hlinkClick r:id="rId10" action="ppaction://hlinksldjump"/>
          </p:cNvPr>
          <p:cNvSpPr txBox="1"/>
          <p:nvPr/>
        </p:nvSpPr>
        <p:spPr>
          <a:xfrm>
            <a:off x="357158" y="4714884"/>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Preparación</a:t>
            </a:r>
          </a:p>
        </p:txBody>
      </p:sp>
      <p:sp>
        <p:nvSpPr>
          <p:cNvPr id="26" name="25 CuadroTexto">
            <a:hlinkClick r:id="rId11" action="ppaction://hlinksldjump"/>
          </p:cNvPr>
          <p:cNvSpPr txBox="1"/>
          <p:nvPr/>
        </p:nvSpPr>
        <p:spPr>
          <a:xfrm>
            <a:off x="357158" y="6000768"/>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Cantidad</a:t>
            </a:r>
          </a:p>
        </p:txBody>
      </p:sp>
      <p:pic>
        <p:nvPicPr>
          <p:cNvPr id="17" name="Picture 2"/>
          <p:cNvPicPr>
            <a:picLocks noChangeAspect="1" noChangeArrowheads="1"/>
          </p:cNvPicPr>
          <p:nvPr/>
        </p:nvPicPr>
        <p:blipFill>
          <a:blip r:embed="rId12" cstate="print"/>
          <a:srcRect l="15441" t="10742" r="15073" b="17968"/>
          <a:stretch>
            <a:fillRect/>
          </a:stretch>
        </p:blipFill>
        <p:spPr bwMode="auto">
          <a:xfrm>
            <a:off x="3500430" y="2786058"/>
            <a:ext cx="3822423" cy="2214578"/>
          </a:xfrm>
          <a:prstGeom prst="rect">
            <a:avLst/>
          </a:prstGeom>
          <a:ln>
            <a:noFill/>
          </a:ln>
          <a:effectLst/>
        </p:spPr>
      </p:pic>
      <p:sp>
        <p:nvSpPr>
          <p:cNvPr id="18" name="17 CuadroTexto"/>
          <p:cNvSpPr txBox="1"/>
          <p:nvPr/>
        </p:nvSpPr>
        <p:spPr>
          <a:xfrm>
            <a:off x="2500298" y="5000636"/>
            <a:ext cx="6072230" cy="369332"/>
          </a:xfrm>
          <a:prstGeom prst="rect">
            <a:avLst/>
          </a:prstGeom>
          <a:noFill/>
        </p:spPr>
        <p:txBody>
          <a:bodyPr wrap="square" rtlCol="0">
            <a:spAutoFit/>
          </a:bodyPr>
          <a:lstStyle/>
          <a:p>
            <a:endParaRPr lang="es-EC" dirty="0"/>
          </a:p>
        </p:txBody>
      </p:sp>
      <p:sp>
        <p:nvSpPr>
          <p:cNvPr id="21" name="20 CuadroTexto"/>
          <p:cNvSpPr txBox="1"/>
          <p:nvPr/>
        </p:nvSpPr>
        <p:spPr>
          <a:xfrm>
            <a:off x="2214546" y="5214950"/>
            <a:ext cx="6572296" cy="584775"/>
          </a:xfrm>
          <a:prstGeom prst="rect">
            <a:avLst/>
          </a:prstGeom>
          <a:noFill/>
        </p:spPr>
        <p:txBody>
          <a:bodyPr wrap="square" rtlCol="0">
            <a:spAutoFit/>
          </a:bodyPr>
          <a:lstStyle/>
          <a:p>
            <a:pPr algn="ctr"/>
            <a:r>
              <a:rPr lang="es-EC" sz="3200" dirty="0" smtClean="0">
                <a:effectLst>
                  <a:outerShdw blurRad="38100" dist="38100" dir="2700000" algn="tl">
                    <a:srgbClr val="000000">
                      <a:alpha val="43137"/>
                    </a:srgbClr>
                  </a:outerShdw>
                </a:effectLst>
                <a:latin typeface="Century Gothic" pitchFamily="34" charset="0"/>
              </a:rPr>
              <a:t>Despierta y sé bella</a:t>
            </a:r>
            <a:endParaRPr lang="es-EC" sz="3200" dirty="0">
              <a:effectLst>
                <a:outerShdw blurRad="38100" dist="38100" dir="2700000" algn="tl">
                  <a:srgbClr val="000000">
                    <a:alpha val="43137"/>
                  </a:srgbClr>
                </a:outerShdw>
              </a:effectLst>
              <a:latin typeface="Century Gothic" pitchFamily="34" charset="0"/>
            </a:endParaRPr>
          </a:p>
        </p:txBody>
      </p:sp>
      <p:sp>
        <p:nvSpPr>
          <p:cNvPr id="28" name="27 CuadroTexto">
            <a:hlinkClick r:id="rId13" action="ppaction://hlinksldjump"/>
          </p:cNvPr>
          <p:cNvSpPr txBox="1"/>
          <p:nvPr/>
        </p:nvSpPr>
        <p:spPr>
          <a:xfrm>
            <a:off x="357158" y="5357826"/>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Uso</a:t>
            </a:r>
          </a:p>
        </p:txBody>
      </p:sp>
    </p:spTree>
    <p:extLst>
      <p:ext uri="{BB962C8B-B14F-4D97-AF65-F5344CB8AC3E}">
        <p14:creationId xmlns:p14="http://schemas.microsoft.com/office/powerpoint/2010/main" xmlns="" val="2392750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tx1">
              <a:lumMod val="85000"/>
              <a:lumOff val="15000"/>
            </a:schemeClr>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3" cstate="print"/>
          <a:srcRect/>
          <a:stretch>
            <a:fillRect/>
          </a:stretch>
        </p:blipFill>
        <p:spPr bwMode="auto">
          <a:xfrm>
            <a:off x="142844" y="-24"/>
            <a:ext cx="8858280" cy="6791348"/>
          </a:xfrm>
          <a:prstGeom prst="rect">
            <a:avLst/>
          </a:prstGeom>
          <a:ln>
            <a:noFill/>
          </a:ln>
          <a:effectLst>
            <a:softEdge rad="112500"/>
          </a:effectLst>
        </p:spPr>
      </p:pic>
      <p:sp>
        <p:nvSpPr>
          <p:cNvPr id="7" name="6 CuadroTexto"/>
          <p:cNvSpPr txBox="1"/>
          <p:nvPr/>
        </p:nvSpPr>
        <p:spPr>
          <a:xfrm>
            <a:off x="1285852" y="428604"/>
            <a:ext cx="7072362" cy="646331"/>
          </a:xfrm>
          <a:prstGeom prst="rect">
            <a:avLst/>
          </a:prstGeom>
          <a:noFill/>
        </p:spPr>
        <p:txBody>
          <a:bodyPr wrap="square" rtlCol="0">
            <a:spAutoFit/>
          </a:bodyPr>
          <a:lstStyle/>
          <a:p>
            <a:endParaRPr lang="es-EC" dirty="0"/>
          </a:p>
          <a:p>
            <a:endParaRPr lang="es-EC" dirty="0"/>
          </a:p>
        </p:txBody>
      </p:sp>
      <p:sp>
        <p:nvSpPr>
          <p:cNvPr id="8" name="7 Rectángulo"/>
          <p:cNvSpPr/>
          <p:nvPr/>
        </p:nvSpPr>
        <p:spPr>
          <a:xfrm>
            <a:off x="0" y="0"/>
            <a:ext cx="9144000" cy="764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dirty="0" smtClean="0">
                <a:latin typeface="Century Gothic" pitchFamily="34" charset="0"/>
              </a:rPr>
              <a:t>LÍNEA ESTÉTICA MARÍNIA</a:t>
            </a:r>
          </a:p>
          <a:p>
            <a:pPr algn="r"/>
            <a:r>
              <a:rPr lang="es-EC" sz="2000" dirty="0" smtClean="0">
                <a:latin typeface="Century Gothic" pitchFamily="34" charset="0"/>
              </a:rPr>
              <a:t>Champú de Chocolate contra la caída del cabello</a:t>
            </a:r>
            <a:endParaRPr lang="es-EC" sz="2000" dirty="0">
              <a:latin typeface="Century Gothic" pitchFamily="34" charset="0"/>
            </a:endParaRPr>
          </a:p>
        </p:txBody>
      </p:sp>
      <p:sp>
        <p:nvSpPr>
          <p:cNvPr id="10" name="9 Rectángulo"/>
          <p:cNvSpPr/>
          <p:nvPr/>
        </p:nvSpPr>
        <p:spPr>
          <a:xfrm>
            <a:off x="3214678" y="1000108"/>
            <a:ext cx="3071866" cy="571504"/>
          </a:xfrm>
          <a:prstGeom prst="rect">
            <a:avLst/>
          </a:prstGeom>
          <a:blipFill>
            <a:blip r:embed="rId4" cstate="print">
              <a:lum bright="-10000" contrast="-40000"/>
            </a:blip>
            <a:tile tx="0" ty="0" sx="100000" sy="100000" flip="none" algn="tl"/>
          </a:blipFill>
          <a:ln>
            <a:solidFill>
              <a:srgbClr val="997E73"/>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Century Gothic" pitchFamily="34" charset="0"/>
              </a:rPr>
              <a:t>DESARROLLO</a:t>
            </a:r>
            <a:endParaRPr lang="es-EC" sz="2000" dirty="0">
              <a:latin typeface="Century Gothic" pitchFamily="34" charset="0"/>
            </a:endParaRPr>
          </a:p>
        </p:txBody>
      </p:sp>
      <p:pic>
        <p:nvPicPr>
          <p:cNvPr id="16" name="Picture 2">
            <a:hlinkClick r:id="rId5" action="ppaction://hlinksldjump"/>
          </p:cNvPr>
          <p:cNvPicPr>
            <a:picLocks noChangeAspect="1" noChangeArrowheads="1"/>
          </p:cNvPicPr>
          <p:nvPr/>
        </p:nvPicPr>
        <p:blipFill>
          <a:blip r:embed="rId6" cstate="print"/>
          <a:srcRect l="12684" r="12867"/>
          <a:stretch>
            <a:fillRect/>
          </a:stretch>
        </p:blipFill>
        <p:spPr bwMode="auto">
          <a:xfrm>
            <a:off x="35541" y="-24"/>
            <a:ext cx="1035997" cy="785818"/>
          </a:xfrm>
          <a:prstGeom prst="rect">
            <a:avLst/>
          </a:prstGeom>
          <a:noFill/>
          <a:ln w="9525">
            <a:noFill/>
            <a:miter lim="800000"/>
            <a:headEnd/>
            <a:tailEnd/>
          </a:ln>
          <a:effectLst/>
        </p:spPr>
      </p:pic>
      <p:sp>
        <p:nvSpPr>
          <p:cNvPr id="19" name="18 CuadroTexto"/>
          <p:cNvSpPr txBox="1"/>
          <p:nvPr/>
        </p:nvSpPr>
        <p:spPr>
          <a:xfrm>
            <a:off x="357158" y="1714488"/>
            <a:ext cx="8358246" cy="738664"/>
          </a:xfrm>
          <a:prstGeom prst="rect">
            <a:avLst/>
          </a:prstGeom>
          <a:solidFill>
            <a:schemeClr val="accent2">
              <a:lumMod val="50000"/>
            </a:schemeClr>
          </a:solidFill>
        </p:spPr>
        <p:txBody>
          <a:bodyPr wrap="square" rtlCol="0">
            <a:spAutoFit/>
          </a:bodyPr>
          <a:lstStyle/>
          <a:p>
            <a:pPr algn="ctr"/>
            <a:r>
              <a:rPr lang="es-EC" sz="2400" dirty="0" smtClean="0">
                <a:solidFill>
                  <a:schemeClr val="accent6">
                    <a:lumMod val="20000"/>
                    <a:lumOff val="80000"/>
                  </a:schemeClr>
                </a:solidFill>
                <a:latin typeface="Century Gothic" pitchFamily="34" charset="0"/>
              </a:rPr>
              <a:t>Champú de chocolate Marínia</a:t>
            </a:r>
          </a:p>
          <a:p>
            <a:pPr algn="ctr"/>
            <a:r>
              <a:rPr lang="es-EC" dirty="0" smtClean="0">
                <a:solidFill>
                  <a:schemeClr val="accent6">
                    <a:lumMod val="20000"/>
                    <a:lumOff val="80000"/>
                  </a:schemeClr>
                </a:solidFill>
                <a:latin typeface="Century Gothic" pitchFamily="34" charset="0"/>
              </a:rPr>
              <a:t>Especializado contra la caída del cabello</a:t>
            </a:r>
            <a:endParaRPr lang="es-EC" dirty="0">
              <a:solidFill>
                <a:schemeClr val="accent6">
                  <a:lumMod val="20000"/>
                  <a:lumOff val="80000"/>
                </a:schemeClr>
              </a:solidFill>
              <a:latin typeface="Century Gothic" pitchFamily="34" charset="0"/>
            </a:endParaRPr>
          </a:p>
        </p:txBody>
      </p:sp>
      <p:sp>
        <p:nvSpPr>
          <p:cNvPr id="20" name="19 CuadroTexto">
            <a:hlinkClick r:id="rId7" action="ppaction://hlinksldjump"/>
          </p:cNvPr>
          <p:cNvSpPr txBox="1"/>
          <p:nvPr/>
        </p:nvSpPr>
        <p:spPr>
          <a:xfrm>
            <a:off x="357158" y="2773916"/>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Nombre</a:t>
            </a:r>
          </a:p>
        </p:txBody>
      </p:sp>
      <p:sp>
        <p:nvSpPr>
          <p:cNvPr id="22" name="21 CuadroTexto">
            <a:hlinkClick r:id="rId8" action="ppaction://hlinksldjump"/>
          </p:cNvPr>
          <p:cNvSpPr txBox="1"/>
          <p:nvPr/>
        </p:nvSpPr>
        <p:spPr>
          <a:xfrm>
            <a:off x="357158" y="3416858"/>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Slogan</a:t>
            </a:r>
          </a:p>
        </p:txBody>
      </p:sp>
      <p:sp>
        <p:nvSpPr>
          <p:cNvPr id="23" name="22 CuadroTexto">
            <a:hlinkClick r:id="rId9" action="ppaction://hlinksldjump"/>
          </p:cNvPr>
          <p:cNvSpPr txBox="1"/>
          <p:nvPr/>
        </p:nvSpPr>
        <p:spPr>
          <a:xfrm>
            <a:off x="357158" y="4071942"/>
            <a:ext cx="1643074" cy="369332"/>
          </a:xfrm>
          <a:prstGeom prst="rect">
            <a:avLst/>
          </a:prstGeom>
          <a:solidFill>
            <a:srgbClr val="663300"/>
          </a:solidFill>
          <a:ln w="57150">
            <a:solidFill>
              <a:srgbClr val="663300"/>
            </a:solidFill>
            <a:prstDash val="dash"/>
          </a:ln>
        </p:spPr>
        <p:txBody>
          <a:bodyPr wrap="square" rtlCol="0">
            <a:spAutoFit/>
          </a:bodyPr>
          <a:lstStyle/>
          <a:p>
            <a:pPr algn="ctr"/>
            <a:r>
              <a:rPr lang="es-EC" dirty="0" smtClean="0">
                <a:solidFill>
                  <a:schemeClr val="accent6">
                    <a:lumMod val="20000"/>
                    <a:lumOff val="80000"/>
                  </a:schemeClr>
                </a:solidFill>
                <a:latin typeface="Century Gothic" pitchFamily="34" charset="0"/>
              </a:rPr>
              <a:t>Ingredientes</a:t>
            </a:r>
          </a:p>
        </p:txBody>
      </p:sp>
      <p:sp>
        <p:nvSpPr>
          <p:cNvPr id="24" name="23 CuadroTexto">
            <a:hlinkClick r:id="rId10" action="ppaction://hlinksldjump"/>
          </p:cNvPr>
          <p:cNvSpPr txBox="1"/>
          <p:nvPr/>
        </p:nvSpPr>
        <p:spPr>
          <a:xfrm>
            <a:off x="357158" y="4714884"/>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Preparación</a:t>
            </a:r>
          </a:p>
        </p:txBody>
      </p:sp>
      <p:sp>
        <p:nvSpPr>
          <p:cNvPr id="26" name="25 CuadroTexto">
            <a:hlinkClick r:id="rId11" action="ppaction://hlinksldjump"/>
          </p:cNvPr>
          <p:cNvSpPr txBox="1"/>
          <p:nvPr/>
        </p:nvSpPr>
        <p:spPr>
          <a:xfrm>
            <a:off x="357158" y="6000768"/>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Costos</a:t>
            </a:r>
          </a:p>
        </p:txBody>
      </p:sp>
      <p:sp>
        <p:nvSpPr>
          <p:cNvPr id="17" name="16 CuadroTexto"/>
          <p:cNvSpPr txBox="1"/>
          <p:nvPr/>
        </p:nvSpPr>
        <p:spPr>
          <a:xfrm>
            <a:off x="2357422" y="2500306"/>
            <a:ext cx="6286544" cy="369332"/>
          </a:xfrm>
          <a:prstGeom prst="rect">
            <a:avLst/>
          </a:prstGeom>
          <a:solidFill>
            <a:schemeClr val="accent2">
              <a:lumMod val="20000"/>
              <a:lumOff val="80000"/>
            </a:schemeClr>
          </a:solidFill>
          <a:ln>
            <a:solidFill>
              <a:srgbClr val="663300"/>
            </a:solidFill>
          </a:ln>
        </p:spPr>
        <p:txBody>
          <a:bodyPr wrap="square" rtlCol="0">
            <a:spAutoFit/>
          </a:bodyPr>
          <a:lstStyle/>
          <a:p>
            <a:r>
              <a:rPr lang="es-EC" dirty="0" smtClean="0"/>
              <a:t>Para la caída del cabello</a:t>
            </a:r>
            <a:endParaRPr lang="es-EC" dirty="0"/>
          </a:p>
        </p:txBody>
      </p:sp>
      <p:sp>
        <p:nvSpPr>
          <p:cNvPr id="18" name="17 CuadroTexto"/>
          <p:cNvSpPr txBox="1"/>
          <p:nvPr/>
        </p:nvSpPr>
        <p:spPr>
          <a:xfrm>
            <a:off x="2357422" y="4917056"/>
            <a:ext cx="6286544" cy="369332"/>
          </a:xfrm>
          <a:prstGeom prst="rect">
            <a:avLst/>
          </a:prstGeom>
          <a:solidFill>
            <a:schemeClr val="accent2">
              <a:lumMod val="20000"/>
              <a:lumOff val="80000"/>
            </a:schemeClr>
          </a:solidFill>
          <a:ln>
            <a:solidFill>
              <a:srgbClr val="663300"/>
            </a:solidFill>
          </a:ln>
        </p:spPr>
        <p:txBody>
          <a:bodyPr wrap="square" rtlCol="0">
            <a:spAutoFit/>
          </a:bodyPr>
          <a:lstStyle/>
          <a:p>
            <a:r>
              <a:rPr lang="es-EC" dirty="0" smtClean="0"/>
              <a:t>Para el champú de chocolate</a:t>
            </a:r>
            <a:endParaRPr lang="es-EC" dirty="0"/>
          </a:p>
        </p:txBody>
      </p:sp>
      <p:sp>
        <p:nvSpPr>
          <p:cNvPr id="21" name="20 CuadroTexto"/>
          <p:cNvSpPr txBox="1"/>
          <p:nvPr/>
        </p:nvSpPr>
        <p:spPr>
          <a:xfrm>
            <a:off x="2714612" y="2988230"/>
            <a:ext cx="5786478" cy="369332"/>
          </a:xfrm>
          <a:prstGeom prst="rect">
            <a:avLst/>
          </a:prstGeom>
          <a:solidFill>
            <a:schemeClr val="accent6">
              <a:lumMod val="75000"/>
            </a:schemeClr>
          </a:solidFill>
          <a:ln w="28575">
            <a:solidFill>
              <a:schemeClr val="accent6">
                <a:lumMod val="50000"/>
              </a:schemeClr>
            </a:solidFill>
          </a:ln>
        </p:spPr>
        <p:txBody>
          <a:bodyPr wrap="square" rtlCol="0">
            <a:spAutoFit/>
          </a:bodyPr>
          <a:lstStyle/>
          <a:p>
            <a:pPr>
              <a:buFont typeface="Wingdings 2" pitchFamily="18" charset="2"/>
              <a:buChar char=""/>
            </a:pPr>
            <a:r>
              <a:rPr lang="es-EC" dirty="0" smtClean="0"/>
              <a:t> Romero (</a:t>
            </a:r>
            <a:r>
              <a:rPr lang="es-EC" b="1" i="1" dirty="0" err="1" smtClean="0"/>
              <a:t>Rosmarinus</a:t>
            </a:r>
            <a:r>
              <a:rPr lang="es-EC" b="1" i="1" dirty="0" smtClean="0"/>
              <a:t> </a:t>
            </a:r>
            <a:r>
              <a:rPr lang="es-EC" b="1" i="1" dirty="0" err="1" smtClean="0"/>
              <a:t>officinalis</a:t>
            </a:r>
            <a:r>
              <a:rPr lang="es-EC" b="1" i="1" dirty="0" smtClean="0"/>
              <a:t>)</a:t>
            </a:r>
            <a:endParaRPr lang="es-EC" dirty="0"/>
          </a:p>
        </p:txBody>
      </p:sp>
      <p:sp>
        <p:nvSpPr>
          <p:cNvPr id="29" name="28 CuadroTexto"/>
          <p:cNvSpPr txBox="1"/>
          <p:nvPr/>
        </p:nvSpPr>
        <p:spPr>
          <a:xfrm>
            <a:off x="2786050" y="5371943"/>
            <a:ext cx="5643602" cy="1200329"/>
          </a:xfrm>
          <a:prstGeom prst="rect">
            <a:avLst/>
          </a:prstGeom>
          <a:solidFill>
            <a:schemeClr val="accent6">
              <a:lumMod val="60000"/>
              <a:lumOff val="40000"/>
            </a:schemeClr>
          </a:solidFill>
        </p:spPr>
        <p:txBody>
          <a:bodyPr wrap="square" rtlCol="0">
            <a:spAutoFit/>
          </a:bodyPr>
          <a:lstStyle/>
          <a:p>
            <a:pPr>
              <a:buFont typeface="Wingdings 2" pitchFamily="18" charset="2"/>
              <a:buChar char=""/>
            </a:pPr>
            <a:r>
              <a:rPr lang="es-EC" dirty="0" smtClean="0"/>
              <a:t> Jabón de Castilla de chocolate</a:t>
            </a:r>
          </a:p>
          <a:p>
            <a:pPr>
              <a:buFont typeface="Wingdings 2" pitchFamily="18" charset="2"/>
              <a:buChar char=""/>
            </a:pPr>
            <a:r>
              <a:rPr lang="es-EC" dirty="0" smtClean="0"/>
              <a:t> Salvia</a:t>
            </a:r>
          </a:p>
          <a:p>
            <a:pPr>
              <a:buFont typeface="Wingdings 2" pitchFamily="18" charset="2"/>
              <a:buChar char=""/>
            </a:pPr>
            <a:r>
              <a:rPr lang="es-EC" dirty="0" smtClean="0"/>
              <a:t> Metilsulfonilmetano (MSM)</a:t>
            </a:r>
          </a:p>
          <a:p>
            <a:pPr>
              <a:buFont typeface="Wingdings 2" pitchFamily="18" charset="2"/>
              <a:buChar char=""/>
            </a:pPr>
            <a:r>
              <a:rPr lang="es-EC" dirty="0" smtClean="0"/>
              <a:t> Agua destilada </a:t>
            </a:r>
            <a:endParaRPr lang="es-EC" dirty="0"/>
          </a:p>
        </p:txBody>
      </p:sp>
      <p:sp>
        <p:nvSpPr>
          <p:cNvPr id="27" name="26 CuadroTexto"/>
          <p:cNvSpPr txBox="1"/>
          <p:nvPr/>
        </p:nvSpPr>
        <p:spPr>
          <a:xfrm>
            <a:off x="2714612" y="3488296"/>
            <a:ext cx="5786478" cy="369332"/>
          </a:xfrm>
          <a:prstGeom prst="rect">
            <a:avLst/>
          </a:prstGeom>
          <a:solidFill>
            <a:schemeClr val="accent6">
              <a:lumMod val="75000"/>
            </a:schemeClr>
          </a:solidFill>
          <a:ln w="28575">
            <a:solidFill>
              <a:schemeClr val="accent6">
                <a:lumMod val="50000"/>
              </a:schemeClr>
            </a:solidFill>
          </a:ln>
        </p:spPr>
        <p:txBody>
          <a:bodyPr wrap="square" rtlCol="0">
            <a:spAutoFit/>
          </a:bodyPr>
          <a:lstStyle/>
          <a:p>
            <a:pPr>
              <a:buFont typeface="Wingdings 2" pitchFamily="18" charset="2"/>
              <a:buChar char=""/>
            </a:pPr>
            <a:r>
              <a:rPr lang="es-EC" dirty="0" smtClean="0"/>
              <a:t>Corteza de Guácimo (</a:t>
            </a:r>
            <a:r>
              <a:rPr lang="es-EC" b="1" i="1" dirty="0" err="1" smtClean="0"/>
              <a:t>Guazuma</a:t>
            </a:r>
            <a:r>
              <a:rPr lang="es-EC" b="1" i="1" dirty="0" smtClean="0"/>
              <a:t> </a:t>
            </a:r>
            <a:r>
              <a:rPr lang="es-EC" b="1" i="1" dirty="0" err="1" smtClean="0"/>
              <a:t>Ulmifolia</a:t>
            </a:r>
            <a:r>
              <a:rPr lang="es-EC" b="1" i="1" dirty="0" smtClean="0"/>
              <a:t>)</a:t>
            </a:r>
            <a:endParaRPr lang="es-EC" dirty="0" smtClean="0"/>
          </a:p>
        </p:txBody>
      </p:sp>
      <p:sp>
        <p:nvSpPr>
          <p:cNvPr id="28" name="27 CuadroTexto"/>
          <p:cNvSpPr txBox="1"/>
          <p:nvPr/>
        </p:nvSpPr>
        <p:spPr>
          <a:xfrm>
            <a:off x="2714612" y="3988362"/>
            <a:ext cx="5786478" cy="369332"/>
          </a:xfrm>
          <a:prstGeom prst="rect">
            <a:avLst/>
          </a:prstGeom>
          <a:solidFill>
            <a:schemeClr val="accent6">
              <a:lumMod val="75000"/>
            </a:schemeClr>
          </a:solidFill>
          <a:ln w="28575">
            <a:solidFill>
              <a:schemeClr val="accent6">
                <a:lumMod val="50000"/>
              </a:schemeClr>
            </a:solidFill>
          </a:ln>
        </p:spPr>
        <p:txBody>
          <a:bodyPr wrap="square" rtlCol="0">
            <a:spAutoFit/>
          </a:bodyPr>
          <a:lstStyle/>
          <a:p>
            <a:pPr>
              <a:buFont typeface="Wingdings 2" pitchFamily="18" charset="2"/>
              <a:buChar char=""/>
            </a:pPr>
            <a:r>
              <a:rPr lang="es-EC" dirty="0" smtClean="0"/>
              <a:t> Hojas de Ortigo Macho (</a:t>
            </a:r>
            <a:r>
              <a:rPr lang="es-EC" b="1" i="1" dirty="0" err="1" smtClean="0"/>
              <a:t>Urtica</a:t>
            </a:r>
            <a:r>
              <a:rPr lang="es-EC" b="1" i="1" dirty="0" smtClean="0"/>
              <a:t> Dioica)</a:t>
            </a:r>
            <a:endParaRPr lang="es-EC" dirty="0"/>
          </a:p>
        </p:txBody>
      </p:sp>
      <p:sp>
        <p:nvSpPr>
          <p:cNvPr id="30" name="29 CuadroTexto"/>
          <p:cNvSpPr txBox="1"/>
          <p:nvPr/>
        </p:nvSpPr>
        <p:spPr>
          <a:xfrm>
            <a:off x="2714612" y="4429132"/>
            <a:ext cx="5786478" cy="369332"/>
          </a:xfrm>
          <a:prstGeom prst="rect">
            <a:avLst/>
          </a:prstGeom>
          <a:solidFill>
            <a:schemeClr val="accent6">
              <a:lumMod val="75000"/>
            </a:schemeClr>
          </a:solidFill>
          <a:ln w="28575">
            <a:solidFill>
              <a:schemeClr val="accent6">
                <a:lumMod val="50000"/>
              </a:schemeClr>
            </a:solidFill>
          </a:ln>
        </p:spPr>
        <p:txBody>
          <a:bodyPr wrap="square" rtlCol="0">
            <a:spAutoFit/>
          </a:bodyPr>
          <a:lstStyle/>
          <a:p>
            <a:pPr>
              <a:buFont typeface="Wingdings 2" pitchFamily="18" charset="2"/>
              <a:buChar char=""/>
            </a:pPr>
            <a:r>
              <a:rPr lang="es-EC" dirty="0" smtClean="0"/>
              <a:t> </a:t>
            </a:r>
            <a:r>
              <a:rPr lang="es-EC" dirty="0" err="1" smtClean="0"/>
              <a:t>Tricofero</a:t>
            </a:r>
            <a:r>
              <a:rPr lang="es-EC" dirty="0" smtClean="0"/>
              <a:t> de </a:t>
            </a:r>
            <a:r>
              <a:rPr lang="es-EC" dirty="0" err="1" smtClean="0"/>
              <a:t>barry</a:t>
            </a:r>
            <a:endParaRPr lang="es-EC" dirty="0"/>
          </a:p>
        </p:txBody>
      </p:sp>
      <p:sp>
        <p:nvSpPr>
          <p:cNvPr id="31" name="30 CuadroTexto">
            <a:hlinkClick r:id="rId12" action="ppaction://hlinksldjump"/>
          </p:cNvPr>
          <p:cNvSpPr txBox="1"/>
          <p:nvPr/>
        </p:nvSpPr>
        <p:spPr>
          <a:xfrm>
            <a:off x="357158" y="5357826"/>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Uso</a:t>
            </a:r>
          </a:p>
        </p:txBody>
      </p:sp>
    </p:spTree>
    <p:extLst>
      <p:ext uri="{BB962C8B-B14F-4D97-AF65-F5344CB8AC3E}">
        <p14:creationId xmlns:p14="http://schemas.microsoft.com/office/powerpoint/2010/main" xmlns="" val="2392750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tx1">
              <a:lumMod val="85000"/>
              <a:lumOff val="15000"/>
            </a:schemeClr>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3" cstate="print"/>
          <a:srcRect/>
          <a:stretch>
            <a:fillRect/>
          </a:stretch>
        </p:blipFill>
        <p:spPr bwMode="auto">
          <a:xfrm>
            <a:off x="142844" y="-24"/>
            <a:ext cx="8858280" cy="6791348"/>
          </a:xfrm>
          <a:prstGeom prst="rect">
            <a:avLst/>
          </a:prstGeom>
          <a:ln>
            <a:noFill/>
          </a:ln>
          <a:effectLst>
            <a:softEdge rad="112500"/>
          </a:effectLst>
        </p:spPr>
      </p:pic>
      <p:sp>
        <p:nvSpPr>
          <p:cNvPr id="7" name="6 CuadroTexto"/>
          <p:cNvSpPr txBox="1"/>
          <p:nvPr/>
        </p:nvSpPr>
        <p:spPr>
          <a:xfrm>
            <a:off x="1285852" y="428604"/>
            <a:ext cx="7072362" cy="646331"/>
          </a:xfrm>
          <a:prstGeom prst="rect">
            <a:avLst/>
          </a:prstGeom>
          <a:noFill/>
        </p:spPr>
        <p:txBody>
          <a:bodyPr wrap="square" rtlCol="0">
            <a:spAutoFit/>
          </a:bodyPr>
          <a:lstStyle/>
          <a:p>
            <a:endParaRPr lang="es-EC" dirty="0"/>
          </a:p>
          <a:p>
            <a:endParaRPr lang="es-EC" dirty="0"/>
          </a:p>
        </p:txBody>
      </p:sp>
      <p:sp>
        <p:nvSpPr>
          <p:cNvPr id="8" name="7 Rectángulo"/>
          <p:cNvSpPr/>
          <p:nvPr/>
        </p:nvSpPr>
        <p:spPr>
          <a:xfrm>
            <a:off x="0" y="0"/>
            <a:ext cx="9144000" cy="764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dirty="0" smtClean="0">
                <a:latin typeface="Century Gothic" pitchFamily="34" charset="0"/>
              </a:rPr>
              <a:t>LÍNEA ESTÉTICA MARÍNIA</a:t>
            </a:r>
          </a:p>
          <a:p>
            <a:pPr algn="r"/>
            <a:r>
              <a:rPr lang="es-EC" sz="2000" dirty="0" smtClean="0">
                <a:latin typeface="Century Gothic" pitchFamily="34" charset="0"/>
              </a:rPr>
              <a:t>Champú de Chocolate contra la caída del cabello</a:t>
            </a:r>
            <a:endParaRPr lang="es-EC" sz="2000" dirty="0">
              <a:latin typeface="Century Gothic" pitchFamily="34" charset="0"/>
            </a:endParaRPr>
          </a:p>
        </p:txBody>
      </p:sp>
      <p:sp>
        <p:nvSpPr>
          <p:cNvPr id="10" name="9 Rectángulo"/>
          <p:cNvSpPr/>
          <p:nvPr/>
        </p:nvSpPr>
        <p:spPr>
          <a:xfrm>
            <a:off x="3214678" y="1000108"/>
            <a:ext cx="3071866" cy="571504"/>
          </a:xfrm>
          <a:prstGeom prst="rect">
            <a:avLst/>
          </a:prstGeom>
          <a:blipFill>
            <a:blip r:embed="rId4" cstate="print">
              <a:lum bright="-10000" contrast="-40000"/>
            </a:blip>
            <a:tile tx="0" ty="0" sx="100000" sy="100000" flip="none" algn="tl"/>
          </a:blipFill>
          <a:ln>
            <a:solidFill>
              <a:srgbClr val="997E73"/>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Century Gothic" pitchFamily="34" charset="0"/>
              </a:rPr>
              <a:t>DESARROLLO</a:t>
            </a:r>
            <a:endParaRPr lang="es-EC" sz="2000" dirty="0">
              <a:latin typeface="Century Gothic" pitchFamily="34" charset="0"/>
            </a:endParaRPr>
          </a:p>
        </p:txBody>
      </p:sp>
      <p:pic>
        <p:nvPicPr>
          <p:cNvPr id="16" name="Picture 2">
            <a:hlinkClick r:id="rId5" action="ppaction://hlinksldjump"/>
          </p:cNvPr>
          <p:cNvPicPr>
            <a:picLocks noChangeAspect="1" noChangeArrowheads="1"/>
          </p:cNvPicPr>
          <p:nvPr/>
        </p:nvPicPr>
        <p:blipFill>
          <a:blip r:embed="rId6" cstate="print"/>
          <a:srcRect l="12684" r="12867"/>
          <a:stretch>
            <a:fillRect/>
          </a:stretch>
        </p:blipFill>
        <p:spPr bwMode="auto">
          <a:xfrm>
            <a:off x="35541" y="-24"/>
            <a:ext cx="1035997" cy="785818"/>
          </a:xfrm>
          <a:prstGeom prst="rect">
            <a:avLst/>
          </a:prstGeom>
          <a:noFill/>
          <a:ln w="9525">
            <a:noFill/>
            <a:miter lim="800000"/>
            <a:headEnd/>
            <a:tailEnd/>
          </a:ln>
          <a:effectLst/>
        </p:spPr>
      </p:pic>
      <p:sp>
        <p:nvSpPr>
          <p:cNvPr id="19" name="18 CuadroTexto"/>
          <p:cNvSpPr txBox="1"/>
          <p:nvPr/>
        </p:nvSpPr>
        <p:spPr>
          <a:xfrm>
            <a:off x="357158" y="1714488"/>
            <a:ext cx="8358246" cy="738664"/>
          </a:xfrm>
          <a:prstGeom prst="rect">
            <a:avLst/>
          </a:prstGeom>
          <a:solidFill>
            <a:schemeClr val="accent2">
              <a:lumMod val="50000"/>
            </a:schemeClr>
          </a:solidFill>
        </p:spPr>
        <p:txBody>
          <a:bodyPr wrap="square" rtlCol="0">
            <a:spAutoFit/>
          </a:bodyPr>
          <a:lstStyle/>
          <a:p>
            <a:pPr algn="ctr"/>
            <a:r>
              <a:rPr lang="es-EC" sz="2400" dirty="0" smtClean="0">
                <a:solidFill>
                  <a:schemeClr val="accent6">
                    <a:lumMod val="20000"/>
                    <a:lumOff val="80000"/>
                  </a:schemeClr>
                </a:solidFill>
                <a:latin typeface="Century Gothic" pitchFamily="34" charset="0"/>
              </a:rPr>
              <a:t>Champú de chocolate Marínia</a:t>
            </a:r>
          </a:p>
          <a:p>
            <a:pPr algn="ctr"/>
            <a:r>
              <a:rPr lang="es-EC" dirty="0" smtClean="0">
                <a:solidFill>
                  <a:schemeClr val="accent6">
                    <a:lumMod val="20000"/>
                    <a:lumOff val="80000"/>
                  </a:schemeClr>
                </a:solidFill>
                <a:latin typeface="Century Gothic" pitchFamily="34" charset="0"/>
              </a:rPr>
              <a:t>Especializado contra la caída del cabello</a:t>
            </a:r>
            <a:endParaRPr lang="es-EC" dirty="0">
              <a:solidFill>
                <a:schemeClr val="accent6">
                  <a:lumMod val="20000"/>
                  <a:lumOff val="80000"/>
                </a:schemeClr>
              </a:solidFill>
              <a:latin typeface="Century Gothic" pitchFamily="34" charset="0"/>
            </a:endParaRPr>
          </a:p>
        </p:txBody>
      </p:sp>
      <p:sp>
        <p:nvSpPr>
          <p:cNvPr id="20" name="19 CuadroTexto">
            <a:hlinkClick r:id="rId7" action="ppaction://hlinksldjump"/>
          </p:cNvPr>
          <p:cNvSpPr txBox="1"/>
          <p:nvPr/>
        </p:nvSpPr>
        <p:spPr>
          <a:xfrm>
            <a:off x="357158" y="2773916"/>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Nombre</a:t>
            </a:r>
          </a:p>
        </p:txBody>
      </p:sp>
      <p:sp>
        <p:nvSpPr>
          <p:cNvPr id="22" name="21 CuadroTexto">
            <a:hlinkClick r:id="rId8" action="ppaction://hlinksldjump"/>
          </p:cNvPr>
          <p:cNvSpPr txBox="1"/>
          <p:nvPr/>
        </p:nvSpPr>
        <p:spPr>
          <a:xfrm>
            <a:off x="357158" y="3416858"/>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Slogan</a:t>
            </a:r>
          </a:p>
        </p:txBody>
      </p:sp>
      <p:sp>
        <p:nvSpPr>
          <p:cNvPr id="23" name="22 CuadroTexto">
            <a:hlinkClick r:id="rId9" action="ppaction://hlinksldjump"/>
          </p:cNvPr>
          <p:cNvSpPr txBox="1"/>
          <p:nvPr/>
        </p:nvSpPr>
        <p:spPr>
          <a:xfrm>
            <a:off x="357158" y="4071942"/>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Ingredientes</a:t>
            </a:r>
          </a:p>
        </p:txBody>
      </p:sp>
      <p:sp>
        <p:nvSpPr>
          <p:cNvPr id="24" name="23 CuadroTexto">
            <a:hlinkClick r:id="rId10" action="ppaction://hlinksldjump"/>
          </p:cNvPr>
          <p:cNvSpPr txBox="1"/>
          <p:nvPr/>
        </p:nvSpPr>
        <p:spPr>
          <a:xfrm>
            <a:off x="357158" y="4714884"/>
            <a:ext cx="1643074" cy="369332"/>
          </a:xfrm>
          <a:prstGeom prst="rect">
            <a:avLst/>
          </a:prstGeom>
          <a:solidFill>
            <a:srgbClr val="663300"/>
          </a:solidFill>
          <a:ln w="57150">
            <a:solidFill>
              <a:srgbClr val="663300"/>
            </a:solidFill>
            <a:prstDash val="dash"/>
          </a:ln>
        </p:spPr>
        <p:txBody>
          <a:bodyPr wrap="square" rtlCol="0">
            <a:spAutoFit/>
          </a:bodyPr>
          <a:lstStyle/>
          <a:p>
            <a:pPr algn="ctr"/>
            <a:r>
              <a:rPr lang="es-EC" dirty="0" smtClean="0">
                <a:solidFill>
                  <a:schemeClr val="bg1"/>
                </a:solidFill>
                <a:latin typeface="Century Gothic" pitchFamily="34" charset="0"/>
              </a:rPr>
              <a:t>Preparación</a:t>
            </a:r>
          </a:p>
        </p:txBody>
      </p:sp>
      <p:sp>
        <p:nvSpPr>
          <p:cNvPr id="26" name="25 CuadroTexto">
            <a:hlinkClick r:id="rId11" action="ppaction://hlinksldjump"/>
          </p:cNvPr>
          <p:cNvSpPr txBox="1"/>
          <p:nvPr/>
        </p:nvSpPr>
        <p:spPr>
          <a:xfrm>
            <a:off x="357158" y="6000768"/>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Cantidad</a:t>
            </a:r>
          </a:p>
        </p:txBody>
      </p:sp>
      <p:sp>
        <p:nvSpPr>
          <p:cNvPr id="15" name="14 CuadroTexto"/>
          <p:cNvSpPr txBox="1"/>
          <p:nvPr/>
        </p:nvSpPr>
        <p:spPr>
          <a:xfrm>
            <a:off x="2143108" y="2798762"/>
            <a:ext cx="6643734" cy="3539430"/>
          </a:xfrm>
          <a:prstGeom prst="rect">
            <a:avLst/>
          </a:prstGeom>
          <a:solidFill>
            <a:schemeClr val="accent6">
              <a:lumMod val="20000"/>
              <a:lumOff val="80000"/>
            </a:schemeClr>
          </a:solidFill>
        </p:spPr>
        <p:txBody>
          <a:bodyPr wrap="square" rtlCol="0">
            <a:spAutoFit/>
          </a:bodyPr>
          <a:lstStyle/>
          <a:p>
            <a:pPr algn="just"/>
            <a:r>
              <a:rPr lang="es-EC" sz="1400" dirty="0" smtClean="0">
                <a:latin typeface="Century Gothic" pitchFamily="34" charset="0"/>
              </a:rPr>
              <a:t>Mezcla el romero con la corteza de guácimo y las hojas del ortigo macho y cocínelas pero en un recipiente que tenga tapa, una vez hervido lo dejamos reposar hasta que enfría y lo ponemos en el TRICOTERO DE BARRY.</a:t>
            </a:r>
          </a:p>
          <a:p>
            <a:pPr algn="just"/>
            <a:r>
              <a:rPr lang="es-EC" sz="1400" dirty="0" smtClean="0">
                <a:latin typeface="Century Gothic" pitchFamily="34" charset="0"/>
              </a:rPr>
              <a:t>Ahora luego de hacer el tónico ponemos a hervir 2 tazas agua destilada y vertimos el tónico en el cuanto este hirviendo colmadas de las hierbas mezcladas en el agua hirviendo. Deja que la mezcla herbal se asiente durante 30 – 40 minutos.</a:t>
            </a:r>
          </a:p>
          <a:p>
            <a:pPr algn="just"/>
            <a:r>
              <a:rPr lang="es-EC" sz="1400" dirty="0" smtClean="0">
                <a:latin typeface="Century Gothic" pitchFamily="34" charset="0"/>
              </a:rPr>
              <a:t> </a:t>
            </a:r>
            <a:br>
              <a:rPr lang="es-EC" sz="1400" dirty="0" smtClean="0">
                <a:latin typeface="Century Gothic" pitchFamily="34" charset="0"/>
              </a:rPr>
            </a:br>
            <a:r>
              <a:rPr lang="es-EC" sz="1400" dirty="0" smtClean="0">
                <a:latin typeface="Century Gothic" pitchFamily="34" charset="0"/>
              </a:rPr>
              <a:t>Agrega los 2000 mg de MSM en la mezcla herbal, después de haber dejado enfriar 30 minutos. Luego de 40 minutos, una vez que el MSM se haya fundido</a:t>
            </a:r>
          </a:p>
          <a:p>
            <a:pPr algn="just"/>
            <a:r>
              <a:rPr lang="es-EC" sz="1400" dirty="0" smtClean="0">
                <a:latin typeface="Century Gothic" pitchFamily="34" charset="0"/>
              </a:rPr>
              <a:t>Vierte el producto resultante dentro de la botella plástica de 225 ml. Ahora, vierte los 110 g de jabón de castilla en la misma botella. Tapa el envase y agita bien para mezclar los ingredientes.</a:t>
            </a:r>
          </a:p>
          <a:p>
            <a:pPr algn="just"/>
            <a:r>
              <a:rPr lang="es-EC" sz="1400" dirty="0" smtClean="0">
                <a:latin typeface="Century Gothic" pitchFamily="34" charset="0"/>
              </a:rPr>
              <a:t>El champú está terminado y listo para usar.</a:t>
            </a:r>
            <a:endParaRPr lang="es-EC" sz="1400" dirty="0">
              <a:latin typeface="Century Gothic" pitchFamily="34" charset="0"/>
            </a:endParaRPr>
          </a:p>
        </p:txBody>
      </p:sp>
      <p:sp>
        <p:nvSpPr>
          <p:cNvPr id="18" name="17 CuadroTexto">
            <a:hlinkClick r:id="rId10" action="ppaction://hlinksldjump"/>
          </p:cNvPr>
          <p:cNvSpPr txBox="1"/>
          <p:nvPr/>
        </p:nvSpPr>
        <p:spPr>
          <a:xfrm>
            <a:off x="357158" y="5357826"/>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Uso</a:t>
            </a:r>
          </a:p>
        </p:txBody>
      </p:sp>
    </p:spTree>
    <p:extLst>
      <p:ext uri="{BB962C8B-B14F-4D97-AF65-F5344CB8AC3E}">
        <p14:creationId xmlns:p14="http://schemas.microsoft.com/office/powerpoint/2010/main" xmlns="" val="2392750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tx1">
              <a:lumMod val="85000"/>
              <a:lumOff val="15000"/>
            </a:schemeClr>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3" cstate="print"/>
          <a:srcRect/>
          <a:stretch>
            <a:fillRect/>
          </a:stretch>
        </p:blipFill>
        <p:spPr bwMode="auto">
          <a:xfrm>
            <a:off x="142844" y="-24"/>
            <a:ext cx="8858280" cy="6791348"/>
          </a:xfrm>
          <a:prstGeom prst="rect">
            <a:avLst/>
          </a:prstGeom>
          <a:ln>
            <a:noFill/>
          </a:ln>
          <a:effectLst>
            <a:softEdge rad="112500"/>
          </a:effectLst>
        </p:spPr>
      </p:pic>
      <p:sp>
        <p:nvSpPr>
          <p:cNvPr id="7" name="6 CuadroTexto"/>
          <p:cNvSpPr txBox="1"/>
          <p:nvPr/>
        </p:nvSpPr>
        <p:spPr>
          <a:xfrm>
            <a:off x="1285852" y="428604"/>
            <a:ext cx="7072362" cy="646331"/>
          </a:xfrm>
          <a:prstGeom prst="rect">
            <a:avLst/>
          </a:prstGeom>
          <a:noFill/>
        </p:spPr>
        <p:txBody>
          <a:bodyPr wrap="square" rtlCol="0">
            <a:spAutoFit/>
          </a:bodyPr>
          <a:lstStyle/>
          <a:p>
            <a:endParaRPr lang="es-EC" dirty="0"/>
          </a:p>
          <a:p>
            <a:endParaRPr lang="es-EC" dirty="0"/>
          </a:p>
        </p:txBody>
      </p:sp>
      <p:sp>
        <p:nvSpPr>
          <p:cNvPr id="8" name="7 Rectángulo"/>
          <p:cNvSpPr/>
          <p:nvPr/>
        </p:nvSpPr>
        <p:spPr>
          <a:xfrm>
            <a:off x="0" y="0"/>
            <a:ext cx="9144000" cy="764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dirty="0" smtClean="0">
                <a:latin typeface="Century Gothic" pitchFamily="34" charset="0"/>
              </a:rPr>
              <a:t>LÍNEA ESTÉTICA MARÍNIA</a:t>
            </a:r>
          </a:p>
          <a:p>
            <a:pPr algn="r"/>
            <a:r>
              <a:rPr lang="es-EC" sz="2000" dirty="0" smtClean="0">
                <a:latin typeface="Century Gothic" pitchFamily="34" charset="0"/>
              </a:rPr>
              <a:t>Champú de Chocolate contra la caída del cabello</a:t>
            </a:r>
            <a:endParaRPr lang="es-EC" sz="2000" dirty="0">
              <a:latin typeface="Century Gothic" pitchFamily="34" charset="0"/>
            </a:endParaRPr>
          </a:p>
        </p:txBody>
      </p:sp>
      <p:sp>
        <p:nvSpPr>
          <p:cNvPr id="10" name="9 Rectángulo"/>
          <p:cNvSpPr/>
          <p:nvPr/>
        </p:nvSpPr>
        <p:spPr>
          <a:xfrm>
            <a:off x="3214678" y="1000108"/>
            <a:ext cx="3071866" cy="571504"/>
          </a:xfrm>
          <a:prstGeom prst="rect">
            <a:avLst/>
          </a:prstGeom>
          <a:blipFill>
            <a:blip r:embed="rId4" cstate="print">
              <a:lum bright="-10000" contrast="-40000"/>
            </a:blip>
            <a:tile tx="0" ty="0" sx="100000" sy="100000" flip="none" algn="tl"/>
          </a:blipFill>
          <a:ln>
            <a:solidFill>
              <a:srgbClr val="997E73"/>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Century Gothic" pitchFamily="34" charset="0"/>
              </a:rPr>
              <a:t>DESARROLLO</a:t>
            </a:r>
            <a:endParaRPr lang="es-EC" sz="2000" dirty="0">
              <a:latin typeface="Century Gothic" pitchFamily="34" charset="0"/>
            </a:endParaRPr>
          </a:p>
        </p:txBody>
      </p:sp>
      <p:pic>
        <p:nvPicPr>
          <p:cNvPr id="16" name="Picture 2">
            <a:hlinkClick r:id="rId5" action="ppaction://hlinksldjump"/>
          </p:cNvPr>
          <p:cNvPicPr>
            <a:picLocks noChangeAspect="1" noChangeArrowheads="1"/>
          </p:cNvPicPr>
          <p:nvPr/>
        </p:nvPicPr>
        <p:blipFill>
          <a:blip r:embed="rId6" cstate="print"/>
          <a:srcRect l="12684" r="12867"/>
          <a:stretch>
            <a:fillRect/>
          </a:stretch>
        </p:blipFill>
        <p:spPr bwMode="auto">
          <a:xfrm>
            <a:off x="35541" y="-24"/>
            <a:ext cx="1035997" cy="785818"/>
          </a:xfrm>
          <a:prstGeom prst="rect">
            <a:avLst/>
          </a:prstGeom>
          <a:noFill/>
          <a:ln w="9525">
            <a:noFill/>
            <a:miter lim="800000"/>
            <a:headEnd/>
            <a:tailEnd/>
          </a:ln>
          <a:effectLst/>
        </p:spPr>
      </p:pic>
      <p:sp>
        <p:nvSpPr>
          <p:cNvPr id="19" name="18 CuadroTexto"/>
          <p:cNvSpPr txBox="1"/>
          <p:nvPr/>
        </p:nvSpPr>
        <p:spPr>
          <a:xfrm>
            <a:off x="357158" y="1714488"/>
            <a:ext cx="8358246" cy="738664"/>
          </a:xfrm>
          <a:prstGeom prst="rect">
            <a:avLst/>
          </a:prstGeom>
          <a:solidFill>
            <a:schemeClr val="accent2">
              <a:lumMod val="50000"/>
            </a:schemeClr>
          </a:solidFill>
        </p:spPr>
        <p:txBody>
          <a:bodyPr wrap="square" rtlCol="0">
            <a:spAutoFit/>
          </a:bodyPr>
          <a:lstStyle/>
          <a:p>
            <a:pPr algn="ctr"/>
            <a:r>
              <a:rPr lang="es-EC" sz="2400" dirty="0" smtClean="0">
                <a:solidFill>
                  <a:schemeClr val="accent6">
                    <a:lumMod val="20000"/>
                    <a:lumOff val="80000"/>
                  </a:schemeClr>
                </a:solidFill>
                <a:latin typeface="Century Gothic" pitchFamily="34" charset="0"/>
              </a:rPr>
              <a:t>Champú de chocolate Marínia</a:t>
            </a:r>
          </a:p>
          <a:p>
            <a:pPr algn="ctr"/>
            <a:r>
              <a:rPr lang="es-EC" dirty="0" smtClean="0">
                <a:solidFill>
                  <a:schemeClr val="accent6">
                    <a:lumMod val="20000"/>
                    <a:lumOff val="80000"/>
                  </a:schemeClr>
                </a:solidFill>
                <a:latin typeface="Century Gothic" pitchFamily="34" charset="0"/>
              </a:rPr>
              <a:t>Especializado contra la caída del cabello</a:t>
            </a:r>
            <a:endParaRPr lang="es-EC" dirty="0">
              <a:solidFill>
                <a:schemeClr val="accent6">
                  <a:lumMod val="20000"/>
                  <a:lumOff val="80000"/>
                </a:schemeClr>
              </a:solidFill>
              <a:latin typeface="Century Gothic" pitchFamily="34" charset="0"/>
            </a:endParaRPr>
          </a:p>
        </p:txBody>
      </p:sp>
      <p:sp>
        <p:nvSpPr>
          <p:cNvPr id="20" name="19 CuadroTexto">
            <a:hlinkClick r:id="rId7" action="ppaction://hlinksldjump"/>
          </p:cNvPr>
          <p:cNvSpPr txBox="1"/>
          <p:nvPr/>
        </p:nvSpPr>
        <p:spPr>
          <a:xfrm>
            <a:off x="357158" y="2773916"/>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Nombre</a:t>
            </a:r>
          </a:p>
        </p:txBody>
      </p:sp>
      <p:sp>
        <p:nvSpPr>
          <p:cNvPr id="22" name="21 CuadroTexto">
            <a:hlinkClick r:id="rId8" action="ppaction://hlinksldjump"/>
          </p:cNvPr>
          <p:cNvSpPr txBox="1"/>
          <p:nvPr/>
        </p:nvSpPr>
        <p:spPr>
          <a:xfrm>
            <a:off x="357158" y="3416858"/>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Slogan</a:t>
            </a:r>
          </a:p>
        </p:txBody>
      </p:sp>
      <p:sp>
        <p:nvSpPr>
          <p:cNvPr id="23" name="22 CuadroTexto">
            <a:hlinkClick r:id="rId9" action="ppaction://hlinksldjump"/>
          </p:cNvPr>
          <p:cNvSpPr txBox="1"/>
          <p:nvPr/>
        </p:nvSpPr>
        <p:spPr>
          <a:xfrm>
            <a:off x="357158" y="4071942"/>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Ingredientes</a:t>
            </a:r>
          </a:p>
        </p:txBody>
      </p:sp>
      <p:sp>
        <p:nvSpPr>
          <p:cNvPr id="24" name="23 CuadroTexto">
            <a:hlinkClick r:id="rId10" action="ppaction://hlinksldjump"/>
          </p:cNvPr>
          <p:cNvSpPr txBox="1"/>
          <p:nvPr/>
        </p:nvSpPr>
        <p:spPr>
          <a:xfrm>
            <a:off x="357158" y="4714884"/>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Preparación</a:t>
            </a:r>
          </a:p>
        </p:txBody>
      </p:sp>
      <p:sp>
        <p:nvSpPr>
          <p:cNvPr id="25" name="24 CuadroTexto">
            <a:hlinkClick r:id="rId11" action="ppaction://hlinksldjump"/>
          </p:cNvPr>
          <p:cNvSpPr txBox="1"/>
          <p:nvPr/>
        </p:nvSpPr>
        <p:spPr>
          <a:xfrm>
            <a:off x="357158" y="5357826"/>
            <a:ext cx="1643074" cy="369332"/>
          </a:xfrm>
          <a:prstGeom prst="rect">
            <a:avLst/>
          </a:prstGeom>
          <a:solidFill>
            <a:srgbClr val="663300"/>
          </a:solidFill>
          <a:ln w="57150">
            <a:solidFill>
              <a:srgbClr val="663300"/>
            </a:solidFill>
            <a:prstDash val="dash"/>
          </a:ln>
        </p:spPr>
        <p:txBody>
          <a:bodyPr wrap="square" rtlCol="0">
            <a:spAutoFit/>
          </a:bodyPr>
          <a:lstStyle/>
          <a:p>
            <a:pPr algn="ctr"/>
            <a:r>
              <a:rPr lang="es-EC" dirty="0" smtClean="0">
                <a:solidFill>
                  <a:schemeClr val="accent6">
                    <a:lumMod val="20000"/>
                    <a:lumOff val="80000"/>
                  </a:schemeClr>
                </a:solidFill>
                <a:latin typeface="Century Gothic" pitchFamily="34" charset="0"/>
              </a:rPr>
              <a:t>Uso</a:t>
            </a:r>
          </a:p>
        </p:txBody>
      </p:sp>
      <p:sp>
        <p:nvSpPr>
          <p:cNvPr id="26" name="25 CuadroTexto">
            <a:hlinkClick r:id="rId11" action="ppaction://hlinksldjump"/>
          </p:cNvPr>
          <p:cNvSpPr txBox="1"/>
          <p:nvPr/>
        </p:nvSpPr>
        <p:spPr>
          <a:xfrm>
            <a:off x="357158" y="6000768"/>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Cantidad</a:t>
            </a:r>
          </a:p>
        </p:txBody>
      </p:sp>
      <p:pic>
        <p:nvPicPr>
          <p:cNvPr id="18" name="Picture 2" descr="http://2.bp.blogspot.com/_K1unRxoZYhA/TAA3llDNumI/AAAAAAAAAOo/-7k7iLai5cg/s1600/hair.png"/>
          <p:cNvPicPr>
            <a:picLocks noChangeAspect="1" noChangeArrowheads="1"/>
          </p:cNvPicPr>
          <p:nvPr/>
        </p:nvPicPr>
        <p:blipFill>
          <a:blip r:embed="rId12" cstate="print">
            <a:duotone>
              <a:prstClr val="black"/>
              <a:schemeClr val="tx2">
                <a:tint val="45000"/>
                <a:satMod val="400000"/>
              </a:schemeClr>
            </a:duotone>
          </a:blip>
          <a:srcRect/>
          <a:stretch>
            <a:fillRect/>
          </a:stretch>
        </p:blipFill>
        <p:spPr bwMode="auto">
          <a:xfrm>
            <a:off x="2340576" y="2760790"/>
            <a:ext cx="2445737" cy="3668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20 CuadroTexto"/>
          <p:cNvSpPr txBox="1"/>
          <p:nvPr/>
        </p:nvSpPr>
        <p:spPr>
          <a:xfrm>
            <a:off x="5000628" y="3286124"/>
            <a:ext cx="3571900" cy="2308324"/>
          </a:xfrm>
          <a:prstGeom prst="rect">
            <a:avLst/>
          </a:prstGeom>
          <a:noFill/>
        </p:spPr>
        <p:txBody>
          <a:bodyPr wrap="square" rtlCol="0">
            <a:spAutoFit/>
          </a:bodyPr>
          <a:lstStyle/>
          <a:p>
            <a:r>
              <a:rPr lang="es-EC" sz="2400" u="sng" dirty="0" smtClean="0">
                <a:latin typeface="Century Gothic" pitchFamily="34" charset="0"/>
              </a:rPr>
              <a:t>Recomendado</a:t>
            </a:r>
            <a:r>
              <a:rPr lang="es-EC" sz="2400" dirty="0" smtClean="0">
                <a:latin typeface="Century Gothic" pitchFamily="34" charset="0"/>
              </a:rPr>
              <a:t>:</a:t>
            </a:r>
          </a:p>
          <a:p>
            <a:r>
              <a:rPr lang="es-EC" sz="2400" dirty="0" smtClean="0">
                <a:latin typeface="Century Gothic" pitchFamily="34" charset="0"/>
              </a:rPr>
              <a:t>Tres o cuatro veces por semana, haciendo masajes delicados en el cuero cabelludo</a:t>
            </a:r>
            <a:endParaRPr lang="es-EC" sz="2400" dirty="0">
              <a:latin typeface="Century Gothic" pitchFamily="34" charset="0"/>
            </a:endParaRPr>
          </a:p>
        </p:txBody>
      </p:sp>
    </p:spTree>
    <p:extLst>
      <p:ext uri="{BB962C8B-B14F-4D97-AF65-F5344CB8AC3E}">
        <p14:creationId xmlns:p14="http://schemas.microsoft.com/office/powerpoint/2010/main" xmlns="" val="2392750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tx1">
              <a:lumMod val="85000"/>
              <a:lumOff val="15000"/>
            </a:schemeClr>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3" cstate="print"/>
          <a:srcRect/>
          <a:stretch>
            <a:fillRect/>
          </a:stretch>
        </p:blipFill>
        <p:spPr bwMode="auto">
          <a:xfrm>
            <a:off x="142844" y="-24"/>
            <a:ext cx="8858280" cy="6791348"/>
          </a:xfrm>
          <a:prstGeom prst="rect">
            <a:avLst/>
          </a:prstGeom>
          <a:ln>
            <a:noFill/>
          </a:ln>
          <a:effectLst>
            <a:softEdge rad="112500"/>
          </a:effectLst>
        </p:spPr>
      </p:pic>
      <p:sp>
        <p:nvSpPr>
          <p:cNvPr id="7" name="6 CuadroTexto"/>
          <p:cNvSpPr txBox="1"/>
          <p:nvPr/>
        </p:nvSpPr>
        <p:spPr>
          <a:xfrm>
            <a:off x="1285852" y="428604"/>
            <a:ext cx="7072362" cy="646331"/>
          </a:xfrm>
          <a:prstGeom prst="rect">
            <a:avLst/>
          </a:prstGeom>
          <a:noFill/>
        </p:spPr>
        <p:txBody>
          <a:bodyPr wrap="square" rtlCol="0">
            <a:spAutoFit/>
          </a:bodyPr>
          <a:lstStyle/>
          <a:p>
            <a:endParaRPr lang="es-EC" dirty="0"/>
          </a:p>
          <a:p>
            <a:endParaRPr lang="es-EC" dirty="0"/>
          </a:p>
        </p:txBody>
      </p:sp>
      <p:sp>
        <p:nvSpPr>
          <p:cNvPr id="8" name="7 Rectángulo"/>
          <p:cNvSpPr/>
          <p:nvPr/>
        </p:nvSpPr>
        <p:spPr>
          <a:xfrm>
            <a:off x="0" y="0"/>
            <a:ext cx="9144000" cy="764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dirty="0" smtClean="0">
                <a:latin typeface="Century Gothic" pitchFamily="34" charset="0"/>
              </a:rPr>
              <a:t>LÍNEA ESTÉTICA MARÍNIA</a:t>
            </a:r>
          </a:p>
          <a:p>
            <a:pPr algn="r"/>
            <a:r>
              <a:rPr lang="es-EC" sz="2000" dirty="0" smtClean="0">
                <a:latin typeface="Century Gothic" pitchFamily="34" charset="0"/>
              </a:rPr>
              <a:t>Champú de Chocolate contra la caída del cabello</a:t>
            </a:r>
            <a:endParaRPr lang="es-EC" sz="2000" dirty="0">
              <a:latin typeface="Century Gothic" pitchFamily="34" charset="0"/>
            </a:endParaRPr>
          </a:p>
        </p:txBody>
      </p:sp>
      <p:sp>
        <p:nvSpPr>
          <p:cNvPr id="10" name="9 Rectángulo"/>
          <p:cNvSpPr/>
          <p:nvPr/>
        </p:nvSpPr>
        <p:spPr>
          <a:xfrm>
            <a:off x="3214678" y="1000108"/>
            <a:ext cx="3071866" cy="571504"/>
          </a:xfrm>
          <a:prstGeom prst="rect">
            <a:avLst/>
          </a:prstGeom>
          <a:blipFill>
            <a:blip r:embed="rId4" cstate="print">
              <a:lum bright="-10000" contrast="-40000"/>
            </a:blip>
            <a:tile tx="0" ty="0" sx="100000" sy="100000" flip="none" algn="tl"/>
          </a:blipFill>
          <a:ln>
            <a:solidFill>
              <a:srgbClr val="997E73"/>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Century Gothic" pitchFamily="34" charset="0"/>
              </a:rPr>
              <a:t>DESARROLLO</a:t>
            </a:r>
            <a:endParaRPr lang="es-EC" sz="2000" dirty="0">
              <a:latin typeface="Century Gothic" pitchFamily="34" charset="0"/>
            </a:endParaRPr>
          </a:p>
        </p:txBody>
      </p:sp>
      <p:pic>
        <p:nvPicPr>
          <p:cNvPr id="16" name="Picture 2">
            <a:hlinkClick r:id="rId5" action="ppaction://hlinksldjump"/>
          </p:cNvPr>
          <p:cNvPicPr>
            <a:picLocks noChangeAspect="1" noChangeArrowheads="1"/>
          </p:cNvPicPr>
          <p:nvPr/>
        </p:nvPicPr>
        <p:blipFill>
          <a:blip r:embed="rId6" cstate="print"/>
          <a:srcRect l="12684" r="12867"/>
          <a:stretch>
            <a:fillRect/>
          </a:stretch>
        </p:blipFill>
        <p:spPr bwMode="auto">
          <a:xfrm>
            <a:off x="35541" y="-24"/>
            <a:ext cx="1035997" cy="785818"/>
          </a:xfrm>
          <a:prstGeom prst="rect">
            <a:avLst/>
          </a:prstGeom>
          <a:noFill/>
          <a:ln w="9525">
            <a:noFill/>
            <a:miter lim="800000"/>
            <a:headEnd/>
            <a:tailEnd/>
          </a:ln>
          <a:effectLst/>
        </p:spPr>
      </p:pic>
      <p:sp>
        <p:nvSpPr>
          <p:cNvPr id="19" name="18 CuadroTexto"/>
          <p:cNvSpPr txBox="1"/>
          <p:nvPr/>
        </p:nvSpPr>
        <p:spPr>
          <a:xfrm>
            <a:off x="357158" y="1714488"/>
            <a:ext cx="8358246" cy="738664"/>
          </a:xfrm>
          <a:prstGeom prst="rect">
            <a:avLst/>
          </a:prstGeom>
          <a:solidFill>
            <a:schemeClr val="accent2">
              <a:lumMod val="50000"/>
            </a:schemeClr>
          </a:solidFill>
        </p:spPr>
        <p:txBody>
          <a:bodyPr wrap="square" rtlCol="0">
            <a:spAutoFit/>
          </a:bodyPr>
          <a:lstStyle/>
          <a:p>
            <a:pPr algn="ctr"/>
            <a:r>
              <a:rPr lang="es-EC" sz="2400" dirty="0" smtClean="0">
                <a:solidFill>
                  <a:schemeClr val="accent6">
                    <a:lumMod val="20000"/>
                    <a:lumOff val="80000"/>
                  </a:schemeClr>
                </a:solidFill>
                <a:latin typeface="Century Gothic" pitchFamily="34" charset="0"/>
              </a:rPr>
              <a:t>Champú de chocolate Marínia</a:t>
            </a:r>
          </a:p>
          <a:p>
            <a:pPr algn="ctr"/>
            <a:r>
              <a:rPr lang="es-EC" dirty="0" smtClean="0">
                <a:solidFill>
                  <a:schemeClr val="accent6">
                    <a:lumMod val="20000"/>
                    <a:lumOff val="80000"/>
                  </a:schemeClr>
                </a:solidFill>
                <a:latin typeface="Century Gothic" pitchFamily="34" charset="0"/>
              </a:rPr>
              <a:t>Especializado contra la caída del cabello</a:t>
            </a:r>
            <a:endParaRPr lang="es-EC" dirty="0">
              <a:solidFill>
                <a:schemeClr val="accent6">
                  <a:lumMod val="20000"/>
                  <a:lumOff val="80000"/>
                </a:schemeClr>
              </a:solidFill>
              <a:latin typeface="Century Gothic" pitchFamily="34" charset="0"/>
            </a:endParaRPr>
          </a:p>
        </p:txBody>
      </p:sp>
      <p:sp>
        <p:nvSpPr>
          <p:cNvPr id="20" name="19 CuadroTexto">
            <a:hlinkClick r:id="rId7" action="ppaction://hlinksldjump"/>
          </p:cNvPr>
          <p:cNvSpPr txBox="1"/>
          <p:nvPr/>
        </p:nvSpPr>
        <p:spPr>
          <a:xfrm>
            <a:off x="357158" y="2773916"/>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Nombre</a:t>
            </a:r>
          </a:p>
        </p:txBody>
      </p:sp>
      <p:sp>
        <p:nvSpPr>
          <p:cNvPr id="22" name="21 CuadroTexto">
            <a:hlinkClick r:id="rId8" action="ppaction://hlinksldjump"/>
          </p:cNvPr>
          <p:cNvSpPr txBox="1"/>
          <p:nvPr/>
        </p:nvSpPr>
        <p:spPr>
          <a:xfrm>
            <a:off x="357158" y="3416858"/>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Slogan</a:t>
            </a:r>
          </a:p>
        </p:txBody>
      </p:sp>
      <p:sp>
        <p:nvSpPr>
          <p:cNvPr id="23" name="22 CuadroTexto">
            <a:hlinkClick r:id="rId9" action="ppaction://hlinksldjump"/>
          </p:cNvPr>
          <p:cNvSpPr txBox="1"/>
          <p:nvPr/>
        </p:nvSpPr>
        <p:spPr>
          <a:xfrm>
            <a:off x="357158" y="4071942"/>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Ingredientes</a:t>
            </a:r>
          </a:p>
        </p:txBody>
      </p:sp>
      <p:sp>
        <p:nvSpPr>
          <p:cNvPr id="24" name="23 CuadroTexto">
            <a:hlinkClick r:id="rId10" action="ppaction://hlinksldjump"/>
          </p:cNvPr>
          <p:cNvSpPr txBox="1"/>
          <p:nvPr/>
        </p:nvSpPr>
        <p:spPr>
          <a:xfrm>
            <a:off x="357158" y="4714884"/>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Preparación</a:t>
            </a:r>
          </a:p>
        </p:txBody>
      </p:sp>
      <p:sp>
        <p:nvSpPr>
          <p:cNvPr id="25" name="24 CuadroTexto">
            <a:hlinkClick r:id="rId11" action="ppaction://hlinksldjump"/>
          </p:cNvPr>
          <p:cNvSpPr txBox="1"/>
          <p:nvPr/>
        </p:nvSpPr>
        <p:spPr>
          <a:xfrm>
            <a:off x="357158" y="5357826"/>
            <a:ext cx="1643074" cy="369332"/>
          </a:xfrm>
          <a:prstGeom prst="rect">
            <a:avLst/>
          </a:prstGeom>
          <a:solidFill>
            <a:schemeClr val="accent6">
              <a:lumMod val="40000"/>
              <a:lumOff val="60000"/>
            </a:schemeClr>
          </a:solidFill>
          <a:ln w="57150">
            <a:solidFill>
              <a:srgbClr val="663300"/>
            </a:solidFill>
            <a:prstDash val="dash"/>
          </a:ln>
        </p:spPr>
        <p:txBody>
          <a:bodyPr wrap="square" rtlCol="0">
            <a:spAutoFit/>
          </a:bodyPr>
          <a:lstStyle/>
          <a:p>
            <a:pPr algn="ctr"/>
            <a:r>
              <a:rPr lang="es-EC" dirty="0" smtClean="0">
                <a:solidFill>
                  <a:schemeClr val="accent6">
                    <a:lumMod val="50000"/>
                  </a:schemeClr>
                </a:solidFill>
                <a:latin typeface="Century Gothic" pitchFamily="34" charset="0"/>
              </a:rPr>
              <a:t>Uso</a:t>
            </a:r>
          </a:p>
        </p:txBody>
      </p:sp>
      <p:sp>
        <p:nvSpPr>
          <p:cNvPr id="26" name="25 CuadroTexto">
            <a:hlinkClick r:id="rId12" action="ppaction://hlinksldjump"/>
          </p:cNvPr>
          <p:cNvSpPr txBox="1"/>
          <p:nvPr/>
        </p:nvSpPr>
        <p:spPr>
          <a:xfrm>
            <a:off x="357158" y="6000768"/>
            <a:ext cx="1643074" cy="369332"/>
          </a:xfrm>
          <a:prstGeom prst="rect">
            <a:avLst/>
          </a:prstGeom>
          <a:solidFill>
            <a:srgbClr val="663300"/>
          </a:solidFill>
          <a:ln w="57150">
            <a:solidFill>
              <a:srgbClr val="663300"/>
            </a:solidFill>
            <a:prstDash val="dash"/>
          </a:ln>
        </p:spPr>
        <p:txBody>
          <a:bodyPr wrap="square" rtlCol="0">
            <a:spAutoFit/>
          </a:bodyPr>
          <a:lstStyle/>
          <a:p>
            <a:pPr algn="ctr"/>
            <a:r>
              <a:rPr lang="es-EC" dirty="0" smtClean="0">
                <a:solidFill>
                  <a:schemeClr val="accent6">
                    <a:lumMod val="20000"/>
                    <a:lumOff val="80000"/>
                  </a:schemeClr>
                </a:solidFill>
                <a:latin typeface="Century Gothic" pitchFamily="34" charset="0"/>
              </a:rPr>
              <a:t>Cantidad</a:t>
            </a:r>
          </a:p>
        </p:txBody>
      </p:sp>
      <p:graphicFrame>
        <p:nvGraphicFramePr>
          <p:cNvPr id="17" name="16 Tabla"/>
          <p:cNvGraphicFramePr>
            <a:graphicFrameLocks noGrp="1"/>
          </p:cNvGraphicFramePr>
          <p:nvPr/>
        </p:nvGraphicFramePr>
        <p:xfrm>
          <a:off x="3000364" y="2714620"/>
          <a:ext cx="4572032" cy="3429022"/>
        </p:xfrm>
        <a:graphic>
          <a:graphicData uri="http://schemas.openxmlformats.org/drawingml/2006/table">
            <a:tbl>
              <a:tblPr/>
              <a:tblGrid>
                <a:gridCol w="3117295"/>
                <a:gridCol w="1454737"/>
              </a:tblGrid>
              <a:tr h="355259">
                <a:tc>
                  <a:txBody>
                    <a:bodyPr/>
                    <a:lstStyle/>
                    <a:p>
                      <a:pPr algn="ctr" fontAlgn="b"/>
                      <a:r>
                        <a:rPr lang="es-EC" sz="1800" b="1" i="0" u="none" strike="noStrike" dirty="0">
                          <a:solidFill>
                            <a:srgbClr val="000000"/>
                          </a:solidFill>
                          <a:latin typeface="Century Gothic"/>
                        </a:rPr>
                        <a:t>Ingrediente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s-EC" sz="1800" b="1" i="0" u="none" strike="noStrike" dirty="0">
                          <a:solidFill>
                            <a:srgbClr val="000000"/>
                          </a:solidFill>
                          <a:latin typeface="Century Gothic"/>
                        </a:rPr>
                        <a:t>Cantidad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9813">
                <a:tc>
                  <a:txBody>
                    <a:bodyPr/>
                    <a:lstStyle/>
                    <a:p>
                      <a:pPr algn="ctr" fontAlgn="b"/>
                      <a:r>
                        <a:rPr lang="es-EC" sz="1400" b="0" i="0" u="none" strike="noStrike" dirty="0">
                          <a:solidFill>
                            <a:srgbClr val="000000"/>
                          </a:solidFill>
                          <a:latin typeface="Century Gothic"/>
                        </a:rPr>
                        <a:t>Romero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C" sz="1400" b="0" i="0" u="none" strike="noStrike">
                          <a:solidFill>
                            <a:srgbClr val="000000"/>
                          </a:solidFill>
                          <a:latin typeface="Century Gothic"/>
                        </a:rPr>
                        <a:t>15 gramos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39813">
                <a:tc>
                  <a:txBody>
                    <a:bodyPr/>
                    <a:lstStyle/>
                    <a:p>
                      <a:pPr algn="ctr" fontAlgn="b"/>
                      <a:r>
                        <a:rPr lang="es-EC" sz="1400" b="0" i="0" u="none" strike="noStrike" dirty="0">
                          <a:solidFill>
                            <a:srgbClr val="000000"/>
                          </a:solidFill>
                          <a:latin typeface="Century Gothic"/>
                        </a:rPr>
                        <a:t>Corteza de </a:t>
                      </a:r>
                      <a:r>
                        <a:rPr lang="es-EC" sz="1400" b="0" i="0" u="none" strike="noStrike" dirty="0" err="1">
                          <a:solidFill>
                            <a:srgbClr val="000000"/>
                          </a:solidFill>
                          <a:latin typeface="Century Gothic"/>
                        </a:rPr>
                        <a:t>Guacimo</a:t>
                      </a:r>
                      <a:endParaRPr lang="es-EC" sz="1400" b="0" i="0" u="none" strike="noStrike" dirty="0">
                        <a:solidFill>
                          <a:srgbClr val="000000"/>
                        </a:solidFill>
                        <a:latin typeface="Century Gothic"/>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C" sz="1400" b="0" i="0" u="none" strike="noStrike">
                          <a:solidFill>
                            <a:srgbClr val="000000"/>
                          </a:solidFill>
                          <a:latin typeface="Century Gothic"/>
                        </a:rPr>
                        <a:t>15 gramos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39813">
                <a:tc>
                  <a:txBody>
                    <a:bodyPr/>
                    <a:lstStyle/>
                    <a:p>
                      <a:pPr algn="ctr" fontAlgn="b"/>
                      <a:r>
                        <a:rPr lang="es-EC" sz="1400" b="0" i="0" u="none" strike="noStrike" dirty="0">
                          <a:solidFill>
                            <a:srgbClr val="000000"/>
                          </a:solidFill>
                          <a:latin typeface="Century Gothic"/>
                        </a:rPr>
                        <a:t>Ortigo macho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C" sz="1400" b="0" i="0" u="none" strike="noStrike" dirty="0">
                          <a:solidFill>
                            <a:srgbClr val="000000"/>
                          </a:solidFill>
                          <a:latin typeface="Century Gothic"/>
                        </a:rPr>
                        <a:t>15 gramos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39813">
                <a:tc>
                  <a:txBody>
                    <a:bodyPr/>
                    <a:lstStyle/>
                    <a:p>
                      <a:pPr algn="ctr" fontAlgn="b"/>
                      <a:r>
                        <a:rPr lang="es-EC" sz="1400" b="0" i="0" u="none" strike="noStrike">
                          <a:solidFill>
                            <a:srgbClr val="000000"/>
                          </a:solidFill>
                          <a:latin typeface="Century Gothic"/>
                        </a:rPr>
                        <a:t>Jabon de Castilla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C" sz="1400" b="0" i="0" u="none" strike="noStrike" dirty="0">
                          <a:solidFill>
                            <a:srgbClr val="000000"/>
                          </a:solidFill>
                          <a:latin typeface="Century Gothic"/>
                        </a:rPr>
                        <a:t>110 gramos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39813">
                <a:tc>
                  <a:txBody>
                    <a:bodyPr/>
                    <a:lstStyle/>
                    <a:p>
                      <a:pPr algn="ctr" fontAlgn="b"/>
                      <a:r>
                        <a:rPr lang="es-EC" sz="1400" b="0" i="0" u="none" strike="noStrike">
                          <a:solidFill>
                            <a:srgbClr val="000000"/>
                          </a:solidFill>
                          <a:latin typeface="Century Gothic"/>
                        </a:rPr>
                        <a:t>Salvia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C" sz="1400" b="0" i="0" u="none" strike="noStrike" dirty="0">
                          <a:solidFill>
                            <a:srgbClr val="000000"/>
                          </a:solidFill>
                          <a:latin typeface="Century Gothic"/>
                        </a:rPr>
                        <a:t>15 gramos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39813">
                <a:tc>
                  <a:txBody>
                    <a:bodyPr/>
                    <a:lstStyle/>
                    <a:p>
                      <a:pPr algn="ctr" fontAlgn="b"/>
                      <a:r>
                        <a:rPr lang="es-EC" sz="1400" b="0" i="0" u="none" strike="noStrike">
                          <a:solidFill>
                            <a:srgbClr val="000000"/>
                          </a:solidFill>
                          <a:latin typeface="Century Gothic"/>
                        </a:rPr>
                        <a:t>Lavanda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C" sz="1400" b="0" i="0" u="none" strike="noStrike" dirty="0">
                          <a:solidFill>
                            <a:srgbClr val="000000"/>
                          </a:solidFill>
                          <a:latin typeface="Century Gothic"/>
                        </a:rPr>
                        <a:t>15 gramos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39813">
                <a:tc>
                  <a:txBody>
                    <a:bodyPr/>
                    <a:lstStyle/>
                    <a:p>
                      <a:pPr algn="ctr" fontAlgn="b"/>
                      <a:r>
                        <a:rPr lang="es-EC" sz="1400" b="0" i="0" u="none" strike="noStrike">
                          <a:solidFill>
                            <a:srgbClr val="000000"/>
                          </a:solidFill>
                          <a:latin typeface="Century Gothic"/>
                        </a:rPr>
                        <a:t>metilsulfonilmetano (MSM)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C" sz="1400" b="0" i="0" u="none" strike="noStrike" dirty="0">
                          <a:solidFill>
                            <a:srgbClr val="000000"/>
                          </a:solidFill>
                          <a:latin typeface="Century Gothic"/>
                        </a:rPr>
                        <a:t>2 gramos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39813">
                <a:tc>
                  <a:txBody>
                    <a:bodyPr/>
                    <a:lstStyle/>
                    <a:p>
                      <a:pPr algn="ctr" fontAlgn="b"/>
                      <a:r>
                        <a:rPr lang="es-EC" sz="1400" b="0" i="0" u="none" strike="noStrike">
                          <a:solidFill>
                            <a:srgbClr val="000000"/>
                          </a:solidFill>
                          <a:latin typeface="Century Gothic"/>
                        </a:rPr>
                        <a:t>Envase de 225 ml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C" sz="1400" b="0" i="0" u="none" strike="noStrike" dirty="0">
                          <a:solidFill>
                            <a:srgbClr val="000000"/>
                          </a:solidFill>
                          <a:latin typeface="Century Gothic"/>
                        </a:rPr>
                        <a:t> 1 unidad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55259">
                <a:tc>
                  <a:txBody>
                    <a:bodyPr/>
                    <a:lstStyle/>
                    <a:p>
                      <a:pPr algn="ctr" fontAlgn="b"/>
                      <a:r>
                        <a:rPr lang="es-EC" sz="1400" b="0" i="0" u="none" strike="noStrike">
                          <a:solidFill>
                            <a:srgbClr val="000000"/>
                          </a:solidFill>
                          <a:latin typeface="Century Gothic"/>
                        </a:rPr>
                        <a:t>Agua destilada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s-EC" sz="1400" b="0" i="0" u="none" strike="noStrike" dirty="0">
                          <a:solidFill>
                            <a:srgbClr val="000000"/>
                          </a:solidFill>
                          <a:latin typeface="Century Gothic"/>
                        </a:rPr>
                        <a:t>2 tazas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392750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tx1">
              <a:lumMod val="85000"/>
              <a:lumOff val="15000"/>
            </a:schemeClr>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3" cstate="print"/>
          <a:srcRect/>
          <a:stretch>
            <a:fillRect/>
          </a:stretch>
        </p:blipFill>
        <p:spPr bwMode="auto">
          <a:xfrm>
            <a:off x="142844" y="-24"/>
            <a:ext cx="8858280" cy="6791348"/>
          </a:xfrm>
          <a:prstGeom prst="rect">
            <a:avLst/>
          </a:prstGeom>
          <a:ln>
            <a:noFill/>
          </a:ln>
          <a:effectLst>
            <a:softEdge rad="112500"/>
          </a:effectLst>
        </p:spPr>
      </p:pic>
      <p:sp>
        <p:nvSpPr>
          <p:cNvPr id="7" name="6 CuadroTexto"/>
          <p:cNvSpPr txBox="1"/>
          <p:nvPr/>
        </p:nvSpPr>
        <p:spPr>
          <a:xfrm>
            <a:off x="1285852" y="428604"/>
            <a:ext cx="7072362" cy="646331"/>
          </a:xfrm>
          <a:prstGeom prst="rect">
            <a:avLst/>
          </a:prstGeom>
          <a:noFill/>
        </p:spPr>
        <p:txBody>
          <a:bodyPr wrap="square" rtlCol="0">
            <a:spAutoFit/>
          </a:bodyPr>
          <a:lstStyle/>
          <a:p>
            <a:endParaRPr lang="es-EC" dirty="0"/>
          </a:p>
          <a:p>
            <a:endParaRPr lang="es-EC" dirty="0"/>
          </a:p>
        </p:txBody>
      </p:sp>
      <p:sp>
        <p:nvSpPr>
          <p:cNvPr id="8" name="7 Rectángulo"/>
          <p:cNvSpPr/>
          <p:nvPr/>
        </p:nvSpPr>
        <p:spPr>
          <a:xfrm>
            <a:off x="0" y="0"/>
            <a:ext cx="9144000" cy="764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dirty="0" smtClean="0">
                <a:latin typeface="Century Gothic" pitchFamily="34" charset="0"/>
              </a:rPr>
              <a:t>LÍNEA ESTÉTICA MARÍNIA</a:t>
            </a:r>
          </a:p>
          <a:p>
            <a:pPr algn="r"/>
            <a:r>
              <a:rPr lang="es-EC" sz="2000" dirty="0" smtClean="0">
                <a:latin typeface="Century Gothic" pitchFamily="34" charset="0"/>
              </a:rPr>
              <a:t>Champú de Chocolate contra la caída del cabello</a:t>
            </a:r>
            <a:endParaRPr lang="es-EC" sz="2000" dirty="0">
              <a:latin typeface="Century Gothic" pitchFamily="34" charset="0"/>
            </a:endParaRPr>
          </a:p>
        </p:txBody>
      </p:sp>
      <p:sp>
        <p:nvSpPr>
          <p:cNvPr id="15" name="14 Rectángulo"/>
          <p:cNvSpPr/>
          <p:nvPr/>
        </p:nvSpPr>
        <p:spPr>
          <a:xfrm>
            <a:off x="3428992" y="1000108"/>
            <a:ext cx="3071866" cy="571504"/>
          </a:xfrm>
          <a:prstGeom prst="rect">
            <a:avLst/>
          </a:prstGeom>
          <a:blipFill>
            <a:blip r:embed="rId4" cstate="print">
              <a:lum bright="-10000" contrast="-40000"/>
            </a:blip>
            <a:tile tx="0" ty="0" sx="100000" sy="100000" flip="none" algn="tl"/>
          </a:blipFill>
          <a:ln>
            <a:solidFill>
              <a:srgbClr val="997E73"/>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atin typeface="Century Gothic" pitchFamily="34" charset="0"/>
              </a:rPr>
              <a:t>Referencias Bibliográficas</a:t>
            </a:r>
            <a:endParaRPr lang="es-EC" dirty="0">
              <a:latin typeface="Century Gothic" pitchFamily="34" charset="0"/>
            </a:endParaRPr>
          </a:p>
        </p:txBody>
      </p:sp>
      <p:sp>
        <p:nvSpPr>
          <p:cNvPr id="16" name="15 CuadroTexto"/>
          <p:cNvSpPr txBox="1"/>
          <p:nvPr/>
        </p:nvSpPr>
        <p:spPr>
          <a:xfrm>
            <a:off x="571472" y="2928934"/>
            <a:ext cx="8143900" cy="2308324"/>
          </a:xfrm>
          <a:prstGeom prst="rect">
            <a:avLst/>
          </a:prstGeom>
          <a:noFill/>
        </p:spPr>
        <p:txBody>
          <a:bodyPr wrap="square" rtlCol="0">
            <a:spAutoFit/>
          </a:bodyPr>
          <a:lstStyle/>
          <a:p>
            <a:pPr>
              <a:buFont typeface="Arial" pitchFamily="34" charset="0"/>
              <a:buChar char="•"/>
            </a:pPr>
            <a:r>
              <a:rPr lang="es-EC" dirty="0" smtClean="0">
                <a:hlinkClick r:id="rId5"/>
              </a:rPr>
              <a:t> http://www.monografias.com/trabajos15/elaboracion-champu/elaboracion-champu.shtml</a:t>
            </a:r>
            <a:endParaRPr lang="es-EC" dirty="0" smtClean="0"/>
          </a:p>
          <a:p>
            <a:pPr>
              <a:buFont typeface="Arial" pitchFamily="34" charset="0"/>
              <a:buChar char="•"/>
            </a:pPr>
            <a:r>
              <a:rPr lang="es-EC" dirty="0" smtClean="0"/>
              <a:t> </a:t>
            </a:r>
            <a:r>
              <a:rPr lang="es-EC" dirty="0" smtClean="0">
                <a:hlinkClick r:id="rId6"/>
              </a:rPr>
              <a:t>http://www.enplenitud.com/nota.asp?articuloID=8954</a:t>
            </a:r>
            <a:endParaRPr lang="es-EC" dirty="0" smtClean="0"/>
          </a:p>
          <a:p>
            <a:pPr>
              <a:buFont typeface="Arial" pitchFamily="34" charset="0"/>
              <a:buChar char="•"/>
            </a:pPr>
            <a:r>
              <a:rPr lang="es-EC" dirty="0" smtClean="0"/>
              <a:t> </a:t>
            </a:r>
            <a:r>
              <a:rPr lang="es-EC" dirty="0" smtClean="0">
                <a:hlinkClick r:id="rId7"/>
              </a:rPr>
              <a:t>http://milorillas.blogspot.com/2010/05/tricofero-de-barry.html</a:t>
            </a:r>
            <a:r>
              <a:rPr lang="es-EC" dirty="0" smtClean="0"/>
              <a:t> </a:t>
            </a:r>
          </a:p>
          <a:p>
            <a:pPr>
              <a:buFont typeface="Arial" pitchFamily="34" charset="0"/>
              <a:buChar char="•"/>
            </a:pPr>
            <a:r>
              <a:rPr lang="es-EC" dirty="0" smtClean="0"/>
              <a:t> </a:t>
            </a:r>
            <a:r>
              <a:rPr lang="es-EC" dirty="0" smtClean="0">
                <a:hlinkClick r:id="rId8"/>
              </a:rPr>
              <a:t>http://www.lasmanualidades.com/2006/12/21/como-hacer-shampoo/</a:t>
            </a:r>
            <a:endParaRPr lang="es-EC" dirty="0" smtClean="0"/>
          </a:p>
          <a:p>
            <a:pPr>
              <a:buFont typeface="Arial" pitchFamily="34" charset="0"/>
              <a:buChar char="•"/>
            </a:pPr>
            <a:r>
              <a:rPr lang="es-EC" dirty="0" smtClean="0"/>
              <a:t> </a:t>
            </a:r>
            <a:r>
              <a:rPr lang="es-EC" dirty="0" smtClean="0">
                <a:hlinkClick r:id="rId9"/>
              </a:rPr>
              <a:t>http://www.telepolis.com/cgi-bin/web/DISTRITODOCVIEW?url=/vidasana/doc/ProductosPlantas/PlantasMedicinales/OrtigaMayor.htm</a:t>
            </a:r>
            <a:r>
              <a:rPr lang="es-EC" dirty="0" smtClean="0"/>
              <a:t> </a:t>
            </a:r>
            <a:endParaRPr lang="es-EC" dirty="0"/>
          </a:p>
        </p:txBody>
      </p:sp>
      <p:pic>
        <p:nvPicPr>
          <p:cNvPr id="17" name="Picture 2"/>
          <p:cNvPicPr>
            <a:picLocks noChangeAspect="1" noChangeArrowheads="1"/>
          </p:cNvPicPr>
          <p:nvPr/>
        </p:nvPicPr>
        <p:blipFill>
          <a:blip r:embed="rId10" cstate="print">
            <a:clrChange>
              <a:clrFrom>
                <a:srgbClr val="FFFFFF"/>
              </a:clrFrom>
              <a:clrTo>
                <a:srgbClr val="FFFFFF">
                  <a:alpha val="0"/>
                </a:srgbClr>
              </a:clrTo>
            </a:clrChange>
            <a:duotone>
              <a:schemeClr val="accent6">
                <a:shade val="45000"/>
                <a:satMod val="135000"/>
              </a:schemeClr>
              <a:prstClr val="white"/>
            </a:duotone>
          </a:blip>
          <a:srcRect l="15441" t="10742" r="15073" b="17968"/>
          <a:stretch>
            <a:fillRect/>
          </a:stretch>
        </p:blipFill>
        <p:spPr bwMode="auto">
          <a:xfrm>
            <a:off x="0" y="5429288"/>
            <a:ext cx="2357422" cy="1344477"/>
          </a:xfrm>
          <a:prstGeom prst="rect">
            <a:avLst/>
          </a:prstGeom>
          <a:noFill/>
          <a:ln w="9525">
            <a:noFill/>
            <a:miter lim="800000"/>
            <a:headEnd/>
            <a:tailEnd/>
          </a:ln>
          <a:effectLst/>
        </p:spPr>
      </p:pic>
      <p:pic>
        <p:nvPicPr>
          <p:cNvPr id="18" name="Picture 2"/>
          <p:cNvPicPr>
            <a:picLocks noChangeAspect="1" noChangeArrowheads="1"/>
          </p:cNvPicPr>
          <p:nvPr/>
        </p:nvPicPr>
        <p:blipFill>
          <a:blip r:embed="rId11" cstate="print">
            <a:clrChange>
              <a:clrFrom>
                <a:srgbClr val="FFFFFF"/>
              </a:clrFrom>
              <a:clrTo>
                <a:srgbClr val="FFFFFF">
                  <a:alpha val="0"/>
                </a:srgbClr>
              </a:clrTo>
            </a:clrChange>
            <a:duotone>
              <a:prstClr val="black"/>
              <a:schemeClr val="accent4">
                <a:tint val="45000"/>
                <a:satMod val="400000"/>
              </a:schemeClr>
            </a:duotone>
          </a:blip>
          <a:srcRect l="15441" t="10742" r="15073" b="17968"/>
          <a:stretch>
            <a:fillRect/>
          </a:stretch>
        </p:blipFill>
        <p:spPr bwMode="auto">
          <a:xfrm>
            <a:off x="2357454" y="5429264"/>
            <a:ext cx="2214546" cy="1262992"/>
          </a:xfrm>
          <a:prstGeom prst="rect">
            <a:avLst/>
          </a:prstGeom>
          <a:noFill/>
          <a:ln w="9525">
            <a:noFill/>
            <a:miter lim="800000"/>
            <a:headEnd/>
            <a:tailEnd/>
          </a:ln>
          <a:effectLst/>
        </p:spPr>
      </p:pic>
      <p:pic>
        <p:nvPicPr>
          <p:cNvPr id="19" name="Picture 2"/>
          <p:cNvPicPr>
            <a:picLocks noChangeAspect="1" noChangeArrowheads="1"/>
          </p:cNvPicPr>
          <p:nvPr/>
        </p:nvPicPr>
        <p:blipFill>
          <a:blip r:embed="rId11" cstate="print">
            <a:clrChange>
              <a:clrFrom>
                <a:srgbClr val="FFFFFF"/>
              </a:clrFrom>
              <a:clrTo>
                <a:srgbClr val="FFFFFF">
                  <a:alpha val="0"/>
                </a:srgbClr>
              </a:clrTo>
            </a:clrChange>
            <a:duotone>
              <a:schemeClr val="accent5">
                <a:shade val="45000"/>
                <a:satMod val="135000"/>
              </a:schemeClr>
              <a:prstClr val="white"/>
            </a:duotone>
          </a:blip>
          <a:srcRect l="15441" t="10742" r="15073" b="17968"/>
          <a:stretch>
            <a:fillRect/>
          </a:stretch>
        </p:blipFill>
        <p:spPr bwMode="auto">
          <a:xfrm>
            <a:off x="4714876" y="5429264"/>
            <a:ext cx="2214546" cy="1262992"/>
          </a:xfrm>
          <a:prstGeom prst="rect">
            <a:avLst/>
          </a:prstGeom>
          <a:noFill/>
          <a:ln w="9525">
            <a:noFill/>
            <a:miter lim="800000"/>
            <a:headEnd/>
            <a:tailEnd/>
          </a:ln>
          <a:effectLst/>
        </p:spPr>
      </p:pic>
      <p:pic>
        <p:nvPicPr>
          <p:cNvPr id="20" name="Picture 2"/>
          <p:cNvPicPr>
            <a:picLocks noChangeAspect="1" noChangeArrowheads="1"/>
          </p:cNvPicPr>
          <p:nvPr/>
        </p:nvPicPr>
        <p:blipFill>
          <a:blip r:embed="rId11" cstate="print">
            <a:clrChange>
              <a:clrFrom>
                <a:srgbClr val="FFFFFF"/>
              </a:clrFrom>
              <a:clrTo>
                <a:srgbClr val="FFFFFF">
                  <a:alpha val="0"/>
                </a:srgbClr>
              </a:clrTo>
            </a:clrChange>
            <a:duotone>
              <a:schemeClr val="accent3">
                <a:shade val="45000"/>
                <a:satMod val="135000"/>
              </a:schemeClr>
              <a:prstClr val="white"/>
            </a:duotone>
          </a:blip>
          <a:srcRect l="15441" t="10742" r="15073" b="17968"/>
          <a:stretch>
            <a:fillRect/>
          </a:stretch>
        </p:blipFill>
        <p:spPr bwMode="auto">
          <a:xfrm>
            <a:off x="6929454" y="5429288"/>
            <a:ext cx="2214546" cy="1262992"/>
          </a:xfrm>
          <a:prstGeom prst="rect">
            <a:avLst/>
          </a:prstGeom>
          <a:noFill/>
          <a:ln w="9525">
            <a:noFill/>
            <a:miter lim="800000"/>
            <a:headEnd/>
            <a:tailEnd/>
          </a:ln>
          <a:effectLst/>
        </p:spPr>
      </p:pic>
      <p:pic>
        <p:nvPicPr>
          <p:cNvPr id="21" name="Picture 2">
            <a:hlinkClick r:id="rId12" action="ppaction://hlinksldjump"/>
          </p:cNvPr>
          <p:cNvPicPr>
            <a:picLocks noChangeAspect="1" noChangeArrowheads="1"/>
          </p:cNvPicPr>
          <p:nvPr/>
        </p:nvPicPr>
        <p:blipFill>
          <a:blip r:embed="rId13" cstate="print"/>
          <a:srcRect l="12684" r="12867"/>
          <a:stretch>
            <a:fillRect/>
          </a:stretch>
        </p:blipFill>
        <p:spPr bwMode="auto">
          <a:xfrm>
            <a:off x="35541" y="-24"/>
            <a:ext cx="1035997" cy="785818"/>
          </a:xfrm>
          <a:prstGeom prst="rect">
            <a:avLst/>
          </a:prstGeom>
          <a:noFill/>
          <a:ln w="9525">
            <a:noFill/>
            <a:miter lim="800000"/>
            <a:headEnd/>
            <a:tailEnd/>
          </a:ln>
          <a:effectLst/>
        </p:spPr>
      </p:pic>
    </p:spTree>
    <p:extLst>
      <p:ext uri="{BB962C8B-B14F-4D97-AF65-F5344CB8AC3E}">
        <p14:creationId xmlns:p14="http://schemas.microsoft.com/office/powerpoint/2010/main" xmlns="" val="2392750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tx1">
              <a:lumMod val="85000"/>
              <a:lumOff val="15000"/>
            </a:schemeClr>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3" cstate="print"/>
          <a:srcRect/>
          <a:stretch>
            <a:fillRect/>
          </a:stretch>
        </p:blipFill>
        <p:spPr bwMode="auto">
          <a:xfrm>
            <a:off x="142844" y="-24"/>
            <a:ext cx="8858280" cy="6791348"/>
          </a:xfrm>
          <a:prstGeom prst="rect">
            <a:avLst/>
          </a:prstGeom>
          <a:ln>
            <a:noFill/>
          </a:ln>
          <a:effectLst>
            <a:softEdge rad="112500"/>
          </a:effectLst>
        </p:spPr>
      </p:pic>
      <p:sp>
        <p:nvSpPr>
          <p:cNvPr id="7" name="6 CuadroTexto"/>
          <p:cNvSpPr txBox="1"/>
          <p:nvPr/>
        </p:nvSpPr>
        <p:spPr>
          <a:xfrm>
            <a:off x="1285852" y="428604"/>
            <a:ext cx="7072362" cy="646331"/>
          </a:xfrm>
          <a:prstGeom prst="rect">
            <a:avLst/>
          </a:prstGeom>
          <a:noFill/>
        </p:spPr>
        <p:txBody>
          <a:bodyPr wrap="square" rtlCol="0">
            <a:spAutoFit/>
          </a:bodyPr>
          <a:lstStyle/>
          <a:p>
            <a:endParaRPr lang="es-EC" dirty="0"/>
          </a:p>
          <a:p>
            <a:endParaRPr lang="es-EC" dirty="0"/>
          </a:p>
        </p:txBody>
      </p:sp>
      <p:pic>
        <p:nvPicPr>
          <p:cNvPr id="1028" name="Picture 4"/>
          <p:cNvPicPr>
            <a:picLocks noChangeAspect="1" noChangeArrowheads="1"/>
          </p:cNvPicPr>
          <p:nvPr/>
        </p:nvPicPr>
        <p:blipFill>
          <a:blip r:embed="rId4" cstate="print"/>
          <a:srcRect/>
          <a:stretch>
            <a:fillRect/>
          </a:stretch>
        </p:blipFill>
        <p:spPr bwMode="auto">
          <a:xfrm>
            <a:off x="3500430" y="1214422"/>
            <a:ext cx="5286412" cy="5286412"/>
          </a:xfrm>
          <a:prstGeom prst="rect">
            <a:avLst/>
          </a:prstGeom>
          <a:noFill/>
          <a:ln w="9525">
            <a:noFill/>
            <a:miter lim="800000"/>
            <a:headEnd/>
            <a:tailEnd/>
          </a:ln>
          <a:effectLst/>
        </p:spPr>
      </p:pic>
      <p:sp>
        <p:nvSpPr>
          <p:cNvPr id="12" name="11 CuadroTexto"/>
          <p:cNvSpPr txBox="1"/>
          <p:nvPr/>
        </p:nvSpPr>
        <p:spPr>
          <a:xfrm>
            <a:off x="928662" y="214290"/>
            <a:ext cx="7643866" cy="954107"/>
          </a:xfrm>
          <a:prstGeom prst="rect">
            <a:avLst/>
          </a:prstGeom>
          <a:noFill/>
        </p:spPr>
        <p:txBody>
          <a:bodyPr wrap="square" rtlCol="0">
            <a:spAutoFit/>
          </a:bodyPr>
          <a:lstStyle/>
          <a:p>
            <a:pPr algn="ctr"/>
            <a:r>
              <a:rPr lang="es-EC" sz="2800" dirty="0" smtClean="0">
                <a:latin typeface="Aharoni" pitchFamily="2" charset="-79"/>
                <a:cs typeface="Aharoni" pitchFamily="2" charset="-79"/>
              </a:rPr>
              <a:t>Concurso Semestral de Emprendimiento, Ciencia y Tecnología</a:t>
            </a:r>
            <a:endParaRPr lang="es-EC" sz="2800" dirty="0">
              <a:latin typeface="Aharoni" pitchFamily="2" charset="-79"/>
              <a:cs typeface="Aharoni" pitchFamily="2" charset="-79"/>
            </a:endParaRPr>
          </a:p>
        </p:txBody>
      </p:sp>
      <p:sp>
        <p:nvSpPr>
          <p:cNvPr id="13" name="12 CuadroTexto"/>
          <p:cNvSpPr txBox="1"/>
          <p:nvPr/>
        </p:nvSpPr>
        <p:spPr>
          <a:xfrm>
            <a:off x="428628" y="1176299"/>
            <a:ext cx="3000364" cy="5324535"/>
          </a:xfrm>
          <a:prstGeom prst="rect">
            <a:avLst/>
          </a:prstGeom>
          <a:noFill/>
        </p:spPr>
        <p:txBody>
          <a:bodyPr wrap="square" rtlCol="0">
            <a:spAutoFit/>
          </a:bodyPr>
          <a:lstStyle/>
          <a:p>
            <a:pPr algn="just"/>
            <a:r>
              <a:rPr lang="es-EC" sz="2000" dirty="0" smtClean="0"/>
              <a:t>El</a:t>
            </a:r>
            <a:r>
              <a:rPr lang="es-EC" sz="2000" b="1" dirty="0" smtClean="0"/>
              <a:t> </a:t>
            </a:r>
            <a:r>
              <a:rPr lang="es-EC" sz="2000" b="1" dirty="0"/>
              <a:t>CSECT</a:t>
            </a:r>
            <a:r>
              <a:rPr lang="es-EC" sz="2000" dirty="0" smtClean="0"/>
              <a:t> es un evento de Emprendimiento, Ciencia y Tecnología que se organiza con los auspicios académicos del ICQA en busca del calor del emprendimiento, el sentimiento de la pasión por la Ciencia, las herramientas de la tecnología de bajo costo, esto para dar paso a la creatividad criolla y la innovación en los mantos de nuestra cultura. Inseparable de las ruedas de la </a:t>
            </a:r>
            <a:r>
              <a:rPr lang="es-EC" sz="2000" b="1" dirty="0"/>
              <a:t>AUTO GESTIÓN</a:t>
            </a:r>
            <a:r>
              <a:rPr lang="es-EC" sz="2000" dirty="0" smtClean="0"/>
              <a:t>.</a:t>
            </a:r>
            <a:endParaRPr lang="es-EC"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1.jpg"/>
          <p:cNvPicPr>
            <a:picLocks noChangeAspect="1"/>
          </p:cNvPicPr>
          <p:nvPr/>
        </p:nvPicPr>
        <p:blipFill>
          <a:blip r:embed="rId2" cstate="print"/>
          <a:stretch>
            <a:fillRect/>
          </a:stretch>
        </p:blipFill>
        <p:spPr>
          <a:xfrm>
            <a:off x="-1" y="0"/>
            <a:ext cx="9069911" cy="6858000"/>
          </a:xfrm>
          <a:prstGeom prst="rect">
            <a:avLst/>
          </a:prstGeom>
        </p:spPr>
      </p:pic>
    </p:spTree>
  </p:cSld>
  <p:clrMapOvr>
    <a:masterClrMapping/>
  </p:clrMapOvr>
  <p:transition spd="slow" advTm="60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logo 2.jpg"/>
          <p:cNvPicPr>
            <a:picLocks noChangeAspect="1"/>
          </p:cNvPicPr>
          <p:nvPr/>
        </p:nvPicPr>
        <p:blipFill>
          <a:blip r:embed="rId2" cstate="print"/>
          <a:stretch>
            <a:fillRect/>
          </a:stretch>
        </p:blipFill>
        <p:spPr>
          <a:xfrm>
            <a:off x="-22788" y="357166"/>
            <a:ext cx="9166788" cy="6215082"/>
          </a:xfrm>
          <a:prstGeom prst="rect">
            <a:avLst/>
          </a:prstGeom>
        </p:spPr>
      </p:pic>
    </p:spTree>
  </p:cSld>
  <p:clrMapOvr>
    <a:masterClrMapping/>
  </p:clrMapOvr>
  <p:transition advTm="60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logo 3.jpg"/>
          <p:cNvPicPr>
            <a:picLocks noChangeAspect="1"/>
          </p:cNvPicPr>
          <p:nvPr/>
        </p:nvPicPr>
        <p:blipFill>
          <a:blip r:embed="rId2" cstate="print"/>
          <a:stretch>
            <a:fillRect/>
          </a:stretch>
        </p:blipFill>
        <p:spPr>
          <a:xfrm>
            <a:off x="0" y="571480"/>
            <a:ext cx="9117426" cy="6072206"/>
          </a:xfrm>
          <a:prstGeom prst="rect">
            <a:avLst/>
          </a:prstGeom>
        </p:spPr>
      </p:pic>
    </p:spTree>
  </p:cSld>
  <p:clrMapOvr>
    <a:masterClrMapping/>
  </p:clrMapOvr>
  <p:transition advTm="60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logo 4.jpg"/>
          <p:cNvPicPr>
            <a:picLocks noChangeAspect="1"/>
          </p:cNvPicPr>
          <p:nvPr/>
        </p:nvPicPr>
        <p:blipFill>
          <a:blip r:embed="rId2" cstate="print"/>
          <a:stretch>
            <a:fillRect/>
          </a:stretch>
        </p:blipFill>
        <p:spPr>
          <a:xfrm>
            <a:off x="-14677" y="1071546"/>
            <a:ext cx="9158677" cy="5357826"/>
          </a:xfrm>
          <a:prstGeom prst="rect">
            <a:avLst/>
          </a:prstGeom>
        </p:spPr>
      </p:pic>
    </p:spTree>
  </p:cSld>
  <p:clrMapOvr>
    <a:masterClrMapping/>
  </p:clrMapOvr>
  <p:transition advTm="6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tx1">
              <a:lumMod val="85000"/>
              <a:lumOff val="15000"/>
            </a:schemeClr>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3" cstate="print"/>
          <a:srcRect/>
          <a:stretch>
            <a:fillRect/>
          </a:stretch>
        </p:blipFill>
        <p:spPr bwMode="auto">
          <a:xfrm>
            <a:off x="142844" y="-24"/>
            <a:ext cx="8858280" cy="6791348"/>
          </a:xfrm>
          <a:prstGeom prst="rect">
            <a:avLst/>
          </a:prstGeom>
          <a:ln>
            <a:noFill/>
          </a:ln>
          <a:effectLst>
            <a:softEdge rad="112500"/>
          </a:effectLst>
        </p:spPr>
      </p:pic>
      <p:sp>
        <p:nvSpPr>
          <p:cNvPr id="7" name="6 CuadroTexto"/>
          <p:cNvSpPr txBox="1"/>
          <p:nvPr/>
        </p:nvSpPr>
        <p:spPr>
          <a:xfrm>
            <a:off x="1285852" y="428604"/>
            <a:ext cx="7072362" cy="646331"/>
          </a:xfrm>
          <a:prstGeom prst="rect">
            <a:avLst/>
          </a:prstGeom>
          <a:noFill/>
        </p:spPr>
        <p:txBody>
          <a:bodyPr wrap="square" rtlCol="0">
            <a:spAutoFit/>
          </a:bodyPr>
          <a:lstStyle/>
          <a:p>
            <a:endParaRPr lang="es-EC" dirty="0"/>
          </a:p>
          <a:p>
            <a:endParaRPr lang="es-EC" dirty="0"/>
          </a:p>
        </p:txBody>
      </p:sp>
      <p:sp>
        <p:nvSpPr>
          <p:cNvPr id="8" name="7 Rectángulo"/>
          <p:cNvSpPr/>
          <p:nvPr/>
        </p:nvSpPr>
        <p:spPr>
          <a:xfrm>
            <a:off x="0" y="0"/>
            <a:ext cx="9144000" cy="764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dirty="0" smtClean="0">
                <a:latin typeface="Century Gothic" pitchFamily="34" charset="0"/>
              </a:rPr>
              <a:t>LÍNEA ESTÉTICA MARÍNIA</a:t>
            </a:r>
          </a:p>
          <a:p>
            <a:pPr algn="r"/>
            <a:r>
              <a:rPr lang="es-EC" sz="2000" dirty="0" smtClean="0">
                <a:latin typeface="Century Gothic" pitchFamily="34" charset="0"/>
              </a:rPr>
              <a:t>Champú de Chocolate contra la caída del cabello</a:t>
            </a:r>
            <a:endParaRPr lang="es-EC" sz="2000" dirty="0">
              <a:latin typeface="Century Gothic" pitchFamily="34" charset="0"/>
            </a:endParaRPr>
          </a:p>
        </p:txBody>
      </p:sp>
      <p:pic>
        <p:nvPicPr>
          <p:cNvPr id="9" name="Picture 3"/>
          <p:cNvPicPr>
            <a:picLocks noChangeAspect="1" noChangeArrowheads="1"/>
          </p:cNvPicPr>
          <p:nvPr/>
        </p:nvPicPr>
        <p:blipFill>
          <a:blip r:embed="rId4" cstate="print"/>
          <a:srcRect l="24265" t="9765" r="42647" b="27734"/>
          <a:stretch>
            <a:fillRect/>
          </a:stretch>
        </p:blipFill>
        <p:spPr bwMode="auto">
          <a:xfrm>
            <a:off x="4071934" y="1440871"/>
            <a:ext cx="4429156" cy="4724433"/>
          </a:xfrm>
          <a:prstGeom prst="rect">
            <a:avLst/>
          </a:prstGeom>
          <a:ln w="38100" cap="sq">
            <a:solidFill>
              <a:schemeClr val="bg1">
                <a:lumMod val="50000"/>
              </a:schemeClr>
            </a:solidFill>
            <a:prstDash val="solid"/>
            <a:miter lim="800000"/>
          </a:ln>
          <a:effectLst>
            <a:outerShdw blurRad="50800" dist="38100" dir="2700000" algn="tl" rotWithShape="0">
              <a:srgbClr val="000000">
                <a:alpha val="43000"/>
              </a:srgbClr>
            </a:outerShdw>
          </a:effectLst>
        </p:spPr>
      </p:pic>
      <p:sp>
        <p:nvSpPr>
          <p:cNvPr id="10" name="9 Rectángulo">
            <a:hlinkClick r:id="rId5" action="ppaction://hlinksldjump"/>
          </p:cNvPr>
          <p:cNvSpPr/>
          <p:nvPr/>
        </p:nvSpPr>
        <p:spPr>
          <a:xfrm>
            <a:off x="500034" y="1571612"/>
            <a:ext cx="3071866" cy="571504"/>
          </a:xfrm>
          <a:prstGeom prst="rect">
            <a:avLst/>
          </a:prstGeom>
          <a:blipFill>
            <a:blip r:embed="rId6" cstate="print">
              <a:lum bright="-10000" contrast="-40000"/>
            </a:blip>
            <a:tile tx="0" ty="0" sx="100000" sy="100000" flip="none" algn="tl"/>
          </a:blipFill>
          <a:ln>
            <a:solidFill>
              <a:srgbClr val="997E73"/>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Century Gothic" pitchFamily="34" charset="0"/>
              </a:rPr>
              <a:t>Introducción</a:t>
            </a:r>
            <a:endParaRPr lang="es-EC" sz="2000" dirty="0">
              <a:latin typeface="Century Gothic" pitchFamily="34" charset="0"/>
            </a:endParaRPr>
          </a:p>
        </p:txBody>
      </p:sp>
      <p:sp>
        <p:nvSpPr>
          <p:cNvPr id="11" name="10 Rectángulo">
            <a:hlinkClick r:id="rId7" action="ppaction://hlinksldjump"/>
          </p:cNvPr>
          <p:cNvSpPr/>
          <p:nvPr/>
        </p:nvSpPr>
        <p:spPr>
          <a:xfrm>
            <a:off x="500034" y="2357430"/>
            <a:ext cx="3071866" cy="571504"/>
          </a:xfrm>
          <a:prstGeom prst="rect">
            <a:avLst/>
          </a:prstGeom>
          <a:blipFill>
            <a:blip r:embed="rId6" cstate="print">
              <a:lum bright="-10000" contrast="-40000"/>
            </a:blip>
            <a:tile tx="0" ty="0" sx="100000" sy="100000" flip="none" algn="tl"/>
          </a:blipFill>
          <a:ln>
            <a:solidFill>
              <a:srgbClr val="997E73"/>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Century Gothic" pitchFamily="34" charset="0"/>
              </a:rPr>
              <a:t>Objetivos</a:t>
            </a:r>
            <a:endParaRPr lang="es-EC" sz="2000" dirty="0">
              <a:latin typeface="Century Gothic" pitchFamily="34" charset="0"/>
            </a:endParaRPr>
          </a:p>
        </p:txBody>
      </p:sp>
      <p:sp>
        <p:nvSpPr>
          <p:cNvPr id="12" name="11 Rectángulo">
            <a:hlinkClick r:id="rId8" action="ppaction://hlinksldjump"/>
          </p:cNvPr>
          <p:cNvSpPr/>
          <p:nvPr/>
        </p:nvSpPr>
        <p:spPr>
          <a:xfrm>
            <a:off x="500034" y="3143248"/>
            <a:ext cx="3071866" cy="571504"/>
          </a:xfrm>
          <a:prstGeom prst="rect">
            <a:avLst/>
          </a:prstGeom>
          <a:blipFill>
            <a:blip r:embed="rId6" cstate="print">
              <a:lum bright="-10000" contrast="-40000"/>
            </a:blip>
            <a:tile tx="0" ty="0" sx="100000" sy="100000" flip="none" algn="tl"/>
          </a:blipFill>
          <a:ln>
            <a:solidFill>
              <a:srgbClr val="997E73"/>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Century Gothic" pitchFamily="34" charset="0"/>
              </a:rPr>
              <a:t>Justificación</a:t>
            </a:r>
            <a:endParaRPr lang="es-EC" sz="2000" dirty="0">
              <a:latin typeface="Century Gothic" pitchFamily="34" charset="0"/>
            </a:endParaRPr>
          </a:p>
        </p:txBody>
      </p:sp>
      <p:sp>
        <p:nvSpPr>
          <p:cNvPr id="13" name="12 Rectángulo">
            <a:hlinkClick r:id="rId9" action="ppaction://hlinksldjump"/>
          </p:cNvPr>
          <p:cNvSpPr/>
          <p:nvPr/>
        </p:nvSpPr>
        <p:spPr>
          <a:xfrm>
            <a:off x="500034" y="3929066"/>
            <a:ext cx="3071866" cy="571504"/>
          </a:xfrm>
          <a:prstGeom prst="rect">
            <a:avLst/>
          </a:prstGeom>
          <a:blipFill>
            <a:blip r:embed="rId6" cstate="print">
              <a:lum bright="-10000" contrast="-40000"/>
            </a:blip>
            <a:tile tx="0" ty="0" sx="100000" sy="100000" flip="none" algn="tl"/>
          </a:blipFill>
          <a:ln>
            <a:solidFill>
              <a:srgbClr val="997E73"/>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Century Gothic" pitchFamily="34" charset="0"/>
              </a:rPr>
              <a:t>Desarrollo</a:t>
            </a:r>
            <a:endParaRPr lang="es-EC" sz="2000" dirty="0">
              <a:latin typeface="Century Gothic" pitchFamily="34" charset="0"/>
            </a:endParaRPr>
          </a:p>
        </p:txBody>
      </p:sp>
      <p:sp>
        <p:nvSpPr>
          <p:cNvPr id="14" name="13 Rectángulo">
            <a:hlinkClick r:id="rId10" action="ppaction://hlinksldjump"/>
          </p:cNvPr>
          <p:cNvSpPr/>
          <p:nvPr/>
        </p:nvSpPr>
        <p:spPr>
          <a:xfrm>
            <a:off x="500034" y="4714884"/>
            <a:ext cx="3071866" cy="571504"/>
          </a:xfrm>
          <a:prstGeom prst="rect">
            <a:avLst/>
          </a:prstGeom>
          <a:blipFill>
            <a:blip r:embed="rId6" cstate="print">
              <a:lum bright="-10000" contrast="-40000"/>
            </a:blip>
            <a:tile tx="0" ty="0" sx="100000" sy="100000" flip="none" algn="tl"/>
          </a:blipFill>
          <a:ln>
            <a:solidFill>
              <a:srgbClr val="997E73"/>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Century Gothic" pitchFamily="34" charset="0"/>
              </a:rPr>
              <a:t>Nuestro Producto</a:t>
            </a:r>
            <a:endParaRPr lang="es-EC" sz="2000" dirty="0">
              <a:latin typeface="Century Gothic" pitchFamily="34" charset="0"/>
            </a:endParaRPr>
          </a:p>
        </p:txBody>
      </p:sp>
      <p:sp>
        <p:nvSpPr>
          <p:cNvPr id="15" name="14 Rectángulo">
            <a:hlinkClick r:id="rId11" action="ppaction://hlinksldjump"/>
          </p:cNvPr>
          <p:cNvSpPr/>
          <p:nvPr/>
        </p:nvSpPr>
        <p:spPr>
          <a:xfrm>
            <a:off x="500034" y="5500702"/>
            <a:ext cx="3071866" cy="571504"/>
          </a:xfrm>
          <a:prstGeom prst="rect">
            <a:avLst/>
          </a:prstGeom>
          <a:blipFill>
            <a:blip r:embed="rId6" cstate="print">
              <a:lum bright="-10000" contrast="-40000"/>
            </a:blip>
            <a:tile tx="0" ty="0" sx="100000" sy="100000" flip="none" algn="tl"/>
          </a:blipFill>
          <a:ln>
            <a:solidFill>
              <a:srgbClr val="997E73"/>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atin typeface="Century Gothic" pitchFamily="34" charset="0"/>
              </a:rPr>
              <a:t>Referencias Bibliográficas</a:t>
            </a:r>
            <a:endParaRPr lang="es-EC" dirty="0">
              <a:latin typeface="Century Gothic" pitchFamily="34" charset="0"/>
            </a:endParaRPr>
          </a:p>
        </p:txBody>
      </p:sp>
    </p:spTree>
    <p:extLst>
      <p:ext uri="{BB962C8B-B14F-4D97-AF65-F5344CB8AC3E}">
        <p14:creationId xmlns:p14="http://schemas.microsoft.com/office/powerpoint/2010/main" xmlns="" val="2392750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tx1">
              <a:lumMod val="85000"/>
              <a:lumOff val="15000"/>
            </a:schemeClr>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3" cstate="print"/>
          <a:srcRect/>
          <a:stretch>
            <a:fillRect/>
          </a:stretch>
        </p:blipFill>
        <p:spPr bwMode="auto">
          <a:xfrm>
            <a:off x="142844" y="-24"/>
            <a:ext cx="8858280" cy="6791348"/>
          </a:xfrm>
          <a:prstGeom prst="rect">
            <a:avLst/>
          </a:prstGeom>
          <a:ln>
            <a:noFill/>
          </a:ln>
          <a:effectLst>
            <a:softEdge rad="112500"/>
          </a:effectLst>
        </p:spPr>
      </p:pic>
      <p:sp>
        <p:nvSpPr>
          <p:cNvPr id="7" name="6 CuadroTexto"/>
          <p:cNvSpPr txBox="1"/>
          <p:nvPr/>
        </p:nvSpPr>
        <p:spPr>
          <a:xfrm>
            <a:off x="1285852" y="428604"/>
            <a:ext cx="7072362" cy="646331"/>
          </a:xfrm>
          <a:prstGeom prst="rect">
            <a:avLst/>
          </a:prstGeom>
          <a:noFill/>
        </p:spPr>
        <p:txBody>
          <a:bodyPr wrap="square" rtlCol="0">
            <a:spAutoFit/>
          </a:bodyPr>
          <a:lstStyle/>
          <a:p>
            <a:endParaRPr lang="es-EC" dirty="0"/>
          </a:p>
          <a:p>
            <a:endParaRPr lang="es-EC" dirty="0"/>
          </a:p>
        </p:txBody>
      </p:sp>
      <p:sp>
        <p:nvSpPr>
          <p:cNvPr id="8" name="7 Rectángulo"/>
          <p:cNvSpPr/>
          <p:nvPr/>
        </p:nvSpPr>
        <p:spPr>
          <a:xfrm>
            <a:off x="0" y="0"/>
            <a:ext cx="9144000" cy="764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dirty="0" smtClean="0">
                <a:latin typeface="Century Gothic" pitchFamily="34" charset="0"/>
              </a:rPr>
              <a:t>LÍNEA ESTÉTICA MARÍNIA</a:t>
            </a:r>
          </a:p>
          <a:p>
            <a:pPr algn="r"/>
            <a:r>
              <a:rPr lang="es-EC" sz="2000" dirty="0" smtClean="0">
                <a:latin typeface="Century Gothic" pitchFamily="34" charset="0"/>
              </a:rPr>
              <a:t>Champú de Chocolate contra la caída del cabello</a:t>
            </a:r>
            <a:endParaRPr lang="es-EC" sz="2000" dirty="0">
              <a:latin typeface="Century Gothic" pitchFamily="34" charset="0"/>
            </a:endParaRPr>
          </a:p>
        </p:txBody>
      </p:sp>
      <p:sp>
        <p:nvSpPr>
          <p:cNvPr id="10" name="9 Rectángulo"/>
          <p:cNvSpPr/>
          <p:nvPr/>
        </p:nvSpPr>
        <p:spPr>
          <a:xfrm>
            <a:off x="3214678" y="1000108"/>
            <a:ext cx="3071866" cy="571504"/>
          </a:xfrm>
          <a:prstGeom prst="rect">
            <a:avLst/>
          </a:prstGeom>
          <a:blipFill>
            <a:blip r:embed="rId4" cstate="print">
              <a:lum bright="-10000" contrast="-40000"/>
            </a:blip>
            <a:tile tx="0" ty="0" sx="100000" sy="100000" flip="none" algn="tl"/>
          </a:blipFill>
          <a:ln>
            <a:solidFill>
              <a:srgbClr val="997E73"/>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Century Gothic" pitchFamily="34" charset="0"/>
              </a:rPr>
              <a:t>Introducción</a:t>
            </a:r>
            <a:endParaRPr lang="es-EC" sz="2000" dirty="0">
              <a:latin typeface="Century Gothic" pitchFamily="34" charset="0"/>
            </a:endParaRPr>
          </a:p>
        </p:txBody>
      </p:sp>
      <p:pic>
        <p:nvPicPr>
          <p:cNvPr id="16" name="Picture 2">
            <a:hlinkClick r:id="rId5" action="ppaction://hlinksldjump"/>
          </p:cNvPr>
          <p:cNvPicPr>
            <a:picLocks noChangeAspect="1" noChangeArrowheads="1"/>
          </p:cNvPicPr>
          <p:nvPr/>
        </p:nvPicPr>
        <p:blipFill>
          <a:blip r:embed="rId6" cstate="print"/>
          <a:srcRect l="12684" r="12867"/>
          <a:stretch>
            <a:fillRect/>
          </a:stretch>
        </p:blipFill>
        <p:spPr bwMode="auto">
          <a:xfrm>
            <a:off x="35541" y="-24"/>
            <a:ext cx="1035997" cy="785818"/>
          </a:xfrm>
          <a:prstGeom prst="rect">
            <a:avLst/>
          </a:prstGeom>
          <a:noFill/>
          <a:ln w="9525">
            <a:noFill/>
            <a:miter lim="800000"/>
            <a:headEnd/>
            <a:tailEnd/>
          </a:ln>
          <a:effectLst/>
        </p:spPr>
      </p:pic>
      <p:sp>
        <p:nvSpPr>
          <p:cNvPr id="17" name="16 CuadroTexto"/>
          <p:cNvSpPr txBox="1"/>
          <p:nvPr/>
        </p:nvSpPr>
        <p:spPr>
          <a:xfrm>
            <a:off x="357158" y="3857628"/>
            <a:ext cx="8429684" cy="2677656"/>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pPr algn="just"/>
            <a:r>
              <a:rPr lang="es-EC" sz="1400" dirty="0" smtClean="0">
                <a:latin typeface="Century Gothic" pitchFamily="34" charset="0"/>
              </a:rPr>
              <a:t>Desde siempre el hombre a estado acostumbrado a cuidar y lucir sus rasgos mas sobresalientes ante la línea estética que hemos definido como belleza; está línea muchas veces es un factor determinante al momento de proporcionar y obtener oportunidades. Gracias a está descripción tan a la vista pobre, pero que la usamos sin querer aceptarlo el hombre tanto como la mujer se ha visto obligado al uso de cosméticos, cirugías y métodos muchas veces costosos, para modificar con la intención de mejorar las características tan propias que los hacen diferentes. Es por esto, que la investigación nunca termina, el simple hecho de que cada generación mejore su calidad de vida hace que la competencia sea mas exigente, y nuestra estética más perfeccionada.</a:t>
            </a:r>
          </a:p>
          <a:p>
            <a:pPr algn="just"/>
            <a:endParaRPr lang="es-EC" sz="1400" dirty="0" smtClean="0">
              <a:latin typeface="Century Gothic" pitchFamily="34" charset="0"/>
            </a:endParaRPr>
          </a:p>
          <a:p>
            <a:pPr algn="just"/>
            <a:r>
              <a:rPr lang="es-EC" sz="1400" dirty="0" smtClean="0">
                <a:latin typeface="Century Gothic" pitchFamily="34" charset="0"/>
              </a:rPr>
              <a:t>Y nuestro cabello no es la excepción, es un pilar fundamental de nuestra presencia, por lo que su cuidado no debe ser desapercibido.  </a:t>
            </a:r>
          </a:p>
        </p:txBody>
      </p:sp>
      <p:pic>
        <p:nvPicPr>
          <p:cNvPr id="18" name="Picture 4" descr="http://www.bellezapura.com/wp-content/uploads/flickr_backup/470143006_e48de58350.jpg"/>
          <p:cNvPicPr>
            <a:picLocks noChangeAspect="1" noChangeArrowheads="1"/>
          </p:cNvPicPr>
          <p:nvPr/>
        </p:nvPicPr>
        <p:blipFill>
          <a:blip r:embed="rId7" cstate="print"/>
          <a:srcRect t="7836" b="9077"/>
          <a:stretch>
            <a:fillRect/>
          </a:stretch>
        </p:blipFill>
        <p:spPr bwMode="auto">
          <a:xfrm>
            <a:off x="4643438" y="1614647"/>
            <a:ext cx="3777587" cy="2140585"/>
          </a:xfrm>
          <a:prstGeom prst="rect">
            <a:avLst/>
          </a:prstGeom>
          <a:ln>
            <a:noFill/>
          </a:ln>
          <a:effectLst>
            <a:softEdge rad="112500"/>
          </a:effectLst>
        </p:spPr>
      </p:pic>
      <p:pic>
        <p:nvPicPr>
          <p:cNvPr id="2050" name="Picture 2"/>
          <p:cNvPicPr>
            <a:picLocks noChangeAspect="1" noChangeArrowheads="1"/>
          </p:cNvPicPr>
          <p:nvPr/>
        </p:nvPicPr>
        <p:blipFill>
          <a:blip r:embed="rId8" cstate="print"/>
          <a:srcRect/>
          <a:stretch>
            <a:fillRect/>
          </a:stretch>
        </p:blipFill>
        <p:spPr bwMode="auto">
          <a:xfrm>
            <a:off x="1000100" y="1643050"/>
            <a:ext cx="3286148" cy="2143140"/>
          </a:xfrm>
          <a:prstGeom prst="rect">
            <a:avLst/>
          </a:prstGeom>
          <a:ln>
            <a:noFill/>
          </a:ln>
          <a:effectLst>
            <a:softEdge rad="112500"/>
          </a:effectLst>
        </p:spPr>
      </p:pic>
    </p:spTree>
    <p:extLst>
      <p:ext uri="{BB962C8B-B14F-4D97-AF65-F5344CB8AC3E}">
        <p14:creationId xmlns:p14="http://schemas.microsoft.com/office/powerpoint/2010/main" xmlns="" val="2392750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tx1">
              <a:lumMod val="85000"/>
              <a:lumOff val="15000"/>
            </a:schemeClr>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3" cstate="print"/>
          <a:srcRect/>
          <a:stretch>
            <a:fillRect/>
          </a:stretch>
        </p:blipFill>
        <p:spPr bwMode="auto">
          <a:xfrm>
            <a:off x="142844" y="-24"/>
            <a:ext cx="8858280" cy="6791348"/>
          </a:xfrm>
          <a:prstGeom prst="rect">
            <a:avLst/>
          </a:prstGeom>
          <a:ln>
            <a:noFill/>
          </a:ln>
          <a:effectLst>
            <a:softEdge rad="112500"/>
          </a:effectLst>
        </p:spPr>
      </p:pic>
      <p:sp>
        <p:nvSpPr>
          <p:cNvPr id="7" name="6 CuadroTexto"/>
          <p:cNvSpPr txBox="1"/>
          <p:nvPr/>
        </p:nvSpPr>
        <p:spPr>
          <a:xfrm>
            <a:off x="1285852" y="428604"/>
            <a:ext cx="7072362" cy="646331"/>
          </a:xfrm>
          <a:prstGeom prst="rect">
            <a:avLst/>
          </a:prstGeom>
          <a:noFill/>
        </p:spPr>
        <p:txBody>
          <a:bodyPr wrap="square" rtlCol="0">
            <a:spAutoFit/>
          </a:bodyPr>
          <a:lstStyle/>
          <a:p>
            <a:endParaRPr lang="es-EC" dirty="0"/>
          </a:p>
          <a:p>
            <a:endParaRPr lang="es-EC" dirty="0"/>
          </a:p>
        </p:txBody>
      </p:sp>
      <p:sp>
        <p:nvSpPr>
          <p:cNvPr id="8" name="7 Rectángulo"/>
          <p:cNvSpPr/>
          <p:nvPr/>
        </p:nvSpPr>
        <p:spPr>
          <a:xfrm>
            <a:off x="0" y="0"/>
            <a:ext cx="9144000" cy="764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dirty="0" smtClean="0">
                <a:latin typeface="Century Gothic" pitchFamily="34" charset="0"/>
              </a:rPr>
              <a:t>LÍNEA ESTÉTICA MARÍNIA</a:t>
            </a:r>
          </a:p>
          <a:p>
            <a:pPr algn="r"/>
            <a:r>
              <a:rPr lang="es-EC" sz="2000" dirty="0" smtClean="0">
                <a:latin typeface="Century Gothic" pitchFamily="34" charset="0"/>
              </a:rPr>
              <a:t>Champú de Chocolate contra la caída del cabello</a:t>
            </a:r>
            <a:endParaRPr lang="es-EC" sz="2000" dirty="0">
              <a:latin typeface="Century Gothic" pitchFamily="34" charset="0"/>
            </a:endParaRPr>
          </a:p>
        </p:txBody>
      </p:sp>
      <p:sp>
        <p:nvSpPr>
          <p:cNvPr id="10" name="9 Rectángulo"/>
          <p:cNvSpPr/>
          <p:nvPr/>
        </p:nvSpPr>
        <p:spPr>
          <a:xfrm>
            <a:off x="3214678" y="1000108"/>
            <a:ext cx="3071866" cy="571504"/>
          </a:xfrm>
          <a:prstGeom prst="rect">
            <a:avLst/>
          </a:prstGeom>
          <a:blipFill>
            <a:blip r:embed="rId4" cstate="print">
              <a:lum bright="-10000" contrast="-40000"/>
            </a:blip>
            <a:tile tx="0" ty="0" sx="100000" sy="100000" flip="none" algn="tl"/>
          </a:blipFill>
          <a:ln>
            <a:solidFill>
              <a:srgbClr val="997E73"/>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Century Gothic" pitchFamily="34" charset="0"/>
              </a:rPr>
              <a:t>Objetivos</a:t>
            </a:r>
            <a:endParaRPr lang="es-EC" sz="2000" dirty="0">
              <a:latin typeface="Century Gothic" pitchFamily="34" charset="0"/>
            </a:endParaRPr>
          </a:p>
        </p:txBody>
      </p:sp>
      <p:pic>
        <p:nvPicPr>
          <p:cNvPr id="16" name="Picture 2">
            <a:hlinkClick r:id="rId5" action="ppaction://hlinksldjump"/>
          </p:cNvPr>
          <p:cNvPicPr>
            <a:picLocks noChangeAspect="1" noChangeArrowheads="1"/>
          </p:cNvPicPr>
          <p:nvPr/>
        </p:nvPicPr>
        <p:blipFill>
          <a:blip r:embed="rId6" cstate="print"/>
          <a:srcRect l="12684" r="12867"/>
          <a:stretch>
            <a:fillRect/>
          </a:stretch>
        </p:blipFill>
        <p:spPr bwMode="auto">
          <a:xfrm>
            <a:off x="35541" y="-24"/>
            <a:ext cx="1035997" cy="785818"/>
          </a:xfrm>
          <a:prstGeom prst="rect">
            <a:avLst/>
          </a:prstGeom>
          <a:noFill/>
          <a:ln w="9525">
            <a:noFill/>
            <a:miter lim="800000"/>
            <a:headEnd/>
            <a:tailEnd/>
          </a:ln>
          <a:effectLst/>
        </p:spPr>
      </p:pic>
      <p:sp>
        <p:nvSpPr>
          <p:cNvPr id="17" name="16 CuadroTexto"/>
          <p:cNvSpPr txBox="1"/>
          <p:nvPr/>
        </p:nvSpPr>
        <p:spPr>
          <a:xfrm>
            <a:off x="357158" y="2460208"/>
            <a:ext cx="4143404" cy="3754874"/>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pPr algn="just"/>
            <a:r>
              <a:rPr lang="es-EC" sz="1400" dirty="0" smtClean="0">
                <a:latin typeface="Century Gothic" pitchFamily="34" charset="0"/>
              </a:rPr>
              <a:t>Adquirir conocimientos en:</a:t>
            </a:r>
          </a:p>
          <a:p>
            <a:pPr lvl="1" algn="just">
              <a:buFont typeface="Wingdings" pitchFamily="2" charset="2"/>
              <a:buChar char=""/>
            </a:pPr>
            <a:r>
              <a:rPr lang="es-EC" sz="1400" dirty="0" smtClean="0">
                <a:latin typeface="Century Gothic" pitchFamily="34" charset="0"/>
              </a:rPr>
              <a:t> Cultura digital</a:t>
            </a:r>
          </a:p>
          <a:p>
            <a:pPr lvl="1" algn="just">
              <a:buFont typeface="Wingdings" pitchFamily="2" charset="2"/>
              <a:buChar char=""/>
            </a:pPr>
            <a:r>
              <a:rPr lang="es-EC" sz="1400" dirty="0" smtClean="0">
                <a:latin typeface="Century Gothic" pitchFamily="34" charset="0"/>
              </a:rPr>
              <a:t> Habilidades científicas y tecnológicas</a:t>
            </a:r>
          </a:p>
          <a:p>
            <a:pPr lvl="1" algn="just">
              <a:buFont typeface="Wingdings" pitchFamily="2" charset="2"/>
              <a:buChar char=""/>
            </a:pPr>
            <a:r>
              <a:rPr lang="es-EC" sz="1400" dirty="0" smtClean="0">
                <a:latin typeface="Century Gothic" pitchFamily="34" charset="0"/>
              </a:rPr>
              <a:t> Interrelación con docentes, expertos, comunidades y sus vínculos</a:t>
            </a:r>
          </a:p>
          <a:p>
            <a:pPr lvl="1" algn="just">
              <a:buFont typeface="Wingdings" pitchFamily="2" charset="2"/>
              <a:buChar char=""/>
            </a:pPr>
            <a:r>
              <a:rPr lang="es-EC" sz="1400" dirty="0" smtClean="0">
                <a:latin typeface="Century Gothic" pitchFamily="34" charset="0"/>
              </a:rPr>
              <a:t> Fomentar los valores y principios éticos en la realización del producto</a:t>
            </a:r>
          </a:p>
          <a:p>
            <a:pPr lvl="1" algn="just">
              <a:buFont typeface="Wingdings" pitchFamily="2" charset="2"/>
              <a:buChar char=""/>
            </a:pPr>
            <a:r>
              <a:rPr lang="es-EC" sz="1400" dirty="0" smtClean="0">
                <a:latin typeface="Century Gothic" pitchFamily="34" charset="0"/>
              </a:rPr>
              <a:t> Capacidad de elaborar soluciones, competir y servir con respuestas alternativas a productos actuales de uso general </a:t>
            </a:r>
          </a:p>
          <a:p>
            <a:pPr lvl="1" algn="just">
              <a:buFont typeface="Wingdings" pitchFamily="2" charset="2"/>
              <a:buChar char=""/>
            </a:pPr>
            <a:r>
              <a:rPr lang="es-EC" sz="1400" dirty="0" smtClean="0">
                <a:latin typeface="Century Gothic" pitchFamily="34" charset="0"/>
              </a:rPr>
              <a:t> Preservación del medio ambiente y salud</a:t>
            </a:r>
          </a:p>
          <a:p>
            <a:pPr lvl="1" algn="just"/>
            <a:endParaRPr lang="es-EC" sz="1400" dirty="0" smtClean="0">
              <a:latin typeface="Century Gothic" pitchFamily="34" charset="0"/>
            </a:endParaRPr>
          </a:p>
          <a:p>
            <a:pPr algn="just"/>
            <a:r>
              <a:rPr lang="es-EC" sz="1400" dirty="0" smtClean="0">
                <a:latin typeface="Century Gothic" pitchFamily="34" charset="0"/>
              </a:rPr>
              <a:t>Adquirir la cultura de observar, medir, escribir informes, reportes técnicos y publicar en el ciberespacio.</a:t>
            </a:r>
          </a:p>
        </p:txBody>
      </p:sp>
      <p:sp>
        <p:nvSpPr>
          <p:cNvPr id="11" name="10 Rectángulo"/>
          <p:cNvSpPr/>
          <p:nvPr/>
        </p:nvSpPr>
        <p:spPr>
          <a:xfrm>
            <a:off x="357158" y="2000240"/>
            <a:ext cx="4143404" cy="35719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latin typeface="Century Gothic" pitchFamily="34" charset="0"/>
              </a:rPr>
              <a:t>GENERALES</a:t>
            </a:r>
            <a:endParaRPr lang="es-EC" sz="2400" dirty="0">
              <a:latin typeface="Century Gothic" pitchFamily="34" charset="0"/>
            </a:endParaRPr>
          </a:p>
        </p:txBody>
      </p:sp>
      <p:sp>
        <p:nvSpPr>
          <p:cNvPr id="12" name="11 CuadroTexto"/>
          <p:cNvSpPr txBox="1"/>
          <p:nvPr/>
        </p:nvSpPr>
        <p:spPr>
          <a:xfrm>
            <a:off x="4643438" y="2460208"/>
            <a:ext cx="4143404" cy="3108543"/>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pPr algn="just"/>
            <a:r>
              <a:rPr lang="es-EC" sz="1400" dirty="0" smtClean="0">
                <a:latin typeface="Century Gothic" pitchFamily="34" charset="0"/>
              </a:rPr>
              <a:t>Identificar un problema estético en el cual enfocar el proyecto</a:t>
            </a:r>
          </a:p>
          <a:p>
            <a:pPr algn="just"/>
            <a:endParaRPr lang="es-EC" sz="1400" dirty="0" smtClean="0">
              <a:latin typeface="Century Gothic" pitchFamily="34" charset="0"/>
            </a:endParaRPr>
          </a:p>
          <a:p>
            <a:pPr algn="just"/>
            <a:r>
              <a:rPr lang="es-EC" sz="1400" dirty="0" smtClean="0">
                <a:latin typeface="Century Gothic" pitchFamily="34" charset="0"/>
              </a:rPr>
              <a:t>Determinar las causas y las soluciones para el problema identificado</a:t>
            </a:r>
          </a:p>
          <a:p>
            <a:pPr algn="just"/>
            <a:endParaRPr lang="es-EC" sz="1400" dirty="0" smtClean="0">
              <a:latin typeface="Century Gothic" pitchFamily="34" charset="0"/>
            </a:endParaRPr>
          </a:p>
          <a:p>
            <a:pPr algn="just"/>
            <a:r>
              <a:rPr lang="es-EC" sz="1400" dirty="0" smtClean="0">
                <a:latin typeface="Century Gothic" pitchFamily="34" charset="0"/>
              </a:rPr>
              <a:t>Elaborar un producto que cubra nuestro rango de investigación y que pueda ser puesto a prueba, con resultados eficientes</a:t>
            </a:r>
          </a:p>
          <a:p>
            <a:pPr algn="just"/>
            <a:endParaRPr lang="es-EC" sz="1400" dirty="0" smtClean="0">
              <a:latin typeface="Century Gothic" pitchFamily="34" charset="0"/>
            </a:endParaRPr>
          </a:p>
          <a:p>
            <a:pPr algn="just"/>
            <a:r>
              <a:rPr lang="es-EC" sz="1400" dirty="0" smtClean="0">
                <a:latin typeface="Century Gothic" pitchFamily="34" charset="0"/>
              </a:rPr>
              <a:t>Nuestro producto debe: prevenir la caída del cabello, dar brillo, suavidad y ser anti-</a:t>
            </a:r>
            <a:r>
              <a:rPr lang="es-EC" sz="1400" dirty="0" err="1" smtClean="0">
                <a:latin typeface="Century Gothic" pitchFamily="34" charset="0"/>
              </a:rPr>
              <a:t>frizz</a:t>
            </a:r>
            <a:endParaRPr lang="es-EC" sz="1400" dirty="0" smtClean="0">
              <a:latin typeface="Century Gothic" pitchFamily="34" charset="0"/>
            </a:endParaRPr>
          </a:p>
          <a:p>
            <a:pPr algn="just"/>
            <a:endParaRPr lang="es-EC" sz="1400" dirty="0" smtClean="0">
              <a:latin typeface="Century Gothic" pitchFamily="34" charset="0"/>
            </a:endParaRPr>
          </a:p>
          <a:p>
            <a:pPr algn="just"/>
            <a:endParaRPr lang="es-EC" sz="1400" dirty="0" smtClean="0">
              <a:latin typeface="Century Gothic" pitchFamily="34" charset="0"/>
            </a:endParaRPr>
          </a:p>
        </p:txBody>
      </p:sp>
      <p:sp>
        <p:nvSpPr>
          <p:cNvPr id="13" name="12 Rectángulo"/>
          <p:cNvSpPr/>
          <p:nvPr/>
        </p:nvSpPr>
        <p:spPr>
          <a:xfrm>
            <a:off x="4643438" y="2000240"/>
            <a:ext cx="4143404" cy="35719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latin typeface="Century Gothic" pitchFamily="34" charset="0"/>
              </a:rPr>
              <a:t>ESPECÍFICOS</a:t>
            </a:r>
            <a:endParaRPr lang="es-EC" sz="2400" dirty="0">
              <a:latin typeface="Century Gothic" pitchFamily="34" charset="0"/>
            </a:endParaRPr>
          </a:p>
        </p:txBody>
      </p:sp>
    </p:spTree>
    <p:extLst>
      <p:ext uri="{BB962C8B-B14F-4D97-AF65-F5344CB8AC3E}">
        <p14:creationId xmlns:p14="http://schemas.microsoft.com/office/powerpoint/2010/main" xmlns="" val="2392750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tx1">
              <a:lumMod val="85000"/>
              <a:lumOff val="15000"/>
            </a:schemeClr>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3" cstate="print"/>
          <a:srcRect/>
          <a:stretch>
            <a:fillRect/>
          </a:stretch>
        </p:blipFill>
        <p:spPr bwMode="auto">
          <a:xfrm>
            <a:off x="142844" y="-24"/>
            <a:ext cx="8858280" cy="6791348"/>
          </a:xfrm>
          <a:prstGeom prst="rect">
            <a:avLst/>
          </a:prstGeom>
          <a:ln>
            <a:noFill/>
          </a:ln>
          <a:effectLst>
            <a:softEdge rad="112500"/>
          </a:effectLst>
        </p:spPr>
      </p:pic>
      <p:sp>
        <p:nvSpPr>
          <p:cNvPr id="7" name="6 CuadroTexto"/>
          <p:cNvSpPr txBox="1"/>
          <p:nvPr/>
        </p:nvSpPr>
        <p:spPr>
          <a:xfrm>
            <a:off x="1285852" y="428604"/>
            <a:ext cx="7072362" cy="646331"/>
          </a:xfrm>
          <a:prstGeom prst="rect">
            <a:avLst/>
          </a:prstGeom>
          <a:noFill/>
        </p:spPr>
        <p:txBody>
          <a:bodyPr wrap="square" rtlCol="0">
            <a:spAutoFit/>
          </a:bodyPr>
          <a:lstStyle/>
          <a:p>
            <a:endParaRPr lang="es-EC" dirty="0"/>
          </a:p>
          <a:p>
            <a:endParaRPr lang="es-EC" dirty="0"/>
          </a:p>
        </p:txBody>
      </p:sp>
      <p:sp>
        <p:nvSpPr>
          <p:cNvPr id="8" name="7 Rectángulo"/>
          <p:cNvSpPr/>
          <p:nvPr/>
        </p:nvSpPr>
        <p:spPr>
          <a:xfrm>
            <a:off x="0" y="0"/>
            <a:ext cx="9144000" cy="764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dirty="0" smtClean="0">
                <a:latin typeface="Century Gothic" pitchFamily="34" charset="0"/>
              </a:rPr>
              <a:t>LÍNEA ESTÉTICA MARÍNIA</a:t>
            </a:r>
          </a:p>
          <a:p>
            <a:pPr algn="r"/>
            <a:r>
              <a:rPr lang="es-EC" sz="2000" dirty="0" smtClean="0">
                <a:latin typeface="Century Gothic" pitchFamily="34" charset="0"/>
              </a:rPr>
              <a:t>Champú de Chocolate contra la caída del cabello</a:t>
            </a:r>
            <a:endParaRPr lang="es-EC" sz="2000" dirty="0">
              <a:latin typeface="Century Gothic" pitchFamily="34" charset="0"/>
            </a:endParaRPr>
          </a:p>
        </p:txBody>
      </p:sp>
      <p:sp>
        <p:nvSpPr>
          <p:cNvPr id="10" name="9 Rectángulo"/>
          <p:cNvSpPr/>
          <p:nvPr/>
        </p:nvSpPr>
        <p:spPr>
          <a:xfrm>
            <a:off x="3214678" y="1000108"/>
            <a:ext cx="3071866" cy="571504"/>
          </a:xfrm>
          <a:prstGeom prst="rect">
            <a:avLst/>
          </a:prstGeom>
          <a:blipFill>
            <a:blip r:embed="rId4" cstate="print">
              <a:lum bright="-10000" contrast="-40000"/>
            </a:blip>
            <a:tile tx="0" ty="0" sx="100000" sy="100000" flip="none" algn="tl"/>
          </a:blipFill>
          <a:ln>
            <a:solidFill>
              <a:srgbClr val="997E73"/>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Century Gothic" pitchFamily="34" charset="0"/>
              </a:rPr>
              <a:t>Justificación</a:t>
            </a:r>
            <a:endParaRPr lang="es-EC" sz="2000" dirty="0">
              <a:latin typeface="Century Gothic" pitchFamily="34" charset="0"/>
            </a:endParaRPr>
          </a:p>
        </p:txBody>
      </p:sp>
      <p:pic>
        <p:nvPicPr>
          <p:cNvPr id="16" name="Picture 2">
            <a:hlinkClick r:id="rId5" action="ppaction://hlinksldjump"/>
          </p:cNvPr>
          <p:cNvPicPr>
            <a:picLocks noChangeAspect="1" noChangeArrowheads="1"/>
          </p:cNvPicPr>
          <p:nvPr/>
        </p:nvPicPr>
        <p:blipFill>
          <a:blip r:embed="rId6" cstate="print"/>
          <a:srcRect l="12684" r="12867"/>
          <a:stretch>
            <a:fillRect/>
          </a:stretch>
        </p:blipFill>
        <p:spPr bwMode="auto">
          <a:xfrm>
            <a:off x="35541" y="-24"/>
            <a:ext cx="1035997" cy="785818"/>
          </a:xfrm>
          <a:prstGeom prst="rect">
            <a:avLst/>
          </a:prstGeom>
          <a:noFill/>
          <a:ln w="9525">
            <a:noFill/>
            <a:miter lim="800000"/>
            <a:headEnd/>
            <a:tailEnd/>
          </a:ln>
          <a:effectLst/>
        </p:spPr>
      </p:pic>
      <p:sp>
        <p:nvSpPr>
          <p:cNvPr id="17" name="16 CuadroTexto"/>
          <p:cNvSpPr txBox="1"/>
          <p:nvPr/>
        </p:nvSpPr>
        <p:spPr>
          <a:xfrm>
            <a:off x="428596" y="2040333"/>
            <a:ext cx="8286808" cy="4031873"/>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pPr algn="just"/>
            <a:r>
              <a:rPr lang="es-EC" sz="1600" dirty="0" smtClean="0">
                <a:latin typeface="Century Gothic" pitchFamily="34" charset="0"/>
              </a:rPr>
              <a:t>Cincuenta y cinco años nos separan del uso de la pastilla de jabón, que fue el materia básico para la higiene del cabello. Fred Winter, en su Tratado de Perfumería y Cosmética editada en el año 1947, define los champúes como "preparaciones que producen una limpieza energética del cabello y cuero cabelludo. El mejor champú es un buen jabón neutro que en forma de polvo contenga un tanto por ciento de un álcali moderado, como el bórax o el bicarbonato sódico". Eran los primeros tiempos del champú. </a:t>
            </a:r>
          </a:p>
          <a:p>
            <a:pPr algn="just"/>
            <a:endParaRPr lang="es-EC" dirty="0" smtClean="0">
              <a:latin typeface="Century Gothic" pitchFamily="34" charset="0"/>
            </a:endParaRPr>
          </a:p>
          <a:p>
            <a:pPr algn="just"/>
            <a:r>
              <a:rPr lang="es-EC" b="1" dirty="0" smtClean="0">
                <a:latin typeface="Century Gothic" pitchFamily="34" charset="0"/>
              </a:rPr>
              <a:t>La palabra </a:t>
            </a:r>
            <a:r>
              <a:rPr lang="es-EC" b="1" i="1" dirty="0" smtClean="0">
                <a:latin typeface="Century Gothic" pitchFamily="34" charset="0"/>
              </a:rPr>
              <a:t>champú</a:t>
            </a:r>
            <a:r>
              <a:rPr lang="es-EC" b="1" dirty="0" smtClean="0">
                <a:latin typeface="Century Gothic" pitchFamily="34" charset="0"/>
              </a:rPr>
              <a:t> deriva del inglés </a:t>
            </a:r>
            <a:r>
              <a:rPr lang="es-EC" b="1" i="1" dirty="0" smtClean="0">
                <a:latin typeface="Century Gothic" pitchFamily="34" charset="0"/>
              </a:rPr>
              <a:t>shampoo</a:t>
            </a:r>
            <a:r>
              <a:rPr lang="es-EC" b="1" dirty="0" smtClean="0">
                <a:latin typeface="Century Gothic" pitchFamily="34" charset="0"/>
              </a:rPr>
              <a:t>, palabra que data de 1762, y significaba originalmente "masajear". Esta palabra es un préstamo del Anglo-Indio </a:t>
            </a:r>
            <a:r>
              <a:rPr lang="es-EC" b="1" i="1" dirty="0" smtClean="0">
                <a:latin typeface="Century Gothic" pitchFamily="34" charset="0"/>
              </a:rPr>
              <a:t>shampoo</a:t>
            </a:r>
            <a:r>
              <a:rPr lang="es-EC" b="1" dirty="0" smtClean="0">
                <a:latin typeface="Century Gothic" pitchFamily="34" charset="0"/>
              </a:rPr>
              <a:t>, y esta a su vez del Hindi </a:t>
            </a:r>
            <a:r>
              <a:rPr lang="es-EC" b="1" i="1" dirty="0" smtClean="0">
                <a:latin typeface="Century Gothic" pitchFamily="34" charset="0"/>
              </a:rPr>
              <a:t>champo</a:t>
            </a:r>
            <a:r>
              <a:rPr lang="es-EC" b="1" dirty="0" smtClean="0">
                <a:latin typeface="Century Gothic" pitchFamily="34" charset="0"/>
              </a:rPr>
              <a:t>, imperativo de </a:t>
            </a:r>
            <a:r>
              <a:rPr lang="es-EC" b="1" i="1" dirty="0" smtClean="0">
                <a:latin typeface="Century Gothic" pitchFamily="34" charset="0"/>
              </a:rPr>
              <a:t>champna</a:t>
            </a:r>
            <a:r>
              <a:rPr lang="es-EC" b="1" dirty="0" smtClean="0">
                <a:latin typeface="Century Gothic" pitchFamily="34" charset="0"/>
              </a:rPr>
              <a:t>, "presionar, amasar los músculos, masajear"..</a:t>
            </a:r>
          </a:p>
          <a:p>
            <a:pPr algn="just"/>
            <a:endParaRPr lang="es-EC" b="1" dirty="0" smtClean="0">
              <a:latin typeface="Century Gothic" pitchFamily="34" charset="0"/>
            </a:endParaRPr>
          </a:p>
          <a:p>
            <a:pPr algn="just"/>
            <a:r>
              <a:rPr lang="es-EC" sz="1600" dirty="0" smtClean="0">
                <a:latin typeface="Century Gothic" pitchFamily="34" charset="0"/>
              </a:rPr>
              <a:t>Por lo tanto, nuestro proyecto tiene como base dar fuerza, vitalidad, brillo y un agradable aroma de chocolate a nuestro cabello</a:t>
            </a:r>
          </a:p>
        </p:txBody>
      </p:sp>
    </p:spTree>
    <p:extLst>
      <p:ext uri="{BB962C8B-B14F-4D97-AF65-F5344CB8AC3E}">
        <p14:creationId xmlns:p14="http://schemas.microsoft.com/office/powerpoint/2010/main" xmlns="" val="2392750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tx1">
              <a:lumMod val="85000"/>
              <a:lumOff val="15000"/>
            </a:schemeClr>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3" cstate="print"/>
          <a:srcRect/>
          <a:stretch>
            <a:fillRect/>
          </a:stretch>
        </p:blipFill>
        <p:spPr bwMode="auto">
          <a:xfrm>
            <a:off x="142844" y="-24"/>
            <a:ext cx="8858280" cy="6791348"/>
          </a:xfrm>
          <a:prstGeom prst="rect">
            <a:avLst/>
          </a:prstGeom>
          <a:ln>
            <a:noFill/>
          </a:ln>
          <a:effectLst>
            <a:softEdge rad="112500"/>
          </a:effectLst>
        </p:spPr>
      </p:pic>
      <p:sp>
        <p:nvSpPr>
          <p:cNvPr id="7" name="6 CuadroTexto"/>
          <p:cNvSpPr txBox="1"/>
          <p:nvPr/>
        </p:nvSpPr>
        <p:spPr>
          <a:xfrm>
            <a:off x="1285852" y="428604"/>
            <a:ext cx="7072362" cy="646331"/>
          </a:xfrm>
          <a:prstGeom prst="rect">
            <a:avLst/>
          </a:prstGeom>
          <a:noFill/>
        </p:spPr>
        <p:txBody>
          <a:bodyPr wrap="square" rtlCol="0">
            <a:spAutoFit/>
          </a:bodyPr>
          <a:lstStyle/>
          <a:p>
            <a:endParaRPr lang="es-EC" dirty="0"/>
          </a:p>
          <a:p>
            <a:endParaRPr lang="es-EC" dirty="0"/>
          </a:p>
        </p:txBody>
      </p:sp>
      <p:sp>
        <p:nvSpPr>
          <p:cNvPr id="8" name="7 Rectángulo"/>
          <p:cNvSpPr/>
          <p:nvPr/>
        </p:nvSpPr>
        <p:spPr>
          <a:xfrm>
            <a:off x="0" y="0"/>
            <a:ext cx="9144000" cy="764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dirty="0" smtClean="0">
                <a:latin typeface="Century Gothic" pitchFamily="34" charset="0"/>
              </a:rPr>
              <a:t>LÍNEA ESTÉTICA MARÍNIA</a:t>
            </a:r>
          </a:p>
          <a:p>
            <a:pPr algn="r"/>
            <a:r>
              <a:rPr lang="es-EC" sz="2000" dirty="0" smtClean="0">
                <a:latin typeface="Century Gothic" pitchFamily="34" charset="0"/>
              </a:rPr>
              <a:t>Champú de Chocolate contra la caída del cabello</a:t>
            </a:r>
            <a:endParaRPr lang="es-EC" sz="2000" dirty="0">
              <a:latin typeface="Century Gothic" pitchFamily="34" charset="0"/>
            </a:endParaRPr>
          </a:p>
        </p:txBody>
      </p:sp>
      <p:sp>
        <p:nvSpPr>
          <p:cNvPr id="10" name="9 Rectángulo"/>
          <p:cNvSpPr/>
          <p:nvPr/>
        </p:nvSpPr>
        <p:spPr>
          <a:xfrm>
            <a:off x="3214678" y="1000108"/>
            <a:ext cx="3071866" cy="571504"/>
          </a:xfrm>
          <a:prstGeom prst="rect">
            <a:avLst/>
          </a:prstGeom>
          <a:blipFill>
            <a:blip r:embed="rId4" cstate="print">
              <a:lum bright="-10000" contrast="-40000"/>
            </a:blip>
            <a:tile tx="0" ty="0" sx="100000" sy="100000" flip="none" algn="tl"/>
          </a:blipFill>
          <a:ln>
            <a:solidFill>
              <a:srgbClr val="997E73"/>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Century Gothic" pitchFamily="34" charset="0"/>
              </a:rPr>
              <a:t>DESARROLLO</a:t>
            </a:r>
            <a:endParaRPr lang="es-EC" sz="2000" dirty="0">
              <a:latin typeface="Century Gothic" pitchFamily="34" charset="0"/>
            </a:endParaRPr>
          </a:p>
        </p:txBody>
      </p:sp>
      <p:pic>
        <p:nvPicPr>
          <p:cNvPr id="16" name="Picture 2">
            <a:hlinkClick r:id="rId5" action="ppaction://hlinksldjump"/>
          </p:cNvPr>
          <p:cNvPicPr>
            <a:picLocks noChangeAspect="1" noChangeArrowheads="1"/>
          </p:cNvPicPr>
          <p:nvPr/>
        </p:nvPicPr>
        <p:blipFill>
          <a:blip r:embed="rId6" cstate="print"/>
          <a:srcRect l="12684" r="12867"/>
          <a:stretch>
            <a:fillRect/>
          </a:stretch>
        </p:blipFill>
        <p:spPr bwMode="auto">
          <a:xfrm>
            <a:off x="35541" y="-24"/>
            <a:ext cx="1035997" cy="785818"/>
          </a:xfrm>
          <a:prstGeom prst="rect">
            <a:avLst/>
          </a:prstGeom>
          <a:noFill/>
          <a:ln w="9525">
            <a:noFill/>
            <a:miter lim="800000"/>
            <a:headEnd/>
            <a:tailEnd/>
          </a:ln>
          <a:effectLst/>
        </p:spPr>
      </p:pic>
      <p:sp>
        <p:nvSpPr>
          <p:cNvPr id="9" name="8 CuadroTexto"/>
          <p:cNvSpPr txBox="1"/>
          <p:nvPr/>
        </p:nvSpPr>
        <p:spPr>
          <a:xfrm>
            <a:off x="357158" y="1601084"/>
            <a:ext cx="8429684" cy="613470"/>
          </a:xfrm>
          <a:prstGeom prst="bevel">
            <a:avLst/>
          </a:prstGeom>
          <a:blipFill>
            <a:blip r:embed="rId7" cstate="print"/>
            <a:tile tx="0" ty="0" sx="100000" sy="100000" flip="none" algn="tl"/>
          </a:blipFill>
          <a:ln w="38100">
            <a:solidFill>
              <a:schemeClr val="accent2">
                <a:lumMod val="75000"/>
              </a:schemeClr>
            </a:solidFill>
          </a:ln>
        </p:spPr>
        <p:txBody>
          <a:bodyPr wrap="square" rtlCol="0">
            <a:spAutoFit/>
          </a:bodyPr>
          <a:lstStyle/>
          <a:p>
            <a:pPr algn="ctr"/>
            <a:r>
              <a:rPr lang="es-EC" sz="2400" dirty="0" smtClean="0">
                <a:solidFill>
                  <a:schemeClr val="tx1">
                    <a:lumMod val="95000"/>
                    <a:lumOff val="5000"/>
                  </a:schemeClr>
                </a:solidFill>
                <a:effectLst>
                  <a:outerShdw blurRad="38100" dist="38100" dir="2700000" algn="tl">
                    <a:srgbClr val="000000">
                      <a:alpha val="43137"/>
                    </a:srgbClr>
                  </a:outerShdw>
                </a:effectLst>
                <a:latin typeface="Century Gothic" pitchFamily="34" charset="0"/>
              </a:rPr>
              <a:t>Caída del cabello</a:t>
            </a:r>
            <a:endParaRPr lang="es-EC" sz="2400" dirty="0">
              <a:solidFill>
                <a:schemeClr val="tx1">
                  <a:lumMod val="95000"/>
                  <a:lumOff val="5000"/>
                </a:schemeClr>
              </a:solidFill>
              <a:effectLst>
                <a:outerShdw blurRad="38100" dist="38100" dir="2700000" algn="tl">
                  <a:srgbClr val="000000">
                    <a:alpha val="43137"/>
                  </a:srgbClr>
                </a:outerShdw>
              </a:effectLst>
              <a:latin typeface="Century Gothic" pitchFamily="34" charset="0"/>
            </a:endParaRPr>
          </a:p>
        </p:txBody>
      </p:sp>
      <p:sp>
        <p:nvSpPr>
          <p:cNvPr id="12" name="11 CuadroTexto">
            <a:hlinkClick r:id="rId8" action="ppaction://hlinksldjump"/>
          </p:cNvPr>
          <p:cNvSpPr txBox="1"/>
          <p:nvPr/>
        </p:nvSpPr>
        <p:spPr>
          <a:xfrm>
            <a:off x="428596" y="2789276"/>
            <a:ext cx="2643206" cy="496848"/>
          </a:xfrm>
          <a:prstGeom prst="flowChartDocument">
            <a:avLst/>
          </a:prstGeom>
          <a:blipFill>
            <a:blip r:embed="rId9" cstate="print"/>
            <a:tile tx="0" ty="0" sx="100000" sy="100000" flip="none" algn="tl"/>
          </a:blipFill>
          <a:ln w="38100">
            <a:solidFill>
              <a:schemeClr val="accent6">
                <a:lumMod val="50000"/>
              </a:schemeClr>
            </a:solidFill>
          </a:ln>
        </p:spPr>
        <p:txBody>
          <a:bodyPr wrap="square" rtlCol="0">
            <a:spAutoFit/>
          </a:bodyPr>
          <a:lstStyle/>
          <a:p>
            <a:pPr algn="ctr"/>
            <a:r>
              <a:rPr lang="es-EC" sz="2000" dirty="0" smtClean="0">
                <a:latin typeface="Century Gothic" pitchFamily="34" charset="0"/>
              </a:rPr>
              <a:t>¿Qué es?</a:t>
            </a:r>
            <a:endParaRPr lang="es-EC" sz="2000" dirty="0">
              <a:latin typeface="Century Gothic" pitchFamily="34" charset="0"/>
            </a:endParaRPr>
          </a:p>
        </p:txBody>
      </p:sp>
      <p:sp>
        <p:nvSpPr>
          <p:cNvPr id="14" name="13 CuadroTexto">
            <a:hlinkClick r:id="rId10" action="ppaction://hlinksldjump"/>
          </p:cNvPr>
          <p:cNvSpPr txBox="1"/>
          <p:nvPr/>
        </p:nvSpPr>
        <p:spPr>
          <a:xfrm>
            <a:off x="428596" y="3646532"/>
            <a:ext cx="2643206" cy="496848"/>
          </a:xfrm>
          <a:prstGeom prst="flowChartDocument">
            <a:avLst/>
          </a:prstGeom>
          <a:blipFill>
            <a:blip r:embed="rId9" cstate="print"/>
            <a:tile tx="0" ty="0" sx="100000" sy="100000" flip="none" algn="tl"/>
          </a:blipFill>
          <a:ln w="38100">
            <a:solidFill>
              <a:schemeClr val="accent6">
                <a:lumMod val="50000"/>
              </a:schemeClr>
            </a:solidFill>
          </a:ln>
        </p:spPr>
        <p:txBody>
          <a:bodyPr wrap="square" rtlCol="0">
            <a:spAutoFit/>
          </a:bodyPr>
          <a:lstStyle/>
          <a:p>
            <a:pPr algn="ctr"/>
            <a:r>
              <a:rPr lang="es-EC" sz="2000" dirty="0" smtClean="0">
                <a:latin typeface="Century Gothic" pitchFamily="34" charset="0"/>
              </a:rPr>
              <a:t>¿Qué lo causa?</a:t>
            </a:r>
            <a:endParaRPr lang="es-EC" sz="2000" dirty="0">
              <a:latin typeface="Century Gothic" pitchFamily="34" charset="0"/>
            </a:endParaRPr>
          </a:p>
        </p:txBody>
      </p:sp>
      <p:sp>
        <p:nvSpPr>
          <p:cNvPr id="15" name="14 CuadroTexto">
            <a:hlinkClick r:id="rId11" action="ppaction://hlinksldjump"/>
          </p:cNvPr>
          <p:cNvSpPr txBox="1"/>
          <p:nvPr/>
        </p:nvSpPr>
        <p:spPr>
          <a:xfrm>
            <a:off x="428596" y="4503788"/>
            <a:ext cx="2643206" cy="496848"/>
          </a:xfrm>
          <a:prstGeom prst="flowChartDocument">
            <a:avLst/>
          </a:prstGeom>
          <a:blipFill>
            <a:blip r:embed="rId9" cstate="print"/>
            <a:tile tx="0" ty="0" sx="100000" sy="100000" flip="none" algn="tl"/>
          </a:blipFill>
          <a:ln w="38100">
            <a:solidFill>
              <a:schemeClr val="accent6">
                <a:lumMod val="50000"/>
              </a:schemeClr>
            </a:solidFill>
          </a:ln>
        </p:spPr>
        <p:txBody>
          <a:bodyPr wrap="square" rtlCol="0">
            <a:spAutoFit/>
          </a:bodyPr>
          <a:lstStyle/>
          <a:p>
            <a:pPr algn="ctr"/>
            <a:r>
              <a:rPr lang="es-EC" sz="2000" dirty="0" smtClean="0">
                <a:latin typeface="Century Gothic" pitchFamily="34" charset="0"/>
              </a:rPr>
              <a:t>¿Puedo prevenirlo?</a:t>
            </a:r>
            <a:endParaRPr lang="es-EC" sz="2000" dirty="0">
              <a:latin typeface="Century Gothic" pitchFamily="34" charset="0"/>
            </a:endParaRPr>
          </a:p>
        </p:txBody>
      </p:sp>
      <p:sp>
        <p:nvSpPr>
          <p:cNvPr id="18" name="17 CuadroTexto">
            <a:hlinkClick r:id="rId12" action="ppaction://hlinksldjump"/>
          </p:cNvPr>
          <p:cNvSpPr txBox="1"/>
          <p:nvPr/>
        </p:nvSpPr>
        <p:spPr>
          <a:xfrm>
            <a:off x="428596" y="5361044"/>
            <a:ext cx="2643206" cy="496848"/>
          </a:xfrm>
          <a:prstGeom prst="flowChartDocument">
            <a:avLst/>
          </a:prstGeom>
          <a:blipFill>
            <a:blip r:embed="rId9" cstate="print"/>
            <a:tile tx="0" ty="0" sx="100000" sy="100000" flip="none" algn="tl"/>
          </a:blipFill>
          <a:ln w="38100">
            <a:solidFill>
              <a:schemeClr val="accent6">
                <a:lumMod val="50000"/>
              </a:schemeClr>
            </a:solidFill>
          </a:ln>
        </p:spPr>
        <p:txBody>
          <a:bodyPr wrap="square" rtlCol="0">
            <a:spAutoFit/>
          </a:bodyPr>
          <a:lstStyle/>
          <a:p>
            <a:pPr algn="ctr"/>
            <a:r>
              <a:rPr lang="es-EC" sz="2000" dirty="0" smtClean="0">
                <a:latin typeface="Century Gothic" pitchFamily="34" charset="0"/>
              </a:rPr>
              <a:t>¿Cómo tratarlo?</a:t>
            </a:r>
            <a:endParaRPr lang="es-EC" sz="2000" dirty="0">
              <a:latin typeface="Century Gothic" pitchFamily="34" charset="0"/>
            </a:endParaRPr>
          </a:p>
        </p:txBody>
      </p:sp>
      <p:pic>
        <p:nvPicPr>
          <p:cNvPr id="4098" name="Picture 2"/>
          <p:cNvPicPr>
            <a:picLocks noChangeAspect="1" noChangeArrowheads="1"/>
          </p:cNvPicPr>
          <p:nvPr/>
        </p:nvPicPr>
        <p:blipFill>
          <a:blip r:embed="rId13" cstate="print"/>
          <a:srcRect l="13571" r="10357" b="10795"/>
          <a:stretch>
            <a:fillRect/>
          </a:stretch>
        </p:blipFill>
        <p:spPr bwMode="auto">
          <a:xfrm>
            <a:off x="5715008" y="2428868"/>
            <a:ext cx="2713744" cy="2000264"/>
          </a:xfrm>
          <a:prstGeom prst="rect">
            <a:avLst/>
          </a:prstGeom>
          <a:noFill/>
          <a:ln w="28575">
            <a:solidFill>
              <a:schemeClr val="accent6">
                <a:lumMod val="50000"/>
              </a:schemeClr>
            </a:solidFill>
            <a:miter lim="800000"/>
            <a:headEnd/>
            <a:tailEnd/>
          </a:ln>
          <a:effectLst/>
        </p:spPr>
      </p:pic>
      <p:pic>
        <p:nvPicPr>
          <p:cNvPr id="4099" name="Picture 3"/>
          <p:cNvPicPr>
            <a:picLocks noChangeAspect="1" noChangeArrowheads="1"/>
          </p:cNvPicPr>
          <p:nvPr/>
        </p:nvPicPr>
        <p:blipFill>
          <a:blip r:embed="rId14" cstate="print"/>
          <a:srcRect/>
          <a:stretch>
            <a:fillRect/>
          </a:stretch>
        </p:blipFill>
        <p:spPr bwMode="auto">
          <a:xfrm>
            <a:off x="3440097" y="2428868"/>
            <a:ext cx="2060597" cy="2000264"/>
          </a:xfrm>
          <a:prstGeom prst="rect">
            <a:avLst/>
          </a:prstGeom>
          <a:noFill/>
          <a:ln w="28575">
            <a:solidFill>
              <a:schemeClr val="accent6">
                <a:lumMod val="50000"/>
              </a:schemeClr>
            </a:solidFill>
            <a:miter lim="800000"/>
            <a:headEnd/>
            <a:tailEnd/>
          </a:ln>
          <a:effectLst/>
        </p:spPr>
      </p:pic>
      <p:pic>
        <p:nvPicPr>
          <p:cNvPr id="4100" name="Picture 4"/>
          <p:cNvPicPr>
            <a:picLocks noChangeAspect="1" noChangeArrowheads="1"/>
          </p:cNvPicPr>
          <p:nvPr/>
        </p:nvPicPr>
        <p:blipFill>
          <a:blip r:embed="rId15" cstate="print"/>
          <a:srcRect/>
          <a:stretch>
            <a:fillRect/>
          </a:stretch>
        </p:blipFill>
        <p:spPr bwMode="auto">
          <a:xfrm>
            <a:off x="5715008" y="4572008"/>
            <a:ext cx="2733610" cy="2071702"/>
          </a:xfrm>
          <a:prstGeom prst="rect">
            <a:avLst/>
          </a:prstGeom>
          <a:noFill/>
          <a:ln w="28575">
            <a:solidFill>
              <a:schemeClr val="accent6">
                <a:lumMod val="50000"/>
              </a:schemeClr>
            </a:solidFill>
            <a:miter lim="800000"/>
            <a:headEnd/>
            <a:tailEnd/>
          </a:ln>
          <a:effectLst/>
        </p:spPr>
      </p:pic>
      <p:pic>
        <p:nvPicPr>
          <p:cNvPr id="4101" name="Picture 5"/>
          <p:cNvPicPr>
            <a:picLocks noChangeAspect="1" noChangeArrowheads="1"/>
          </p:cNvPicPr>
          <p:nvPr/>
        </p:nvPicPr>
        <p:blipFill>
          <a:blip r:embed="rId16" cstate="print"/>
          <a:srcRect b="9453"/>
          <a:stretch>
            <a:fillRect/>
          </a:stretch>
        </p:blipFill>
        <p:spPr bwMode="auto">
          <a:xfrm>
            <a:off x="3428992" y="4591050"/>
            <a:ext cx="2071702" cy="2052660"/>
          </a:xfrm>
          <a:prstGeom prst="rect">
            <a:avLst/>
          </a:prstGeom>
          <a:noFill/>
          <a:ln w="28575">
            <a:solidFill>
              <a:schemeClr val="accent6">
                <a:lumMod val="50000"/>
              </a:schemeClr>
            </a:solidFill>
            <a:miter lim="800000"/>
            <a:headEnd/>
            <a:tailEnd/>
          </a:ln>
          <a:effectLst/>
        </p:spPr>
      </p:pic>
    </p:spTree>
    <p:extLst>
      <p:ext uri="{BB962C8B-B14F-4D97-AF65-F5344CB8AC3E}">
        <p14:creationId xmlns:p14="http://schemas.microsoft.com/office/powerpoint/2010/main" xmlns="" val="2392750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tx1">
              <a:lumMod val="85000"/>
              <a:lumOff val="15000"/>
            </a:schemeClr>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3" cstate="print"/>
          <a:srcRect/>
          <a:stretch>
            <a:fillRect/>
          </a:stretch>
        </p:blipFill>
        <p:spPr bwMode="auto">
          <a:xfrm>
            <a:off x="142844" y="-24"/>
            <a:ext cx="8858280" cy="6791348"/>
          </a:xfrm>
          <a:prstGeom prst="rect">
            <a:avLst/>
          </a:prstGeom>
          <a:ln>
            <a:noFill/>
          </a:ln>
          <a:effectLst>
            <a:softEdge rad="112500"/>
          </a:effectLst>
        </p:spPr>
      </p:pic>
      <p:sp>
        <p:nvSpPr>
          <p:cNvPr id="7" name="6 CuadroTexto"/>
          <p:cNvSpPr txBox="1"/>
          <p:nvPr/>
        </p:nvSpPr>
        <p:spPr>
          <a:xfrm>
            <a:off x="1285852" y="428604"/>
            <a:ext cx="7072362" cy="646331"/>
          </a:xfrm>
          <a:prstGeom prst="rect">
            <a:avLst/>
          </a:prstGeom>
          <a:noFill/>
        </p:spPr>
        <p:txBody>
          <a:bodyPr wrap="square" rtlCol="0">
            <a:spAutoFit/>
          </a:bodyPr>
          <a:lstStyle/>
          <a:p>
            <a:endParaRPr lang="es-EC" dirty="0"/>
          </a:p>
          <a:p>
            <a:endParaRPr lang="es-EC" dirty="0"/>
          </a:p>
        </p:txBody>
      </p:sp>
      <p:sp>
        <p:nvSpPr>
          <p:cNvPr id="8" name="7 Rectángulo"/>
          <p:cNvSpPr/>
          <p:nvPr/>
        </p:nvSpPr>
        <p:spPr>
          <a:xfrm>
            <a:off x="0" y="0"/>
            <a:ext cx="9144000" cy="764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dirty="0" smtClean="0">
                <a:latin typeface="Century Gothic" pitchFamily="34" charset="0"/>
              </a:rPr>
              <a:t>LÍNEA ESTÉTICA MARÍNIA</a:t>
            </a:r>
          </a:p>
          <a:p>
            <a:pPr algn="r"/>
            <a:r>
              <a:rPr lang="es-EC" sz="2000" dirty="0" smtClean="0">
                <a:latin typeface="Century Gothic" pitchFamily="34" charset="0"/>
              </a:rPr>
              <a:t>Champú de Chocolate contra la caída del cabello</a:t>
            </a:r>
            <a:endParaRPr lang="es-EC" sz="2000" dirty="0">
              <a:latin typeface="Century Gothic" pitchFamily="34" charset="0"/>
            </a:endParaRPr>
          </a:p>
        </p:txBody>
      </p:sp>
      <p:sp>
        <p:nvSpPr>
          <p:cNvPr id="10" name="9 Rectángulo"/>
          <p:cNvSpPr/>
          <p:nvPr/>
        </p:nvSpPr>
        <p:spPr>
          <a:xfrm>
            <a:off x="3214678" y="1000108"/>
            <a:ext cx="3071866" cy="571504"/>
          </a:xfrm>
          <a:prstGeom prst="rect">
            <a:avLst/>
          </a:prstGeom>
          <a:blipFill>
            <a:blip r:embed="rId4" cstate="print">
              <a:lum bright="-10000" contrast="-40000"/>
            </a:blip>
            <a:tile tx="0" ty="0" sx="100000" sy="100000" flip="none" algn="tl"/>
          </a:blipFill>
          <a:ln>
            <a:solidFill>
              <a:srgbClr val="997E73"/>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Century Gothic" pitchFamily="34" charset="0"/>
              </a:rPr>
              <a:t>DESARROLLO</a:t>
            </a:r>
            <a:endParaRPr lang="es-EC" sz="2000" dirty="0">
              <a:latin typeface="Century Gothic" pitchFamily="34" charset="0"/>
            </a:endParaRPr>
          </a:p>
        </p:txBody>
      </p:sp>
      <p:pic>
        <p:nvPicPr>
          <p:cNvPr id="16" name="Picture 2">
            <a:hlinkClick r:id="rId5" action="ppaction://hlinksldjump"/>
          </p:cNvPr>
          <p:cNvPicPr>
            <a:picLocks noChangeAspect="1" noChangeArrowheads="1"/>
          </p:cNvPicPr>
          <p:nvPr/>
        </p:nvPicPr>
        <p:blipFill>
          <a:blip r:embed="rId6" cstate="print"/>
          <a:srcRect l="12684" r="12867"/>
          <a:stretch>
            <a:fillRect/>
          </a:stretch>
        </p:blipFill>
        <p:spPr bwMode="auto">
          <a:xfrm>
            <a:off x="35541" y="-24"/>
            <a:ext cx="1035997" cy="785818"/>
          </a:xfrm>
          <a:prstGeom prst="rect">
            <a:avLst/>
          </a:prstGeom>
          <a:noFill/>
          <a:ln w="9525">
            <a:noFill/>
            <a:miter lim="800000"/>
            <a:headEnd/>
            <a:tailEnd/>
          </a:ln>
          <a:effectLst/>
        </p:spPr>
      </p:pic>
      <p:sp>
        <p:nvSpPr>
          <p:cNvPr id="9" name="8 CuadroTexto"/>
          <p:cNvSpPr txBox="1"/>
          <p:nvPr/>
        </p:nvSpPr>
        <p:spPr>
          <a:xfrm>
            <a:off x="357158" y="1601084"/>
            <a:ext cx="8429684" cy="613470"/>
          </a:xfrm>
          <a:prstGeom prst="bevel">
            <a:avLst/>
          </a:prstGeom>
          <a:blipFill>
            <a:blip r:embed="rId7" cstate="print"/>
            <a:tile tx="0" ty="0" sx="100000" sy="100000" flip="none" algn="tl"/>
          </a:blipFill>
          <a:ln w="38100">
            <a:solidFill>
              <a:schemeClr val="accent2">
                <a:lumMod val="75000"/>
              </a:schemeClr>
            </a:solidFill>
          </a:ln>
        </p:spPr>
        <p:txBody>
          <a:bodyPr wrap="square" rtlCol="0">
            <a:spAutoFit/>
          </a:bodyPr>
          <a:lstStyle/>
          <a:p>
            <a:pPr algn="ctr"/>
            <a:r>
              <a:rPr lang="es-EC" sz="2400" dirty="0" smtClean="0">
                <a:solidFill>
                  <a:schemeClr val="tx1">
                    <a:lumMod val="95000"/>
                    <a:lumOff val="5000"/>
                  </a:schemeClr>
                </a:solidFill>
                <a:effectLst>
                  <a:outerShdw blurRad="38100" dist="38100" dir="2700000" algn="tl">
                    <a:srgbClr val="000000">
                      <a:alpha val="43137"/>
                    </a:srgbClr>
                  </a:outerShdw>
                </a:effectLst>
                <a:latin typeface="Century Gothic" pitchFamily="34" charset="0"/>
              </a:rPr>
              <a:t>Caída del cabello</a:t>
            </a:r>
            <a:endParaRPr lang="es-EC" sz="2400" dirty="0">
              <a:solidFill>
                <a:schemeClr val="tx1">
                  <a:lumMod val="95000"/>
                  <a:lumOff val="5000"/>
                </a:schemeClr>
              </a:solidFill>
              <a:effectLst>
                <a:outerShdw blurRad="38100" dist="38100" dir="2700000" algn="tl">
                  <a:srgbClr val="000000">
                    <a:alpha val="43137"/>
                  </a:srgbClr>
                </a:outerShdw>
              </a:effectLst>
              <a:latin typeface="Century Gothic" pitchFamily="34" charset="0"/>
            </a:endParaRPr>
          </a:p>
        </p:txBody>
      </p:sp>
      <p:sp>
        <p:nvSpPr>
          <p:cNvPr id="12" name="11 CuadroTexto">
            <a:hlinkClick r:id="rId8" action="ppaction://hlinksldjump"/>
          </p:cNvPr>
          <p:cNvSpPr txBox="1"/>
          <p:nvPr/>
        </p:nvSpPr>
        <p:spPr>
          <a:xfrm>
            <a:off x="428596" y="2789276"/>
            <a:ext cx="2643206" cy="496848"/>
          </a:xfrm>
          <a:prstGeom prst="flowChartDocument">
            <a:avLst/>
          </a:prstGeom>
          <a:blipFill>
            <a:blip r:embed="rId9" cstate="print"/>
            <a:tile tx="0" ty="0" sx="100000" sy="100000" flip="none" algn="tl"/>
          </a:blipFill>
          <a:ln w="38100">
            <a:solidFill>
              <a:schemeClr val="accent6">
                <a:lumMod val="50000"/>
              </a:schemeClr>
            </a:solidFill>
          </a:ln>
        </p:spPr>
        <p:txBody>
          <a:bodyPr wrap="square" rtlCol="0">
            <a:spAutoFit/>
          </a:bodyPr>
          <a:lstStyle/>
          <a:p>
            <a:pPr algn="ctr"/>
            <a:r>
              <a:rPr lang="es-EC" sz="2000" dirty="0" smtClean="0">
                <a:latin typeface="Century Gothic" pitchFamily="34" charset="0"/>
              </a:rPr>
              <a:t>¿Qué es?</a:t>
            </a:r>
            <a:endParaRPr lang="es-EC" sz="2000" dirty="0">
              <a:latin typeface="Century Gothic" pitchFamily="34" charset="0"/>
            </a:endParaRPr>
          </a:p>
        </p:txBody>
      </p:sp>
      <p:sp>
        <p:nvSpPr>
          <p:cNvPr id="14" name="13 CuadroTexto">
            <a:hlinkClick r:id="rId10" action="ppaction://hlinksldjump"/>
          </p:cNvPr>
          <p:cNvSpPr txBox="1"/>
          <p:nvPr/>
        </p:nvSpPr>
        <p:spPr>
          <a:xfrm>
            <a:off x="428596" y="3646532"/>
            <a:ext cx="2643206" cy="496848"/>
          </a:xfrm>
          <a:prstGeom prst="flowChartDocument">
            <a:avLst/>
          </a:prstGeom>
          <a:solidFill>
            <a:schemeClr val="bg1">
              <a:lumMod val="65000"/>
            </a:schemeClr>
          </a:solidFill>
          <a:ln w="38100">
            <a:solidFill>
              <a:schemeClr val="bg1">
                <a:lumMod val="50000"/>
              </a:schemeClr>
            </a:solidFill>
          </a:ln>
        </p:spPr>
        <p:txBody>
          <a:bodyPr wrap="square" rtlCol="0">
            <a:spAutoFit/>
          </a:bodyPr>
          <a:lstStyle/>
          <a:p>
            <a:pPr algn="ctr"/>
            <a:r>
              <a:rPr lang="es-EC" sz="2000" dirty="0" smtClean="0">
                <a:solidFill>
                  <a:schemeClr val="bg1">
                    <a:lumMod val="85000"/>
                  </a:schemeClr>
                </a:solidFill>
                <a:latin typeface="Century Gothic" pitchFamily="34" charset="0"/>
              </a:rPr>
              <a:t>¿Qué lo causa?</a:t>
            </a:r>
            <a:endParaRPr lang="es-EC" sz="2000" dirty="0">
              <a:solidFill>
                <a:schemeClr val="bg1">
                  <a:lumMod val="85000"/>
                </a:schemeClr>
              </a:solidFill>
              <a:latin typeface="Century Gothic" pitchFamily="34" charset="0"/>
            </a:endParaRPr>
          </a:p>
        </p:txBody>
      </p:sp>
      <p:sp>
        <p:nvSpPr>
          <p:cNvPr id="15" name="14 CuadroTexto">
            <a:hlinkClick r:id="rId11" action="ppaction://hlinksldjump"/>
          </p:cNvPr>
          <p:cNvSpPr txBox="1"/>
          <p:nvPr/>
        </p:nvSpPr>
        <p:spPr>
          <a:xfrm>
            <a:off x="428596" y="4503788"/>
            <a:ext cx="2643206" cy="496848"/>
          </a:xfrm>
          <a:prstGeom prst="flowChartDocument">
            <a:avLst/>
          </a:prstGeom>
          <a:solidFill>
            <a:schemeClr val="bg1">
              <a:lumMod val="65000"/>
            </a:schemeClr>
          </a:solidFill>
          <a:ln w="38100">
            <a:solidFill>
              <a:schemeClr val="bg1">
                <a:lumMod val="50000"/>
              </a:schemeClr>
            </a:solidFill>
          </a:ln>
        </p:spPr>
        <p:txBody>
          <a:bodyPr wrap="square" rtlCol="0">
            <a:spAutoFit/>
          </a:bodyPr>
          <a:lstStyle/>
          <a:p>
            <a:pPr algn="ctr"/>
            <a:r>
              <a:rPr lang="es-EC" sz="2000" dirty="0" smtClean="0">
                <a:solidFill>
                  <a:schemeClr val="bg1">
                    <a:lumMod val="85000"/>
                  </a:schemeClr>
                </a:solidFill>
                <a:latin typeface="Century Gothic" pitchFamily="34" charset="0"/>
              </a:rPr>
              <a:t>¿Puedo prevenirlo?</a:t>
            </a:r>
            <a:endParaRPr lang="es-EC" sz="2000" dirty="0">
              <a:solidFill>
                <a:schemeClr val="bg1">
                  <a:lumMod val="85000"/>
                </a:schemeClr>
              </a:solidFill>
              <a:latin typeface="Century Gothic" pitchFamily="34" charset="0"/>
            </a:endParaRPr>
          </a:p>
        </p:txBody>
      </p:sp>
      <p:sp>
        <p:nvSpPr>
          <p:cNvPr id="18" name="17 CuadroTexto">
            <a:hlinkClick r:id="rId12" action="ppaction://hlinksldjump"/>
          </p:cNvPr>
          <p:cNvSpPr txBox="1"/>
          <p:nvPr/>
        </p:nvSpPr>
        <p:spPr>
          <a:xfrm>
            <a:off x="428596" y="5361044"/>
            <a:ext cx="2643206" cy="496848"/>
          </a:xfrm>
          <a:prstGeom prst="flowChartDocument">
            <a:avLst/>
          </a:prstGeom>
          <a:solidFill>
            <a:schemeClr val="bg1">
              <a:lumMod val="65000"/>
            </a:schemeClr>
          </a:solidFill>
          <a:ln w="38100">
            <a:solidFill>
              <a:schemeClr val="bg1">
                <a:lumMod val="50000"/>
              </a:schemeClr>
            </a:solidFill>
          </a:ln>
        </p:spPr>
        <p:txBody>
          <a:bodyPr wrap="square" rtlCol="0">
            <a:spAutoFit/>
          </a:bodyPr>
          <a:lstStyle/>
          <a:p>
            <a:pPr algn="ctr"/>
            <a:r>
              <a:rPr lang="es-EC" sz="2000" dirty="0" smtClean="0">
                <a:solidFill>
                  <a:schemeClr val="bg1">
                    <a:lumMod val="85000"/>
                  </a:schemeClr>
                </a:solidFill>
                <a:latin typeface="Century Gothic" pitchFamily="34" charset="0"/>
              </a:rPr>
              <a:t>¿Cómo tratarlo?</a:t>
            </a:r>
            <a:endParaRPr lang="es-EC" sz="2000" dirty="0">
              <a:solidFill>
                <a:schemeClr val="bg1">
                  <a:lumMod val="85000"/>
                </a:schemeClr>
              </a:solidFill>
              <a:latin typeface="Century Gothic" pitchFamily="34" charset="0"/>
            </a:endParaRPr>
          </a:p>
        </p:txBody>
      </p:sp>
      <p:sp>
        <p:nvSpPr>
          <p:cNvPr id="17" name="16 CuadroTexto"/>
          <p:cNvSpPr txBox="1"/>
          <p:nvPr/>
        </p:nvSpPr>
        <p:spPr>
          <a:xfrm>
            <a:off x="3214678" y="2428868"/>
            <a:ext cx="5572164" cy="1077218"/>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algn="just"/>
            <a:r>
              <a:rPr lang="es-EC" sz="1600" dirty="0" smtClean="0"/>
              <a:t>La </a:t>
            </a:r>
            <a:r>
              <a:rPr lang="es-EC" sz="1600" b="1" dirty="0" smtClean="0"/>
              <a:t>alopecia </a:t>
            </a:r>
            <a:r>
              <a:rPr lang="es-EC" sz="1600" dirty="0" smtClean="0"/>
              <a:t>es la caída prematura o ausencia de pelo en una o varias partes del cuerpo natural o no, sin que se produzca una renovación del mismo, ocasiona parches redondos de pérdida del cabello; su resultado es la calvicie</a:t>
            </a:r>
          </a:p>
        </p:txBody>
      </p:sp>
      <p:sp>
        <p:nvSpPr>
          <p:cNvPr id="19" name="18 CuadroTexto"/>
          <p:cNvSpPr txBox="1"/>
          <p:nvPr/>
        </p:nvSpPr>
        <p:spPr>
          <a:xfrm>
            <a:off x="3214678" y="3607734"/>
            <a:ext cx="2143140" cy="2693045"/>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algn="just"/>
            <a:r>
              <a:rPr lang="es-EC" sz="1300" dirty="0" smtClean="0"/>
              <a:t>La palabra "alopecia" desciende del término griego "Alopex" que significa "zorro". </a:t>
            </a:r>
          </a:p>
          <a:p>
            <a:pPr algn="just"/>
            <a:endParaRPr lang="es-EC" sz="1300" dirty="0" smtClean="0"/>
          </a:p>
          <a:p>
            <a:pPr algn="just"/>
            <a:r>
              <a:rPr lang="es-EC" sz="1300" dirty="0" smtClean="0"/>
              <a:t>La calvicie es más notable en el cuero cabelludo, aunque puede presentarse en cualquier lugar del cuerpo donde crezca cabello. Esta condición es más común en los hombres que en las mujeres.</a:t>
            </a:r>
            <a:endParaRPr lang="es-EC" sz="1300" dirty="0"/>
          </a:p>
        </p:txBody>
      </p:sp>
      <p:pic>
        <p:nvPicPr>
          <p:cNvPr id="20" name="Picture 2"/>
          <p:cNvPicPr>
            <a:picLocks noChangeAspect="1" noChangeArrowheads="1"/>
          </p:cNvPicPr>
          <p:nvPr/>
        </p:nvPicPr>
        <p:blipFill>
          <a:blip r:embed="rId13" cstate="print">
            <a:lum bright="-10000" contrast="10000"/>
          </a:blip>
          <a:srcRect b="14438"/>
          <a:stretch>
            <a:fillRect/>
          </a:stretch>
        </p:blipFill>
        <p:spPr bwMode="auto">
          <a:xfrm>
            <a:off x="5429256" y="3786190"/>
            <a:ext cx="3357586" cy="2428892"/>
          </a:xfrm>
          <a:prstGeom prst="rect">
            <a:avLst/>
          </a:prstGeom>
          <a:noFill/>
          <a:ln w="9525">
            <a:solidFill>
              <a:schemeClr val="accent6">
                <a:lumMod val="50000"/>
              </a:schemeClr>
            </a:solidFill>
            <a:miter lim="800000"/>
            <a:headEnd/>
            <a:tailEnd/>
          </a:ln>
          <a:effectLst/>
        </p:spPr>
      </p:pic>
    </p:spTree>
    <p:extLst>
      <p:ext uri="{BB962C8B-B14F-4D97-AF65-F5344CB8AC3E}">
        <p14:creationId xmlns:p14="http://schemas.microsoft.com/office/powerpoint/2010/main" xmlns="" val="2392750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6858000"/>
          </a:xfrm>
          <a:prstGeom prst="rect">
            <a:avLst/>
          </a:prstGeom>
          <a:solidFill>
            <a:schemeClr val="tx1">
              <a:lumMod val="85000"/>
              <a:lumOff val="15000"/>
            </a:schemeClr>
          </a:solid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p:cNvPicPr>
            <a:picLocks noChangeAspect="1" noChangeArrowheads="1"/>
          </p:cNvPicPr>
          <p:nvPr/>
        </p:nvPicPr>
        <p:blipFill>
          <a:blip r:embed="rId3" cstate="print"/>
          <a:srcRect/>
          <a:stretch>
            <a:fillRect/>
          </a:stretch>
        </p:blipFill>
        <p:spPr bwMode="auto">
          <a:xfrm>
            <a:off x="142844" y="-24"/>
            <a:ext cx="8858280" cy="6791348"/>
          </a:xfrm>
          <a:prstGeom prst="rect">
            <a:avLst/>
          </a:prstGeom>
          <a:ln>
            <a:noFill/>
          </a:ln>
          <a:effectLst>
            <a:softEdge rad="112500"/>
          </a:effectLst>
        </p:spPr>
      </p:pic>
      <p:sp>
        <p:nvSpPr>
          <p:cNvPr id="7" name="6 CuadroTexto"/>
          <p:cNvSpPr txBox="1"/>
          <p:nvPr/>
        </p:nvSpPr>
        <p:spPr>
          <a:xfrm>
            <a:off x="1285852" y="428604"/>
            <a:ext cx="7072362" cy="646331"/>
          </a:xfrm>
          <a:prstGeom prst="rect">
            <a:avLst/>
          </a:prstGeom>
          <a:noFill/>
        </p:spPr>
        <p:txBody>
          <a:bodyPr wrap="square" rtlCol="0">
            <a:spAutoFit/>
          </a:bodyPr>
          <a:lstStyle/>
          <a:p>
            <a:endParaRPr lang="es-EC" dirty="0"/>
          </a:p>
          <a:p>
            <a:endParaRPr lang="es-EC" dirty="0"/>
          </a:p>
        </p:txBody>
      </p:sp>
      <p:sp>
        <p:nvSpPr>
          <p:cNvPr id="8" name="7 Rectángulo"/>
          <p:cNvSpPr/>
          <p:nvPr/>
        </p:nvSpPr>
        <p:spPr>
          <a:xfrm>
            <a:off x="0" y="0"/>
            <a:ext cx="9144000" cy="764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sz="2000" dirty="0" smtClean="0">
                <a:latin typeface="Century Gothic" pitchFamily="34" charset="0"/>
              </a:rPr>
              <a:t>LÍNEA ESTÉTICA MARÍNIA</a:t>
            </a:r>
          </a:p>
          <a:p>
            <a:pPr algn="r"/>
            <a:r>
              <a:rPr lang="es-EC" sz="2000" dirty="0" smtClean="0">
                <a:latin typeface="Century Gothic" pitchFamily="34" charset="0"/>
              </a:rPr>
              <a:t>Champú de Chocolate contra la caída del cabello</a:t>
            </a:r>
            <a:endParaRPr lang="es-EC" sz="2000" dirty="0">
              <a:latin typeface="Century Gothic" pitchFamily="34" charset="0"/>
            </a:endParaRPr>
          </a:p>
        </p:txBody>
      </p:sp>
      <p:sp>
        <p:nvSpPr>
          <p:cNvPr id="10" name="9 Rectángulo"/>
          <p:cNvSpPr/>
          <p:nvPr/>
        </p:nvSpPr>
        <p:spPr>
          <a:xfrm>
            <a:off x="3214678" y="1000108"/>
            <a:ext cx="3071866" cy="571504"/>
          </a:xfrm>
          <a:prstGeom prst="rect">
            <a:avLst/>
          </a:prstGeom>
          <a:blipFill>
            <a:blip r:embed="rId4" cstate="print">
              <a:lum bright="-10000" contrast="-40000"/>
            </a:blip>
            <a:tile tx="0" ty="0" sx="100000" sy="100000" flip="none" algn="tl"/>
          </a:blipFill>
          <a:ln>
            <a:solidFill>
              <a:srgbClr val="997E73"/>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latin typeface="Century Gothic" pitchFamily="34" charset="0"/>
              </a:rPr>
              <a:t>DESARROLLO</a:t>
            </a:r>
            <a:endParaRPr lang="es-EC" sz="2000" dirty="0">
              <a:latin typeface="Century Gothic" pitchFamily="34" charset="0"/>
            </a:endParaRPr>
          </a:p>
        </p:txBody>
      </p:sp>
      <p:pic>
        <p:nvPicPr>
          <p:cNvPr id="16" name="Picture 2">
            <a:hlinkClick r:id="rId5" action="ppaction://hlinksldjump"/>
          </p:cNvPr>
          <p:cNvPicPr>
            <a:picLocks noChangeAspect="1" noChangeArrowheads="1"/>
          </p:cNvPicPr>
          <p:nvPr/>
        </p:nvPicPr>
        <p:blipFill>
          <a:blip r:embed="rId6" cstate="print"/>
          <a:srcRect l="12684" r="12867"/>
          <a:stretch>
            <a:fillRect/>
          </a:stretch>
        </p:blipFill>
        <p:spPr bwMode="auto">
          <a:xfrm>
            <a:off x="35541" y="-24"/>
            <a:ext cx="1035997" cy="785818"/>
          </a:xfrm>
          <a:prstGeom prst="rect">
            <a:avLst/>
          </a:prstGeom>
          <a:noFill/>
          <a:ln w="9525">
            <a:noFill/>
            <a:miter lim="800000"/>
            <a:headEnd/>
            <a:tailEnd/>
          </a:ln>
          <a:effectLst/>
        </p:spPr>
      </p:pic>
      <p:sp>
        <p:nvSpPr>
          <p:cNvPr id="9" name="8 CuadroTexto"/>
          <p:cNvSpPr txBox="1"/>
          <p:nvPr/>
        </p:nvSpPr>
        <p:spPr>
          <a:xfrm>
            <a:off x="357158" y="1601084"/>
            <a:ext cx="8429684" cy="613470"/>
          </a:xfrm>
          <a:prstGeom prst="bevel">
            <a:avLst/>
          </a:prstGeom>
          <a:blipFill>
            <a:blip r:embed="rId7" cstate="print"/>
            <a:tile tx="0" ty="0" sx="100000" sy="100000" flip="none" algn="tl"/>
          </a:blipFill>
          <a:ln w="38100">
            <a:solidFill>
              <a:schemeClr val="accent2">
                <a:lumMod val="75000"/>
              </a:schemeClr>
            </a:solidFill>
          </a:ln>
        </p:spPr>
        <p:txBody>
          <a:bodyPr wrap="square" rtlCol="0">
            <a:spAutoFit/>
          </a:bodyPr>
          <a:lstStyle/>
          <a:p>
            <a:pPr algn="ctr"/>
            <a:r>
              <a:rPr lang="es-EC" sz="2400" dirty="0" smtClean="0">
                <a:solidFill>
                  <a:schemeClr val="tx1">
                    <a:lumMod val="95000"/>
                    <a:lumOff val="5000"/>
                  </a:schemeClr>
                </a:solidFill>
                <a:effectLst>
                  <a:outerShdw blurRad="38100" dist="38100" dir="2700000" algn="tl">
                    <a:srgbClr val="000000">
                      <a:alpha val="43137"/>
                    </a:srgbClr>
                  </a:outerShdw>
                </a:effectLst>
                <a:latin typeface="Century Gothic" pitchFamily="34" charset="0"/>
              </a:rPr>
              <a:t>Caída del cabello</a:t>
            </a:r>
            <a:endParaRPr lang="es-EC" sz="2400" dirty="0">
              <a:solidFill>
                <a:schemeClr val="tx1">
                  <a:lumMod val="95000"/>
                  <a:lumOff val="5000"/>
                </a:schemeClr>
              </a:solidFill>
              <a:effectLst>
                <a:outerShdw blurRad="38100" dist="38100" dir="2700000" algn="tl">
                  <a:srgbClr val="000000">
                    <a:alpha val="43137"/>
                  </a:srgbClr>
                </a:outerShdw>
              </a:effectLst>
              <a:latin typeface="Century Gothic" pitchFamily="34" charset="0"/>
            </a:endParaRPr>
          </a:p>
        </p:txBody>
      </p:sp>
      <p:sp>
        <p:nvSpPr>
          <p:cNvPr id="12" name="11 CuadroTexto">
            <a:hlinkClick r:id="rId8" action="ppaction://hlinksldjump"/>
          </p:cNvPr>
          <p:cNvSpPr txBox="1"/>
          <p:nvPr/>
        </p:nvSpPr>
        <p:spPr>
          <a:xfrm>
            <a:off x="428596" y="2789276"/>
            <a:ext cx="2643206" cy="496848"/>
          </a:xfrm>
          <a:prstGeom prst="flowChartDocument">
            <a:avLst/>
          </a:prstGeom>
          <a:solidFill>
            <a:schemeClr val="bg1">
              <a:lumMod val="65000"/>
            </a:schemeClr>
          </a:solidFill>
          <a:ln w="38100">
            <a:solidFill>
              <a:schemeClr val="bg1">
                <a:lumMod val="50000"/>
              </a:schemeClr>
            </a:solidFill>
          </a:ln>
        </p:spPr>
        <p:txBody>
          <a:bodyPr wrap="square" rtlCol="0">
            <a:spAutoFit/>
          </a:bodyPr>
          <a:lstStyle/>
          <a:p>
            <a:pPr algn="ctr"/>
            <a:r>
              <a:rPr lang="es-EC" sz="2000" dirty="0" smtClean="0">
                <a:solidFill>
                  <a:schemeClr val="bg1">
                    <a:lumMod val="85000"/>
                  </a:schemeClr>
                </a:solidFill>
                <a:latin typeface="Century Gothic" pitchFamily="34" charset="0"/>
              </a:rPr>
              <a:t>¿Qué es?</a:t>
            </a:r>
            <a:endParaRPr lang="es-EC" sz="2000" dirty="0">
              <a:solidFill>
                <a:schemeClr val="bg1">
                  <a:lumMod val="85000"/>
                </a:schemeClr>
              </a:solidFill>
              <a:latin typeface="Century Gothic" pitchFamily="34" charset="0"/>
            </a:endParaRPr>
          </a:p>
        </p:txBody>
      </p:sp>
      <p:sp>
        <p:nvSpPr>
          <p:cNvPr id="14" name="13 CuadroTexto">
            <a:hlinkClick r:id="rId9" action="ppaction://hlinksldjump"/>
          </p:cNvPr>
          <p:cNvSpPr txBox="1"/>
          <p:nvPr/>
        </p:nvSpPr>
        <p:spPr>
          <a:xfrm>
            <a:off x="428596" y="3646532"/>
            <a:ext cx="2643206" cy="496848"/>
          </a:xfrm>
          <a:prstGeom prst="flowChartDocument">
            <a:avLst/>
          </a:prstGeom>
          <a:blipFill>
            <a:blip r:embed="rId10" cstate="print"/>
            <a:tile tx="0" ty="0" sx="100000" sy="100000" flip="none" algn="tl"/>
          </a:blipFill>
          <a:ln w="38100">
            <a:solidFill>
              <a:schemeClr val="accent6">
                <a:lumMod val="50000"/>
              </a:schemeClr>
            </a:solidFill>
          </a:ln>
        </p:spPr>
        <p:txBody>
          <a:bodyPr wrap="square" rtlCol="0">
            <a:spAutoFit/>
          </a:bodyPr>
          <a:lstStyle/>
          <a:p>
            <a:pPr algn="ctr"/>
            <a:r>
              <a:rPr lang="es-EC" sz="2000" dirty="0" smtClean="0">
                <a:latin typeface="Century Gothic" pitchFamily="34" charset="0"/>
              </a:rPr>
              <a:t>¿Qué lo causa?</a:t>
            </a:r>
            <a:endParaRPr lang="es-EC" sz="2000" dirty="0">
              <a:latin typeface="Century Gothic" pitchFamily="34" charset="0"/>
            </a:endParaRPr>
          </a:p>
        </p:txBody>
      </p:sp>
      <p:sp>
        <p:nvSpPr>
          <p:cNvPr id="15" name="14 CuadroTexto">
            <a:hlinkClick r:id="rId11" action="ppaction://hlinksldjump"/>
          </p:cNvPr>
          <p:cNvSpPr txBox="1"/>
          <p:nvPr/>
        </p:nvSpPr>
        <p:spPr>
          <a:xfrm>
            <a:off x="428596" y="4503788"/>
            <a:ext cx="2643206" cy="496848"/>
          </a:xfrm>
          <a:prstGeom prst="flowChartDocument">
            <a:avLst/>
          </a:prstGeom>
          <a:solidFill>
            <a:schemeClr val="bg1">
              <a:lumMod val="65000"/>
            </a:schemeClr>
          </a:solidFill>
          <a:ln w="38100">
            <a:solidFill>
              <a:schemeClr val="bg1">
                <a:lumMod val="50000"/>
              </a:schemeClr>
            </a:solidFill>
          </a:ln>
        </p:spPr>
        <p:txBody>
          <a:bodyPr wrap="square" rtlCol="0">
            <a:spAutoFit/>
          </a:bodyPr>
          <a:lstStyle/>
          <a:p>
            <a:pPr algn="ctr"/>
            <a:r>
              <a:rPr lang="es-EC" sz="2000" dirty="0" smtClean="0">
                <a:solidFill>
                  <a:schemeClr val="bg1">
                    <a:lumMod val="85000"/>
                  </a:schemeClr>
                </a:solidFill>
                <a:latin typeface="Century Gothic" pitchFamily="34" charset="0"/>
              </a:rPr>
              <a:t>¿Puedo prevenirlo?</a:t>
            </a:r>
            <a:endParaRPr lang="es-EC" sz="2000" dirty="0">
              <a:solidFill>
                <a:schemeClr val="bg1">
                  <a:lumMod val="85000"/>
                </a:schemeClr>
              </a:solidFill>
              <a:latin typeface="Century Gothic" pitchFamily="34" charset="0"/>
            </a:endParaRPr>
          </a:p>
        </p:txBody>
      </p:sp>
      <p:sp>
        <p:nvSpPr>
          <p:cNvPr id="18" name="17 CuadroTexto">
            <a:hlinkClick r:id="rId12" action="ppaction://hlinksldjump"/>
          </p:cNvPr>
          <p:cNvSpPr txBox="1"/>
          <p:nvPr/>
        </p:nvSpPr>
        <p:spPr>
          <a:xfrm>
            <a:off x="428596" y="5361044"/>
            <a:ext cx="2643206" cy="496848"/>
          </a:xfrm>
          <a:prstGeom prst="flowChartDocument">
            <a:avLst/>
          </a:prstGeom>
          <a:solidFill>
            <a:schemeClr val="bg1">
              <a:lumMod val="65000"/>
            </a:schemeClr>
          </a:solidFill>
          <a:ln w="38100">
            <a:solidFill>
              <a:schemeClr val="bg1">
                <a:lumMod val="50000"/>
              </a:schemeClr>
            </a:solidFill>
          </a:ln>
        </p:spPr>
        <p:txBody>
          <a:bodyPr wrap="square" rtlCol="0">
            <a:spAutoFit/>
          </a:bodyPr>
          <a:lstStyle/>
          <a:p>
            <a:pPr algn="ctr"/>
            <a:r>
              <a:rPr lang="es-EC" sz="2000" dirty="0" smtClean="0">
                <a:solidFill>
                  <a:schemeClr val="bg1">
                    <a:lumMod val="85000"/>
                  </a:schemeClr>
                </a:solidFill>
                <a:latin typeface="Century Gothic" pitchFamily="34" charset="0"/>
              </a:rPr>
              <a:t>¿Cómo tratarlo?</a:t>
            </a:r>
            <a:endParaRPr lang="es-EC" sz="2000" dirty="0">
              <a:solidFill>
                <a:schemeClr val="bg1">
                  <a:lumMod val="85000"/>
                </a:schemeClr>
              </a:solidFill>
              <a:latin typeface="Century Gothic" pitchFamily="34" charset="0"/>
            </a:endParaRPr>
          </a:p>
        </p:txBody>
      </p:sp>
      <p:pic>
        <p:nvPicPr>
          <p:cNvPr id="19" name="Picture 2"/>
          <p:cNvPicPr>
            <a:picLocks noChangeAspect="1" noChangeArrowheads="1"/>
          </p:cNvPicPr>
          <p:nvPr/>
        </p:nvPicPr>
        <p:blipFill>
          <a:blip r:embed="rId13" cstate="print"/>
          <a:srcRect/>
          <a:stretch>
            <a:fillRect/>
          </a:stretch>
        </p:blipFill>
        <p:spPr bwMode="auto">
          <a:xfrm>
            <a:off x="7132692" y="2357430"/>
            <a:ext cx="1011208" cy="1000132"/>
          </a:xfrm>
          <a:prstGeom prst="rect">
            <a:avLst/>
          </a:prstGeom>
          <a:ln w="28575" cap="sq">
            <a:solidFill>
              <a:schemeClr val="accent6">
                <a:lumMod val="50000"/>
              </a:schemeClr>
            </a:solidFill>
            <a:prstDash val="solid"/>
            <a:miter lim="800000"/>
          </a:ln>
          <a:effectLst>
            <a:outerShdw blurRad="50800" dist="38100" dir="2700000" algn="tl" rotWithShape="0">
              <a:srgbClr val="000000">
                <a:alpha val="43000"/>
              </a:srgbClr>
            </a:outerShdw>
          </a:effectLst>
        </p:spPr>
      </p:pic>
      <p:sp>
        <p:nvSpPr>
          <p:cNvPr id="20" name="19 CuadroTexto"/>
          <p:cNvSpPr txBox="1"/>
          <p:nvPr/>
        </p:nvSpPr>
        <p:spPr>
          <a:xfrm>
            <a:off x="3214678" y="2335122"/>
            <a:ext cx="3000396" cy="2239074"/>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algn="just">
              <a:buFont typeface="Arial" pitchFamily="34" charset="0"/>
              <a:buChar char="•"/>
            </a:pPr>
            <a:r>
              <a:rPr lang="es-EC" sz="1550" b="1" dirty="0" smtClean="0"/>
              <a:t> Envejecimiento – genética.</a:t>
            </a:r>
          </a:p>
          <a:p>
            <a:pPr algn="just">
              <a:buFont typeface="Arial" pitchFamily="34" charset="0"/>
              <a:buChar char="•"/>
            </a:pPr>
            <a:r>
              <a:rPr lang="es-EC" sz="1550" b="1" dirty="0" smtClean="0"/>
              <a:t> Cambios hormonales.</a:t>
            </a:r>
          </a:p>
          <a:p>
            <a:pPr algn="just">
              <a:buFont typeface="Arial" pitchFamily="34" charset="0"/>
              <a:buChar char="•"/>
            </a:pPr>
            <a:r>
              <a:rPr lang="es-EC" sz="1550" b="1" dirty="0" smtClean="0"/>
              <a:t> Problemas de tiroides.</a:t>
            </a:r>
          </a:p>
          <a:p>
            <a:pPr algn="just">
              <a:buFont typeface="Arial" pitchFamily="34" charset="0"/>
              <a:buChar char="•"/>
            </a:pPr>
            <a:r>
              <a:rPr lang="es-EC" sz="1550" b="1" dirty="0" smtClean="0"/>
              <a:t> Infecciones</a:t>
            </a:r>
          </a:p>
          <a:p>
            <a:pPr algn="just">
              <a:buFont typeface="Arial" pitchFamily="34" charset="0"/>
              <a:buChar char="•"/>
            </a:pPr>
            <a:r>
              <a:rPr lang="es-EC" sz="1550" b="1" dirty="0" smtClean="0"/>
              <a:t> Stress</a:t>
            </a:r>
          </a:p>
          <a:p>
            <a:pPr algn="just">
              <a:buFont typeface="Arial" pitchFamily="34" charset="0"/>
              <a:buChar char="•"/>
            </a:pPr>
            <a:r>
              <a:rPr lang="es-EC" sz="1550" b="1" dirty="0" smtClean="0"/>
              <a:t> Anemia</a:t>
            </a:r>
          </a:p>
          <a:p>
            <a:pPr algn="just">
              <a:buFont typeface="Arial" pitchFamily="34" charset="0"/>
              <a:buChar char="•"/>
            </a:pPr>
            <a:r>
              <a:rPr lang="es-EC" sz="1550" b="1" dirty="0" smtClean="0"/>
              <a:t>Quemaduras.</a:t>
            </a:r>
          </a:p>
          <a:p>
            <a:pPr algn="just">
              <a:buFont typeface="Arial" pitchFamily="34" charset="0"/>
              <a:buChar char="•"/>
            </a:pPr>
            <a:r>
              <a:rPr lang="es-EC" sz="1550" b="1" dirty="0" smtClean="0"/>
              <a:t> Traumatismo. </a:t>
            </a:r>
          </a:p>
          <a:p>
            <a:pPr algn="just">
              <a:buFont typeface="Arial" pitchFamily="34" charset="0"/>
              <a:buChar char="•"/>
            </a:pPr>
            <a:r>
              <a:rPr lang="es-EC" sz="1550" b="1" dirty="0" smtClean="0"/>
              <a:t>Exceso de cosméticos (tinturas)</a:t>
            </a:r>
          </a:p>
        </p:txBody>
      </p:sp>
      <p:sp>
        <p:nvSpPr>
          <p:cNvPr id="21" name="20 CuadroTexto"/>
          <p:cNvSpPr txBox="1"/>
          <p:nvPr/>
        </p:nvSpPr>
        <p:spPr>
          <a:xfrm>
            <a:off x="3214678" y="4643446"/>
            <a:ext cx="5643602" cy="1954381"/>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s-EC" sz="1550" b="1" dirty="0" smtClean="0"/>
              <a:t>Sin embargo, la pérdida del cabello no está causada por lo siguiente:</a:t>
            </a:r>
          </a:p>
          <a:p>
            <a:pPr algn="just"/>
            <a:r>
              <a:rPr lang="es-EC" sz="1500" dirty="0" smtClean="0"/>
              <a:t>Mala circulación en el cuero cabelludo, deficiencias de vitaminas, caspa, utilización excesiva de sombreros, un gen proveniente del abuelo materno de la persona afectada por la calvicie. </a:t>
            </a:r>
          </a:p>
          <a:p>
            <a:pPr algn="just"/>
            <a:r>
              <a:rPr lang="es-EC" sz="1500" dirty="0" smtClean="0"/>
              <a:t>Los efectos colaterales de algunos tratamientos también pueden provocar </a:t>
            </a:r>
            <a:r>
              <a:rPr lang="es-EC" sz="1500" b="1" dirty="0" smtClean="0"/>
              <a:t>caída del cabello, Ejemplo:</a:t>
            </a:r>
            <a:r>
              <a:rPr lang="es-EC" sz="1500" dirty="0" smtClean="0"/>
              <a:t> La quimioterapia o las radiaciones. </a:t>
            </a:r>
            <a:endParaRPr lang="es-EC" sz="1500" dirty="0"/>
          </a:p>
        </p:txBody>
      </p:sp>
      <p:pic>
        <p:nvPicPr>
          <p:cNvPr id="22" name="Picture 3"/>
          <p:cNvPicPr>
            <a:picLocks noChangeAspect="1" noChangeArrowheads="1"/>
          </p:cNvPicPr>
          <p:nvPr/>
        </p:nvPicPr>
        <p:blipFill>
          <a:blip r:embed="rId14" cstate="print"/>
          <a:srcRect t="9375" b="15624"/>
          <a:stretch>
            <a:fillRect/>
          </a:stretch>
        </p:blipFill>
        <p:spPr bwMode="auto">
          <a:xfrm>
            <a:off x="6286512" y="3214686"/>
            <a:ext cx="2500330" cy="1357333"/>
          </a:xfrm>
          <a:prstGeom prst="rect">
            <a:avLst/>
          </a:prstGeom>
          <a:noFill/>
          <a:ln w="9525">
            <a:noFill/>
            <a:miter lim="800000"/>
            <a:headEnd/>
            <a:tailEnd/>
          </a:ln>
          <a:effectLst/>
        </p:spPr>
      </p:pic>
    </p:spTree>
    <p:extLst>
      <p:ext uri="{BB962C8B-B14F-4D97-AF65-F5344CB8AC3E}">
        <p14:creationId xmlns:p14="http://schemas.microsoft.com/office/powerpoint/2010/main" xmlns="" val="2392750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1445</TotalTime>
  <Words>1640</Words>
  <Application>Microsoft Office PowerPoint</Application>
  <PresentationFormat>Presentación en pantalla (4:3)</PresentationFormat>
  <Paragraphs>260</Paragraphs>
  <Slides>23</Slides>
  <Notes>19</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cltsmalc</dc:creator>
  <cp:lastModifiedBy>León de Judá</cp:lastModifiedBy>
  <cp:revision>147</cp:revision>
  <dcterms:created xsi:type="dcterms:W3CDTF">2010-11-10T17:41:10Z</dcterms:created>
  <dcterms:modified xsi:type="dcterms:W3CDTF">2011-01-22T22:57:04Z</dcterms:modified>
</cp:coreProperties>
</file>