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1" r:id="rId5"/>
    <p:sldId id="260" r:id="rId6"/>
    <p:sldId id="261" r:id="rId7"/>
    <p:sldId id="279" r:id="rId8"/>
    <p:sldId id="276" r:id="rId9"/>
    <p:sldId id="277" r:id="rId10"/>
    <p:sldId id="278" r:id="rId11"/>
    <p:sldId id="262" r:id="rId12"/>
    <p:sldId id="280" r:id="rId13"/>
    <p:sldId id="284" r:id="rId14"/>
    <p:sldId id="285" r:id="rId15"/>
    <p:sldId id="263" r:id="rId16"/>
    <p:sldId id="264" r:id="rId17"/>
    <p:sldId id="283" r:id="rId18"/>
    <p:sldId id="265" r:id="rId19"/>
    <p:sldId id="282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57E3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26" autoAdjust="0"/>
  </p:normalViewPr>
  <p:slideViewPr>
    <p:cSldViewPr>
      <p:cViewPr varScale="1">
        <p:scale>
          <a:sx n="69" d="100"/>
          <a:sy n="69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6E45A4-D680-410D-AEB9-CF3CA6933471}" type="datetimeFigureOut">
              <a:rPr lang="es-EC" smtClean="0"/>
              <a:pPr/>
              <a:t>02/12/2010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C3A04C-48ED-459E-A502-295B6A602F3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6148"/>
          </a:xfrm>
        </p:spPr>
        <p:txBody>
          <a:bodyPr>
            <a:noAutofit/>
          </a:bodyPr>
          <a:lstStyle/>
          <a:p>
            <a:pPr algn="ctr" fontAlgn="t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ESCUELA SUPERIOR POLITECNICA DEL LITORAL.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INSTITUTO DE CIENCIAS QUIMICAS Y AMBIENTALES.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QUIMICA GENERAL I.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CONCURSO SEMESTRAL DE EMPRENDIMIENTO, CIENCIA Y TECNOLOGIA, CSECT.</a:t>
            </a:r>
            <a:b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GRUPO N.-6</a:t>
            </a:r>
            <a:b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PRODUCTO:</a:t>
            </a:r>
            <a:endParaRPr lang="es-EC" sz="3000" dirty="0"/>
          </a:p>
        </p:txBody>
      </p:sp>
      <p:pic>
        <p:nvPicPr>
          <p:cNvPr id="7" name="Picture 4" descr="http://cdn.alt1040.com/files/2010/11/espol1-300x2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1714512" cy="135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www.espol.edu.ec/espol/infopages/imgwebsites/icq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285992"/>
            <a:ext cx="1643074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/>
          <p:cNvPicPr/>
          <p:nvPr/>
        </p:nvPicPr>
        <p:blipFill>
          <a:blip r:embed="rId4"/>
          <a:srcRect l="19275" t="4696" r="25364" b="5907"/>
          <a:stretch>
            <a:fillRect/>
          </a:stretch>
        </p:blipFill>
        <p:spPr bwMode="auto">
          <a:xfrm>
            <a:off x="6929454" y="3429000"/>
            <a:ext cx="1785950" cy="3286172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2143108" y="5286388"/>
            <a:ext cx="4500594" cy="11430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INTEGRANTES: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PEDRO QUESADA GUTIERREZ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LUIS VACA SALAZAR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://www.tropicalfruitnursery.com/images/araza-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173355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2857488" y="3429000"/>
            <a:ext cx="3357586" cy="156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“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Arazá</a:t>
            </a:r>
            <a:r>
              <a:rPr lang="es-EC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C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al-K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  <a:sym typeface="Wingdings"/>
              </a:rPr>
              <a:t>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kγz”</a:t>
            </a:r>
            <a:endParaRPr lang="es-EC" sz="4800" b="1" spc="50" dirty="0" smtClean="0">
              <a:ln w="11430" cap="rnd" cmpd="thickThin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200" b="1" i="1" u="sng" dirty="0" smtClean="0"/>
              <a:t>+CONTENIDO NUTRICIONAL DEL ARAZÁ+</a:t>
            </a:r>
            <a:endParaRPr lang="es-EC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71736" y="1357298"/>
          <a:ext cx="4214842" cy="52425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71053"/>
                <a:gridCol w="1643789"/>
              </a:tblGrid>
              <a:tr h="406400">
                <a:tc gridSpan="2">
                  <a:txBody>
                    <a:bodyPr/>
                    <a:lstStyle/>
                    <a:p>
                      <a:pPr algn="ctr"/>
                      <a:r>
                        <a:rPr lang="es-EC" sz="2800" b="1" dirty="0">
                          <a:solidFill>
                            <a:srgbClr val="00B050"/>
                          </a:solidFill>
                        </a:rPr>
                        <a:t>Factores nutricionales del arazá</a:t>
                      </a:r>
                      <a:endParaRPr lang="es-EC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Ácido ascórbico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+mj-lt"/>
                        </a:rPr>
                        <a:t>74,0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Cal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39,8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Calcio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+mj-lt"/>
                        </a:rPr>
                        <a:t>0,19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Carbohidratos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89,0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Caroteno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0,4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Fibra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6,07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Fósforo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0,09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Grasa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2,0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Hierro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87,0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Magnesio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0,10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Manganeso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13,0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Pectina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3,4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Potasio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2,15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Proteína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10,1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lang="es-EC" sz="1600">
                          <a:latin typeface="+mj-lt"/>
                        </a:rPr>
                        <a:t>Vitamina 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7,75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lang="es-EC" sz="1600">
                          <a:latin typeface="+mj-lt"/>
                        </a:rPr>
                        <a:t>Vitamina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9,84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lang="es-EC" sz="1600">
                          <a:latin typeface="+mj-lt"/>
                        </a:rPr>
                        <a:t>Vitamina 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74,0</a:t>
                      </a: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just"/>
                      <a:r>
                        <a:rPr lang="es-EC" sz="1600">
                          <a:latin typeface="+mj-lt"/>
                        </a:rPr>
                        <a:t>Zinc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+mj-lt"/>
                        </a:rPr>
                        <a:t>11,0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7150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sz="41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5.1.- DESCRIPCIÓN DEL PRODUCTO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sz="3300" dirty="0" smtClean="0"/>
              <a:t>ARAZA, AL K</a:t>
            </a:r>
            <a:r>
              <a:rPr lang="es-ES" sz="3300" dirty="0" smtClean="0">
                <a:sym typeface="Wingdings" pitchFamily="2" charset="2"/>
              </a:rPr>
              <a:t>K</a:t>
            </a:r>
            <a:r>
              <a:rPr lang="el-GR" sz="3300" dirty="0" smtClean="0">
                <a:latin typeface="Georgia Ref"/>
                <a:sym typeface="Wingdings" pitchFamily="2" charset="2"/>
              </a:rPr>
              <a:t>γ</a:t>
            </a:r>
            <a:r>
              <a:rPr lang="es-ES" sz="3300" dirty="0" smtClean="0">
                <a:latin typeface="Georgia Ref"/>
                <a:sym typeface="Wingdings" pitchFamily="2" charset="2"/>
              </a:rPr>
              <a:t>S, edición “NAVIDAD CON ARAZA”, es un producto que cumple con la condición 3B, Bueno, Bonito y Barato; son galletas hechas con arazá, una exótica y poco conocida fruta, que tienen un singular e inigualable sabor acidito, pero que es transformado en una rica golosina dulce.</a:t>
            </a:r>
            <a:endParaRPr lang="es-ES" sz="3300" dirty="0" smtClean="0"/>
          </a:p>
          <a:p>
            <a:pPr algn="just">
              <a:buNone/>
            </a:pPr>
            <a:endParaRPr lang="es-ES" sz="3300" dirty="0" smtClean="0"/>
          </a:p>
          <a:p>
            <a:pPr algn="just"/>
            <a:r>
              <a:rPr lang="es-ES" sz="3300" dirty="0" smtClean="0"/>
              <a:t>Nuestro producto se caracteriza por ser importante para el crecimiento y desarrollo del organismo, fundamental para el mantenimiento de la vida y la salud, gracias a sus altos contenidos en vitamina A y C, un buen complemento para tu alimentación.</a:t>
            </a:r>
            <a:endParaRPr lang="es-EC" sz="33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00034" y="3571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PRODUCTO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8596" y="4929198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“NUTRIRTE ES PARTE DE TU VIDA”</a:t>
            </a:r>
            <a:endParaRPr kumimoji="0" lang="es-EC" sz="2800" b="1" strike="noStrike" kern="1200" cap="all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l="19275" t="4696" r="25364" b="5907"/>
          <a:stretch>
            <a:fillRect/>
          </a:stretch>
        </p:blipFill>
        <p:spPr bwMode="auto">
          <a:xfrm>
            <a:off x="5857884" y="1428736"/>
            <a:ext cx="1785950" cy="3286172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1357290" y="1428736"/>
            <a:ext cx="3929090" cy="341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“</a:t>
            </a:r>
            <a:r>
              <a:rPr lang="es-ES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Arazá</a:t>
            </a:r>
            <a:r>
              <a:rPr lang="es-EC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C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al-K</a:t>
            </a:r>
            <a:r>
              <a:rPr lang="es-ES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  <a:sym typeface="Wingdings"/>
              </a:rPr>
              <a:t></a:t>
            </a:r>
            <a:r>
              <a:rPr lang="es-ES" sz="72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kγz”</a:t>
            </a:r>
            <a:endParaRPr lang="es-EC" sz="7200" b="1" spc="50" dirty="0" smtClean="0">
              <a:ln w="11430" cap="rnd" cmpd="thickThin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29684" cy="1066800"/>
          </a:xfrm>
        </p:spPr>
        <p:txBody>
          <a:bodyPr>
            <a:normAutofit fontScale="90000"/>
          </a:bodyPr>
          <a:lstStyle/>
          <a:p>
            <a:r>
              <a:rPr lang="es-ES" b="1" i="1" u="sng" dirty="0" smtClean="0"/>
              <a:t>ETIQUETA COMERCIAL DEL PRODUCTO (Parte frontal)</a:t>
            </a:r>
            <a:endParaRPr lang="es-EC" b="1" i="1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1500166" y="1928802"/>
            <a:ext cx="6143668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GALLETAS NAVIDEÑAS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r"/>
            <a:endParaRPr lang="es-ES" dirty="0" smtClean="0">
              <a:latin typeface="+mj-lt"/>
            </a:endParaRPr>
          </a:p>
          <a:p>
            <a:pPr algn="r"/>
            <a:endParaRPr lang="es-ES" dirty="0" smtClean="0">
              <a:latin typeface="+mj-lt"/>
            </a:endParaRPr>
          </a:p>
          <a:p>
            <a:pPr algn="r"/>
            <a:r>
              <a:rPr lang="es-ES" dirty="0" smtClean="0">
                <a:latin typeface="+mj-lt"/>
              </a:rPr>
              <a:t>CON EXTRACTO NATURAL DE ARAZA</a:t>
            </a:r>
          </a:p>
          <a:p>
            <a:pPr algn="r"/>
            <a:r>
              <a:rPr lang="es-ES" dirty="0" smtClean="0">
                <a:latin typeface="+mj-lt"/>
              </a:rPr>
              <a:t>Para una nutrición completa.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857488" y="2357430"/>
            <a:ext cx="3357586" cy="156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“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Arazá</a:t>
            </a:r>
            <a:r>
              <a:rPr lang="es-EC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C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al-K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  <a:sym typeface="Wingdings"/>
              </a:rPr>
              <a:t></a:t>
            </a:r>
            <a:r>
              <a:rPr lang="es-ES" sz="4800" b="1" spc="50" dirty="0" smtClean="0">
                <a:ln w="11430" cap="rnd" cmpd="thickThin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kγz”</a:t>
            </a:r>
            <a:endParaRPr lang="es-EC" sz="4800" b="1" spc="50" dirty="0" smtClean="0">
              <a:ln w="11430" cap="rnd" cmpd="thickThin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/>
          <a:srcRect l="21129" t="4242" r="27223" b="6671"/>
          <a:stretch>
            <a:fillRect/>
          </a:stretch>
        </p:blipFill>
        <p:spPr bwMode="auto">
          <a:xfrm>
            <a:off x="1571604" y="3714752"/>
            <a:ext cx="107157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Llamada ovalada"/>
          <p:cNvSpPr/>
          <p:nvPr/>
        </p:nvSpPr>
        <p:spPr>
          <a:xfrm>
            <a:off x="1928794" y="3929066"/>
            <a:ext cx="2000264" cy="857256"/>
          </a:xfrm>
          <a:prstGeom prst="wedgeEllipseCallout">
            <a:avLst/>
          </a:prstGeom>
          <a:solidFill>
            <a:srgbClr val="9900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Nutrirte es parte de tu vida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 flipH="1">
            <a:off x="5214942" y="4929198"/>
            <a:ext cx="2000264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P.V.P $0.75</a:t>
            </a:r>
          </a:p>
          <a:p>
            <a:pPr algn="ctr"/>
            <a:r>
              <a:rPr lang="es-ES" dirty="0" smtClean="0"/>
              <a:t>Contenido neto:</a:t>
            </a:r>
          </a:p>
          <a:p>
            <a:pPr algn="ctr"/>
            <a:r>
              <a:rPr lang="es-ES" dirty="0" smtClean="0"/>
              <a:t>70 g</a:t>
            </a:r>
            <a:endParaRPr lang="es-EC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1143008"/>
          </a:xfrm>
        </p:spPr>
        <p:txBody>
          <a:bodyPr>
            <a:normAutofit fontScale="90000"/>
          </a:bodyPr>
          <a:lstStyle/>
          <a:p>
            <a:r>
              <a:rPr lang="es-ES" b="1" i="1" u="sng" dirty="0" smtClean="0"/>
              <a:t>ETIQUETA COMERCIAL DEL PRODUCTO (Reverso)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928794" y="1714488"/>
            <a:ext cx="614366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latin typeface="Agency FB" pitchFamily="34" charset="0"/>
              </a:rPr>
              <a:t>ARAZA, AL K</a:t>
            </a:r>
            <a:r>
              <a:rPr lang="es-ES" sz="1600" dirty="0" smtClean="0">
                <a:latin typeface="Agency FB" pitchFamily="34" charset="0"/>
                <a:sym typeface="Wingdings" pitchFamily="2" charset="2"/>
              </a:rPr>
              <a:t>K</a:t>
            </a:r>
            <a:r>
              <a:rPr lang="el-GR" sz="1600" dirty="0" smtClean="0">
                <a:latin typeface="Georgia Ref"/>
                <a:sym typeface="Wingdings" pitchFamily="2" charset="2"/>
              </a:rPr>
              <a:t>γ</a:t>
            </a:r>
            <a:r>
              <a:rPr lang="es-ES" sz="1600" dirty="0" smtClean="0">
                <a:latin typeface="Agency FB" pitchFamily="34" charset="0"/>
                <a:sym typeface="Wingdings" pitchFamily="2" charset="2"/>
              </a:rPr>
              <a:t>S, es un producto que cumple con la condición 3B, Bueno, Bonito y Barato; son galletas hechas con arazá, una exótica y poco conocida fruta, que tienen un singular e inigualable sabor acidito, pero que es transformado en una rica golosina dulce.</a:t>
            </a:r>
            <a:endParaRPr lang="es-ES" sz="1400" dirty="0" smtClean="0"/>
          </a:p>
          <a:p>
            <a:r>
              <a:rPr lang="es-ES" b="1" dirty="0" smtClean="0"/>
              <a:t>INGREDIENTES ESENCIALES:</a:t>
            </a:r>
          </a:p>
          <a:p>
            <a:r>
              <a:rPr lang="es-ES" sz="1600" dirty="0" smtClean="0">
                <a:latin typeface="Agency FB" pitchFamily="34" charset="0"/>
              </a:rPr>
              <a:t>Pulpa de arazá-azúcar-mantequilla-harina sin preparar-huevos-sal-bicarbonato de sodio.</a:t>
            </a:r>
          </a:p>
          <a:p>
            <a:r>
              <a:rPr lang="es-ES" b="1" dirty="0" smtClean="0"/>
              <a:t>INDICACIONES DE USO:</a:t>
            </a:r>
          </a:p>
          <a:p>
            <a:r>
              <a:rPr lang="es-ES" sz="1600" dirty="0" smtClean="0">
                <a:latin typeface="Agency FB" pitchFamily="34" charset="0"/>
              </a:rPr>
              <a:t>Una vez abierto el empaque, consumir inmediatamente, y disfruta de su inigualable sabor.</a:t>
            </a:r>
          </a:p>
          <a:p>
            <a:r>
              <a:rPr lang="es-ES" sz="1600" b="1" dirty="0" smtClean="0">
                <a:latin typeface="Agency FB" pitchFamily="34" charset="0"/>
              </a:rPr>
              <a:t>INFORMACION NUTRICIONAL: </a:t>
            </a:r>
            <a:r>
              <a:rPr lang="es-ES" sz="1600" dirty="0" smtClean="0">
                <a:latin typeface="Agency FB" pitchFamily="34" charset="0"/>
              </a:rPr>
              <a:t>Este súper producto tiene arazá, llena de vitamina A, C y bioelementos.</a:t>
            </a:r>
          </a:p>
          <a:p>
            <a:r>
              <a:rPr lang="es-ES" sz="1600" b="1" dirty="0" smtClean="0">
                <a:latin typeface="Agency FB" pitchFamily="34" charset="0"/>
              </a:rPr>
              <a:t>PRODUCTO DE VENTA LIBRE</a:t>
            </a:r>
          </a:p>
          <a:p>
            <a:r>
              <a:rPr lang="es-ES" sz="1600" b="1" dirty="0" smtClean="0">
                <a:latin typeface="Agency FB" pitchFamily="34" charset="0"/>
              </a:rPr>
              <a:t>ELABORADO POR: </a:t>
            </a:r>
            <a:r>
              <a:rPr lang="es-ES" sz="1600" dirty="0" smtClean="0">
                <a:latin typeface="Agency FB" pitchFamily="34" charset="0"/>
              </a:rPr>
              <a:t>Grupo 6 (Sr. Pedro Quesada Gutiérrez y Sr. Luis Vaca Salazar, estudiantes de la ESPOL)</a:t>
            </a:r>
          </a:p>
          <a:p>
            <a:r>
              <a:rPr lang="es-ES" sz="1600" b="1" dirty="0" smtClean="0">
                <a:latin typeface="Agency FB" pitchFamily="34" charset="0"/>
              </a:rPr>
              <a:t>QUEREMOS TUS SUGERENCIAS: CONTACTOS:</a:t>
            </a:r>
          </a:p>
          <a:p>
            <a:r>
              <a:rPr lang="es-EC" sz="1600" dirty="0" smtClean="0">
                <a:latin typeface="Agency FB" pitchFamily="34" charset="0"/>
              </a:rPr>
              <a:t>Pedro Quesada: 098410571, pquesada@espol.edu.ec</a:t>
            </a:r>
          </a:p>
          <a:p>
            <a:r>
              <a:rPr lang="es-EC" sz="1600" dirty="0" smtClean="0">
                <a:latin typeface="Agency FB" pitchFamily="34" charset="0"/>
              </a:rPr>
              <a:t>Luis Vaca: 085620547, luianvac@espol.edu.ec</a:t>
            </a:r>
          </a:p>
          <a:p>
            <a:pPr lvl="0"/>
            <a:r>
              <a:rPr lang="es-EC" sz="1600" dirty="0" smtClean="0">
                <a:latin typeface="Agency FB" pitchFamily="34" charset="0"/>
              </a:rPr>
              <a:t>http://blog.espol.edu.ec/galletasdearazacsect/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85720" y="928670"/>
            <a:ext cx="4714908" cy="557216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31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5.2.- INGREDIENTES</a:t>
            </a:r>
            <a:endParaRPr lang="es-ES" dirty="0" smtClean="0"/>
          </a:p>
          <a:p>
            <a:r>
              <a:rPr lang="es-ES" dirty="0" smtClean="0"/>
              <a:t>¾ tazas de mantequilla.</a:t>
            </a:r>
          </a:p>
          <a:p>
            <a:r>
              <a:rPr lang="es-ES" dirty="0" smtClean="0"/>
              <a:t>1 cucharada de pulpa de arazá.</a:t>
            </a:r>
          </a:p>
          <a:p>
            <a:r>
              <a:rPr lang="es-ES" dirty="0" smtClean="0"/>
              <a:t>1 taza de azúcar.</a:t>
            </a:r>
          </a:p>
          <a:p>
            <a:r>
              <a:rPr lang="es-ES" dirty="0" smtClean="0"/>
              <a:t>2 ½ tazas de harina sin preparar.</a:t>
            </a:r>
          </a:p>
          <a:p>
            <a:r>
              <a:rPr lang="es-ES" dirty="0" smtClean="0"/>
              <a:t>2 huevos.</a:t>
            </a:r>
          </a:p>
          <a:p>
            <a:r>
              <a:rPr lang="es-ES" dirty="0" smtClean="0"/>
              <a:t>1 cucharadita de sal</a:t>
            </a:r>
          </a:p>
          <a:p>
            <a:pPr algn="just"/>
            <a:r>
              <a:rPr lang="es-ES" dirty="0" smtClean="0"/>
              <a:t>½ taza de bicarbonato de sodio.</a:t>
            </a:r>
            <a:endParaRPr lang="es-EC" dirty="0"/>
          </a:p>
        </p:txBody>
      </p:sp>
      <p:pic>
        <p:nvPicPr>
          <p:cNvPr id="4098" name="Picture 2" descr="CAEJGHQ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000108"/>
            <a:ext cx="1643074" cy="1643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 descr="CA7UKJ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1643074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 descr="CAQIFCH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71810"/>
            <a:ext cx="1714512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 descr="CAKKW2U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00108"/>
            <a:ext cx="1714512" cy="1643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2" name="Picture 6" descr="CAO7IPO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000636"/>
            <a:ext cx="1643074" cy="1357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7000892" y="2714620"/>
            <a:ext cx="1714512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Pulpa de Arazá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214942" y="2714620"/>
            <a:ext cx="1571636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Harina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143504" y="4572008"/>
            <a:ext cx="1714512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Huevos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929454" y="4643446"/>
            <a:ext cx="1714512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Mantequilla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5072066" y="6357958"/>
            <a:ext cx="1714512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Azúcar</a:t>
            </a: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929454" y="6357958"/>
            <a:ext cx="1714512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Bicarbonato</a:t>
            </a:r>
          </a:p>
        </p:txBody>
      </p:sp>
      <p:pic>
        <p:nvPicPr>
          <p:cNvPr id="3074" name="Picture 2" descr="http://t3.gstatic.com/images?q=tbn:ANd9GcSQEfd8ve2m8ODk29kr9-55C9SMEe3w6p-bWfYEF8M8nIAuznI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000636"/>
            <a:ext cx="171451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es-ES" sz="3100" b="1" i="1" u="sng" dirty="0" smtClean="0"/>
              <a:t>5.3.- PREPARACIÓN</a:t>
            </a:r>
            <a:endParaRPr lang="es-EC" sz="31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857784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s-ES" dirty="0" smtClean="0"/>
              <a:t>En un recipiente, agregar la mantequilla con el azúcar, huevos y la pulpa de arazá.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Tamizar la harina, con el bicarbonato de sodio y la sal.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Deje reposar la mezcla antes mencionada en el refrigerador por 30 minutos.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Estirar la masa de 3 a 4 milímetros de espesor. Usar un cortador de galletas.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Previamente engrasar con mantequilla  el molde para hornear las galletas. Preparar el horno a 200°C, introducir el molde con las galletas, esperar a que se horneen de 6 a 8 minutos.</a:t>
            </a:r>
            <a:endParaRPr lang="es-EC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00050"/>
          </a:xfrm>
        </p:spPr>
        <p:txBody>
          <a:bodyPr>
            <a:normAutofit fontScale="90000"/>
          </a:bodyPr>
          <a:lstStyle/>
          <a:p>
            <a:r>
              <a:rPr lang="es-EC" b="1" i="1" u="sng" dirty="0" smtClean="0"/>
              <a:t>5.5 MODO DE USO: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5072098"/>
          </a:xfrm>
        </p:spPr>
        <p:txBody>
          <a:bodyPr>
            <a:normAutofit/>
          </a:bodyPr>
          <a:lstStyle/>
          <a:p>
            <a:r>
              <a:rPr lang="es-EC" dirty="0" smtClean="0"/>
              <a:t>Una vez abierto el producto, consumirlo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sz="3600" b="1" i="1" u="sng" dirty="0" smtClean="0">
                <a:solidFill>
                  <a:schemeClr val="accent1"/>
                </a:solidFill>
                <a:latin typeface="+mj-lt"/>
              </a:rPr>
              <a:t>5.6 COSTOS:</a:t>
            </a:r>
            <a:endParaRPr lang="es-EC" sz="3600" dirty="0" smtClean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Después de hacer cuentas con referencia a los productos empleados y el envase a utilizar, las galletas de arazá tendrán un precio de $0,75, con un peso de 70 g aproximadamente</a:t>
            </a:r>
            <a:r>
              <a:rPr lang="es-EC" dirty="0" smtClean="0"/>
              <a:t>.</a:t>
            </a:r>
            <a:endParaRPr lang="es-EC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5721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sz="3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6.-CONCLUSIONES</a:t>
            </a:r>
            <a:endParaRPr lang="es-ES" sz="3300" dirty="0" smtClean="0"/>
          </a:p>
          <a:p>
            <a:pPr algn="just"/>
            <a:r>
              <a:rPr lang="es-ES" sz="3300" dirty="0" smtClean="0"/>
              <a:t>Dado que deseamos lograr un posicionamiento en la mente de nuestros consumidores, es importante realizar campañas publicitarias las cuales son fundamentales para dar a conocer nuestro producto.</a:t>
            </a:r>
          </a:p>
          <a:p>
            <a:pPr algn="just">
              <a:buNone/>
            </a:pPr>
            <a:endParaRPr lang="es-ES" sz="3300" dirty="0" smtClean="0"/>
          </a:p>
          <a:p>
            <a:pPr algn="just">
              <a:buNone/>
            </a:pPr>
            <a:r>
              <a:rPr lang="es-ES" sz="3800" b="1" i="1" u="sng" dirty="0" smtClean="0">
                <a:solidFill>
                  <a:schemeClr val="tx2"/>
                </a:solidFill>
                <a:latin typeface="+mj-lt"/>
              </a:rPr>
              <a:t>7.-BIBLIOGRAFIA:</a:t>
            </a:r>
          </a:p>
          <a:p>
            <a:r>
              <a:rPr lang="es-ES" sz="3200" dirty="0" smtClean="0"/>
              <a:t>http://www.bidnetwork.org/download?id=143073</a:t>
            </a:r>
            <a:endParaRPr lang="es-EC" sz="3200" dirty="0" smtClean="0"/>
          </a:p>
          <a:p>
            <a:r>
              <a:rPr lang="es-ES" sz="3200" dirty="0" smtClean="0"/>
              <a:t>http://www.agronet.gov.co/www/docs_si2/Aspectos%20generales%20del%20araza.pdf</a:t>
            </a:r>
            <a:endParaRPr lang="es-EC" sz="3200" dirty="0" smtClean="0"/>
          </a:p>
          <a:p>
            <a:pPr algn="just"/>
            <a:r>
              <a:rPr lang="es-EC" sz="3300" dirty="0" smtClean="0"/>
              <a:t>http://www.una.ac.cr/ambi/Ambien-Tico/103/pablo.htm</a:t>
            </a:r>
          </a:p>
          <a:p>
            <a:pPr algn="just"/>
            <a:r>
              <a:rPr lang="es-EC" sz="3300" dirty="0" smtClean="0"/>
              <a:t>http://www.otca.org.br/publicacao/SPT-TCA-VEN-SN%20araza.pdf</a:t>
            </a:r>
          </a:p>
          <a:p>
            <a:pPr algn="just"/>
            <a:endParaRPr lang="es-EC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s-EC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r>
              <a:rPr lang="es-ES" sz="4400" b="1" i="1" u="sng" dirty="0" smtClean="0"/>
              <a:t>MAS INFORMACION:</a:t>
            </a:r>
            <a:endParaRPr lang="es-EC" sz="44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i="1" dirty="0" smtClean="0"/>
              <a:t>Grupo n.-6:</a:t>
            </a:r>
          </a:p>
          <a:p>
            <a:pPr algn="ctr">
              <a:buNone/>
            </a:pPr>
            <a:endParaRPr lang="es-ES" b="1" i="1" dirty="0" smtClean="0"/>
          </a:p>
          <a:p>
            <a:pPr algn="ctr"/>
            <a:r>
              <a:rPr lang="es-ES" b="1" i="1" dirty="0" smtClean="0"/>
              <a:t>PEDRO QUESADA GUTIERREZ</a:t>
            </a:r>
          </a:p>
          <a:p>
            <a:pPr algn="ctr">
              <a:buNone/>
            </a:pPr>
            <a:r>
              <a:rPr lang="es-EC" dirty="0" smtClean="0"/>
              <a:t>pquesada@espol.edu.ec</a:t>
            </a:r>
          </a:p>
          <a:p>
            <a:pPr algn="ctr">
              <a:buNone/>
            </a:pPr>
            <a:r>
              <a:rPr lang="es-ES" dirty="0" smtClean="0"/>
              <a:t>pedhab@hotmail.com</a:t>
            </a:r>
          </a:p>
          <a:p>
            <a:pPr algn="ctr">
              <a:buNone/>
            </a:pPr>
            <a:endParaRPr lang="es-ES" b="1" i="1" dirty="0" smtClean="0"/>
          </a:p>
          <a:p>
            <a:pPr algn="ctr"/>
            <a:r>
              <a:rPr lang="es-ES" b="1" i="1" dirty="0" smtClean="0"/>
              <a:t>LUIS VACA SALAZAR</a:t>
            </a:r>
          </a:p>
          <a:p>
            <a:pPr algn="ctr">
              <a:buNone/>
            </a:pPr>
            <a:r>
              <a:rPr lang="es-EC" dirty="0" smtClean="0"/>
              <a:t>luianvac@espol.edu.ec</a:t>
            </a:r>
          </a:p>
          <a:p>
            <a:pPr algn="ctr">
              <a:buNone/>
            </a:pPr>
            <a:r>
              <a:rPr lang="es-ES" dirty="0" smtClean="0"/>
              <a:t>antoniovsa@hotmail.com</a:t>
            </a:r>
          </a:p>
          <a:p>
            <a:pPr algn="ctr">
              <a:buNone/>
            </a:pPr>
            <a:endParaRPr lang="es-ES" b="1" i="1" dirty="0" smtClean="0"/>
          </a:p>
          <a:p>
            <a:pPr algn="ctr">
              <a:buNone/>
            </a:pPr>
            <a:r>
              <a:rPr lang="es-ES" b="1" i="1" dirty="0" smtClean="0"/>
              <a:t>Blog del producto:</a:t>
            </a:r>
          </a:p>
          <a:p>
            <a:pPr lvl="0" algn="ctr">
              <a:buNone/>
            </a:pPr>
            <a:r>
              <a:rPr lang="es-EC" dirty="0" smtClean="0"/>
              <a:t>http://blog.espol.edu.ec/galletasdearazacsect/ </a:t>
            </a:r>
          </a:p>
          <a:p>
            <a:pPr algn="ctr">
              <a:buNone/>
            </a:pPr>
            <a:endParaRPr lang="es-EC" b="1" i="1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066800"/>
          </a:xfrm>
        </p:spPr>
        <p:txBody>
          <a:bodyPr>
            <a:normAutofit/>
          </a:bodyPr>
          <a:lstStyle/>
          <a:p>
            <a:r>
              <a:rPr lang="es-ES" sz="4800" b="1" i="1" u="sng" dirty="0" smtClean="0"/>
              <a:t>1.- ANTECEDENTES</a:t>
            </a:r>
            <a:endParaRPr lang="es-EC" sz="48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b="1" dirty="0" smtClean="0"/>
              <a:t>	</a:t>
            </a:r>
            <a:r>
              <a:rPr lang="es-ES" dirty="0" smtClean="0"/>
              <a:t>En conmemoración y en honor al Quincuagésimo Aniversario de la ESPOL, se implemento en el ICQA el Concurso Semestral de Emprendimiento, Ciencias y Tecnología (CSECT). En la cual nos impulsa a trabajar marcando la diferencia en la calidad de  elaborar productos y servicios para servir a la sociedad, la salud y medio ambiente.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>
            <a:normAutofit/>
          </a:bodyPr>
          <a:lstStyle/>
          <a:p>
            <a:r>
              <a:rPr lang="es-ES" sz="4800" b="1" i="1" u="sng" dirty="0" smtClean="0"/>
              <a:t>2.- INTRODUCCIÓN</a:t>
            </a:r>
            <a:endParaRPr lang="es-EC" sz="48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5286412"/>
          </a:xfrm>
        </p:spPr>
        <p:txBody>
          <a:bodyPr>
            <a:noAutofit/>
          </a:bodyPr>
          <a:lstStyle/>
          <a:p>
            <a:r>
              <a:rPr lang="es-EC" sz="2400" dirty="0" smtClean="0"/>
              <a:t>El primer alimento que recibió el nombre de galleta fue una especie de pan de forma plana y de larga conservación, distribuido entre tripulaciones de buques y grupos de soldados. Actualmente, con este término nos referimos a una amplia serie de productos de variadas formas y sabores, producidos en casas, panaderías e industrias.</a:t>
            </a:r>
          </a:p>
          <a:p>
            <a:r>
              <a:rPr lang="es-EC" sz="2400" dirty="0" smtClean="0"/>
              <a:t>Aunque la industria galletera es moderna, el origen de las galletas se remonta a los primeros tiempos de la humanidad. Gradualmente la industria galletera inició un proceso de crecimiento y desarrollo que ya no se detuvo y que por el contrario se incrementó de acuerdo con los gustos y necesidades de los consumidores. En la actualidad, la galleta es un alimento popular y se encuentra en todas partes, sin distinción de países ni lugares.</a:t>
            </a:r>
            <a:endParaRPr lang="es-ES" sz="2100" dirty="0" smtClean="0"/>
          </a:p>
          <a:p>
            <a:pPr algn="just">
              <a:buNone/>
            </a:pPr>
            <a:r>
              <a:rPr lang="es-ES" sz="2100" b="1" dirty="0" smtClean="0"/>
              <a:t> </a:t>
            </a:r>
            <a:endParaRPr lang="es-ES" sz="2100" dirty="0" smtClean="0"/>
          </a:p>
          <a:p>
            <a:pPr algn="just">
              <a:buNone/>
            </a:pPr>
            <a:r>
              <a:rPr lang="es-ES" sz="2100" dirty="0" smtClean="0"/>
              <a:t>	</a:t>
            </a:r>
            <a:endParaRPr lang="es-EC" sz="21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r>
              <a:rPr lang="es-ES" sz="4800" b="1" i="1" u="sng" dirty="0" smtClean="0"/>
              <a:t>3.- JUSTIFICACION:</a:t>
            </a:r>
            <a:endParaRPr lang="es-EC" sz="48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Nuestra tarea consiste en dar a conocer las galletas de arazá garantizando que nuestro objetivo más importante es el cliente y cubrir las expectativas del paladar más exigente, con un servicio eficaz y un producto de alta calidad. Es importante dar a conocer a la comunidad las principales propiedades y beneficios con las que cuenta el arazá , ya que además de ser una fruta rica al paladar humano goza de grandes e importantes beneficios proteínicos y vitamínicos lo cual lo hace atractivo hacia nuestros posibles consumidores.</a:t>
            </a:r>
            <a:endParaRPr lang="es-EC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es-ES" b="1" i="1" u="sng" dirty="0" smtClean="0"/>
              <a:t>4.- OBJETIVOS</a:t>
            </a:r>
            <a:endParaRPr lang="es-EC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4.1 OBJETIVO GENERAL 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Dar a  conocer nuestro producto al mercado con el propósito de ser una marca reconocida por su calidad y excelentes propiedades nutricionales.</a:t>
            </a:r>
          </a:p>
          <a:p>
            <a:pPr algn="just"/>
            <a:r>
              <a:rPr lang="es-ES" dirty="0" smtClean="0"/>
              <a:t>Implementar el uso del arazá, una fruta poco conocida en el mercado de producción de alimentos, y que posee propiedades de cítricos.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8634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C" sz="33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4.2 OBJETIVOS ESPECÍFICOS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Contribuir al mejoramiento nutricional de las personas al complementar su alimentación con un producto nuevo y natural.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Proteger la salud de las personas aplicando las normas sanitarias específicas relacionadas con nuestro producto.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Posicionar nuestro producto en el mercado de alimentos.</a:t>
            </a:r>
          </a:p>
          <a:p>
            <a:pPr algn="just"/>
            <a:endParaRPr lang="es-EC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19288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Ser un producto líder en la comercialización ya que posee altos beneficios proteínicos y vitamínicos, llegando a posicionarnos en la mente de nuestros consumidores como la primera opción al momento de elegir un producto en nuestra categoría.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8015286" cy="1066800"/>
          </a:xfrm>
        </p:spPr>
        <p:txBody>
          <a:bodyPr>
            <a:noAutofit/>
          </a:bodyPr>
          <a:lstStyle/>
          <a:p>
            <a:r>
              <a:rPr lang="es-ES" sz="3100" b="1" i="1" u="sng" dirty="0" smtClean="0"/>
              <a:t>4.3 MISIÓN</a:t>
            </a:r>
            <a:endParaRPr lang="es-EC" sz="3100" b="1" i="1" u="sng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4348" y="3571876"/>
            <a:ext cx="8015286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4.4 VISIÓN</a:t>
            </a:r>
            <a:endParaRPr kumimoji="0" lang="es-EC" sz="31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4357694"/>
            <a:ext cx="8229600" cy="164307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indent="-256032" algn="just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800" dirty="0" smtClean="0"/>
              <a:t>Hacer de nuestro producto un elemento importante en la alimentación llevando bienestar a cada individuo y por encima de todo satisfacer por completo sus necesidades y cuidando su salud.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42844" y="2071678"/>
            <a:ext cx="4500594" cy="43577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C" sz="2100" b="1" dirty="0" smtClean="0"/>
              <a:t>	</a:t>
            </a:r>
            <a:r>
              <a:rPr lang="es-ES" sz="2100" dirty="0" smtClean="0"/>
              <a:t>El arazá es un frutal nativo de la Amazonía perteneciente a la familia de las Mirtáceas, que presenta gran capacidad de adaptación a condiciones de trópico húmedo. Es un árbol pequeño que alcanza 3 metros de altura y es un arbusto que crece en sectores con clima tropical húmedo, con temperaturas entre los 22 a 23 ºC, cada planta produce entre 400 Kg por cosecha  en  temporada  alta.</a:t>
            </a:r>
            <a:endParaRPr lang="es-ES" sz="21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43074"/>
          </a:xfrm>
        </p:spPr>
        <p:txBody>
          <a:bodyPr>
            <a:noAutofit/>
          </a:bodyPr>
          <a:lstStyle/>
          <a:p>
            <a:r>
              <a:rPr lang="es-ES" sz="3100" b="1" i="1" u="sng" dirty="0" smtClean="0">
                <a:solidFill>
                  <a:schemeClr val="accent1">
                    <a:lumMod val="75000"/>
                  </a:schemeClr>
                </a:solidFill>
              </a:rPr>
              <a:t>5.- PRODUCTO ELABORADO PARA EL CSECT</a:t>
            </a:r>
            <a:br>
              <a:rPr lang="es-ES" sz="3100" b="1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C" sz="3100" b="1" i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C" sz="3100" b="1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MATERIA PRIMA ( FRUTA  ARAZÁ )</a:t>
            </a:r>
            <a:endParaRPr lang="es-EC" sz="31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00694" y="6215082"/>
            <a:ext cx="2357454" cy="2190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buNone/>
            </a:pPr>
            <a:r>
              <a:rPr lang="es-ES" sz="1200" b="1" dirty="0" smtClean="0">
                <a:solidFill>
                  <a:schemeClr val="tx2"/>
                </a:solidFill>
              </a:rPr>
              <a:t>Arbusto de Arazá</a:t>
            </a:r>
          </a:p>
        </p:txBody>
      </p:sp>
      <p:pic>
        <p:nvPicPr>
          <p:cNvPr id="8194" name="Picture 2" descr="http://www.tropicalfruitnursery.com/images/araza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20747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71472" y="1000108"/>
            <a:ext cx="4357718" cy="528641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La fruta de arazá, es de color verde en estado inmaduro y ligeramente amarillento a amarillo dorado cuando alcanza la madurez, muy aromática, de 10 cm. de diámetro, con pesos comprendidos entre 200 gramos y puede llegar hasta 600 gramos y generalmente posee de 8 a 10 semillas.</a:t>
            </a:r>
            <a:endParaRPr lang="es-ES" sz="2400" dirty="0"/>
          </a:p>
        </p:txBody>
      </p:sp>
      <p:pic>
        <p:nvPicPr>
          <p:cNvPr id="1026" name="Imagen 24"/>
          <p:cNvPicPr>
            <a:picLocks noChangeAspect="1" noChangeArrowheads="1"/>
          </p:cNvPicPr>
          <p:nvPr/>
        </p:nvPicPr>
        <p:blipFill>
          <a:blip r:embed="rId2"/>
          <a:srcRect l="-325" r="-357" b="-55"/>
          <a:stretch>
            <a:fillRect/>
          </a:stretch>
        </p:blipFill>
        <p:spPr bwMode="auto">
          <a:xfrm>
            <a:off x="5286380" y="107154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ARAZ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911</TotalTime>
  <Words>1089</Words>
  <Application>Microsoft Office PowerPoint</Application>
  <PresentationFormat>Presentación en pantalla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Urbano</vt:lpstr>
      <vt:lpstr>ESCUELA SUPERIOR POLITECNICA DEL LITORAL. INSTITUTO DE CIENCIAS QUIMICAS Y AMBIENTALES. QUIMICA GENERAL I. CONCURSO SEMESTRAL DE EMPRENDIMIENTO, CIENCIA Y TECNOLOGIA, CSECT. GRUPO N.-6 PRODUCTO:</vt:lpstr>
      <vt:lpstr>1.- ANTECEDENTES</vt:lpstr>
      <vt:lpstr>2.- INTRODUCCIÓN</vt:lpstr>
      <vt:lpstr>3.- JUSTIFICACION:</vt:lpstr>
      <vt:lpstr>4.- OBJETIVOS</vt:lpstr>
      <vt:lpstr>Diapositiva 6</vt:lpstr>
      <vt:lpstr>4.3 MISIÓN</vt:lpstr>
      <vt:lpstr>5.- PRODUCTO ELABORADO PARA EL CSECT  MATERIA PRIMA ( FRUTA  ARAZÁ )</vt:lpstr>
      <vt:lpstr>Diapositiva 9</vt:lpstr>
      <vt:lpstr>+CONTENIDO NUTRICIONAL DEL ARAZÁ+</vt:lpstr>
      <vt:lpstr>Diapositiva 11</vt:lpstr>
      <vt:lpstr>Diapositiva 12</vt:lpstr>
      <vt:lpstr>ETIQUETA COMERCIAL DEL PRODUCTO (Parte frontal)</vt:lpstr>
      <vt:lpstr>ETIQUETA COMERCIAL DEL PRODUCTO (Reverso)</vt:lpstr>
      <vt:lpstr>Diapositiva 15</vt:lpstr>
      <vt:lpstr>5.3.- PREPARACIÓN</vt:lpstr>
      <vt:lpstr>5.5 MODO DE USO:</vt:lpstr>
      <vt:lpstr>Diapositiva 18</vt:lpstr>
      <vt:lpstr>MAS INFORMACION:</vt:lpstr>
    </vt:vector>
  </TitlesOfParts>
  <Company>escritorio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POLITECNICA DEL LITORAL. INSTITUTO DE CIENCIAS QUIMICAS Y AMBIENTALES. QUIMICA GENERAL 1. CONCURSO SEMESTRAL DE EMPRENDIMIENTO, CIENCIA Y TECNOLOGIA, CSECT. REACTIVOS USADOS EN LOS PRODCUTOS</dc:title>
  <dc:creator>Crist@l Xp</dc:creator>
  <cp:lastModifiedBy>Crist@l Xp</cp:lastModifiedBy>
  <cp:revision>104</cp:revision>
  <dcterms:created xsi:type="dcterms:W3CDTF">2010-11-13T19:14:13Z</dcterms:created>
  <dcterms:modified xsi:type="dcterms:W3CDTF">2010-12-02T18:13:00Z</dcterms:modified>
</cp:coreProperties>
</file>