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9" r:id="rId2"/>
    <p:sldId id="261" r:id="rId3"/>
    <p:sldId id="262" r:id="rId4"/>
    <p:sldId id="260" r:id="rId5"/>
    <p:sldId id="258" r:id="rId6"/>
    <p:sldId id="256" r:id="rId7"/>
    <p:sldId id="257" r:id="rId8"/>
    <p:sldId id="263" r:id="rId9"/>
    <p:sldId id="264" r:id="rId10"/>
  </p:sldIdLst>
  <p:sldSz cx="9144000" cy="6858000" type="screen4x3"/>
  <p:notesSz cx="6858000" cy="9144000"/>
  <p:defaultTextStyle>
    <a:defPPr>
      <a:defRPr lang="es-ES_trad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5" d="100"/>
          <a:sy n="65" d="100"/>
        </p:scale>
        <p:origin x="-114" y="-28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8" name="27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17" name="16 Marcador de pie de página"/>
          <p:cNvSpPr>
            <a:spLocks noGrp="1"/>
          </p:cNvSpPr>
          <p:nvPr>
            <p:ph type="ftr" sz="quarter" idx="11"/>
          </p:nvPr>
        </p:nvSpPr>
        <p:spPr/>
        <p:txBody>
          <a:bodyPr/>
          <a:lstStyle>
            <a:extLst/>
          </a:lstStyle>
          <a:p>
            <a:endParaRPr lang="es-ES_tradnl"/>
          </a:p>
        </p:txBody>
      </p:sp>
      <p:sp>
        <p:nvSpPr>
          <p:cNvPr id="29" name="28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
        <p:nvSpPr>
          <p:cNvPr id="32" name="31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38 Rectángulo"/>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39 Rectángulo"/>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40 Rectángulo"/>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41 Rectángulo"/>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7 Título"/>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56" name="55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64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65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66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5" name="4 Marcador de pie de página"/>
          <p:cNvSpPr>
            <a:spLocks noGrp="1"/>
          </p:cNvSpPr>
          <p:nvPr>
            <p:ph type="ftr" sz="quarter" idx="11"/>
          </p:nvPr>
        </p:nvSpPr>
        <p:spPr/>
        <p:txBody>
          <a:bodyPr/>
          <a:lstStyle>
            <a:extLst/>
          </a:lstStyle>
          <a:p>
            <a:endParaRPr lang="es-ES_tradnl"/>
          </a:p>
        </p:txBody>
      </p:sp>
      <p:sp>
        <p:nvSpPr>
          <p:cNvPr id="6" name="5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981200" cy="5851525"/>
          </a:xfrm>
        </p:spPr>
        <p:txBody>
          <a:bodyPr vert="eaVert" anchor="ct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58674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5" name="4 Marcador de pie de página"/>
          <p:cNvSpPr>
            <a:spLocks noGrp="1"/>
          </p:cNvSpPr>
          <p:nvPr>
            <p:ph type="ftr" sz="quarter" idx="11"/>
          </p:nvPr>
        </p:nvSpPr>
        <p:spPr/>
        <p:txBody>
          <a:bodyPr/>
          <a:lstStyle>
            <a:extLst/>
          </a:lstStyle>
          <a:p>
            <a:endParaRPr lang="es-ES_tradnl"/>
          </a:p>
        </p:txBody>
      </p:sp>
      <p:sp>
        <p:nvSpPr>
          <p:cNvPr id="6" name="5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5" name="4 Marcador de pie de página"/>
          <p:cNvSpPr>
            <a:spLocks noGrp="1"/>
          </p:cNvSpPr>
          <p:nvPr>
            <p:ph type="ftr" sz="quarter" idx="11"/>
          </p:nvPr>
        </p:nvSpPr>
        <p:spPr/>
        <p:txBody>
          <a:bodyPr/>
          <a:lstStyle>
            <a:extLst/>
          </a:lstStyle>
          <a:p>
            <a:endParaRPr lang="es-ES_tradnl"/>
          </a:p>
        </p:txBody>
      </p:sp>
      <p:sp>
        <p:nvSpPr>
          <p:cNvPr id="6" name="5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14" name="13 Forma libre"/>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14 Forma libre"/>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12 Forma libre"/>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15 Forma libre"/>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16 Forma libre"/>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17 Forma libre"/>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18 Forma libre"/>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19 Forma libre"/>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20 Forma libre"/>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21 Forma libre"/>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22 Forma libre"/>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23 Forma libre"/>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24 Forma libre"/>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25 Forma libre"/>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26 Forma libre"/>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2 Marcador de texto"/>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5" name="4 Marcador de pie de página"/>
          <p:cNvSpPr>
            <a:spLocks noGrp="1"/>
          </p:cNvSpPr>
          <p:nvPr>
            <p:ph type="ftr" sz="quarter" idx="11"/>
          </p:nvPr>
        </p:nvSpPr>
        <p:spPr/>
        <p:txBody>
          <a:bodyPr/>
          <a:lstStyle>
            <a:extLst/>
          </a:lstStyle>
          <a:p>
            <a:endParaRPr lang="es-ES_tradnl"/>
          </a:p>
        </p:txBody>
      </p:sp>
      <p:sp>
        <p:nvSpPr>
          <p:cNvPr id="6" name="5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
        <p:nvSpPr>
          <p:cNvPr id="7" name="6 Rectángulo"/>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s-ES" smtClean="0"/>
              <a:t>Haga clic para modificar el estilo de título del patrón</a:t>
            </a:r>
            <a:endParaRPr kumimoji="0" lang="en-US"/>
          </a:p>
        </p:txBody>
      </p:sp>
      <p:sp>
        <p:nvSpPr>
          <p:cNvPr id="8" name="7 Rectángulo"/>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8 Rectángulo"/>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9 Rectángulo"/>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512064"/>
            <a:ext cx="8229600" cy="9144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6" name="5 Marcador de pie de página"/>
          <p:cNvSpPr>
            <a:spLocks noGrp="1"/>
          </p:cNvSpPr>
          <p:nvPr>
            <p:ph type="ftr" sz="quarter" idx="11"/>
          </p:nvPr>
        </p:nvSpPr>
        <p:spPr/>
        <p:txBody>
          <a:bodyPr/>
          <a:lstStyle>
            <a:extLst/>
          </a:lstStyle>
          <a:p>
            <a:endParaRPr lang="es-ES_tradnl"/>
          </a:p>
        </p:txBody>
      </p:sp>
      <p:sp>
        <p:nvSpPr>
          <p:cNvPr id="7" name="6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5" name="24 Rectángulo"/>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504824" y="512064"/>
            <a:ext cx="7772400" cy="914400"/>
          </a:xfrm>
        </p:spPr>
        <p:txBody>
          <a:bodyPr anchor="t"/>
          <a:lstStyle>
            <a:lvl1pPr>
              <a:defRPr sz="400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8" name="7 Marcador de pie de página"/>
          <p:cNvSpPr>
            <a:spLocks noGrp="1"/>
          </p:cNvSpPr>
          <p:nvPr>
            <p:ph type="ftr" sz="quarter" idx="11"/>
          </p:nvPr>
        </p:nvSpPr>
        <p:spPr/>
        <p:txBody>
          <a:bodyPr/>
          <a:lstStyle>
            <a:extLst/>
          </a:lstStyle>
          <a:p>
            <a:endParaRPr lang="es-ES_tradnl"/>
          </a:p>
        </p:txBody>
      </p:sp>
      <p:sp>
        <p:nvSpPr>
          <p:cNvPr id="9" name="8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
        <p:nvSpPr>
          <p:cNvPr id="16" name="15 Rectángulo"/>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16 Rectángulo"/>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17 Rectángulo"/>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18 Rectángulo"/>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19 Rectángulo"/>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20 Rectángulo"/>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Rectángulo"/>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28 Rectángulo"/>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29 Rectángulo"/>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914400" y="512064"/>
            <a:ext cx="7772400" cy="914400"/>
          </a:xfrm>
        </p:spPr>
        <p:txBody>
          <a:bodyPr/>
          <a:lstStyle>
            <a:lvl1pPr>
              <a:defRPr sz="4000" cap="none" baseline="0"/>
            </a:lvl1pPr>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4" name="3 Marcador de pie de página"/>
          <p:cNvSpPr>
            <a:spLocks noGrp="1"/>
          </p:cNvSpPr>
          <p:nvPr>
            <p:ph type="ftr" sz="quarter" idx="11"/>
          </p:nvPr>
        </p:nvSpPr>
        <p:spPr/>
        <p:txBody>
          <a:bodyPr/>
          <a:lstStyle>
            <a:extLst/>
          </a:lstStyle>
          <a:p>
            <a:endParaRPr lang="es-ES_tradnl"/>
          </a:p>
        </p:txBody>
      </p:sp>
      <p:sp>
        <p:nvSpPr>
          <p:cNvPr id="5" name="4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3" name="2 Marcador de pie de página"/>
          <p:cNvSpPr>
            <a:spLocks noGrp="1"/>
          </p:cNvSpPr>
          <p:nvPr>
            <p:ph type="ftr" sz="quarter" idx="11"/>
          </p:nvPr>
        </p:nvSpPr>
        <p:spPr/>
        <p:txBody>
          <a:bodyPr/>
          <a:lstStyle>
            <a:extLst/>
          </a:lstStyle>
          <a:p>
            <a:endParaRPr lang="es-ES_tradnl"/>
          </a:p>
        </p:txBody>
      </p:sp>
      <p:sp>
        <p:nvSpPr>
          <p:cNvPr id="4" name="3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273050"/>
            <a:ext cx="8229600" cy="1162050"/>
          </a:xfrm>
        </p:spPr>
        <p:txBody>
          <a:bodyPr anchor="ctr"/>
          <a:lstStyle>
            <a:lvl1pPr algn="l">
              <a:buNone/>
              <a:defRPr sz="3600" b="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079CC10F-B027-48A2-9C8F-04971355B2E4}" type="datetimeFigureOut">
              <a:rPr lang="es-ES_tradnl" smtClean="0"/>
              <a:t>25/11/2010</a:t>
            </a:fld>
            <a:endParaRPr lang="es-ES_tradnl"/>
          </a:p>
        </p:txBody>
      </p:sp>
      <p:sp>
        <p:nvSpPr>
          <p:cNvPr id="6" name="5 Marcador de pie de página"/>
          <p:cNvSpPr>
            <a:spLocks noGrp="1"/>
          </p:cNvSpPr>
          <p:nvPr>
            <p:ph type="ftr" sz="quarter" idx="11"/>
          </p:nvPr>
        </p:nvSpPr>
        <p:spPr/>
        <p:txBody>
          <a:bodyPr/>
          <a:lstStyle>
            <a:extLst/>
          </a:lstStyle>
          <a:p>
            <a:endParaRPr lang="es-ES_tradnl"/>
          </a:p>
        </p:txBody>
      </p:sp>
      <p:sp>
        <p:nvSpPr>
          <p:cNvPr id="7" name="6 Marcador de número de diapositiva"/>
          <p:cNvSpPr>
            <a:spLocks noGrp="1"/>
          </p:cNvSpPr>
          <p:nvPr>
            <p:ph type="sldNum" sz="quarter" idx="12"/>
          </p:nvPr>
        </p:nvSpPr>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7 Rectángulo"/>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8 Conector recto"/>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9 Grupo"/>
          <p:cNvGrpSpPr/>
          <p:nvPr/>
        </p:nvGrpSpPr>
        <p:grpSpPr>
          <a:xfrm rot="5400000">
            <a:off x="8514581" y="1219200"/>
            <a:ext cx="132763" cy="128466"/>
            <a:chOff x="6668087" y="1297746"/>
            <a:chExt cx="161840" cy="156602"/>
          </a:xfrm>
        </p:grpSpPr>
        <p:cxnSp>
          <p:nvCxnSpPr>
            <p:cNvPr id="15" name="14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15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16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1 Título"/>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s-ES" smtClean="0"/>
              <a:t>Haga clic en el icono para agregar una imagen</a:t>
            </a:r>
            <a:endParaRPr kumimoji="0" lang="en-US"/>
          </a:p>
        </p:txBody>
      </p:sp>
      <p:sp>
        <p:nvSpPr>
          <p:cNvPr id="4" name="3 Marcador de texto"/>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grpSp>
        <p:nvGrpSpPr>
          <p:cNvPr id="14" name="13 Grupo"/>
          <p:cNvGrpSpPr/>
          <p:nvPr/>
        </p:nvGrpSpPr>
        <p:grpSpPr>
          <a:xfrm rot="5400000">
            <a:off x="8666981" y="1371600"/>
            <a:ext cx="132763" cy="128466"/>
            <a:chOff x="6668087" y="1297746"/>
            <a:chExt cx="161840" cy="156602"/>
          </a:xfrm>
        </p:grpSpPr>
        <p:cxnSp>
          <p:nvCxnSpPr>
            <p:cNvPr id="11" name="10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11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12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17 Grupo"/>
          <p:cNvGrpSpPr/>
          <p:nvPr/>
        </p:nvGrpSpPr>
        <p:grpSpPr>
          <a:xfrm rot="5400000">
            <a:off x="8320088" y="1474763"/>
            <a:ext cx="132763" cy="128466"/>
            <a:chOff x="6668087" y="1297746"/>
            <a:chExt cx="161840" cy="156602"/>
          </a:xfrm>
        </p:grpSpPr>
        <p:cxnSp>
          <p:nvCxnSpPr>
            <p:cNvPr id="19" name="18 Conector recto"/>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19 Conector recto"/>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20 Conector recto"/>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4 Marcador de fecha"/>
          <p:cNvSpPr>
            <a:spLocks noGrp="1"/>
          </p:cNvSpPr>
          <p:nvPr>
            <p:ph type="dt" sz="half" idx="10"/>
          </p:nvPr>
        </p:nvSpPr>
        <p:spPr>
          <a:xfrm>
            <a:off x="6477000" y="55499"/>
            <a:ext cx="2133600" cy="365125"/>
          </a:xfrm>
        </p:spPr>
        <p:txBody>
          <a:bodyPr/>
          <a:lstStyle>
            <a:extLst/>
          </a:lstStyle>
          <a:p>
            <a:fld id="{079CC10F-B027-48A2-9C8F-04971355B2E4}" type="datetimeFigureOut">
              <a:rPr lang="es-ES_tradnl" smtClean="0"/>
              <a:t>25/11/2010</a:t>
            </a:fld>
            <a:endParaRPr lang="es-ES_tradnl"/>
          </a:p>
        </p:txBody>
      </p:sp>
      <p:sp>
        <p:nvSpPr>
          <p:cNvPr id="6" name="5 Marcador de pie de página"/>
          <p:cNvSpPr>
            <a:spLocks noGrp="1"/>
          </p:cNvSpPr>
          <p:nvPr>
            <p:ph type="ftr" sz="quarter" idx="11"/>
          </p:nvPr>
        </p:nvSpPr>
        <p:spPr>
          <a:xfrm>
            <a:off x="914400" y="55499"/>
            <a:ext cx="5562600" cy="365125"/>
          </a:xfrm>
        </p:spPr>
        <p:txBody>
          <a:bodyPr/>
          <a:lstStyle>
            <a:extLst/>
          </a:lstStyle>
          <a:p>
            <a:endParaRPr lang="es-ES_tradnl"/>
          </a:p>
        </p:txBody>
      </p:sp>
      <p:sp>
        <p:nvSpPr>
          <p:cNvPr id="7" name="6 Marcador de número de diapositiva"/>
          <p:cNvSpPr>
            <a:spLocks noGrp="1"/>
          </p:cNvSpPr>
          <p:nvPr>
            <p:ph type="sldNum" sz="quarter" idx="12"/>
          </p:nvPr>
        </p:nvSpPr>
        <p:spPr>
          <a:xfrm>
            <a:off x="8610600" y="55499"/>
            <a:ext cx="457200" cy="365125"/>
          </a:xfrm>
        </p:spPr>
        <p:txBody>
          <a:bodyPr/>
          <a:lstStyle>
            <a:extLst/>
          </a:lstStyle>
          <a:p>
            <a:fld id="{385AF64A-53E0-46CA-B0C6-0C8B5D869ED4}" type="slidenum">
              <a:rPr lang="es-ES_tradnl" smtClean="0"/>
              <a:t>‹Nº›</a:t>
            </a:fld>
            <a:endParaRPr lang="es-ES_trad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6 Rectángulo"/>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Rectángulo"/>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Rectángulo"/>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9 Rectángulo"/>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10 Rectángulo"/>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11 Rectángulo"/>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14 Rectángulo"/>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15 Rectángulo"/>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16 Rectángulo"/>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21 Marcador de título"/>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079CC10F-B027-48A2-9C8F-04971355B2E4}" type="datetimeFigureOut">
              <a:rPr lang="es-ES_tradnl" smtClean="0"/>
              <a:t>25/11/2010</a:t>
            </a:fld>
            <a:endParaRPr lang="es-ES_tradnl"/>
          </a:p>
        </p:txBody>
      </p:sp>
      <p:sp>
        <p:nvSpPr>
          <p:cNvPr id="3" name="2 Marcador de pie de página"/>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s-ES_tradnl"/>
          </a:p>
        </p:txBody>
      </p:sp>
      <p:sp>
        <p:nvSpPr>
          <p:cNvPr id="23" name="22 Marcador de número de diapositiva"/>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385AF64A-53E0-46CA-B0C6-0C8B5D869ED4}" type="slidenum">
              <a:rPr lang="es-ES_tradnl" smtClean="0"/>
              <a:t>‹Nº›</a:t>
            </a:fld>
            <a:endParaRPr lang="es-ES_tradnl"/>
          </a:p>
        </p:txBody>
      </p:sp>
    </p:spTree>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8.xml"/><Relationship Id="rId4" Type="http://schemas.openxmlformats.org/officeDocument/2006/relationships/image" Target="../media/image4.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_tradnl" sz="4000" dirty="0" smtClean="0"/>
              <a:t>CSECT</a:t>
            </a:r>
            <a:endParaRPr lang="es-ES_tradnl" sz="4000" dirty="0"/>
          </a:p>
        </p:txBody>
      </p:sp>
      <p:sp>
        <p:nvSpPr>
          <p:cNvPr id="3" name="2 Marcador de contenido"/>
          <p:cNvSpPr>
            <a:spLocks noGrp="1"/>
          </p:cNvSpPr>
          <p:nvPr>
            <p:ph sz="half" idx="1"/>
          </p:nvPr>
        </p:nvSpPr>
        <p:spPr/>
        <p:txBody>
          <a:bodyPr>
            <a:normAutofit fontScale="92500" lnSpcReduction="20000"/>
          </a:bodyPr>
          <a:lstStyle/>
          <a:p>
            <a:pPr>
              <a:buNone/>
            </a:pPr>
            <a:r>
              <a:rPr lang="es-ES" dirty="0" smtClean="0"/>
              <a:t> </a:t>
            </a:r>
            <a:endParaRPr lang="es-ES_tradnl" dirty="0" smtClean="0"/>
          </a:p>
          <a:p>
            <a:pPr algn="just"/>
            <a:r>
              <a:rPr lang="es-ES" sz="2800" dirty="0" smtClean="0"/>
              <a:t>En conmemoración en honor al quincuagésimo aniversario de la ESPOL, se implementó en el ICQA el concurso semestral Ciencia Y Tecnología (CSECT),</a:t>
            </a:r>
            <a:endParaRPr lang="es-ES_tradnl" sz="2800" dirty="0" smtClean="0"/>
          </a:p>
          <a:p>
            <a:pPr algn="just"/>
            <a:r>
              <a:rPr lang="es-ES" sz="2800" dirty="0" smtClean="0"/>
              <a:t>en el cual los estudiantes estamos encargados DE cumplir a cabalidad con proyectos útiles al beneficio de la sociedad, salud y medio ambiente, a través de la elaboración de productos y servicios para toda la comunidad.</a:t>
            </a:r>
            <a:endParaRPr lang="es-ES_tradnl" sz="2800" dirty="0" smtClean="0"/>
          </a:p>
          <a:p>
            <a:pPr>
              <a:buNone/>
            </a:pPr>
            <a:endParaRPr lang="es-ES_tradnl" sz="2800" dirty="0"/>
          </a:p>
        </p:txBody>
      </p:sp>
      <p:sp>
        <p:nvSpPr>
          <p:cNvPr id="5" name="4 CuadroTexto"/>
          <p:cNvSpPr txBox="1"/>
          <p:nvPr/>
        </p:nvSpPr>
        <p:spPr>
          <a:xfrm>
            <a:off x="3357554" y="214290"/>
            <a:ext cx="5072098" cy="923330"/>
          </a:xfrm>
          <a:prstGeom prst="rect">
            <a:avLst/>
          </a:prstGeom>
          <a:ln/>
        </p:spPr>
        <p:style>
          <a:lnRef idx="0">
            <a:schemeClr val="accent6"/>
          </a:lnRef>
          <a:fillRef idx="3">
            <a:schemeClr val="accent6"/>
          </a:fillRef>
          <a:effectRef idx="3">
            <a:schemeClr val="accent6"/>
          </a:effectRef>
          <a:fontRef idx="minor">
            <a:schemeClr val="lt1"/>
          </a:fontRef>
        </p:style>
        <p:txBody>
          <a:bodyPr wrap="square" rtlCol="0">
            <a:spAutoFit/>
          </a:bodyPr>
          <a:lstStyle/>
          <a:p>
            <a:pPr algn="ctr"/>
            <a:r>
              <a:rPr lang="es-ES_tradnl" b="1" dirty="0" smtClean="0">
                <a:solidFill>
                  <a:schemeClr val="bg1">
                    <a:lumMod val="95000"/>
                  </a:schemeClr>
                </a:solidFill>
              </a:rPr>
              <a:t>ESCUELA SUPERIOR POLITECNICA DEL LITORAL</a:t>
            </a:r>
          </a:p>
          <a:p>
            <a:pPr algn="ctr"/>
            <a:r>
              <a:rPr lang="es-ES_tradnl" b="1" dirty="0" smtClean="0">
                <a:solidFill>
                  <a:schemeClr val="bg1">
                    <a:lumMod val="95000"/>
                  </a:schemeClr>
                </a:solidFill>
              </a:rPr>
              <a:t>INSTITUTO DE CIENCIAS FISICAS</a:t>
            </a:r>
            <a:endParaRPr lang="es-ES_tradnl" b="1" dirty="0">
              <a:solidFill>
                <a:schemeClr val="bg1">
                  <a:lumMod val="95000"/>
                </a:schemeClr>
              </a:solidFill>
            </a:endParaRPr>
          </a:p>
        </p:txBody>
      </p:sp>
      <p:pic>
        <p:nvPicPr>
          <p:cNvPr id="6" name="5 Imagen" descr="LOgo%20espol"/>
          <p:cNvPicPr/>
          <p:nvPr/>
        </p:nvPicPr>
        <p:blipFill>
          <a:blip r:embed="rId2"/>
          <a:srcRect/>
          <a:stretch>
            <a:fillRect/>
          </a:stretch>
        </p:blipFill>
        <p:spPr bwMode="auto">
          <a:xfrm>
            <a:off x="1071538" y="1500174"/>
            <a:ext cx="1227859" cy="1094509"/>
          </a:xfrm>
          <a:prstGeom prst="rect">
            <a:avLst/>
          </a:prstGeom>
          <a:noFill/>
          <a:ln w="9525">
            <a:noFill/>
            <a:miter lim="800000"/>
            <a:headEnd/>
            <a:tailEnd/>
          </a:ln>
        </p:spPr>
      </p:pic>
      <p:pic>
        <p:nvPicPr>
          <p:cNvPr id="7" name="0 Imagen" descr="PARA-CARATULA-2010-ii.jpg"/>
          <p:cNvPicPr/>
          <p:nvPr/>
        </p:nvPicPr>
        <p:blipFill>
          <a:blip r:embed="rId3"/>
          <a:stretch>
            <a:fillRect/>
          </a:stretch>
        </p:blipFill>
        <p:spPr>
          <a:xfrm>
            <a:off x="214282" y="2643182"/>
            <a:ext cx="2677258" cy="2677258"/>
          </a:xfrm>
          <a:prstGeom prst="rect">
            <a:avLst/>
          </a:prstGeom>
        </p:spPr>
      </p:pic>
      <p:pic>
        <p:nvPicPr>
          <p:cNvPr id="8" name="3 Imagen" descr="icq.gif"/>
          <p:cNvPicPr/>
          <p:nvPr/>
        </p:nvPicPr>
        <p:blipFill>
          <a:blip r:embed="rId4"/>
          <a:stretch>
            <a:fillRect/>
          </a:stretch>
        </p:blipFill>
        <p:spPr>
          <a:xfrm>
            <a:off x="857224" y="5357826"/>
            <a:ext cx="1508464" cy="1043354"/>
          </a:xfrm>
          <a:prstGeom prst="rect">
            <a:avLst/>
          </a:prstGeom>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i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checkerboard(across)">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 fill="hold"/>
                                        <p:tgtEl>
                                          <p:spTgt spid="6"/>
                                        </p:tgtEl>
                                        <p:attrNameLst>
                                          <p:attrName>ppt_x</p:attrName>
                                        </p:attrNameLst>
                                      </p:cBhvr>
                                      <p:tavLst>
                                        <p:tav tm="0">
                                          <p:val>
                                            <p:strVal val="#ppt_x"/>
                                          </p:val>
                                        </p:tav>
                                        <p:tav tm="100000">
                                          <p:val>
                                            <p:strVal val="#ppt_x"/>
                                          </p:val>
                                        </p:tav>
                                      </p:tavLst>
                                    </p:anim>
                                    <p:anim calcmode="lin" valueType="num">
                                      <p:cBhvr additive="base">
                                        <p:cTn id="18" dur="500" fill="hold"/>
                                        <p:tgtEl>
                                          <p:spTgt spid="6"/>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 end="1"/>
                                            </p:txEl>
                                          </p:spTgt>
                                        </p:tgtEl>
                                        <p:attrNameLst>
                                          <p:attrName>style.visibility</p:attrName>
                                        </p:attrNameLst>
                                      </p:cBhvr>
                                      <p:to>
                                        <p:strVal val="visible"/>
                                      </p:to>
                                    </p:set>
                                    <p:anim calcmode="lin" valueType="num">
                                      <p:cBhvr additive="base">
                                        <p:cTn id="3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2" end="2"/>
                                            </p:txEl>
                                          </p:spTgt>
                                        </p:tgtEl>
                                        <p:attrNameLst>
                                          <p:attrName>style.visibility</p:attrName>
                                        </p:attrNameLst>
                                      </p:cBhvr>
                                      <p:to>
                                        <p:strVal val="visible"/>
                                      </p:to>
                                    </p:set>
                                    <p:anim calcmode="lin" valueType="num">
                                      <p:cBhvr additive="base">
                                        <p:cTn id="3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57224" y="4500570"/>
            <a:ext cx="7772400" cy="1514492"/>
          </a:xfrm>
        </p:spPr>
        <p:txBody>
          <a:bodyPr/>
          <a:lstStyle/>
          <a:p>
            <a:r>
              <a:rPr lang="es-ES_tradnl" sz="5400" kern="1400" spc="300" dirty="0" err="1" smtClean="0">
                <a:latin typeface="BN Year 2000" pitchFamily="2" charset="0"/>
              </a:rPr>
              <a:t>introducciOn</a:t>
            </a:r>
            <a:endParaRPr lang="es-ES_tradnl" sz="5400" kern="1400" spc="300" dirty="0">
              <a:latin typeface="BN Year 2000" pitchFamily="2" charset="0"/>
            </a:endParaRPr>
          </a:p>
        </p:txBody>
      </p:sp>
      <p:sp>
        <p:nvSpPr>
          <p:cNvPr id="3" name="2 Subtítulo"/>
          <p:cNvSpPr>
            <a:spLocks noGrp="1"/>
          </p:cNvSpPr>
          <p:nvPr>
            <p:ph type="subTitle" idx="1"/>
          </p:nvPr>
        </p:nvSpPr>
        <p:spPr>
          <a:xfrm>
            <a:off x="785786" y="571480"/>
            <a:ext cx="7772400" cy="3214710"/>
          </a:xfrm>
        </p:spPr>
        <p:txBody>
          <a:bodyPr anchor="t">
            <a:noAutofit/>
          </a:bodyPr>
          <a:lstStyle/>
          <a:p>
            <a:r>
              <a:rPr lang="es-ES" sz="2100" dirty="0" smtClean="0"/>
              <a:t>En </a:t>
            </a:r>
            <a:r>
              <a:rPr lang="es-ES" sz="2100" dirty="0" smtClean="0"/>
              <a:t>la actualidad los productos para darle forma al cabello y mantenerlo atractivo y elegante abundan por doquier existen cremas fijadores en </a:t>
            </a:r>
            <a:r>
              <a:rPr lang="es-ES" sz="2100" dirty="0" err="1" smtClean="0"/>
              <a:t>spray</a:t>
            </a:r>
            <a:r>
              <a:rPr lang="es-ES" sz="2100" dirty="0" smtClean="0"/>
              <a:t> y muchas otras cosas más que el mundo nos ofrece. En esta ocasión nosotros implementamos un gel que cambia con lo común y rutinario no es un gel cualquiera que solo le da forma a tu cabello sino que busca mantenerlo sano y fuerte al mismo tiempo, libre de efectos nocivos para tu cabello ya que esta hecho 100% a base de productos naturales. Te invitamos a que </a:t>
            </a:r>
            <a:endParaRPr lang="es-ES_tradnl" sz="2100" dirty="0" smtClean="0"/>
          </a:p>
          <a:p>
            <a:r>
              <a:rPr lang="es-ES" sz="2100" dirty="0" smtClean="0"/>
              <a:t>conozcas más de este producto por medio de este folleto. Esperando que sea de tu agrado.</a:t>
            </a:r>
            <a:endParaRPr lang="es-ES_tradnl" sz="2100" dirty="0" smtClean="0"/>
          </a:p>
          <a:p>
            <a:endParaRPr lang="es-ES_tradnl" sz="2100" dirty="0"/>
          </a:p>
        </p:txBody>
      </p:sp>
    </p:spTree>
  </p:cSld>
  <p:clrMapOvr>
    <a:masterClrMapping/>
  </p:clrMapOvr>
  <p:transition>
    <p:fade thruBlk="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7"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0" fill="hold"/>
                                        <p:tgtEl>
                                          <p:spTgt spid="2"/>
                                        </p:tgtEl>
                                        <p:attrNameLst>
                                          <p:attrName>ppt_x</p:attrName>
                                        </p:attrNameLst>
                                      </p:cBhvr>
                                      <p:tavLst>
                                        <p:tav tm="0">
                                          <p:val>
                                            <p:strVal val="#ppt_x"/>
                                          </p:val>
                                        </p:tav>
                                        <p:tav tm="100000">
                                          <p:val>
                                            <p:strVal val="#ppt_x"/>
                                          </p:val>
                                        </p:tav>
                                      </p:tavLst>
                                    </p:anim>
                                    <p:anim calcmode="lin" valueType="num">
                                      <p:cBhvr additive="base">
                                        <p:cTn id="8" dur="50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7"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785786" y="500042"/>
            <a:ext cx="7786742" cy="261610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269875" algn="l"/>
              </a:tabLst>
            </a:pP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 gel se ha usado desde mucho tiempo atrás, en el transcurso del tiempo han aparecido muchas variedades pero todos estos cambios no han generado la satisfacción  necesaria para el consumidor. Como consecuencia de esto nosotros hemos propuesto un producto llamado Radical Gel que busca satisfacer esa necesidad de moldear y darle vida a nuestro cabello para verse siempre atractivo o hermosa en el caso de las mujeres sin necesidad de usar productos muy fuertes que lo afecten.</a:t>
            </a:r>
            <a:endParaRPr kumimoji="0" lang="es-ES_tradnl" sz="20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269875" algn="l"/>
              </a:tabLst>
            </a:pPr>
            <a:r>
              <a:rPr kumimoji="0" lang="es-E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Recuerda un pequeño cambio en ti hace la diferencia</a:t>
            </a:r>
            <a:r>
              <a:rPr kumimoji="0" lang="es-ES" sz="2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es-ES" sz="2400" b="0" i="0" u="none" strike="noStrike" cap="none" normalizeH="0" baseline="0" dirty="0" smtClean="0">
              <a:ln>
                <a:noFill/>
              </a:ln>
              <a:solidFill>
                <a:schemeClr val="tx1"/>
              </a:solidFill>
              <a:effectLst/>
              <a:latin typeface="Arial" pitchFamily="34" charset="0"/>
            </a:endParaRPr>
          </a:p>
        </p:txBody>
      </p:sp>
      <p:sp>
        <p:nvSpPr>
          <p:cNvPr id="7" name="6 Título"/>
          <p:cNvSpPr>
            <a:spLocks noGrp="1"/>
          </p:cNvSpPr>
          <p:nvPr>
            <p:ph type="ctrTitle"/>
          </p:nvPr>
        </p:nvSpPr>
        <p:spPr>
          <a:xfrm>
            <a:off x="500034" y="4357694"/>
            <a:ext cx="5943616" cy="1371616"/>
          </a:xfrm>
        </p:spPr>
        <p:txBody>
          <a:bodyPr/>
          <a:lstStyle/>
          <a:p>
            <a:r>
              <a:rPr lang="es-ES_tradnl" sz="5400" spc="300" dirty="0" err="1" smtClean="0">
                <a:latin typeface="BN Year 2000" pitchFamily="2" charset="0"/>
              </a:rPr>
              <a:t>Justificacion</a:t>
            </a:r>
            <a:endParaRPr lang="es-ES_tradnl" sz="5400" spc="300" dirty="0">
              <a:latin typeface="BN Year 2000" pitchFamily="2" charset="0"/>
            </a:endParaRPr>
          </a:p>
        </p:txBody>
      </p:sp>
      <p:pic>
        <p:nvPicPr>
          <p:cNvPr id="8" name="0 Imagen"/>
          <p:cNvPicPr/>
          <p:nvPr/>
        </p:nvPicPr>
        <p:blipFill>
          <a:blip r:embed="rId2">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a:xfrm>
            <a:off x="7000892" y="3357562"/>
            <a:ext cx="1391138" cy="1715738"/>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9" name="8 Imagen" descr="caspa1.jpg"/>
          <p:cNvPicPr>
            <a:picLocks noChangeAspect="1"/>
          </p:cNvPicPr>
          <p:nvPr/>
        </p:nvPicPr>
        <p:blipFill>
          <a:blip r:embed="rId3"/>
          <a:stretch>
            <a:fillRect/>
          </a:stretch>
        </p:blipFill>
        <p:spPr>
          <a:xfrm>
            <a:off x="4714876" y="3357562"/>
            <a:ext cx="2062176" cy="12336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6321">
                                            <p:txEl>
                                              <p:pRg st="0" end="0"/>
                                            </p:txEl>
                                          </p:spTgt>
                                        </p:tgtEl>
                                        <p:attrNameLst>
                                          <p:attrName>style.visibility</p:attrName>
                                        </p:attrNameLst>
                                      </p:cBhvr>
                                      <p:to>
                                        <p:strVal val="visible"/>
                                      </p:to>
                                    </p:set>
                                    <p:animEffect transition="in" filter="wipe(down)">
                                      <p:cBhvr>
                                        <p:cTn id="12" dur="500"/>
                                        <p:tgtEl>
                                          <p:spTgt spid="56321">
                                            <p:txEl>
                                              <p:pRg st="0" end="0"/>
                                            </p:txEl>
                                          </p:spTgt>
                                        </p:tgtEl>
                                      </p:cBhvr>
                                    </p:animEffect>
                                  </p:childTnLst>
                                </p:cTn>
                              </p:par>
                              <p:par>
                                <p:cTn id="13" presetID="22" presetClass="entr" presetSubtype="4" fill="hold" nodeType="withEffect">
                                  <p:stCondLst>
                                    <p:cond delay="0"/>
                                  </p:stCondLst>
                                  <p:childTnLst>
                                    <p:set>
                                      <p:cBhvr>
                                        <p:cTn id="14" dur="1" fill="hold">
                                          <p:stCondLst>
                                            <p:cond delay="0"/>
                                          </p:stCondLst>
                                        </p:cTn>
                                        <p:tgtEl>
                                          <p:spTgt spid="56321">
                                            <p:txEl>
                                              <p:pRg st="1" end="1"/>
                                            </p:txEl>
                                          </p:spTgt>
                                        </p:tgtEl>
                                        <p:attrNameLst>
                                          <p:attrName>style.visibility</p:attrName>
                                        </p:attrNameLst>
                                      </p:cBhvr>
                                      <p:to>
                                        <p:strVal val="visible"/>
                                      </p:to>
                                    </p:set>
                                    <p:animEffect transition="in" filter="wipe(down)">
                                      <p:cBhvr>
                                        <p:cTn id="15" dur="500"/>
                                        <p:tgtEl>
                                          <p:spTgt spid="5632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wipe(down)">
                                      <p:cBhvr>
                                        <p:cTn id="20" dur="500"/>
                                        <p:tgtEl>
                                          <p:spTgt spid="9"/>
                                        </p:tgtEl>
                                      </p:cBhvr>
                                    </p:animEffect>
                                  </p:childTnLst>
                                </p:cTn>
                              </p:par>
                              <p:par>
                                <p:cTn id="21" presetID="22" presetClass="entr" presetSubtype="4" fill="hold"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_tradnl" sz="5400" spc="300" dirty="0" smtClean="0">
                <a:latin typeface="BN Year 2000" pitchFamily="2" charset="0"/>
              </a:rPr>
              <a:t>O</a:t>
            </a:r>
            <a:r>
              <a:rPr lang="es-ES_tradnl" sz="5400" spc="300" dirty="0" smtClean="0">
                <a:latin typeface="BN Year 2000" pitchFamily="2" charset="0"/>
              </a:rPr>
              <a:t>bjetivos</a:t>
            </a:r>
            <a:endParaRPr lang="es-ES_tradnl" sz="5400" spc="300" dirty="0">
              <a:latin typeface="BN Year 2000" pitchFamily="2" charset="0"/>
            </a:endParaRPr>
          </a:p>
        </p:txBody>
      </p:sp>
      <p:sp>
        <p:nvSpPr>
          <p:cNvPr id="3" name="2 Subtítulo"/>
          <p:cNvSpPr>
            <a:spLocks noGrp="1"/>
          </p:cNvSpPr>
          <p:nvPr>
            <p:ph type="subTitle" idx="1"/>
          </p:nvPr>
        </p:nvSpPr>
        <p:spPr>
          <a:xfrm>
            <a:off x="928662" y="285728"/>
            <a:ext cx="7772400" cy="3214710"/>
          </a:xfrm>
        </p:spPr>
        <p:txBody>
          <a:bodyPr anchor="t">
            <a:normAutofit lnSpcReduction="10000"/>
          </a:bodyPr>
          <a:lstStyle/>
          <a:p>
            <a:r>
              <a:rPr lang="es-ES" dirty="0" smtClean="0">
                <a:solidFill>
                  <a:srgbClr val="C00000"/>
                </a:solidFill>
              </a:rPr>
              <a:t>Objetivos generales</a:t>
            </a:r>
            <a:endParaRPr lang="es-ES_tradnl" dirty="0" smtClean="0">
              <a:solidFill>
                <a:srgbClr val="C00000"/>
              </a:solidFill>
            </a:endParaRPr>
          </a:p>
          <a:p>
            <a:pPr lvl="0"/>
            <a:r>
              <a:rPr lang="es-ES" dirty="0" smtClean="0"/>
              <a:t>Aprender a desarrollar productos que aporten con la sociedad.</a:t>
            </a:r>
            <a:endParaRPr lang="es-ES_tradnl" dirty="0" smtClean="0"/>
          </a:p>
          <a:p>
            <a:pPr lvl="0"/>
            <a:r>
              <a:rPr lang="es-ES" dirty="0" smtClean="0"/>
              <a:t>Fomentar la utilización de nuestra biodiversidad con claros valores y principios para no afectar el medio ambiente.</a:t>
            </a:r>
            <a:endParaRPr lang="es-ES_tradnl" dirty="0" smtClean="0"/>
          </a:p>
          <a:p>
            <a:pPr lvl="0"/>
            <a:r>
              <a:rPr lang="es-ES" dirty="0" smtClean="0"/>
              <a:t>Aplicar Desarrollo sustentable.</a:t>
            </a:r>
            <a:endParaRPr lang="es-ES_tradnl" dirty="0" smtClean="0"/>
          </a:p>
          <a:p>
            <a:r>
              <a:rPr lang="es-ES" dirty="0" smtClean="0"/>
              <a:t> </a:t>
            </a:r>
            <a:endParaRPr lang="es-ES_tradnl" dirty="0" smtClean="0"/>
          </a:p>
          <a:p>
            <a:r>
              <a:rPr lang="es-ES" dirty="0" smtClean="0"/>
              <a:t> </a:t>
            </a:r>
            <a:endParaRPr lang="es-ES_tradnl" dirty="0" smtClean="0"/>
          </a:p>
          <a:p>
            <a:r>
              <a:rPr lang="es-ES" dirty="0" smtClean="0"/>
              <a:t> </a:t>
            </a:r>
            <a:r>
              <a:rPr lang="es-ES" dirty="0" smtClean="0">
                <a:solidFill>
                  <a:srgbClr val="C00000"/>
                </a:solidFill>
              </a:rPr>
              <a:t>Objetivos específicos</a:t>
            </a:r>
            <a:endParaRPr lang="es-ES_tradnl" dirty="0" smtClean="0">
              <a:solidFill>
                <a:srgbClr val="C00000"/>
              </a:solidFill>
            </a:endParaRPr>
          </a:p>
          <a:p>
            <a:pPr lvl="0"/>
            <a:r>
              <a:rPr lang="es-ES" dirty="0" smtClean="0"/>
              <a:t>Buscar la solución a los problemas que causan los fijadores para el cabello</a:t>
            </a:r>
            <a:endParaRPr lang="es-ES_tradnl" dirty="0" smtClean="0"/>
          </a:p>
          <a:p>
            <a:pPr lvl="0"/>
            <a:r>
              <a:rPr lang="es-ES" dirty="0" smtClean="0"/>
              <a:t>Dar a conocer sus beneficios e incentivar el uso de nuestro producto</a:t>
            </a:r>
            <a:endParaRPr lang="es-ES_tradnl" dirty="0" smtClean="0"/>
          </a:p>
          <a:p>
            <a:endParaRPr lang="es-ES_tradnl" dirty="0"/>
          </a:p>
        </p:txBody>
      </p:sp>
      <p:pic>
        <p:nvPicPr>
          <p:cNvPr id="4" name="3 Imagen" descr="511px-ecologia.jpg"/>
          <p:cNvPicPr>
            <a:picLocks noChangeAspect="1"/>
          </p:cNvPicPr>
          <p:nvPr/>
        </p:nvPicPr>
        <p:blipFill>
          <a:blip r:embed="rId2"/>
          <a:stretch>
            <a:fillRect/>
          </a:stretch>
        </p:blipFill>
        <p:spPr>
          <a:xfrm>
            <a:off x="5572132" y="3357562"/>
            <a:ext cx="3033711" cy="328614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barn(inHorizontal)">
                                      <p:cBhvr>
                                        <p:cTn id="17" dur="500"/>
                                        <p:tgtEl>
                                          <p:spTgt spid="3">
                                            <p:txEl>
                                              <p:pRg st="0" end="0"/>
                                            </p:txEl>
                                          </p:spTgt>
                                        </p:tgtEl>
                                      </p:cBhvr>
                                    </p:animEffect>
                                  </p:childTnLst>
                                </p:cTn>
                              </p:par>
                              <p:par>
                                <p:cTn id="18" presetID="16" presetClass="entr" presetSubtype="26" fill="hold" nodeType="withEffect">
                                  <p:stCondLst>
                                    <p:cond delay="0"/>
                                  </p:stCondLst>
                                  <p:childTnLst>
                                    <p:set>
                                      <p:cBhvr>
                                        <p:cTn id="19" dur="1" fill="hold">
                                          <p:stCondLst>
                                            <p:cond delay="0"/>
                                          </p:stCondLst>
                                        </p:cTn>
                                        <p:tgtEl>
                                          <p:spTgt spid="3">
                                            <p:txEl>
                                              <p:pRg st="1" end="1"/>
                                            </p:txEl>
                                          </p:spTgt>
                                        </p:tgtEl>
                                        <p:attrNameLst>
                                          <p:attrName>style.visibility</p:attrName>
                                        </p:attrNameLst>
                                      </p:cBhvr>
                                      <p:to>
                                        <p:strVal val="visible"/>
                                      </p:to>
                                    </p:set>
                                    <p:animEffect transition="in" filter="barn(inHorizontal)">
                                      <p:cBhvr>
                                        <p:cTn id="20" dur="500"/>
                                        <p:tgtEl>
                                          <p:spTgt spid="3">
                                            <p:txEl>
                                              <p:pRg st="1" end="1"/>
                                            </p:txEl>
                                          </p:spTgt>
                                        </p:tgtEl>
                                      </p:cBhvr>
                                    </p:animEffect>
                                  </p:childTnLst>
                                </p:cTn>
                              </p:par>
                              <p:par>
                                <p:cTn id="21" presetID="16" presetClass="entr" presetSubtype="26"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barn(inHorizontal)">
                                      <p:cBhvr>
                                        <p:cTn id="23" dur="500"/>
                                        <p:tgtEl>
                                          <p:spTgt spid="3">
                                            <p:txEl>
                                              <p:pRg st="2" end="2"/>
                                            </p:txEl>
                                          </p:spTgt>
                                        </p:tgtEl>
                                      </p:cBhvr>
                                    </p:animEffect>
                                  </p:childTnLst>
                                </p:cTn>
                              </p:par>
                              <p:par>
                                <p:cTn id="24" presetID="16" presetClass="entr" presetSubtype="26"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barn(inHorizontal)">
                                      <p:cBhvr>
                                        <p:cTn id="26" dur="500"/>
                                        <p:tgtEl>
                                          <p:spTgt spid="3">
                                            <p:txEl>
                                              <p:pRg st="3" end="3"/>
                                            </p:txEl>
                                          </p:spTgt>
                                        </p:tgtEl>
                                      </p:cBhvr>
                                    </p:animEffect>
                                  </p:childTnLst>
                                </p:cTn>
                              </p:par>
                              <p:par>
                                <p:cTn id="27" presetID="16" presetClass="entr" presetSubtype="26"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barn(inHorizontal)">
                                      <p:cBhvr>
                                        <p:cTn id="29" dur="500"/>
                                        <p:tgtEl>
                                          <p:spTgt spid="3">
                                            <p:txEl>
                                              <p:pRg st="4" end="4"/>
                                            </p:txEl>
                                          </p:spTgt>
                                        </p:tgtEl>
                                      </p:cBhvr>
                                    </p:animEffect>
                                  </p:childTnLst>
                                </p:cTn>
                              </p:par>
                              <p:par>
                                <p:cTn id="30" presetID="16" presetClass="entr" presetSubtype="2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Horizontal)">
                                      <p:cBhvr>
                                        <p:cTn id="32" dur="500"/>
                                        <p:tgtEl>
                                          <p:spTgt spid="3">
                                            <p:txEl>
                                              <p:pRg st="5" end="5"/>
                                            </p:txEl>
                                          </p:spTgt>
                                        </p:tgtEl>
                                      </p:cBhvr>
                                    </p:animEffect>
                                  </p:childTnLst>
                                </p:cTn>
                              </p:par>
                              <p:par>
                                <p:cTn id="33" presetID="16" presetClass="entr" presetSubtype="26"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barn(inHorizontal)">
                                      <p:cBhvr>
                                        <p:cTn id="35" dur="500"/>
                                        <p:tgtEl>
                                          <p:spTgt spid="3">
                                            <p:txEl>
                                              <p:pRg st="6" end="6"/>
                                            </p:txEl>
                                          </p:spTgt>
                                        </p:tgtEl>
                                      </p:cBhvr>
                                    </p:animEffect>
                                  </p:childTnLst>
                                </p:cTn>
                              </p:par>
                              <p:par>
                                <p:cTn id="36" presetID="16" presetClass="entr" presetSubtype="26" fill="hold" nodeType="with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barn(inHorizontal)">
                                      <p:cBhvr>
                                        <p:cTn id="38" dur="500"/>
                                        <p:tgtEl>
                                          <p:spTgt spid="3">
                                            <p:txEl>
                                              <p:pRg st="7" end="7"/>
                                            </p:txEl>
                                          </p:spTgt>
                                        </p:tgtEl>
                                      </p:cBhvr>
                                    </p:animEffect>
                                  </p:childTnLst>
                                </p:cTn>
                              </p:par>
                              <p:par>
                                <p:cTn id="39" presetID="16" presetClass="entr" presetSubtype="26"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barn(inHorizontal)">
                                      <p:cBhvr>
                                        <p:cTn id="4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4786322"/>
            <a:ext cx="4586294" cy="1143008"/>
          </a:xfrm>
        </p:spPr>
        <p:txBody>
          <a:bodyPr/>
          <a:lstStyle/>
          <a:p>
            <a:r>
              <a:rPr lang="es-ES_tradnl" sz="5400" spc="300" dirty="0" smtClean="0">
                <a:latin typeface="BN Year 2000" pitchFamily="2" charset="0"/>
              </a:rPr>
              <a:t>desarrollo</a:t>
            </a:r>
            <a:endParaRPr lang="es-ES_tradnl" sz="5400" spc="300" dirty="0">
              <a:latin typeface="BN Year 2000" pitchFamily="2" charset="0"/>
            </a:endParaRPr>
          </a:p>
        </p:txBody>
      </p:sp>
      <p:sp>
        <p:nvSpPr>
          <p:cNvPr id="3" name="2 Subtítulo"/>
          <p:cNvSpPr>
            <a:spLocks noGrp="1"/>
          </p:cNvSpPr>
          <p:nvPr>
            <p:ph type="subTitle" idx="1"/>
          </p:nvPr>
        </p:nvSpPr>
        <p:spPr>
          <a:xfrm>
            <a:off x="928662" y="285728"/>
            <a:ext cx="7772400" cy="3500462"/>
          </a:xfrm>
        </p:spPr>
        <p:txBody>
          <a:bodyPr anchor="t">
            <a:normAutofit/>
          </a:bodyPr>
          <a:lstStyle/>
          <a:p>
            <a:r>
              <a:rPr lang="es-ES" dirty="0" smtClean="0"/>
              <a:t>El gel común que la mayoría de nosotros utilizamos contiene alcohol que es muy perjudicial para nuestro cabello ya que los residuos de este compuesto quedan en el cuero cabelludo y como consecuencia produce caspa llegando </a:t>
            </a:r>
            <a:r>
              <a:rPr lang="es-ES" dirty="0" err="1" smtClean="0"/>
              <a:t>asi</a:t>
            </a:r>
            <a:r>
              <a:rPr lang="es-ES" dirty="0" smtClean="0"/>
              <a:t> a resecar y dejarlo en muy malas condiciones. Usar estos tipos de gel por dar una mejor apariencia no se compara </a:t>
            </a:r>
            <a:r>
              <a:rPr lang="es-ES" dirty="0" err="1" smtClean="0"/>
              <a:t>nda</a:t>
            </a:r>
            <a:r>
              <a:rPr lang="es-ES" dirty="0" smtClean="0"/>
              <a:t> con el daño que le vas a causar.</a:t>
            </a:r>
            <a:endParaRPr lang="es-ES_tradnl" dirty="0" smtClean="0"/>
          </a:p>
          <a:p>
            <a:endParaRPr lang="es-ES" dirty="0" smtClean="0"/>
          </a:p>
          <a:p>
            <a:r>
              <a:rPr lang="es-ES" dirty="0" smtClean="0"/>
              <a:t>¿</a:t>
            </a:r>
            <a:r>
              <a:rPr lang="es-ES" dirty="0" smtClean="0"/>
              <a:t>A que recurrir para evitar estos problemas muy comunes en la sociedad? </a:t>
            </a:r>
            <a:endParaRPr lang="es-ES_tradnl" dirty="0" smtClean="0"/>
          </a:p>
          <a:p>
            <a:r>
              <a:rPr lang="es-ES" dirty="0" smtClean="0"/>
              <a:t>Simplemente utilizar productos naturales y que no contengan químicos que puedan causar efectos contrarios.</a:t>
            </a:r>
            <a:endParaRPr lang="es-ES_tradnl" dirty="0" smtClean="0"/>
          </a:p>
          <a:p>
            <a:endParaRPr lang="es-ES_tradnl" dirty="0"/>
          </a:p>
        </p:txBody>
      </p:sp>
      <p:pic>
        <p:nvPicPr>
          <p:cNvPr id="4" name="0 Imagen"/>
          <p:cNvPicPr/>
          <p:nvPr/>
        </p:nvPicPr>
        <p:blipFill>
          <a:blip r:embed="rId2">
            <a:extLst>
              <a:ext uri="{28A0092B-C50C-407E-A947-70E740481C1C}">
                <a14:useLocalDpi xmlns:ve="http://schemas.openxmlformats.org/markup-compatibility/2006" xmlns:m="http://schemas.openxmlformats.org/officeDocument/2006/math" xmlns:wp="http://schemas.openxmlformats.org/drawingml/2006/wordprocessingDrawing" xmlns:wne="http://schemas.microsoft.com/office/word/2006/wordml" xmlns:a14="http://schemas.microsoft.com/office/drawing/2010/main" xmlns:wps="http://schemas.microsoft.com/office/word/2010/wordprocessingShape" xmlns:wpi="http://schemas.microsoft.com/office/word/2010/wordprocessingInk" xmlns:wpg="http://schemas.microsoft.com/office/word/2010/wordprocessingGroup" xmlns:w14="http://schemas.microsoft.com/office/word/2010/wordml" xmlns:w="http://schemas.openxmlformats.org/wordprocessingml/2006/main" xmlns:w10="urn:schemas-microsoft-com:office:word" xmlns:wp14="http://schemas.microsoft.com/office/word/2010/wordprocessingDrawing" xmlns:v="urn:schemas-microsoft-com:vml" xmlns:o="urn:schemas-microsoft-com:office:office" xmlns:mc="http://schemas.openxmlformats.org/markup-compatibility/2006" xmlns:wpc="http://schemas.microsoft.com/office/word/2010/wordprocessingCanvas" xmlns="" xmlns:pic="http://schemas.openxmlformats.org/drawingml/2006/picture" xmlns:lc="http://schemas.openxmlformats.org/drawingml/2006/lockedCanvas" val="0"/>
              </a:ext>
            </a:extLst>
          </a:blip>
          <a:stretch>
            <a:fillRect/>
          </a:stretch>
        </p:blipFill>
        <p:spPr>
          <a:xfrm>
            <a:off x="5929322" y="3786190"/>
            <a:ext cx="2143140" cy="2428892"/>
          </a:xfrm>
          <a:prstGeom prst="rect">
            <a:avLst/>
          </a:prstGeo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trips(down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strips(downLeft)">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strips(downLeft)">
                                      <p:cBhvr>
                                        <p:cTn id="17" dur="500"/>
                                        <p:tgtEl>
                                          <p:spTgt spid="3">
                                            <p:txEl>
                                              <p:pRg st="0" end="0"/>
                                            </p:txEl>
                                          </p:spTgt>
                                        </p:tgtEl>
                                      </p:cBhvr>
                                    </p:animEffect>
                                  </p:childTnLst>
                                </p:cTn>
                              </p:par>
                              <p:par>
                                <p:cTn id="18" presetID="18" presetClass="entr" presetSubtype="12"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strips(downLeft)">
                                      <p:cBhvr>
                                        <p:cTn id="20" dur="500"/>
                                        <p:tgtEl>
                                          <p:spTgt spid="3">
                                            <p:txEl>
                                              <p:pRg st="2" end="2"/>
                                            </p:txEl>
                                          </p:spTgt>
                                        </p:tgtEl>
                                      </p:cBhvr>
                                    </p:animEffect>
                                  </p:childTnLst>
                                </p:cTn>
                              </p:par>
                              <p:par>
                                <p:cTn id="21" presetID="18" presetClass="entr" presetSubtype="12" fill="hold"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strips(downLeft)">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Marcador de texto"/>
          <p:cNvSpPr>
            <a:spLocks noGrp="1"/>
          </p:cNvSpPr>
          <p:nvPr>
            <p:ph type="body" idx="1"/>
          </p:nvPr>
        </p:nvSpPr>
        <p:spPr>
          <a:xfrm>
            <a:off x="740664" y="1828800"/>
            <a:ext cx="5117220" cy="685800"/>
          </a:xfrm>
        </p:spPr>
        <p:txBody>
          <a:bodyPr>
            <a:noAutofit/>
          </a:bodyPr>
          <a:lstStyle/>
          <a:p>
            <a:r>
              <a:rPr lang="es-ES_tradnl" sz="2400" dirty="0" smtClean="0"/>
              <a:t>U</a:t>
            </a:r>
            <a:r>
              <a:rPr lang="es-ES_tradnl" sz="2400" dirty="0" smtClean="0"/>
              <a:t>n pequeño cambio hace la diferencia en ti.</a:t>
            </a:r>
            <a:endParaRPr lang="es-ES_tradnl" sz="2400" dirty="0"/>
          </a:p>
        </p:txBody>
      </p:sp>
      <p:sp>
        <p:nvSpPr>
          <p:cNvPr id="4" name="3 Título"/>
          <p:cNvSpPr>
            <a:spLocks noGrp="1"/>
          </p:cNvSpPr>
          <p:nvPr>
            <p:ph type="title"/>
          </p:nvPr>
        </p:nvSpPr>
        <p:spPr>
          <a:xfrm>
            <a:off x="428596" y="0"/>
            <a:ext cx="8156448" cy="928694"/>
          </a:xfrm>
        </p:spPr>
        <p:txBody>
          <a:bodyPr>
            <a:noAutofit/>
          </a:bodyPr>
          <a:lstStyle/>
          <a:p>
            <a:r>
              <a:rPr lang="es-ES_tradnl" sz="8800" dirty="0" smtClean="0">
                <a:latin typeface="BN Year 2000" pitchFamily="2" charset="0"/>
              </a:rPr>
              <a:t>Radical GEL</a:t>
            </a:r>
            <a:endParaRPr lang="es-ES_tradnl" sz="8800" dirty="0">
              <a:latin typeface="BN Year 2000" pitchFamily="2" charset="0"/>
            </a:endParaRPr>
          </a:p>
        </p:txBody>
      </p:sp>
      <p:sp>
        <p:nvSpPr>
          <p:cNvPr id="6" name="5 CuadroTexto"/>
          <p:cNvSpPr txBox="1"/>
          <p:nvPr/>
        </p:nvSpPr>
        <p:spPr>
          <a:xfrm>
            <a:off x="1142976" y="2786058"/>
            <a:ext cx="4357718" cy="3631763"/>
          </a:xfrm>
          <a:prstGeom prst="rect">
            <a:avLst/>
          </a:prstGeom>
          <a:noFill/>
        </p:spPr>
        <p:txBody>
          <a:bodyPr wrap="square" rtlCol="0">
            <a:spAutoFit/>
          </a:bodyPr>
          <a:lstStyle/>
          <a:p>
            <a:pPr algn="just"/>
            <a:r>
              <a:rPr lang="es-ES" sz="2000" dirty="0"/>
              <a:t>Grupo E les da a conocer un nuevo producto en gel llamado </a:t>
            </a:r>
            <a:r>
              <a:rPr lang="es-ES" sz="2400" b="1" spc="300" dirty="0">
                <a:solidFill>
                  <a:srgbClr val="C00000"/>
                </a:solidFill>
                <a:latin typeface="BN Year 2000" pitchFamily="2" charset="0"/>
              </a:rPr>
              <a:t>Radical</a:t>
            </a:r>
            <a:r>
              <a:rPr lang="es-ES" sz="2000" dirty="0"/>
              <a:t>, hecho exclusivamente para </a:t>
            </a:r>
            <a:r>
              <a:rPr lang="es-ES" sz="2000" dirty="0" smtClean="0"/>
              <a:t>hombres y mujeres </a:t>
            </a:r>
            <a:r>
              <a:rPr lang="es-ES" sz="2000" dirty="0"/>
              <a:t>que quieran ser diferentes y darle un nuevo estilo a su cabello. </a:t>
            </a:r>
            <a:r>
              <a:rPr lang="es-ES" sz="2000" dirty="0" smtClean="0"/>
              <a:t>Quién </a:t>
            </a:r>
            <a:r>
              <a:rPr lang="es-ES" sz="2000" dirty="0"/>
              <a:t>no ha escuchado a personas hablar sobre las consecuencias negativas que trae el gel común como exceso de caspa, picazón etc. </a:t>
            </a:r>
            <a:endParaRPr lang="es-ES" sz="2000" dirty="0" smtClean="0"/>
          </a:p>
          <a:p>
            <a:pPr algn="just"/>
            <a:r>
              <a:rPr lang="es-ES" sz="2800" b="1" dirty="0" smtClean="0"/>
              <a:t>Es hora del cambio</a:t>
            </a:r>
            <a:endParaRPr lang="es-ES_tradnl" sz="2800" b="1" dirty="0"/>
          </a:p>
          <a:p>
            <a:endParaRPr lang="es-ES_tradnl" dirty="0"/>
          </a:p>
        </p:txBody>
      </p:sp>
      <p:pic>
        <p:nvPicPr>
          <p:cNvPr id="8" name="7 Imagen" descr="sabila (1).jpg"/>
          <p:cNvPicPr>
            <a:picLocks noChangeAspect="1"/>
          </p:cNvPicPr>
          <p:nvPr/>
        </p:nvPicPr>
        <p:blipFill>
          <a:blip r:embed="rId2"/>
          <a:stretch>
            <a:fillRect/>
          </a:stretch>
        </p:blipFill>
        <p:spPr>
          <a:xfrm>
            <a:off x="6143636" y="2928934"/>
            <a:ext cx="1905000" cy="2857500"/>
          </a:xfrm>
          <a:prstGeom prst="rect">
            <a:avLst/>
          </a:prstGeom>
          <a:ln>
            <a:noFill/>
          </a:ln>
          <a:effectLst>
            <a:outerShdw blurRad="184150" dist="241300" dir="11520000" sx="110000" sy="110000" algn="ctr">
              <a:srgbClr val="000000">
                <a:alpha val="18000"/>
              </a:srgbClr>
            </a:outerShdw>
          </a:effectLst>
          <a:scene3d>
            <a:camera prst="perspectiveFront" fov="5100000">
              <a:rot lat="0" lon="2100000" rev="0"/>
            </a:camera>
            <a:lightRig rig="flood" dir="t">
              <a:rot lat="0" lon="0" rev="13800000"/>
            </a:lightRig>
          </a:scene3d>
          <a:sp3d extrusionH="107950" prstMaterial="plastic">
            <a:bevelT w="82550" h="63500" prst="divot"/>
            <a:bevelB/>
          </a:sp3d>
        </p:spPr>
      </p:pic>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to="" calcmode="lin" valueType="num">
                                      <p:cBhvr>
                                        <p:cTn id="7" dur="1" fill="hold"/>
                                        <p:tgtEl>
                                          <p:spTgt spid="4"/>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24" presetClass="entr" presetSubtype="0" fill="hold" nodeType="clickEffect">
                                  <p:stCondLst>
                                    <p:cond delay="0"/>
                                  </p:stCondLst>
                                  <p:childTnLst>
                                    <p:set>
                                      <p:cBhvr>
                                        <p:cTn id="11" dur="1" fill="hold">
                                          <p:stCondLst>
                                            <p:cond delay="0"/>
                                          </p:stCondLst>
                                        </p:cTn>
                                        <p:tgtEl>
                                          <p:spTgt spid="5">
                                            <p:txEl>
                                              <p:pRg st="0" end="0"/>
                                            </p:txEl>
                                          </p:spTgt>
                                        </p:tgtEl>
                                        <p:attrNameLst>
                                          <p:attrName>style.visibility</p:attrName>
                                        </p:attrNameLst>
                                      </p:cBhvr>
                                      <p:to>
                                        <p:strVal val="visible"/>
                                      </p:to>
                                    </p:set>
                                    <p:anim to="" calcmode="lin" valueType="num">
                                      <p:cBhvr>
                                        <p:cTn id="12" dur="1" fill="hold"/>
                                        <p:tgtEl>
                                          <p:spTgt spid="5">
                                            <p:txEl>
                                              <p:pRg st="0" end="0"/>
                                            </p:txEl>
                                          </p:spTgt>
                                        </p:tgtEl>
                                        <p:attrNameLst>
                                          <p:attrName/>
                                        </p:attrNameLst>
                                      </p:cBhvr>
                                    </p:anim>
                                  </p:childTnLst>
                                </p:cTn>
                              </p:par>
                            </p:childTnLst>
                          </p:cTn>
                        </p:par>
                      </p:childTnLst>
                    </p:cTn>
                  </p:par>
                  <p:par>
                    <p:cTn id="13" fill="hold">
                      <p:stCondLst>
                        <p:cond delay="indefinite"/>
                      </p:stCondLst>
                      <p:childTnLst>
                        <p:par>
                          <p:cTn id="14" fill="hold">
                            <p:stCondLst>
                              <p:cond delay="0"/>
                            </p:stCondLst>
                            <p:childTnLst>
                              <p:par>
                                <p:cTn id="15" presetID="24"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 to="" calcmode="lin" valueType="num">
                                      <p:cBhvr>
                                        <p:cTn id="17" dur="1" fill="hold"/>
                                        <p:tgtEl>
                                          <p:spTgt spid="8"/>
                                        </p:tgtEl>
                                        <p:attrNameLst>
                                          <p:attrName/>
                                        </p:attrNameLst>
                                      </p:cBhvr>
                                    </p:anim>
                                  </p:childTnLst>
                                </p:cTn>
                              </p:par>
                            </p:childTnLst>
                          </p:cTn>
                        </p:par>
                      </p:childTnLst>
                    </p:cTn>
                  </p:par>
                  <p:par>
                    <p:cTn id="18" fill="hold">
                      <p:stCondLst>
                        <p:cond delay="indefinite"/>
                      </p:stCondLst>
                      <p:childTnLst>
                        <p:par>
                          <p:cTn id="19" fill="hold">
                            <p:stCondLst>
                              <p:cond delay="0"/>
                            </p:stCondLst>
                            <p:childTnLst>
                              <p:par>
                                <p:cTn id="20" presetID="24" presetClass="entr" presetSubtype="0" fill="hold"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 to="" calcmode="lin" valueType="num">
                                      <p:cBhvr>
                                        <p:cTn id="22" dur="1" fill="hold"/>
                                        <p:tgtEl>
                                          <p:spTgt spid="6">
                                            <p:txEl>
                                              <p:pRg st="0" end="0"/>
                                            </p:txEl>
                                          </p:spTgt>
                                        </p:tgtEl>
                                        <p:attrNameLst>
                                          <p:attrName/>
                                        </p:attrNameLst>
                                      </p:cBhvr>
                                    </p:anim>
                                  </p:childTnLst>
                                </p:cTn>
                              </p:par>
                              <p:par>
                                <p:cTn id="23" presetID="24" presetClass="entr" presetSubtype="0" fill="hold" nodeType="withEffect">
                                  <p:stCondLst>
                                    <p:cond delay="0"/>
                                  </p:stCondLst>
                                  <p:childTnLst>
                                    <p:set>
                                      <p:cBhvr>
                                        <p:cTn id="24" dur="1" fill="hold">
                                          <p:stCondLst>
                                            <p:cond delay="0"/>
                                          </p:stCondLst>
                                        </p:cTn>
                                        <p:tgtEl>
                                          <p:spTgt spid="6">
                                            <p:txEl>
                                              <p:pRg st="1" end="1"/>
                                            </p:txEl>
                                          </p:spTgt>
                                        </p:tgtEl>
                                        <p:attrNameLst>
                                          <p:attrName>style.visibility</p:attrName>
                                        </p:attrNameLst>
                                      </p:cBhvr>
                                      <p:to>
                                        <p:strVal val="visible"/>
                                      </p:to>
                                    </p:set>
                                    <p:anim to="" calcmode="lin" valueType="num">
                                      <p:cBhvr>
                                        <p:cTn id="25" dur="1" fill="hold"/>
                                        <p:tgtEl>
                                          <p:spTgt spid="6">
                                            <p:txEl>
                                              <p:pRg st="1" end="1"/>
                                            </p:txEl>
                                          </p:spTgt>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00034" y="5143512"/>
            <a:ext cx="5500726" cy="1030410"/>
          </a:xfrm>
        </p:spPr>
        <p:txBody>
          <a:bodyPr/>
          <a:lstStyle/>
          <a:p>
            <a:r>
              <a:rPr lang="es-ES_tradnl" sz="5400" spc="300" dirty="0" smtClean="0">
                <a:latin typeface="BN Year 2000" pitchFamily="2" charset="0"/>
              </a:rPr>
              <a:t>Ingredientes</a:t>
            </a:r>
            <a:endParaRPr lang="es-ES_tradnl" sz="5400" spc="300" dirty="0">
              <a:latin typeface="BN Year 2000" pitchFamily="2" charset="0"/>
            </a:endParaRPr>
          </a:p>
        </p:txBody>
      </p:sp>
      <p:sp>
        <p:nvSpPr>
          <p:cNvPr id="3" name="2 Subtítulo"/>
          <p:cNvSpPr>
            <a:spLocks noGrp="1"/>
          </p:cNvSpPr>
          <p:nvPr>
            <p:ph type="subTitle" idx="1"/>
          </p:nvPr>
        </p:nvSpPr>
        <p:spPr>
          <a:xfrm>
            <a:off x="685800" y="428604"/>
            <a:ext cx="8077200" cy="4071966"/>
          </a:xfrm>
        </p:spPr>
        <p:txBody>
          <a:bodyPr anchor="t">
            <a:normAutofit/>
          </a:bodyPr>
          <a:lstStyle/>
          <a:p>
            <a:r>
              <a:rPr lang="es-AR" b="1" dirty="0" smtClean="0"/>
              <a:t>La </a:t>
            </a:r>
            <a:r>
              <a:rPr lang="es-AR" b="1" dirty="0" smtClean="0"/>
              <a:t>manzanilla.- Tiene </a:t>
            </a:r>
            <a:r>
              <a:rPr lang="es-AR" b="1" dirty="0" smtClean="0"/>
              <a:t>propiedades beneficiosas para el cabello ya que al eliminar las bacterias que en él se encuentran ayuda a eliminar el picor, la </a:t>
            </a:r>
            <a:r>
              <a:rPr lang="es-AR" b="1" dirty="0" smtClean="0"/>
              <a:t>descamación. También ese lo utiliza </a:t>
            </a:r>
            <a:r>
              <a:rPr lang="es-AR" b="1" dirty="0" smtClean="0"/>
              <a:t>para aclarar el cabello rubio; y dejarlo mas brillante y con tonos dorados</a:t>
            </a:r>
            <a:r>
              <a:rPr lang="es-AR" b="1" dirty="0" smtClean="0"/>
              <a:t>.</a:t>
            </a:r>
          </a:p>
          <a:p>
            <a:endParaRPr lang="es-AR" b="1" dirty="0" smtClean="0"/>
          </a:p>
          <a:p>
            <a:r>
              <a:rPr lang="es-PE" b="1" dirty="0" smtClean="0"/>
              <a:t>Linaza.- Es </a:t>
            </a:r>
            <a:r>
              <a:rPr lang="es-PE" b="1" dirty="0" smtClean="0"/>
              <a:t>excelente para la calvicie, (oral y cutáneo). </a:t>
            </a:r>
            <a:r>
              <a:rPr lang="es-PE" b="1" dirty="0" smtClean="0"/>
              <a:t>Si aceite es benéfico para tratar caspa.</a:t>
            </a:r>
          </a:p>
          <a:p>
            <a:endParaRPr lang="es-PE" b="1" dirty="0" smtClean="0"/>
          </a:p>
          <a:p>
            <a:r>
              <a:rPr lang="es-ES_tradnl" b="1" dirty="0" smtClean="0"/>
              <a:t>Sábila.- Estimula el crecimiento del cabello</a:t>
            </a:r>
            <a:r>
              <a:rPr lang="es-AR" b="1" dirty="0" smtClean="0"/>
              <a:t> </a:t>
            </a:r>
            <a:r>
              <a:rPr lang="es-AR" b="1" dirty="0" smtClean="0"/>
              <a:t>le da</a:t>
            </a:r>
            <a:r>
              <a:rPr lang="es-AR" dirty="0" smtClean="0"/>
              <a:t> </a:t>
            </a:r>
            <a:r>
              <a:rPr lang="es-AR" dirty="0" smtClean="0"/>
              <a:t>brillo, fuerza y </a:t>
            </a:r>
            <a:r>
              <a:rPr lang="es-AR" dirty="0" smtClean="0"/>
              <a:t>protección </a:t>
            </a:r>
            <a:r>
              <a:rPr lang="es-AR" dirty="0" smtClean="0"/>
              <a:t>y, a la vez, ayuda a eliminar la grasa y la caspa</a:t>
            </a:r>
            <a:r>
              <a:rPr lang="es-AR" dirty="0" smtClean="0"/>
              <a:t>.</a:t>
            </a:r>
          </a:p>
          <a:p>
            <a:endParaRPr lang="es-AR" dirty="0" smtClean="0"/>
          </a:p>
          <a:p>
            <a:r>
              <a:rPr lang="es-ES_tradnl" b="1" dirty="0" smtClean="0"/>
              <a:t>Muyuyo es el ingrediente que le dará la consistencia de gel</a:t>
            </a:r>
            <a:endParaRPr lang="es-ES_tradnl" b="1" dirty="0" smtClean="0"/>
          </a:p>
          <a:p>
            <a:endParaRPr lang="es-ES_tradnl" b="1" dirty="0"/>
          </a:p>
        </p:txBody>
      </p:sp>
      <p:pic>
        <p:nvPicPr>
          <p:cNvPr id="4" name="3 Imagen" descr="manzanilla1.jpg"/>
          <p:cNvPicPr>
            <a:picLocks noChangeAspect="1"/>
          </p:cNvPicPr>
          <p:nvPr/>
        </p:nvPicPr>
        <p:blipFill>
          <a:blip r:embed="rId2"/>
          <a:stretch>
            <a:fillRect/>
          </a:stretch>
        </p:blipFill>
        <p:spPr>
          <a:xfrm>
            <a:off x="5929322" y="4143380"/>
            <a:ext cx="2643206" cy="2214578"/>
          </a:xfrm>
          <a:prstGeom prst="rect">
            <a:avLst/>
          </a:prstGeom>
          <a:ln>
            <a:noFill/>
          </a:ln>
          <a:effectLst>
            <a:outerShdw blurRad="292100" dist="139700" dir="2700000" algn="tl" rotWithShape="0">
              <a:srgbClr val="333333">
                <a:alpha val="65000"/>
              </a:srgbClr>
            </a:outerShdw>
          </a:effectLst>
        </p:spPr>
      </p:pic>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fade">
                                      <p:cBhvr>
                                        <p:cTn id="17" dur="2000"/>
                                        <p:tgtEl>
                                          <p:spTgt spid="3">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2000"/>
                                        <p:tgtEl>
                                          <p:spTgt spid="3">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2000"/>
                                        <p:tgtEl>
                                          <p:spTgt spid="3">
                                            <p:txEl>
                                              <p:pRg st="4" end="4"/>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3">
                                            <p:txEl>
                                              <p:pRg st="6" end="6"/>
                                            </p:txEl>
                                          </p:spTgt>
                                        </p:tgtEl>
                                        <p:attrNameLst>
                                          <p:attrName>style.visibility</p:attrName>
                                        </p:attrNameLst>
                                      </p:cBhvr>
                                      <p:to>
                                        <p:strVal val="visible"/>
                                      </p:to>
                                    </p:set>
                                    <p:animEffect transition="in" filter="fade">
                                      <p:cBhvr>
                                        <p:cTn id="26"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928662" y="4572008"/>
            <a:ext cx="5000660" cy="1285884"/>
          </a:xfrm>
        </p:spPr>
        <p:txBody>
          <a:bodyPr/>
          <a:lstStyle/>
          <a:p>
            <a:r>
              <a:rPr lang="es-ES_tradnl" sz="5400" spc="300" dirty="0" err="1" smtClean="0">
                <a:latin typeface="BN Year 2000" pitchFamily="2" charset="0"/>
              </a:rPr>
              <a:t>preparaciOn</a:t>
            </a:r>
            <a:endParaRPr lang="es-ES_tradnl" sz="5400" spc="300" dirty="0">
              <a:latin typeface="BN Year 2000" pitchFamily="2" charset="0"/>
            </a:endParaRPr>
          </a:p>
        </p:txBody>
      </p:sp>
      <p:sp>
        <p:nvSpPr>
          <p:cNvPr id="5" name="4 Subtítulo"/>
          <p:cNvSpPr>
            <a:spLocks noGrp="1"/>
          </p:cNvSpPr>
          <p:nvPr>
            <p:ph type="subTitle" idx="1"/>
          </p:nvPr>
        </p:nvSpPr>
        <p:spPr>
          <a:xfrm>
            <a:off x="928662" y="214290"/>
            <a:ext cx="7772400" cy="3714776"/>
          </a:xfrm>
        </p:spPr>
        <p:txBody>
          <a:bodyPr anchor="t">
            <a:normAutofit lnSpcReduction="10000"/>
          </a:bodyPr>
          <a:lstStyle/>
          <a:p>
            <a:r>
              <a:rPr lang="es-ES" dirty="0" smtClean="0"/>
              <a:t>Necesitamos </a:t>
            </a:r>
            <a:r>
              <a:rPr lang="es-ES" dirty="0" smtClean="0"/>
              <a:t>250 gramos de semillas y medio litro de agua. Tenemos que hervir las semillas con el agua durante más o menos 20 minutos. Dejamos enfriar y colamos la mezcla. Veremos que se forma un gel. Lo envasamos en un frasco adecuado, de ser posible de vidrio con una buena tapa, que permita un cierre hermético.</a:t>
            </a:r>
            <a:endParaRPr lang="es-ES_tradnl" dirty="0" smtClean="0"/>
          </a:p>
          <a:p>
            <a:r>
              <a:rPr lang="es-ES" dirty="0" smtClean="0"/>
              <a:t>Después</a:t>
            </a:r>
            <a:r>
              <a:rPr lang="es-AR" dirty="0" smtClean="0"/>
              <a:t> tomando unos cuantos tallos pulposos de aloe vera, quitándole con un cuchillo sus espinas y abriéndolo transversalmente. Valiéndote de algún utensilio, retírale toda la pulpa que puedas.</a:t>
            </a:r>
            <a:endParaRPr lang="es-ES_tradnl" dirty="0" smtClean="0"/>
          </a:p>
          <a:p>
            <a:r>
              <a:rPr lang="es-AR" dirty="0" smtClean="0"/>
              <a:t>Luego le agregamos una infusión de manzanilla.</a:t>
            </a:r>
            <a:endParaRPr lang="es-ES_tradnl" dirty="0" smtClean="0"/>
          </a:p>
          <a:p>
            <a:r>
              <a:rPr lang="es-AR" dirty="0" smtClean="0"/>
              <a:t>Finalmente le agregamos la pulpa del </a:t>
            </a:r>
            <a:r>
              <a:rPr lang="es-AR" dirty="0" err="1" smtClean="0"/>
              <a:t>muyuyo</a:t>
            </a:r>
            <a:r>
              <a:rPr lang="es-AR" dirty="0" smtClean="0"/>
              <a:t> que es el ingrediente incluyendo a la sábila que le va a dar la forma de gel.</a:t>
            </a:r>
            <a:endParaRPr lang="es-ES_tradnl" dirty="0" smtClean="0"/>
          </a:p>
          <a:p>
            <a:r>
              <a:rPr lang="es-ES" dirty="0" smtClean="0"/>
              <a:t> </a:t>
            </a:r>
            <a:endParaRPr lang="es-ES_tradnl" dirty="0" smtClean="0"/>
          </a:p>
          <a:p>
            <a:endParaRPr lang="es-ES_tradnl" dirty="0"/>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p:cTn id="13"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0" end="0"/>
                                            </p:txEl>
                                          </p:spTgt>
                                        </p:tgtEl>
                                        <p:attrNameLst>
                                          <p:attrName>ppt_h</p:attrName>
                                        </p:attrNameLst>
                                      </p:cBhvr>
                                      <p:tavLst>
                                        <p:tav tm="0">
                                          <p:val>
                                            <p:strVal val="#ppt_h"/>
                                          </p:val>
                                        </p:tav>
                                        <p:tav tm="100000">
                                          <p:val>
                                            <p:strVal val="#ppt_h"/>
                                          </p:val>
                                        </p:tav>
                                      </p:tavLst>
                                    </p:anim>
                                  </p:childTnLst>
                                </p:cTn>
                              </p:par>
                              <p:par>
                                <p:cTn id="15" presetID="17" presetClass="entr" presetSubtype="10" fill="hold" nodeType="with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anim calcmode="lin" valueType="num">
                                      <p:cBhvr>
                                        <p:cTn id="17"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8" dur="500" fill="hold"/>
                                        <p:tgtEl>
                                          <p:spTgt spid="5">
                                            <p:txEl>
                                              <p:pRg st="1" end="1"/>
                                            </p:txEl>
                                          </p:spTgt>
                                        </p:tgtEl>
                                        <p:attrNameLst>
                                          <p:attrName>ppt_h</p:attrName>
                                        </p:attrNameLst>
                                      </p:cBhvr>
                                      <p:tavLst>
                                        <p:tav tm="0">
                                          <p:val>
                                            <p:strVal val="#ppt_h"/>
                                          </p:val>
                                        </p:tav>
                                        <p:tav tm="100000">
                                          <p:val>
                                            <p:strVal val="#ppt_h"/>
                                          </p:val>
                                        </p:tav>
                                      </p:tavLst>
                                    </p:anim>
                                  </p:childTnLst>
                                </p:cTn>
                              </p:par>
                              <p:par>
                                <p:cTn id="19" presetID="17" presetClass="entr" presetSubtype="10" fill="hold" nodeType="with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strVal val="#ppt_h"/>
                                          </p:val>
                                        </p:tav>
                                        <p:tav tm="100000">
                                          <p:val>
                                            <p:strVal val="#ppt_h"/>
                                          </p:val>
                                        </p:tav>
                                      </p:tavLst>
                                    </p:anim>
                                  </p:childTnLst>
                                </p:cTn>
                              </p:par>
                              <p:par>
                                <p:cTn id="23" presetID="17" presetClass="entr" presetSubtype="10" fill="hold" nodeType="withEffect">
                                  <p:stCondLst>
                                    <p:cond delay="0"/>
                                  </p:stCondLst>
                                  <p:childTnLst>
                                    <p:set>
                                      <p:cBhvr>
                                        <p:cTn id="24" dur="1" fill="hold">
                                          <p:stCondLst>
                                            <p:cond delay="0"/>
                                          </p:stCondLst>
                                        </p:cTn>
                                        <p:tgtEl>
                                          <p:spTgt spid="5">
                                            <p:txEl>
                                              <p:pRg st="3" end="3"/>
                                            </p:txEl>
                                          </p:spTgt>
                                        </p:tgtEl>
                                        <p:attrNameLst>
                                          <p:attrName>style.visibility</p:attrName>
                                        </p:attrNameLst>
                                      </p:cBhvr>
                                      <p:to>
                                        <p:strVal val="visible"/>
                                      </p:to>
                                    </p:set>
                                    <p:anim calcmode="lin" valueType="num">
                                      <p:cBhvr>
                                        <p:cTn id="25"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5">
                                            <p:txEl>
                                              <p:pRg st="3" end="3"/>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914400" y="4343400"/>
            <a:ext cx="5443550" cy="1300178"/>
          </a:xfrm>
        </p:spPr>
        <p:txBody>
          <a:bodyPr/>
          <a:lstStyle/>
          <a:p>
            <a:r>
              <a:rPr lang="es-ES_tradnl" sz="5400" spc="300" dirty="0" smtClean="0">
                <a:latin typeface="BN Year 2000" pitchFamily="2" charset="0"/>
              </a:rPr>
              <a:t>Usos y costo</a:t>
            </a:r>
            <a:endParaRPr lang="es-ES_tradnl" sz="5400" spc="300" dirty="0">
              <a:latin typeface="BN Year 2000" pitchFamily="2" charset="0"/>
            </a:endParaRPr>
          </a:p>
        </p:txBody>
      </p:sp>
      <p:sp>
        <p:nvSpPr>
          <p:cNvPr id="5" name="4 Subtítulo"/>
          <p:cNvSpPr>
            <a:spLocks noGrp="1"/>
          </p:cNvSpPr>
          <p:nvPr>
            <p:ph type="subTitle" idx="1"/>
          </p:nvPr>
        </p:nvSpPr>
        <p:spPr>
          <a:xfrm>
            <a:off x="928662" y="214290"/>
            <a:ext cx="7772400" cy="3500462"/>
          </a:xfrm>
        </p:spPr>
        <p:txBody>
          <a:bodyPr anchor="t"/>
          <a:lstStyle/>
          <a:p>
            <a:r>
              <a:rPr lang="es-ES" dirty="0" smtClean="0">
                <a:solidFill>
                  <a:srgbClr val="C00000"/>
                </a:solidFill>
              </a:rPr>
              <a:t>Uso</a:t>
            </a:r>
            <a:endParaRPr lang="es-ES_tradnl" dirty="0" smtClean="0">
              <a:solidFill>
                <a:srgbClr val="C00000"/>
              </a:solidFill>
            </a:endParaRPr>
          </a:p>
          <a:p>
            <a:r>
              <a:rPr lang="es-ES" dirty="0" smtClean="0"/>
              <a:t>Aplicar </a:t>
            </a:r>
            <a:r>
              <a:rPr lang="es-ES" dirty="0" smtClean="0"/>
              <a:t>una pequeña cantidad de </a:t>
            </a:r>
            <a:r>
              <a:rPr lang="es-ES" sz="2400" dirty="0" smtClean="0">
                <a:latin typeface="BN Year 2000" pitchFamily="2" charset="0"/>
              </a:rPr>
              <a:t>Radical gel, </a:t>
            </a:r>
            <a:r>
              <a:rPr lang="es-ES" dirty="0" smtClean="0"/>
              <a:t>en la palma de la mano, luego frote en el cabello y estilice con los dedos o peine y deje secar.</a:t>
            </a:r>
            <a:endParaRPr lang="es-ES_tradnl" dirty="0" smtClean="0"/>
          </a:p>
          <a:p>
            <a:r>
              <a:rPr lang="es-ES" dirty="0" smtClean="0"/>
              <a:t> </a:t>
            </a:r>
            <a:endParaRPr lang="es-ES_tradnl" dirty="0" smtClean="0"/>
          </a:p>
          <a:p>
            <a:r>
              <a:rPr lang="es-ES" dirty="0" smtClean="0">
                <a:solidFill>
                  <a:srgbClr val="C00000"/>
                </a:solidFill>
              </a:rPr>
              <a:t>Costos</a:t>
            </a:r>
            <a:endParaRPr lang="es-ES_tradnl" dirty="0" smtClean="0">
              <a:solidFill>
                <a:srgbClr val="C00000"/>
              </a:solidFill>
            </a:endParaRPr>
          </a:p>
          <a:p>
            <a:r>
              <a:rPr lang="es-ES" dirty="0" smtClean="0"/>
              <a:t>Este producto es de bajo costo. Un envase de </a:t>
            </a:r>
            <a:r>
              <a:rPr lang="es-ES" dirty="0" smtClean="0"/>
              <a:t>100g </a:t>
            </a:r>
            <a:r>
              <a:rPr lang="es-ES" dirty="0" smtClean="0"/>
              <a:t>tendrá un Valor de $1.00 por unidad</a:t>
            </a:r>
            <a:endParaRPr lang="es-ES_tradnl" dirty="0" smtClean="0"/>
          </a:p>
          <a:p>
            <a:endParaRPr lang="es-ES_tradnl" dirty="0"/>
          </a:p>
        </p:txBody>
      </p:sp>
    </p:spTree>
  </p:cSld>
  <p:clrMapOvr>
    <a:masterClrMapping/>
  </p:clrMapOvr>
  <p:transition>
    <p:randomBa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to="" calcmode="lin" valueType="num">
                                      <p:cBhvr>
                                        <p:cTn id="7" dur="1" fill="hold"/>
                                        <p:tgtEl>
                                          <p:spTgt spid="5">
                                            <p:txEl>
                                              <p:pRg st="0" end="0"/>
                                            </p:txEl>
                                          </p:spTgt>
                                        </p:tgtEl>
                                        <p:attrNameLst>
                                          <p:attrName/>
                                        </p:attrNameLst>
                                      </p:cBhvr>
                                    </p:anim>
                                  </p:childTnLst>
                                </p:cTn>
                              </p:par>
                              <p:par>
                                <p:cTn id="8" presetID="24"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 to="" calcmode="lin" valueType="num">
                                      <p:cBhvr>
                                        <p:cTn id="10" dur="1" fill="hold"/>
                                        <p:tgtEl>
                                          <p:spTgt spid="5">
                                            <p:txEl>
                                              <p:pRg st="1" end="1"/>
                                            </p:txEl>
                                          </p:spTgt>
                                        </p:tgtEl>
                                        <p:attrNameLst>
                                          <p:attrName/>
                                        </p:attrNameLst>
                                      </p:cBhvr>
                                    </p:anim>
                                  </p:childTnLst>
                                </p:cTn>
                              </p:par>
                              <p:par>
                                <p:cTn id="11" presetID="24"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to="" calcmode="lin" valueType="num">
                                      <p:cBhvr>
                                        <p:cTn id="13" dur="1" fill="hold"/>
                                        <p:tgtEl>
                                          <p:spTgt spid="5">
                                            <p:txEl>
                                              <p:pRg st="2" end="2"/>
                                            </p:txEl>
                                          </p:spTgt>
                                        </p:tgtEl>
                                        <p:attrNameLst>
                                          <p:attrName/>
                                        </p:attrNameLst>
                                      </p:cBhvr>
                                    </p:anim>
                                  </p:childTnLst>
                                </p:cTn>
                              </p:par>
                              <p:par>
                                <p:cTn id="14" presetID="24" presetClass="entr" presetSubtype="0" fill="hold" nodeType="withEffect">
                                  <p:stCondLst>
                                    <p:cond delay="0"/>
                                  </p:stCondLst>
                                  <p:childTnLst>
                                    <p:set>
                                      <p:cBhvr>
                                        <p:cTn id="15" dur="1" fill="hold">
                                          <p:stCondLst>
                                            <p:cond delay="0"/>
                                          </p:stCondLst>
                                        </p:cTn>
                                        <p:tgtEl>
                                          <p:spTgt spid="5">
                                            <p:txEl>
                                              <p:pRg st="3" end="3"/>
                                            </p:txEl>
                                          </p:spTgt>
                                        </p:tgtEl>
                                        <p:attrNameLst>
                                          <p:attrName>style.visibility</p:attrName>
                                        </p:attrNameLst>
                                      </p:cBhvr>
                                      <p:to>
                                        <p:strVal val="visible"/>
                                      </p:to>
                                    </p:set>
                                    <p:anim to="" calcmode="lin" valueType="num">
                                      <p:cBhvr>
                                        <p:cTn id="16" dur="1" fill="hold"/>
                                        <p:tgtEl>
                                          <p:spTgt spid="5">
                                            <p:txEl>
                                              <p:pRg st="3" end="3"/>
                                            </p:txEl>
                                          </p:spTgt>
                                        </p:tgtEl>
                                        <p:attrNameLst>
                                          <p:attrName/>
                                        </p:attrNameLst>
                                      </p:cBhvr>
                                    </p:anim>
                                  </p:childTnLst>
                                </p:cTn>
                              </p:par>
                              <p:par>
                                <p:cTn id="17" presetID="24"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to="" calcmode="lin" valueType="num">
                                      <p:cBhvr>
                                        <p:cTn id="19" dur="1" fill="hold"/>
                                        <p:tgtEl>
                                          <p:spTgt spid="5">
                                            <p:txEl>
                                              <p:pRg st="4" end="4"/>
                                            </p:txEl>
                                          </p:spTgt>
                                        </p:tgtEl>
                                        <p:attrNameLst>
                                          <p:attrName/>
                                        </p:attrNameLst>
                                      </p:cBhvr>
                                    </p:anim>
                                  </p:childTnLst>
                                </p:cTn>
                              </p:par>
                            </p:childTnLst>
                          </p:cTn>
                        </p:par>
                      </p:childTnLst>
                    </p:cTn>
                  </p:par>
                  <p:par>
                    <p:cTn id="20" fill="hold">
                      <p:stCondLst>
                        <p:cond delay="indefinite"/>
                      </p:stCondLst>
                      <p:childTnLst>
                        <p:par>
                          <p:cTn id="21" fill="hold">
                            <p:stCondLst>
                              <p:cond delay="0"/>
                            </p:stCondLst>
                            <p:childTnLst>
                              <p:par>
                                <p:cTn id="22" presetID="24" presetClass="entr" presetSubtype="0" fill="hold" grpId="0" nodeType="clickEffect">
                                  <p:stCondLst>
                                    <p:cond delay="0"/>
                                  </p:stCondLst>
                                  <p:childTnLst>
                                    <p:set>
                                      <p:cBhvr>
                                        <p:cTn id="23" dur="1" fill="hold">
                                          <p:stCondLst>
                                            <p:cond delay="0"/>
                                          </p:stCondLst>
                                        </p:cTn>
                                        <p:tgtEl>
                                          <p:spTgt spid="4"/>
                                        </p:tgtEl>
                                        <p:attrNameLst>
                                          <p:attrName>style.visibility</p:attrName>
                                        </p:attrNameLst>
                                      </p:cBhvr>
                                      <p:to>
                                        <p:strVal val="visible"/>
                                      </p:to>
                                    </p:set>
                                    <p:anim to="" calcmode="lin" valueType="num">
                                      <p:cBhvr>
                                        <p:cTn id="24" dur="1" fill="hold"/>
                                        <p:tgtEl>
                                          <p:spTgt spid="4"/>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87</TotalTime>
  <Words>696</Words>
  <Application>Microsoft Office PowerPoint</Application>
  <PresentationFormat>Presentación en pantalla (4:3)</PresentationFormat>
  <Paragraphs>51</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Metro</vt:lpstr>
      <vt:lpstr>CSECT</vt:lpstr>
      <vt:lpstr>introducciOn</vt:lpstr>
      <vt:lpstr>Justificacion</vt:lpstr>
      <vt:lpstr>Objetivos</vt:lpstr>
      <vt:lpstr>desarrollo</vt:lpstr>
      <vt:lpstr>Radical GEL</vt:lpstr>
      <vt:lpstr>Ingredientes</vt:lpstr>
      <vt:lpstr>preparaciOn</vt:lpstr>
      <vt:lpstr>Usos y costo</vt:lpstr>
    </vt:vector>
  </TitlesOfParts>
  <Company>Windows 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Radical GEL</dc:title>
  <dc:creator>WinuE</dc:creator>
  <cp:lastModifiedBy>WinuE</cp:lastModifiedBy>
  <cp:revision>9</cp:revision>
  <dcterms:created xsi:type="dcterms:W3CDTF">2010-11-25T19:19:13Z</dcterms:created>
  <dcterms:modified xsi:type="dcterms:W3CDTF">2010-11-25T20:46:56Z</dcterms:modified>
</cp:coreProperties>
</file>