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sldIdLst>
    <p:sldId id="256" r:id="rId2"/>
    <p:sldId id="284" r:id="rId3"/>
    <p:sldId id="274" r:id="rId4"/>
    <p:sldId id="262" r:id="rId5"/>
    <p:sldId id="265" r:id="rId6"/>
    <p:sldId id="268" r:id="rId7"/>
    <p:sldId id="269" r:id="rId8"/>
    <p:sldId id="270" r:id="rId9"/>
    <p:sldId id="271" r:id="rId10"/>
    <p:sldId id="283" r:id="rId11"/>
    <p:sldId id="272" r:id="rId12"/>
    <p:sldId id="273" r:id="rId13"/>
    <p:sldId id="275" r:id="rId14"/>
    <p:sldId id="278" r:id="rId15"/>
    <p:sldId id="276" r:id="rId16"/>
    <p:sldId id="277" r:id="rId17"/>
    <p:sldId id="279" r:id="rId18"/>
    <p:sldId id="280" r:id="rId19"/>
    <p:sldId id="281" r:id="rId20"/>
    <p:sldId id="282" r:id="rId21"/>
  </p:sldIdLst>
  <p:sldSz cx="9144000" cy="6858000" type="screen4x3"/>
  <p:notesSz cx="6858000" cy="9144000"/>
  <p:defaultTextStyle>
    <a:defPPr>
      <a:defRPr lang="es-EC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2868" autoAdjust="0"/>
    <p:restoredTop sz="94660"/>
  </p:normalViewPr>
  <p:slideViewPr>
    <p:cSldViewPr>
      <p:cViewPr varScale="1">
        <p:scale>
          <a:sx n="83" d="100"/>
          <a:sy n="83" d="100"/>
        </p:scale>
        <p:origin x="-546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C" dirty="0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8F14252-424A-4D6E-8982-6B1010A15324}" type="datetimeFigureOut">
              <a:rPr lang="es-EC" smtClean="0"/>
              <a:pPr/>
              <a:t>14/09/2010</a:t>
            </a:fld>
            <a:endParaRPr lang="es-EC" dirty="0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C" dirty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C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C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9B329DE-3D33-4E29-BC6B-BFE76C5B0C3B}" type="slidenum">
              <a:rPr lang="es-EC" smtClean="0"/>
              <a:pPr/>
              <a:t>‹Nº›</a:t>
            </a:fld>
            <a:endParaRPr lang="es-EC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C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B329DE-3D33-4E29-BC6B-BFE76C5B0C3B}" type="slidenum">
              <a:rPr lang="es-EC" smtClean="0"/>
              <a:pPr/>
              <a:t>1</a:t>
            </a:fld>
            <a:endParaRPr lang="es-EC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C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B329DE-3D33-4E29-BC6B-BFE76C5B0C3B}" type="slidenum">
              <a:rPr lang="es-EC" smtClean="0"/>
              <a:pPr/>
              <a:t>6</a:t>
            </a:fld>
            <a:endParaRPr lang="es-EC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C" dirty="0" smtClean="0"/>
          </a:p>
          <a:p>
            <a:endParaRPr lang="es-EC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B329DE-3D33-4E29-BC6B-BFE76C5B0C3B}" type="slidenum">
              <a:rPr lang="es-EC" smtClean="0"/>
              <a:pPr/>
              <a:t>9</a:t>
            </a:fld>
            <a:endParaRPr lang="es-EC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C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B329DE-3D33-4E29-BC6B-BFE76C5B0C3B}" type="slidenum">
              <a:rPr lang="es-EC" smtClean="0"/>
              <a:pPr/>
              <a:t>10</a:t>
            </a:fld>
            <a:endParaRPr lang="es-EC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C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B329DE-3D33-4E29-BC6B-BFE76C5B0C3B}" type="slidenum">
              <a:rPr lang="es-EC" smtClean="0"/>
              <a:pPr/>
              <a:t>20</a:t>
            </a:fld>
            <a:endParaRPr lang="es-EC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 hasCustomPrompt="1"/>
          </p:nvPr>
        </p:nvSpPr>
        <p:spPr>
          <a:xfrm>
            <a:off x="685800" y="2130425"/>
            <a:ext cx="7772400" cy="1470025"/>
          </a:xfrm>
        </p:spPr>
        <p:txBody>
          <a:bodyPr>
            <a:noAutofit/>
          </a:bodyPr>
          <a:lstStyle>
            <a:lvl1pPr>
              <a:defRPr sz="5400" b="1"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es-ES" dirty="0" smtClean="0"/>
              <a:t>HAGA CLIC PARA MODIFICAR EL ESTILO DE TÍTULO DEL PATRÓN</a:t>
            </a:r>
            <a:endParaRPr lang="es-EC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dirty="0" smtClean="0"/>
              <a:t>Haga clic para modificar el estilo de subtítulo del patrón</a:t>
            </a:r>
            <a:endParaRPr lang="es-EC" dirty="0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CF3BBE-6F9D-4652-94C3-D4CBBAC48765}" type="datetimeFigureOut">
              <a:rPr lang="es-EC" smtClean="0"/>
              <a:pPr/>
              <a:t>14/09/2010</a:t>
            </a:fld>
            <a:endParaRPr lang="es-EC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FA8B1-2BFA-452E-9926-014C52DD0514}" type="slidenum">
              <a:rPr lang="es-EC" smtClean="0"/>
              <a:pPr/>
              <a:t>‹Nº›</a:t>
            </a:fld>
            <a:endParaRPr lang="es-EC" dirty="0"/>
          </a:p>
        </p:txBody>
      </p:sp>
    </p:spTree>
  </p:cSld>
  <p:clrMapOvr>
    <a:masterClrMapping/>
  </p:clrMapOvr>
  <p:transition>
    <p:newsflash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C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C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CF3BBE-6F9D-4652-94C3-D4CBBAC48765}" type="datetimeFigureOut">
              <a:rPr lang="es-EC" smtClean="0"/>
              <a:pPr/>
              <a:t>14/09/2010</a:t>
            </a:fld>
            <a:endParaRPr lang="es-EC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FA8B1-2BFA-452E-9926-014C52DD0514}" type="slidenum">
              <a:rPr lang="es-EC" smtClean="0"/>
              <a:pPr/>
              <a:t>‹Nº›</a:t>
            </a:fld>
            <a:endParaRPr lang="es-EC" dirty="0"/>
          </a:p>
        </p:txBody>
      </p:sp>
    </p:spTree>
  </p:cSld>
  <p:clrMapOvr>
    <a:masterClrMapping/>
  </p:clrMapOvr>
  <p:transition>
    <p:newsflash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C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C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CF3BBE-6F9D-4652-94C3-D4CBBAC48765}" type="datetimeFigureOut">
              <a:rPr lang="es-EC" smtClean="0"/>
              <a:pPr/>
              <a:t>14/09/2010</a:t>
            </a:fld>
            <a:endParaRPr lang="es-EC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FA8B1-2BFA-452E-9926-014C52DD0514}" type="slidenum">
              <a:rPr lang="es-EC" smtClean="0"/>
              <a:pPr/>
              <a:t>‹Nº›</a:t>
            </a:fld>
            <a:endParaRPr lang="es-EC" dirty="0"/>
          </a:p>
        </p:txBody>
      </p:sp>
    </p:spTree>
  </p:cSld>
  <p:clrMapOvr>
    <a:masterClrMapping/>
  </p:clrMapOvr>
  <p:transition>
    <p:newsflash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 spc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es-ES" dirty="0" smtClean="0"/>
              <a:t>HAGA CLIC PARA MODIFICAR EL ESTILO DE TÍTULO DEL PATRÓN</a:t>
            </a:r>
            <a:endParaRPr lang="es-EC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4000">
                <a:solidFill>
                  <a:schemeClr val="accent5">
                    <a:lumMod val="75000"/>
                  </a:schemeClr>
                </a:solidFill>
              </a:defRPr>
            </a:lvl1pPr>
            <a:lvl2pPr>
              <a:defRPr>
                <a:solidFill>
                  <a:srgbClr val="00B050"/>
                </a:solidFill>
              </a:defRPr>
            </a:lvl2pPr>
            <a:lvl3pPr>
              <a:defRPr>
                <a:solidFill>
                  <a:schemeClr val="accent6">
                    <a:lumMod val="75000"/>
                  </a:schemeClr>
                </a:solidFill>
              </a:defRPr>
            </a:lvl3pPr>
            <a:lvl4pPr>
              <a:defRPr>
                <a:solidFill>
                  <a:schemeClr val="accent1">
                    <a:lumMod val="60000"/>
                    <a:lumOff val="40000"/>
                  </a:schemeClr>
                </a:solidFill>
              </a:defRPr>
            </a:lvl4pPr>
            <a:lvl5pPr>
              <a:defRPr>
                <a:solidFill>
                  <a:schemeClr val="bg1">
                    <a:lumMod val="50000"/>
                  </a:schemeClr>
                </a:solidFill>
              </a:defRPr>
            </a:lvl5pPr>
          </a:lstStyle>
          <a:p>
            <a:pPr lvl="0"/>
            <a:r>
              <a:rPr lang="es-ES" dirty="0" smtClean="0"/>
              <a:t>Haga clic para modificar el estilo de texto del patrón</a:t>
            </a:r>
          </a:p>
          <a:p>
            <a:pPr lvl="1"/>
            <a:r>
              <a:rPr lang="es-ES" dirty="0" smtClean="0"/>
              <a:t>Segundo nivel</a:t>
            </a:r>
          </a:p>
          <a:p>
            <a:pPr lvl="2"/>
            <a:r>
              <a:rPr lang="es-ES" dirty="0" smtClean="0"/>
              <a:t>Tercer nivel</a:t>
            </a:r>
          </a:p>
          <a:p>
            <a:pPr lvl="3"/>
            <a:r>
              <a:rPr lang="es-ES" dirty="0" smtClean="0"/>
              <a:t>Cuarto nivel</a:t>
            </a:r>
          </a:p>
          <a:p>
            <a:pPr lvl="4"/>
            <a:r>
              <a:rPr lang="es-ES" dirty="0" smtClean="0"/>
              <a:t>Quinto nivel</a:t>
            </a:r>
            <a:endParaRPr lang="es-EC" dirty="0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CF3BBE-6F9D-4652-94C3-D4CBBAC48765}" type="datetimeFigureOut">
              <a:rPr lang="es-EC" smtClean="0"/>
              <a:pPr/>
              <a:t>14/09/2010</a:t>
            </a:fld>
            <a:endParaRPr lang="es-EC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FA8B1-2BFA-452E-9926-014C52DD0514}" type="slidenum">
              <a:rPr lang="es-EC" smtClean="0"/>
              <a:pPr/>
              <a:t>‹Nº›</a:t>
            </a:fld>
            <a:endParaRPr lang="es-EC" dirty="0"/>
          </a:p>
        </p:txBody>
      </p:sp>
    </p:spTree>
  </p:cSld>
  <p:clrMapOvr>
    <a:masterClrMapping/>
  </p:clrMapOvr>
  <p:transition>
    <p:newsflash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C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CF3BBE-6F9D-4652-94C3-D4CBBAC48765}" type="datetimeFigureOut">
              <a:rPr lang="es-EC" smtClean="0"/>
              <a:pPr/>
              <a:t>14/09/2010</a:t>
            </a:fld>
            <a:endParaRPr lang="es-EC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FA8B1-2BFA-452E-9926-014C52DD0514}" type="slidenum">
              <a:rPr lang="es-EC" smtClean="0"/>
              <a:pPr/>
              <a:t>‹Nº›</a:t>
            </a:fld>
            <a:endParaRPr lang="es-EC" dirty="0"/>
          </a:p>
        </p:txBody>
      </p:sp>
    </p:spTree>
  </p:cSld>
  <p:clrMapOvr>
    <a:masterClrMapping/>
  </p:clrMapOvr>
  <p:transition>
    <p:newsflash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s-ES" dirty="0" smtClean="0"/>
              <a:t>HAGA CLIC PARA MODIFICAR EL ESTILO DE TÍTULO DEL PATRÓN</a:t>
            </a:r>
            <a:endParaRPr lang="es-EC" dirty="0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C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C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CF3BBE-6F9D-4652-94C3-D4CBBAC48765}" type="datetimeFigureOut">
              <a:rPr lang="es-EC" smtClean="0"/>
              <a:pPr/>
              <a:t>14/09/2010</a:t>
            </a:fld>
            <a:endParaRPr lang="es-EC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FA8B1-2BFA-452E-9926-014C52DD0514}" type="slidenum">
              <a:rPr lang="es-EC" smtClean="0"/>
              <a:pPr/>
              <a:t>‹Nº›</a:t>
            </a:fld>
            <a:endParaRPr lang="es-EC" dirty="0"/>
          </a:p>
        </p:txBody>
      </p:sp>
    </p:spTree>
  </p:cSld>
  <p:clrMapOvr>
    <a:masterClrMapping/>
  </p:clrMapOvr>
  <p:transition>
    <p:newsflash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dirty="0" smtClean="0"/>
              <a:t>HAGA CLIC PARA MODIFICAR EL ESTILO DE TÍTULO DEL PATRÓN</a:t>
            </a:r>
            <a:endParaRPr lang="es-EC" dirty="0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C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C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CF3BBE-6F9D-4652-94C3-D4CBBAC48765}" type="datetimeFigureOut">
              <a:rPr lang="es-EC" smtClean="0"/>
              <a:pPr/>
              <a:t>14/09/2010</a:t>
            </a:fld>
            <a:endParaRPr lang="es-EC" dirty="0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 dirty="0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FA8B1-2BFA-452E-9926-014C52DD0514}" type="slidenum">
              <a:rPr lang="es-EC" smtClean="0"/>
              <a:pPr/>
              <a:t>‹Nº›</a:t>
            </a:fld>
            <a:endParaRPr lang="es-EC" dirty="0"/>
          </a:p>
        </p:txBody>
      </p:sp>
    </p:spTree>
  </p:cSld>
  <p:clrMapOvr>
    <a:masterClrMapping/>
  </p:clrMapOvr>
  <p:transition>
    <p:newsflash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C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CF3BBE-6F9D-4652-94C3-D4CBBAC48765}" type="datetimeFigureOut">
              <a:rPr lang="es-EC" smtClean="0"/>
              <a:pPr/>
              <a:t>14/09/2010</a:t>
            </a:fld>
            <a:endParaRPr lang="es-EC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FA8B1-2BFA-452E-9926-014C52DD0514}" type="slidenum">
              <a:rPr lang="es-EC" smtClean="0"/>
              <a:pPr/>
              <a:t>‹Nº›</a:t>
            </a:fld>
            <a:endParaRPr lang="es-EC" dirty="0"/>
          </a:p>
        </p:txBody>
      </p:sp>
    </p:spTree>
  </p:cSld>
  <p:clrMapOvr>
    <a:masterClrMapping/>
  </p:clrMapOvr>
  <p:transition>
    <p:newsflash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CF3BBE-6F9D-4652-94C3-D4CBBAC48765}" type="datetimeFigureOut">
              <a:rPr lang="es-EC" smtClean="0"/>
              <a:pPr/>
              <a:t>14/09/2010</a:t>
            </a:fld>
            <a:endParaRPr lang="es-EC" dirty="0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FA8B1-2BFA-452E-9926-014C52DD0514}" type="slidenum">
              <a:rPr lang="es-EC" smtClean="0"/>
              <a:pPr/>
              <a:t>‹Nº›</a:t>
            </a:fld>
            <a:endParaRPr lang="es-EC" dirty="0"/>
          </a:p>
        </p:txBody>
      </p:sp>
    </p:spTree>
  </p:cSld>
  <p:clrMapOvr>
    <a:masterClrMapping/>
  </p:clrMapOvr>
  <p:transition>
    <p:newsflash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C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C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CF3BBE-6F9D-4652-94C3-D4CBBAC48765}" type="datetimeFigureOut">
              <a:rPr lang="es-EC" smtClean="0"/>
              <a:pPr/>
              <a:t>14/09/2010</a:t>
            </a:fld>
            <a:endParaRPr lang="es-EC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FA8B1-2BFA-452E-9926-014C52DD0514}" type="slidenum">
              <a:rPr lang="es-EC" smtClean="0"/>
              <a:pPr/>
              <a:t>‹Nº›</a:t>
            </a:fld>
            <a:endParaRPr lang="es-EC" dirty="0"/>
          </a:p>
        </p:txBody>
      </p:sp>
    </p:spTree>
  </p:cSld>
  <p:clrMapOvr>
    <a:masterClrMapping/>
  </p:clrMapOvr>
  <p:transition>
    <p:newsflash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C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C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CF3BBE-6F9D-4652-94C3-D4CBBAC48765}" type="datetimeFigureOut">
              <a:rPr lang="es-EC" smtClean="0"/>
              <a:pPr/>
              <a:t>14/09/2010</a:t>
            </a:fld>
            <a:endParaRPr lang="es-EC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FA8B1-2BFA-452E-9926-014C52DD0514}" type="slidenum">
              <a:rPr lang="es-EC" smtClean="0"/>
              <a:pPr/>
              <a:t>‹Nº›</a:t>
            </a:fld>
            <a:endParaRPr lang="es-EC" dirty="0"/>
          </a:p>
        </p:txBody>
      </p:sp>
    </p:spTree>
  </p:cSld>
  <p:clrMapOvr>
    <a:masterClrMapping/>
  </p:clrMapOvr>
  <p:transition>
    <p:newsflash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C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C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CF3BBE-6F9D-4652-94C3-D4CBBAC48765}" type="datetimeFigureOut">
              <a:rPr lang="es-EC" smtClean="0"/>
              <a:pPr/>
              <a:t>14/09/2010</a:t>
            </a:fld>
            <a:endParaRPr lang="es-EC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C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5FA8B1-2BFA-452E-9926-014C52DD0514}" type="slidenum">
              <a:rPr lang="es-EC" smtClean="0"/>
              <a:pPr/>
              <a:t>‹Nº›</a:t>
            </a:fld>
            <a:endParaRPr lang="es-EC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>
    <p:newsflash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C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Relationship Id="rId6" Type="http://schemas.openxmlformats.org/officeDocument/2006/relationships/slide" Target="slide3.xml"/><Relationship Id="rId5" Type="http://schemas.openxmlformats.org/officeDocument/2006/relationships/image" Target="../media/image8.jpeg"/><Relationship Id="rId4" Type="http://schemas.openxmlformats.org/officeDocument/2006/relationships/slide" Target="slide8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" Target="slide8.xml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slide" Target="slide3.xml"/><Relationship Id="rId4" Type="http://schemas.openxmlformats.org/officeDocument/2006/relationships/image" Target="../media/image8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" Target="slide8.xml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slide" Target="slide3.xml"/><Relationship Id="rId4" Type="http://schemas.openxmlformats.org/officeDocument/2006/relationships/image" Target="../media/image8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" Target="slide8.xml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slide" Target="slide3.xml"/><Relationship Id="rId4" Type="http://schemas.openxmlformats.org/officeDocument/2006/relationships/image" Target="../media/image8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" Target="slide8.xml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slide" Target="slide3.xml"/><Relationship Id="rId4" Type="http://schemas.openxmlformats.org/officeDocument/2006/relationships/image" Target="../media/image8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jpeg"/><Relationship Id="rId5" Type="http://schemas.openxmlformats.org/officeDocument/2006/relationships/slide" Target="slide8.xml"/><Relationship Id="rId4" Type="http://schemas.openxmlformats.org/officeDocument/2006/relationships/image" Target="../media/image4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slide" Target="slide3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slide" Target="slide16.xml"/><Relationship Id="rId3" Type="http://schemas.openxmlformats.org/officeDocument/2006/relationships/slide" Target="slide3.xml"/><Relationship Id="rId7" Type="http://schemas.openxmlformats.org/officeDocument/2006/relationships/slide" Target="slide17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slide" Target="slide8.xml"/><Relationship Id="rId11" Type="http://schemas.openxmlformats.org/officeDocument/2006/relationships/slide" Target="slide20.xml"/><Relationship Id="rId5" Type="http://schemas.openxmlformats.org/officeDocument/2006/relationships/slide" Target="slide7.xml"/><Relationship Id="rId10" Type="http://schemas.openxmlformats.org/officeDocument/2006/relationships/slide" Target="slide19.xml"/><Relationship Id="rId4" Type="http://schemas.openxmlformats.org/officeDocument/2006/relationships/slide" Target="slide6.xml"/><Relationship Id="rId9" Type="http://schemas.openxmlformats.org/officeDocument/2006/relationships/slide" Target="slide18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slide" Target="slide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slide" Target="slide14.xml"/><Relationship Id="rId3" Type="http://schemas.openxmlformats.org/officeDocument/2006/relationships/slide" Target="slide9.xml"/><Relationship Id="rId7" Type="http://schemas.openxmlformats.org/officeDocument/2006/relationships/slide" Target="slide13.xml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6" Type="http://schemas.openxmlformats.org/officeDocument/2006/relationships/slide" Target="slide12.xml"/><Relationship Id="rId11" Type="http://schemas.openxmlformats.org/officeDocument/2006/relationships/image" Target="../media/image4.png"/><Relationship Id="rId5" Type="http://schemas.openxmlformats.org/officeDocument/2006/relationships/slide" Target="slide11.xml"/><Relationship Id="rId10" Type="http://schemas.openxmlformats.org/officeDocument/2006/relationships/slide" Target="slide3.xml"/><Relationship Id="rId4" Type="http://schemas.openxmlformats.org/officeDocument/2006/relationships/slide" Target="slide10.xml"/><Relationship Id="rId9" Type="http://schemas.openxmlformats.org/officeDocument/2006/relationships/slide" Target="slide1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slide" Target="slide3.xml"/><Relationship Id="rId5" Type="http://schemas.openxmlformats.org/officeDocument/2006/relationships/image" Target="../media/image8.jpeg"/><Relationship Id="rId4" Type="http://schemas.openxmlformats.org/officeDocument/2006/relationships/slide" Target="slid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C" dirty="0" smtClean="0"/>
              <a:t>HERRAMIENTAS DE INTERNET.</a:t>
            </a:r>
            <a:endParaRPr lang="es-EC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4572000" y="6309320"/>
            <a:ext cx="4464496" cy="409600"/>
          </a:xfrm>
        </p:spPr>
        <p:txBody>
          <a:bodyPr>
            <a:normAutofit/>
          </a:bodyPr>
          <a:lstStyle/>
          <a:p>
            <a:r>
              <a:rPr lang="es-EC" sz="1800" dirty="0" smtClean="0"/>
              <a:t>HERRAMIENTAS DE COLABORACIÓN DIGITAL.</a:t>
            </a:r>
            <a:endParaRPr lang="es-EC" sz="1800" dirty="0"/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alphaModFix amt="17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C" b="1" dirty="0" smtClean="0">
                <a:solidFill>
                  <a:srgbClr val="00B0F0"/>
                </a:solidFill>
              </a:rPr>
              <a:t>NAVEGADOR.</a:t>
            </a:r>
            <a:endParaRPr lang="es-EC" b="1" dirty="0">
              <a:solidFill>
                <a:srgbClr val="00B0F0"/>
              </a:solidFill>
            </a:endParaRPr>
          </a:p>
        </p:txBody>
      </p:sp>
      <p:sp>
        <p:nvSpPr>
          <p:cNvPr id="4" name="3 Marcador de texto"/>
          <p:cNvSpPr>
            <a:spLocks noGrp="1"/>
          </p:cNvSpPr>
          <p:nvPr>
            <p:ph type="body" idx="1"/>
          </p:nvPr>
        </p:nvSpPr>
        <p:spPr>
          <a:xfrm>
            <a:off x="457200" y="1412776"/>
            <a:ext cx="2674640" cy="639762"/>
          </a:xfrm>
        </p:spPr>
        <p:txBody>
          <a:bodyPr/>
          <a:lstStyle/>
          <a:p>
            <a:r>
              <a:rPr lang="es-EC" dirty="0" smtClean="0"/>
              <a:t>Google </a:t>
            </a:r>
            <a:r>
              <a:rPr lang="es-EC" dirty="0" err="1" smtClean="0"/>
              <a:t>Chrome</a:t>
            </a:r>
            <a:r>
              <a:rPr lang="es-EC" dirty="0" smtClean="0"/>
              <a:t>.</a:t>
            </a:r>
            <a:endParaRPr lang="es-EC" dirty="0"/>
          </a:p>
        </p:txBody>
      </p:sp>
      <p:sp>
        <p:nvSpPr>
          <p:cNvPr id="5" name="4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2674640" cy="3951288"/>
          </a:xfrm>
        </p:spPr>
        <p:txBody>
          <a:bodyPr/>
          <a:lstStyle/>
          <a:p>
            <a:r>
              <a:rPr lang="es-EC" dirty="0" smtClean="0"/>
              <a:t>Beta</a:t>
            </a:r>
          </a:p>
          <a:p>
            <a:r>
              <a:rPr lang="es-EC" dirty="0" smtClean="0"/>
              <a:t>No posee </a:t>
            </a:r>
            <a:r>
              <a:rPr lang="es-EC" dirty="0" err="1" smtClean="0"/>
              <a:t>plugins</a:t>
            </a:r>
            <a:r>
              <a:rPr lang="es-EC" dirty="0" smtClean="0"/>
              <a:t>.</a:t>
            </a:r>
          </a:p>
          <a:p>
            <a:r>
              <a:rPr lang="es-EC" dirty="0" smtClean="0"/>
              <a:t>No tiene lector de RSS.</a:t>
            </a:r>
          </a:p>
          <a:p>
            <a:r>
              <a:rPr lang="fr-FR" dirty="0" smtClean="0"/>
              <a:t>V8 </a:t>
            </a:r>
          </a:p>
          <a:p>
            <a:r>
              <a:rPr lang="es-EC" dirty="0" smtClean="0"/>
              <a:t>78/100 </a:t>
            </a:r>
            <a:endParaRPr lang="es-EC" dirty="0"/>
          </a:p>
        </p:txBody>
      </p:sp>
      <p:sp>
        <p:nvSpPr>
          <p:cNvPr id="6" name="5 Marcador de texto"/>
          <p:cNvSpPr>
            <a:spLocks noGrp="1"/>
          </p:cNvSpPr>
          <p:nvPr>
            <p:ph type="body" sz="quarter" idx="3"/>
          </p:nvPr>
        </p:nvSpPr>
        <p:spPr>
          <a:xfrm>
            <a:off x="3131841" y="1412776"/>
            <a:ext cx="2808312" cy="639762"/>
          </a:xfrm>
        </p:spPr>
        <p:txBody>
          <a:bodyPr/>
          <a:lstStyle/>
          <a:p>
            <a:r>
              <a:rPr lang="es-EC" dirty="0" smtClean="0"/>
              <a:t>Google Explorer.</a:t>
            </a:r>
            <a:endParaRPr lang="es-EC" dirty="0"/>
          </a:p>
        </p:txBody>
      </p:sp>
      <p:sp>
        <p:nvSpPr>
          <p:cNvPr id="7" name="6 Marcador de contenido"/>
          <p:cNvSpPr>
            <a:spLocks noGrp="1"/>
          </p:cNvSpPr>
          <p:nvPr>
            <p:ph sz="quarter" idx="4"/>
          </p:nvPr>
        </p:nvSpPr>
        <p:spPr>
          <a:xfrm>
            <a:off x="6012160" y="2174875"/>
            <a:ext cx="2674640" cy="3951288"/>
          </a:xfrm>
        </p:spPr>
        <p:txBody>
          <a:bodyPr/>
          <a:lstStyle/>
          <a:p>
            <a:r>
              <a:rPr lang="es-EC" dirty="0" smtClean="0"/>
              <a:t>Terminado.</a:t>
            </a:r>
          </a:p>
          <a:p>
            <a:r>
              <a:rPr lang="es-EC" dirty="0" smtClean="0"/>
              <a:t>Posee </a:t>
            </a:r>
            <a:r>
              <a:rPr lang="es-EC" dirty="0" err="1" smtClean="0"/>
              <a:t>plugins</a:t>
            </a:r>
            <a:r>
              <a:rPr lang="es-EC" dirty="0" smtClean="0"/>
              <a:t>.</a:t>
            </a:r>
          </a:p>
          <a:p>
            <a:pPr>
              <a:buNone/>
            </a:pPr>
            <a:endParaRPr lang="es-EC" sz="1400" dirty="0" smtClean="0"/>
          </a:p>
          <a:p>
            <a:pPr lvl="0"/>
            <a:r>
              <a:rPr lang="es-EC" dirty="0" smtClean="0"/>
              <a:t>Lector de RSS.</a:t>
            </a:r>
          </a:p>
          <a:p>
            <a:endParaRPr lang="es-EC" dirty="0" smtClean="0"/>
          </a:p>
          <a:p>
            <a:r>
              <a:rPr lang="fr-FR" dirty="0" smtClean="0"/>
              <a:t>JavaScript 1.8 </a:t>
            </a:r>
          </a:p>
          <a:p>
            <a:r>
              <a:rPr lang="es-EC" dirty="0" smtClean="0"/>
              <a:t>85/100 </a:t>
            </a:r>
            <a:endParaRPr lang="es-EC" dirty="0"/>
          </a:p>
        </p:txBody>
      </p:sp>
      <p:sp>
        <p:nvSpPr>
          <p:cNvPr id="8" name="5 Marcador de texto"/>
          <p:cNvSpPr txBox="1">
            <a:spLocks/>
          </p:cNvSpPr>
          <p:nvPr/>
        </p:nvSpPr>
        <p:spPr>
          <a:xfrm>
            <a:off x="6012161" y="1484784"/>
            <a:ext cx="2736303" cy="63976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s-EC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Google </a:t>
            </a:r>
            <a:r>
              <a:rPr kumimoji="0" lang="es-EC" sz="24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Firefox</a:t>
            </a:r>
            <a:endParaRPr kumimoji="0" lang="es-EC" sz="24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0" name="4 Marcador de contenido"/>
          <p:cNvSpPr txBox="1">
            <a:spLocks/>
          </p:cNvSpPr>
          <p:nvPr/>
        </p:nvSpPr>
        <p:spPr>
          <a:xfrm>
            <a:off x="3121496" y="2204864"/>
            <a:ext cx="2674640" cy="39512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s-EC" sz="2400" dirty="0" smtClean="0"/>
              <a:t>B</a:t>
            </a:r>
            <a:r>
              <a:rPr kumimoji="0" lang="es-EC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eta.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s-EC" sz="2400" dirty="0" err="1" smtClean="0"/>
              <a:t>Activex</a:t>
            </a:r>
            <a:r>
              <a:rPr lang="es-EC" sz="2400" dirty="0" smtClean="0"/>
              <a:t>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lang="es-EC" sz="1400" dirty="0" smtClean="0"/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s-EC" sz="2400" dirty="0" smtClean="0"/>
              <a:t>Lector de RSS.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s-EC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lvl="0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lang="fr-FR" sz="2400" dirty="0" err="1" smtClean="0"/>
              <a:t>JScript</a:t>
            </a:r>
            <a:r>
              <a:rPr lang="fr-FR" sz="2400" dirty="0" smtClean="0"/>
              <a:t> 5.7</a:t>
            </a:r>
          </a:p>
          <a:p>
            <a:pPr marL="342900" lvl="0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lang="es-EC" sz="2400" dirty="0" smtClean="0"/>
              <a:t> 21/100</a:t>
            </a:r>
            <a:endParaRPr kumimoji="0" lang="es-EC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9" name="8 Imagen" descr="power-google-big-brother-scenario-path1302-darkened-colored.jpg">
            <a:hlinkClick r:id="rId4" action="ppaction://hlinksldjump"/>
          </p:cNvPr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7740352" y="188641"/>
            <a:ext cx="792088" cy="730388"/>
          </a:xfrm>
          <a:prstGeom prst="rect">
            <a:avLst/>
          </a:prstGeom>
        </p:spPr>
      </p:pic>
      <p:pic>
        <p:nvPicPr>
          <p:cNvPr id="11" name="10 Imagen" descr="Home.png">
            <a:hlinkClick r:id="rId6" action="ppaction://hlinksldjump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323528" y="188640"/>
            <a:ext cx="659904" cy="659904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contourClr>
              <a:srgbClr val="333333"/>
            </a:contourClr>
          </a:sp3d>
        </p:spPr>
      </p:pic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alphaModFix amt="16000"/>
            <a:lum/>
          </a:blip>
          <a:srcRect/>
          <a:stretch>
            <a:fillRect l="-5000" t="-4000" r="-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C" dirty="0" smtClean="0"/>
              <a:t>CALENDAR.</a:t>
            </a:r>
            <a:endParaRPr lang="es-EC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683568" y="2204864"/>
            <a:ext cx="8229600" cy="2476872"/>
          </a:xfrm>
        </p:spPr>
        <p:txBody>
          <a:bodyPr/>
          <a:lstStyle/>
          <a:p>
            <a:pPr algn="just"/>
            <a:r>
              <a:rPr lang="es-ES" sz="2400" dirty="0" smtClean="0">
                <a:solidFill>
                  <a:schemeClr val="tx1"/>
                </a:solidFill>
              </a:rPr>
              <a:t>Nombre código anterior era </a:t>
            </a:r>
            <a:r>
              <a:rPr lang="es-ES" sz="2400" b="1" dirty="0" smtClean="0">
                <a:solidFill>
                  <a:schemeClr val="tx1"/>
                </a:solidFill>
              </a:rPr>
              <a:t>CL2</a:t>
            </a:r>
            <a:r>
              <a:rPr lang="es-EC" sz="2400" dirty="0" smtClean="0">
                <a:solidFill>
                  <a:schemeClr val="tx1"/>
                </a:solidFill>
              </a:rPr>
              <a:t>.</a:t>
            </a:r>
          </a:p>
          <a:p>
            <a:pPr algn="just">
              <a:buNone/>
            </a:pPr>
            <a:endParaRPr lang="es-EC" sz="1400" dirty="0" smtClean="0">
              <a:solidFill>
                <a:schemeClr val="tx1"/>
              </a:solidFill>
            </a:endParaRPr>
          </a:p>
          <a:p>
            <a:pPr algn="just"/>
            <a:r>
              <a:rPr lang="es-ES" sz="2400" dirty="0" smtClean="0">
                <a:solidFill>
                  <a:schemeClr val="tx1"/>
                </a:solidFill>
              </a:rPr>
              <a:t>Está disponible desde el 13 de abril de 2006.</a:t>
            </a:r>
          </a:p>
          <a:p>
            <a:pPr algn="just">
              <a:buNone/>
            </a:pPr>
            <a:endParaRPr lang="es-ES" sz="1400" dirty="0" smtClean="0">
              <a:solidFill>
                <a:schemeClr val="tx1"/>
              </a:solidFill>
            </a:endParaRPr>
          </a:p>
          <a:p>
            <a:pPr algn="just"/>
            <a:r>
              <a:rPr lang="es-ES" sz="2400" dirty="0" smtClean="0">
                <a:solidFill>
                  <a:schemeClr val="tx1"/>
                </a:solidFill>
              </a:rPr>
              <a:t>Google calendar es una aplicación basada en la web.</a:t>
            </a:r>
          </a:p>
          <a:p>
            <a:pPr>
              <a:buNone/>
            </a:pPr>
            <a:endParaRPr lang="es-ES" sz="1400" b="1" dirty="0" smtClean="0"/>
          </a:p>
        </p:txBody>
      </p:sp>
      <p:pic>
        <p:nvPicPr>
          <p:cNvPr id="4" name="3 Imagen" descr="power-google-big-brother-scenario-path1302-darkened-colored.jpg">
            <a:hlinkClick r:id="rId3" action="ppaction://hlinksldjump"/>
          </p:cNvPr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7740352" y="188641"/>
            <a:ext cx="792088" cy="730388"/>
          </a:xfrm>
          <a:prstGeom prst="rect">
            <a:avLst/>
          </a:prstGeom>
        </p:spPr>
      </p:pic>
      <p:pic>
        <p:nvPicPr>
          <p:cNvPr id="5" name="4 Imagen" descr="Home.png">
            <a:hlinkClick r:id="rId5" action="ppaction://hlinksldjump"/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323528" y="188640"/>
            <a:ext cx="659904" cy="659904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contourClr>
              <a:srgbClr val="333333"/>
            </a:contourClr>
          </a:sp3d>
        </p:spPr>
      </p:pic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alphaModFix amt="16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C" dirty="0" smtClean="0"/>
              <a:t>GROUPS.</a:t>
            </a:r>
            <a:endParaRPr lang="es-EC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algn="just"/>
            <a:r>
              <a:rPr lang="es-EC" sz="3800" dirty="0" smtClean="0">
                <a:solidFill>
                  <a:schemeClr val="tx1"/>
                </a:solidFill>
              </a:rPr>
              <a:t>Nace en  febrero de 2001, tras la compra del servicio 'Deja News' por parte de Google </a:t>
            </a:r>
          </a:p>
          <a:p>
            <a:pPr algn="just">
              <a:buNone/>
            </a:pPr>
            <a:endParaRPr lang="es-EC" sz="2200" dirty="0" smtClean="0">
              <a:solidFill>
                <a:schemeClr val="tx1"/>
              </a:solidFill>
            </a:endParaRPr>
          </a:p>
          <a:p>
            <a:pPr algn="just"/>
            <a:r>
              <a:rPr lang="es-EC" sz="3800" dirty="0" smtClean="0">
                <a:solidFill>
                  <a:schemeClr val="tx1"/>
                </a:solidFill>
              </a:rPr>
              <a:t>Almacena todos los contenidos publicados en los '</a:t>
            </a:r>
            <a:r>
              <a:rPr lang="es-EC" sz="3800" dirty="0" err="1" smtClean="0">
                <a:solidFill>
                  <a:schemeClr val="tx1"/>
                </a:solidFill>
              </a:rPr>
              <a:t>newsgroups</a:t>
            </a:r>
            <a:r>
              <a:rPr lang="es-EC" sz="3800" dirty="0" smtClean="0">
                <a:solidFill>
                  <a:schemeClr val="tx1"/>
                </a:solidFill>
              </a:rPr>
              <a:t>' de </a:t>
            </a:r>
            <a:r>
              <a:rPr lang="es-EC" sz="3800" dirty="0" err="1" smtClean="0">
                <a:solidFill>
                  <a:schemeClr val="tx1"/>
                </a:solidFill>
              </a:rPr>
              <a:t>Usenet</a:t>
            </a:r>
            <a:r>
              <a:rPr lang="es-EC" sz="3800" dirty="0" smtClean="0">
                <a:solidFill>
                  <a:schemeClr val="tx1"/>
                </a:solidFill>
              </a:rPr>
              <a:t> desde 1981</a:t>
            </a:r>
          </a:p>
          <a:p>
            <a:pPr algn="just">
              <a:buNone/>
            </a:pPr>
            <a:endParaRPr lang="es-EC" sz="2200" dirty="0" smtClean="0">
              <a:solidFill>
                <a:schemeClr val="tx1"/>
              </a:solidFill>
            </a:endParaRPr>
          </a:p>
          <a:p>
            <a:pPr algn="just"/>
            <a:r>
              <a:rPr lang="es-EC" sz="3800" dirty="0" smtClean="0">
                <a:solidFill>
                  <a:schemeClr val="tx1"/>
                </a:solidFill>
              </a:rPr>
              <a:t>Permite crear nuestros propios grupos personalizados referentes a cualquier tema, inscribirnos en otros que creen otros usuarios, o hacer un seguimiento de los contenidos de los grupos. </a:t>
            </a:r>
          </a:p>
          <a:p>
            <a:pPr algn="just">
              <a:buNone/>
            </a:pPr>
            <a:endParaRPr lang="es-EC" sz="2000" dirty="0" smtClean="0">
              <a:solidFill>
                <a:schemeClr val="tx1"/>
              </a:solidFill>
            </a:endParaRPr>
          </a:p>
          <a:p>
            <a:pPr algn="just"/>
            <a:r>
              <a:rPr lang="es-EC" sz="3800" dirty="0" smtClean="0">
                <a:solidFill>
                  <a:schemeClr val="tx1"/>
                </a:solidFill>
              </a:rPr>
              <a:t>Las medida de seguridad contra el </a:t>
            </a:r>
            <a:r>
              <a:rPr lang="es-EC" sz="3800" i="1" dirty="0" err="1" smtClean="0">
                <a:solidFill>
                  <a:schemeClr val="tx1"/>
                </a:solidFill>
              </a:rPr>
              <a:t>spam</a:t>
            </a:r>
            <a:r>
              <a:rPr lang="es-EC" sz="3800" dirty="0" smtClean="0">
                <a:solidFill>
                  <a:schemeClr val="tx1"/>
                </a:solidFill>
              </a:rPr>
              <a:t> son  ineficaces.</a:t>
            </a:r>
            <a:r>
              <a:rPr lang="es-EC" dirty="0" smtClean="0"/>
              <a:t> </a:t>
            </a:r>
          </a:p>
          <a:p>
            <a:endParaRPr lang="es-EC" dirty="0"/>
          </a:p>
        </p:txBody>
      </p:sp>
      <p:pic>
        <p:nvPicPr>
          <p:cNvPr id="4" name="3 Imagen" descr="power-google-big-brother-scenario-path1302-darkened-colored.jpg">
            <a:hlinkClick r:id="rId3" action="ppaction://hlinksldjump"/>
          </p:cNvPr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7740352" y="188641"/>
            <a:ext cx="792088" cy="730388"/>
          </a:xfrm>
          <a:prstGeom prst="rect">
            <a:avLst/>
          </a:prstGeom>
        </p:spPr>
      </p:pic>
      <p:pic>
        <p:nvPicPr>
          <p:cNvPr id="5" name="4 Imagen" descr="Home.png">
            <a:hlinkClick r:id="rId5" action="ppaction://hlinksldjump"/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323528" y="188640"/>
            <a:ext cx="659904" cy="659904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contourClr>
              <a:srgbClr val="333333"/>
            </a:contourClr>
          </a:sp3d>
        </p:spPr>
      </p:pic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alphaModFix amt="16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C" dirty="0" smtClean="0"/>
              <a:t>READER.</a:t>
            </a:r>
            <a:endParaRPr lang="es-EC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algn="just"/>
            <a:r>
              <a:rPr lang="es-EC" sz="3800" dirty="0" smtClean="0">
                <a:solidFill>
                  <a:schemeClr val="tx1"/>
                </a:solidFill>
              </a:rPr>
              <a:t>Es un lector de RSS que permite organizar y acceder rápidamente desde una interfaz Web a todas las noticias de las páginas configuradas en el sistema</a:t>
            </a:r>
          </a:p>
          <a:p>
            <a:pPr algn="just">
              <a:buNone/>
            </a:pPr>
            <a:endParaRPr lang="es-EC" sz="2000" dirty="0" smtClean="0">
              <a:solidFill>
                <a:schemeClr val="tx1"/>
              </a:solidFill>
            </a:endParaRPr>
          </a:p>
          <a:p>
            <a:pPr algn="just"/>
            <a:r>
              <a:rPr lang="es-EC" sz="3800" dirty="0" smtClean="0">
                <a:solidFill>
                  <a:schemeClr val="tx1"/>
                </a:solidFill>
              </a:rPr>
              <a:t>Se puede compartir su contenido y se puede clasificar las suscripciones. </a:t>
            </a:r>
          </a:p>
          <a:p>
            <a:pPr algn="just">
              <a:buNone/>
            </a:pPr>
            <a:endParaRPr lang="es-EC" sz="2000" dirty="0" smtClean="0">
              <a:solidFill>
                <a:schemeClr val="tx1"/>
              </a:solidFill>
            </a:endParaRPr>
          </a:p>
          <a:p>
            <a:pPr algn="just"/>
            <a:r>
              <a:rPr lang="es-EC" sz="3800" dirty="0" smtClean="0">
                <a:solidFill>
                  <a:schemeClr val="tx1"/>
                </a:solidFill>
              </a:rPr>
              <a:t>Existen atajos de teclado</a:t>
            </a:r>
          </a:p>
          <a:p>
            <a:pPr algn="just">
              <a:buNone/>
            </a:pPr>
            <a:endParaRPr lang="es-EC" sz="2000" dirty="0" smtClean="0">
              <a:solidFill>
                <a:schemeClr val="tx1"/>
              </a:solidFill>
            </a:endParaRPr>
          </a:p>
          <a:p>
            <a:pPr algn="just"/>
            <a:r>
              <a:rPr lang="es-EC" sz="3800" dirty="0" smtClean="0">
                <a:solidFill>
                  <a:schemeClr val="tx1"/>
                </a:solidFill>
              </a:rPr>
              <a:t>Es la primera aplicación de Google en hacer uso de la tecnología Google </a:t>
            </a:r>
            <a:r>
              <a:rPr lang="es-EC" sz="3800" dirty="0" err="1" smtClean="0">
                <a:solidFill>
                  <a:schemeClr val="tx1"/>
                </a:solidFill>
              </a:rPr>
              <a:t>Gears</a:t>
            </a:r>
            <a:r>
              <a:rPr lang="es-EC" sz="3800" dirty="0" smtClean="0">
                <a:solidFill>
                  <a:schemeClr val="tx1"/>
                </a:solidFill>
              </a:rPr>
              <a:t>, la cual trabaja sin conexión a internet.</a:t>
            </a:r>
          </a:p>
          <a:p>
            <a:endParaRPr lang="es-EC" dirty="0"/>
          </a:p>
        </p:txBody>
      </p:sp>
      <p:pic>
        <p:nvPicPr>
          <p:cNvPr id="4" name="3 Imagen" descr="power-google-big-brother-scenario-path1302-darkened-colored.jpg">
            <a:hlinkClick r:id="rId3" action="ppaction://hlinksldjump"/>
          </p:cNvPr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7740352" y="188641"/>
            <a:ext cx="792088" cy="730388"/>
          </a:xfrm>
          <a:prstGeom prst="rect">
            <a:avLst/>
          </a:prstGeom>
        </p:spPr>
      </p:pic>
      <p:pic>
        <p:nvPicPr>
          <p:cNvPr id="5" name="4 Imagen" descr="Home.png">
            <a:hlinkClick r:id="rId5" action="ppaction://hlinksldjump"/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323528" y="188640"/>
            <a:ext cx="659904" cy="659904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contourClr>
              <a:srgbClr val="333333"/>
            </a:contourClr>
          </a:sp3d>
        </p:spPr>
      </p:pic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alphaModFix amt="16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1143000"/>
          </a:xfrm>
        </p:spPr>
        <p:txBody>
          <a:bodyPr/>
          <a:lstStyle/>
          <a:p>
            <a:r>
              <a:rPr lang="es-EC" dirty="0" smtClean="0"/>
              <a:t>DOCS.</a:t>
            </a:r>
            <a:endParaRPr lang="es-EC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ES" sz="2400" dirty="0" smtClean="0">
                <a:solidFill>
                  <a:schemeClr val="tx1"/>
                </a:solidFill>
              </a:rPr>
              <a:t>Oficialmente Google </a:t>
            </a:r>
            <a:r>
              <a:rPr lang="es-ES" sz="2400" dirty="0" err="1" smtClean="0">
                <a:solidFill>
                  <a:schemeClr val="tx1"/>
                </a:solidFill>
              </a:rPr>
              <a:t>Docs</a:t>
            </a:r>
            <a:r>
              <a:rPr lang="es-ES" sz="2400" dirty="0" smtClean="0">
                <a:solidFill>
                  <a:schemeClr val="tx1"/>
                </a:solidFill>
              </a:rPr>
              <a:t> &amp; </a:t>
            </a:r>
            <a:r>
              <a:rPr lang="es-ES" sz="2400" dirty="0" err="1" smtClean="0">
                <a:solidFill>
                  <a:schemeClr val="tx1"/>
                </a:solidFill>
              </a:rPr>
              <a:t>Spreadsheets</a:t>
            </a:r>
            <a:r>
              <a:rPr lang="es-ES" sz="2400" dirty="0" smtClean="0">
                <a:solidFill>
                  <a:schemeClr val="tx1"/>
                </a:solidFill>
              </a:rPr>
              <a:t> es un programa gratuito basado en web para crear documentos en línea.</a:t>
            </a:r>
          </a:p>
          <a:p>
            <a:pPr algn="just">
              <a:buNone/>
            </a:pPr>
            <a:endParaRPr lang="es-ES" sz="1400" dirty="0" smtClean="0">
              <a:solidFill>
                <a:schemeClr val="tx1"/>
              </a:solidFill>
            </a:endParaRPr>
          </a:p>
          <a:p>
            <a:pPr algn="just"/>
            <a:r>
              <a:rPr lang="es-ES" sz="2400" dirty="0" smtClean="0">
                <a:solidFill>
                  <a:schemeClr val="tx1"/>
                </a:solidFill>
              </a:rPr>
              <a:t>Los archivos almacenados pueden ser exportados en diversos formatos estándar o ser enviados por correo electrónico.</a:t>
            </a:r>
          </a:p>
          <a:p>
            <a:pPr algn="just">
              <a:buNone/>
            </a:pPr>
            <a:endParaRPr lang="es-ES" sz="1400" dirty="0" smtClean="0">
              <a:solidFill>
                <a:schemeClr val="tx1"/>
              </a:solidFill>
            </a:endParaRPr>
          </a:p>
          <a:p>
            <a:pPr algn="just"/>
            <a:r>
              <a:rPr lang="es-ES" sz="2400" dirty="0" smtClean="0">
                <a:solidFill>
                  <a:schemeClr val="tx1"/>
                </a:solidFill>
              </a:rPr>
              <a:t>Este sitio se originó una vez comprado el editor en línea Writely por parte de Google.</a:t>
            </a:r>
          </a:p>
          <a:p>
            <a:pPr algn="just">
              <a:buNone/>
            </a:pPr>
            <a:endParaRPr lang="es-EC" sz="1400" dirty="0" smtClean="0">
              <a:solidFill>
                <a:schemeClr val="tx1"/>
              </a:solidFill>
            </a:endParaRPr>
          </a:p>
          <a:p>
            <a:pPr algn="just"/>
            <a:r>
              <a:rPr lang="es-ES" sz="2400" dirty="0" smtClean="0">
                <a:solidFill>
                  <a:schemeClr val="tx1"/>
                </a:solidFill>
              </a:rPr>
              <a:t>El acceso seguro vía SSL no está habilitado por defecto.</a:t>
            </a:r>
            <a:endParaRPr lang="es-EC" sz="2400" dirty="0">
              <a:solidFill>
                <a:schemeClr val="tx1"/>
              </a:solidFill>
            </a:endParaRPr>
          </a:p>
        </p:txBody>
      </p:sp>
      <p:pic>
        <p:nvPicPr>
          <p:cNvPr id="4" name="3 Imagen" descr="power-google-big-brother-scenario-path1302-darkened-colored.jpg">
            <a:hlinkClick r:id="rId3" action="ppaction://hlinksldjump"/>
          </p:cNvPr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7740352" y="188641"/>
            <a:ext cx="792088" cy="730388"/>
          </a:xfrm>
          <a:prstGeom prst="rect">
            <a:avLst/>
          </a:prstGeom>
        </p:spPr>
      </p:pic>
      <p:pic>
        <p:nvPicPr>
          <p:cNvPr id="5" name="4 Imagen" descr="Home.png">
            <a:hlinkClick r:id="rId5" action="ppaction://hlinksldjump"/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323528" y="188640"/>
            <a:ext cx="659904" cy="659904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contourClr>
              <a:srgbClr val="333333"/>
            </a:contourClr>
          </a:sp3d>
        </p:spPr>
      </p:pic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alphaModFix amt="16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C" dirty="0" smtClean="0"/>
              <a:t>YOUTUBE.</a:t>
            </a:r>
            <a:endParaRPr lang="es-EC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3136"/>
          </a:xfrm>
        </p:spPr>
        <p:txBody>
          <a:bodyPr>
            <a:normAutofit fontScale="40000" lnSpcReduction="20000"/>
          </a:bodyPr>
          <a:lstStyle/>
          <a:p>
            <a:pPr algn="just"/>
            <a:r>
              <a:rPr lang="es-EC" sz="6000" dirty="0" smtClean="0">
                <a:solidFill>
                  <a:schemeClr val="tx1"/>
                </a:solidFill>
              </a:rPr>
              <a:t>YouTube tiene como formato de vídeo estándar a Adobe Flash, y es la web más popular debido a la gran variedad y a la facilidad para publicar vídeos.</a:t>
            </a:r>
          </a:p>
          <a:p>
            <a:pPr algn="just">
              <a:buNone/>
            </a:pPr>
            <a:endParaRPr lang="es-EC" sz="4300" b="1" dirty="0" smtClean="0"/>
          </a:p>
          <a:p>
            <a:pPr algn="just"/>
            <a:r>
              <a:rPr lang="es-EC" sz="6000" dirty="0" smtClean="0">
                <a:solidFill>
                  <a:schemeClr val="tx1"/>
                </a:solidFill>
              </a:rPr>
              <a:t>La compañía fue fundada en el año 2005 en San Mateo, California, por tres ex empleados de la empresa </a:t>
            </a:r>
            <a:r>
              <a:rPr lang="es-EC" sz="6000" dirty="0" err="1" smtClean="0">
                <a:solidFill>
                  <a:schemeClr val="tx1"/>
                </a:solidFill>
              </a:rPr>
              <a:t>PayPal</a:t>
            </a:r>
            <a:r>
              <a:rPr lang="es-EC" sz="6000" dirty="0" smtClean="0">
                <a:solidFill>
                  <a:schemeClr val="tx1"/>
                </a:solidFill>
              </a:rPr>
              <a:t>: Chad </a:t>
            </a:r>
            <a:r>
              <a:rPr lang="es-EC" sz="6000" dirty="0" err="1" smtClean="0">
                <a:solidFill>
                  <a:schemeClr val="tx1"/>
                </a:solidFill>
              </a:rPr>
              <a:t>Hurley</a:t>
            </a:r>
            <a:r>
              <a:rPr lang="es-EC" sz="6000" dirty="0" smtClean="0">
                <a:solidFill>
                  <a:schemeClr val="tx1"/>
                </a:solidFill>
              </a:rPr>
              <a:t>, Steven </a:t>
            </a:r>
            <a:r>
              <a:rPr lang="es-EC" sz="6000" dirty="0" err="1" smtClean="0">
                <a:solidFill>
                  <a:schemeClr val="tx1"/>
                </a:solidFill>
              </a:rPr>
              <a:t>Chen</a:t>
            </a:r>
            <a:r>
              <a:rPr lang="es-EC" sz="6000" dirty="0" smtClean="0">
                <a:solidFill>
                  <a:schemeClr val="tx1"/>
                </a:solidFill>
              </a:rPr>
              <a:t> y </a:t>
            </a:r>
            <a:r>
              <a:rPr lang="es-EC" sz="6000" dirty="0" err="1" smtClean="0">
                <a:solidFill>
                  <a:schemeClr val="tx1"/>
                </a:solidFill>
              </a:rPr>
              <a:t>Jawed</a:t>
            </a:r>
            <a:r>
              <a:rPr lang="es-EC" sz="6000" dirty="0" smtClean="0">
                <a:solidFill>
                  <a:schemeClr val="tx1"/>
                </a:solidFill>
              </a:rPr>
              <a:t> </a:t>
            </a:r>
            <a:r>
              <a:rPr lang="es-EC" sz="6000" dirty="0" err="1" smtClean="0">
                <a:solidFill>
                  <a:schemeClr val="tx1"/>
                </a:solidFill>
              </a:rPr>
              <a:t>Karim</a:t>
            </a:r>
            <a:r>
              <a:rPr lang="es-EC" sz="6000" dirty="0" smtClean="0">
                <a:solidFill>
                  <a:schemeClr val="tx1"/>
                </a:solidFill>
              </a:rPr>
              <a:t>.</a:t>
            </a:r>
          </a:p>
          <a:p>
            <a:pPr algn="just">
              <a:buNone/>
            </a:pPr>
            <a:endParaRPr lang="es-EC" sz="4300" b="1" dirty="0" smtClean="0"/>
          </a:p>
          <a:p>
            <a:pPr algn="just"/>
            <a:r>
              <a:rPr lang="es-EC" sz="6000" dirty="0" smtClean="0">
                <a:solidFill>
                  <a:schemeClr val="tx1"/>
                </a:solidFill>
              </a:rPr>
              <a:t>Se  encuentra en el cuarto puesto de </a:t>
            </a:r>
            <a:r>
              <a:rPr lang="es-EC" sz="6000" dirty="0" err="1" smtClean="0">
                <a:solidFill>
                  <a:schemeClr val="tx1"/>
                </a:solidFill>
              </a:rPr>
              <a:t>Alexa</a:t>
            </a:r>
            <a:r>
              <a:rPr lang="es-EC" sz="6000" dirty="0" smtClean="0">
                <a:solidFill>
                  <a:schemeClr val="tx1"/>
                </a:solidFill>
              </a:rPr>
              <a:t> y se encarga de servir 1.000 millones de vídeos al día (45 vídeos por segundo)</a:t>
            </a:r>
          </a:p>
          <a:p>
            <a:pPr algn="just">
              <a:buNone/>
            </a:pPr>
            <a:endParaRPr lang="es-EC" sz="4300" b="1" dirty="0" smtClean="0"/>
          </a:p>
          <a:p>
            <a:pPr algn="just"/>
            <a:r>
              <a:rPr lang="es-EC" sz="6000" dirty="0" smtClean="0">
                <a:solidFill>
                  <a:schemeClr val="tx1"/>
                </a:solidFill>
              </a:rPr>
              <a:t>Google, gracias a su olfato para los negocios y sabiendo la repercusión mediática que adquiriría, compró YouTube en el año 2006 por la cantidad de 1.650 millones de euros.</a:t>
            </a:r>
            <a:r>
              <a:rPr lang="es-EC" sz="6000" b="1" dirty="0" smtClean="0"/>
              <a:t> </a:t>
            </a:r>
          </a:p>
          <a:p>
            <a:endParaRPr lang="es-EC" dirty="0"/>
          </a:p>
        </p:txBody>
      </p:sp>
      <p:pic>
        <p:nvPicPr>
          <p:cNvPr id="4" name="3 Imagen" descr="Home.png">
            <a:hlinkClick r:id="rId3" action="ppaction://hlinksldjump"/>
          </p:cNvPr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23528" y="188640"/>
            <a:ext cx="659904" cy="659904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contourClr>
              <a:srgbClr val="333333"/>
            </a:contourClr>
          </a:sp3d>
        </p:spPr>
      </p:pic>
      <p:pic>
        <p:nvPicPr>
          <p:cNvPr id="5" name="4 Imagen" descr="power-google-big-brother-scenario-path1302-darkened-colored.jpg">
            <a:hlinkClick r:id="rId5" action="ppaction://hlinksldjump"/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7740352" y="198282"/>
            <a:ext cx="792088" cy="730388"/>
          </a:xfrm>
          <a:prstGeom prst="rect">
            <a:avLst/>
          </a:prstGeom>
        </p:spPr>
      </p:pic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alphaModFix amt="24000"/>
            <a:lum/>
          </a:blip>
          <a:srcRect/>
          <a:stretch>
            <a:fillRect l="-10000" t="-17000" r="-10000" b="-2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C" dirty="0" smtClean="0"/>
              <a:t>RSS.</a:t>
            </a:r>
            <a:endParaRPr lang="es-EC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3917032"/>
          </a:xfrm>
        </p:spPr>
        <p:txBody>
          <a:bodyPr>
            <a:normAutofit fontScale="77500" lnSpcReduction="20000"/>
          </a:bodyPr>
          <a:lstStyle/>
          <a:p>
            <a:pPr algn="just"/>
            <a:r>
              <a:rPr lang="es-EC" sz="3100" dirty="0" smtClean="0">
                <a:solidFill>
                  <a:schemeClr val="tx1"/>
                </a:solidFill>
              </a:rPr>
              <a:t>Un lector de </a:t>
            </a:r>
            <a:r>
              <a:rPr lang="es-EC" sz="3100" dirty="0" err="1" smtClean="0">
                <a:solidFill>
                  <a:schemeClr val="tx1"/>
                </a:solidFill>
              </a:rPr>
              <a:t>feeds</a:t>
            </a:r>
            <a:r>
              <a:rPr lang="es-EC" sz="3100" dirty="0" smtClean="0">
                <a:solidFill>
                  <a:schemeClr val="tx1"/>
                </a:solidFill>
              </a:rPr>
              <a:t> es un programa o servicio que haga por nosotros el trabajo de coger los </a:t>
            </a:r>
            <a:r>
              <a:rPr lang="es-EC" sz="3100" dirty="0" err="1" smtClean="0">
                <a:solidFill>
                  <a:schemeClr val="tx1"/>
                </a:solidFill>
              </a:rPr>
              <a:t>feeds</a:t>
            </a:r>
            <a:r>
              <a:rPr lang="es-EC" sz="3100" dirty="0" smtClean="0">
                <a:solidFill>
                  <a:schemeClr val="tx1"/>
                </a:solidFill>
              </a:rPr>
              <a:t> de las publicaciones que queramos seguir.</a:t>
            </a:r>
          </a:p>
          <a:p>
            <a:pPr algn="just">
              <a:buNone/>
            </a:pPr>
            <a:endParaRPr lang="es-EC" sz="1800" dirty="0" smtClean="0">
              <a:solidFill>
                <a:schemeClr val="tx1"/>
              </a:solidFill>
            </a:endParaRPr>
          </a:p>
          <a:p>
            <a:pPr algn="just"/>
            <a:r>
              <a:rPr lang="es-EC" sz="3100" dirty="0" smtClean="0">
                <a:solidFill>
                  <a:schemeClr val="tx1"/>
                </a:solidFill>
              </a:rPr>
              <a:t>Hay varios lectores de </a:t>
            </a:r>
            <a:r>
              <a:rPr lang="es-EC" sz="3100" dirty="0" err="1" smtClean="0">
                <a:solidFill>
                  <a:schemeClr val="tx1"/>
                </a:solidFill>
              </a:rPr>
              <a:t>feeds</a:t>
            </a:r>
            <a:r>
              <a:rPr lang="es-EC" sz="3100" dirty="0" smtClean="0">
                <a:solidFill>
                  <a:schemeClr val="tx1"/>
                </a:solidFill>
              </a:rPr>
              <a:t>.</a:t>
            </a:r>
            <a:r>
              <a:rPr lang="es-EC" sz="3800" dirty="0" smtClean="0">
                <a:solidFill>
                  <a:schemeClr val="tx1"/>
                </a:solidFill>
              </a:rPr>
              <a:t> </a:t>
            </a:r>
          </a:p>
          <a:p>
            <a:pPr algn="just">
              <a:buNone/>
            </a:pPr>
            <a:endParaRPr lang="es-EC" sz="1800" dirty="0" smtClean="0">
              <a:solidFill>
                <a:schemeClr val="tx1"/>
              </a:solidFill>
            </a:endParaRPr>
          </a:p>
          <a:p>
            <a:pPr algn="just"/>
            <a:r>
              <a:rPr lang="es-EC" sz="3100" dirty="0" smtClean="0">
                <a:solidFill>
                  <a:schemeClr val="tx1"/>
                </a:solidFill>
              </a:rPr>
              <a:t>No se tiene que visitar todas las publicaciones y se puede descartar lo que no nos interesa.</a:t>
            </a:r>
          </a:p>
          <a:p>
            <a:pPr algn="just">
              <a:buNone/>
            </a:pPr>
            <a:endParaRPr lang="es-EC" sz="1800" dirty="0" smtClean="0">
              <a:solidFill>
                <a:schemeClr val="tx1"/>
              </a:solidFill>
            </a:endParaRPr>
          </a:p>
          <a:p>
            <a:pPr algn="just"/>
            <a:r>
              <a:rPr lang="es-EC" sz="3100" dirty="0" smtClean="0">
                <a:solidFill>
                  <a:schemeClr val="tx1"/>
                </a:solidFill>
              </a:rPr>
              <a:t>En vez de tener que cargar toda la página de cada publicación, sólo cargamos la página y recibimos la información de nuestro lector de </a:t>
            </a:r>
            <a:r>
              <a:rPr lang="es-EC" sz="3100" dirty="0" err="1" smtClean="0">
                <a:solidFill>
                  <a:schemeClr val="tx1"/>
                </a:solidFill>
              </a:rPr>
              <a:t>feeds</a:t>
            </a:r>
            <a:r>
              <a:rPr lang="es-EC" sz="3100" dirty="0" smtClean="0">
                <a:solidFill>
                  <a:schemeClr val="tx1"/>
                </a:solidFill>
              </a:rPr>
              <a:t>.</a:t>
            </a:r>
          </a:p>
          <a:p>
            <a:endParaRPr lang="es-EC" dirty="0"/>
          </a:p>
        </p:txBody>
      </p:sp>
      <p:pic>
        <p:nvPicPr>
          <p:cNvPr id="4" name="3 Imagen" descr="Home.png">
            <a:hlinkClick r:id="rId3" action="ppaction://hlinksldjump"/>
          </p:cNvPr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23528" y="188640"/>
            <a:ext cx="659904" cy="659904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contourClr>
              <a:srgbClr val="333333"/>
            </a:contourClr>
          </a:sp3d>
        </p:spPr>
      </p:pic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alphaModFix amt="15000"/>
            <a:duotone>
              <a:prstClr val="black"/>
              <a:schemeClr val="tx2">
                <a:tint val="45000"/>
                <a:satMod val="400000"/>
              </a:schemeClr>
            </a:duotone>
          </a:blip>
          <a:srcRect/>
          <a:stretch>
            <a:fillRect l="-6000" r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C" dirty="0" smtClean="0"/>
              <a:t>BLOG.</a:t>
            </a:r>
            <a:endParaRPr lang="es-EC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67544" y="1844824"/>
            <a:ext cx="8229600" cy="3845023"/>
          </a:xfrm>
        </p:spPr>
        <p:txBody>
          <a:bodyPr>
            <a:normAutofit/>
          </a:bodyPr>
          <a:lstStyle/>
          <a:p>
            <a:pPr algn="just"/>
            <a:r>
              <a:rPr lang="es-EC" sz="2400" dirty="0" smtClean="0">
                <a:solidFill>
                  <a:schemeClr val="tx1"/>
                </a:solidFill>
              </a:rPr>
              <a:t> Es un sitio web donde se recopilan cronológicamente publicaciones.</a:t>
            </a:r>
          </a:p>
          <a:p>
            <a:pPr algn="just">
              <a:buNone/>
            </a:pPr>
            <a:endParaRPr lang="es-EC" sz="1500" dirty="0" smtClean="0">
              <a:solidFill>
                <a:schemeClr val="tx1"/>
              </a:solidFill>
            </a:endParaRPr>
          </a:p>
          <a:p>
            <a:pPr algn="just"/>
            <a:r>
              <a:rPr lang="es-EC" sz="2600" dirty="0" smtClean="0">
                <a:solidFill>
                  <a:schemeClr val="tx1"/>
                </a:solidFill>
              </a:rPr>
              <a:t>Puede contener información personal, empresarial.</a:t>
            </a:r>
          </a:p>
          <a:p>
            <a:pPr algn="just">
              <a:buNone/>
            </a:pPr>
            <a:endParaRPr lang="es-EC" sz="1500" dirty="0" smtClean="0">
              <a:solidFill>
                <a:schemeClr val="tx1"/>
              </a:solidFill>
            </a:endParaRPr>
          </a:p>
          <a:p>
            <a:pPr algn="just"/>
            <a:r>
              <a:rPr lang="es-EC" sz="2600" dirty="0" smtClean="0">
                <a:solidFill>
                  <a:schemeClr val="tx1"/>
                </a:solidFill>
              </a:rPr>
              <a:t>La información esta clasificada por categorías, fecha, etc.</a:t>
            </a:r>
          </a:p>
          <a:p>
            <a:pPr algn="just">
              <a:buNone/>
            </a:pPr>
            <a:endParaRPr lang="es-EC" sz="1500" dirty="0" smtClean="0">
              <a:solidFill>
                <a:schemeClr val="tx1"/>
              </a:solidFill>
            </a:endParaRPr>
          </a:p>
          <a:p>
            <a:pPr algn="just"/>
            <a:r>
              <a:rPr lang="es-EC" sz="2600" dirty="0" smtClean="0">
                <a:solidFill>
                  <a:schemeClr val="tx1"/>
                </a:solidFill>
              </a:rPr>
              <a:t>Se puede difundir información a los suscriptores por medio del RSS.</a:t>
            </a:r>
          </a:p>
          <a:p>
            <a:endParaRPr lang="es-EC" dirty="0"/>
          </a:p>
        </p:txBody>
      </p:sp>
      <p:pic>
        <p:nvPicPr>
          <p:cNvPr id="4" name="3 Imagen" descr="Home.png">
            <a:hlinkClick r:id="rId3" action="ppaction://hlinksldjump"/>
          </p:cNvPr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23528" y="188640"/>
            <a:ext cx="659904" cy="659904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contourClr>
              <a:srgbClr val="333333"/>
            </a:contourClr>
          </a:sp3d>
        </p:spPr>
      </p:pic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alphaModFix amt="35000"/>
            <a:lum/>
          </a:blip>
          <a:srcRect/>
          <a:stretch>
            <a:fillRect t="-14000" b="-1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C" dirty="0" smtClean="0"/>
              <a:t>SCRIBD.</a:t>
            </a:r>
            <a:endParaRPr lang="es-EC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EC" sz="2400" dirty="0" smtClean="0">
                <a:solidFill>
                  <a:schemeClr val="tx1"/>
                </a:solidFill>
              </a:rPr>
              <a:t>Es una red social que permite publicar, compartir, construir, comentar  y encontrar documentos.</a:t>
            </a:r>
          </a:p>
          <a:p>
            <a:pPr algn="just">
              <a:buNone/>
            </a:pPr>
            <a:endParaRPr lang="es-EC" sz="1400" dirty="0" smtClean="0">
              <a:solidFill>
                <a:schemeClr val="tx1"/>
              </a:solidFill>
            </a:endParaRPr>
          </a:p>
          <a:p>
            <a:pPr algn="just"/>
            <a:r>
              <a:rPr lang="es-EC" sz="2400" dirty="0" smtClean="0">
                <a:solidFill>
                  <a:schemeClr val="tx1"/>
                </a:solidFill>
              </a:rPr>
              <a:t>Permite a sus usuarios recibir contenidos interesantes al seguir una compañía.</a:t>
            </a:r>
          </a:p>
          <a:p>
            <a:pPr algn="just">
              <a:buNone/>
            </a:pPr>
            <a:endParaRPr lang="es-EC" sz="1400" dirty="0" smtClean="0">
              <a:solidFill>
                <a:schemeClr val="tx1"/>
              </a:solidFill>
            </a:endParaRPr>
          </a:p>
          <a:p>
            <a:pPr algn="just"/>
            <a:r>
              <a:rPr lang="es-EC" sz="2400" dirty="0" smtClean="0">
                <a:solidFill>
                  <a:schemeClr val="tx1"/>
                </a:solidFill>
              </a:rPr>
              <a:t>Brinda la posibilidad de descargar en forma libre los documentos.</a:t>
            </a:r>
          </a:p>
          <a:p>
            <a:pPr algn="just">
              <a:buNone/>
            </a:pPr>
            <a:endParaRPr lang="es-EC" sz="1400" dirty="0" smtClean="0">
              <a:solidFill>
                <a:schemeClr val="tx1"/>
              </a:solidFill>
            </a:endParaRPr>
          </a:p>
          <a:p>
            <a:pPr algn="just"/>
            <a:r>
              <a:rPr lang="es-EC" sz="2400" dirty="0" smtClean="0">
                <a:solidFill>
                  <a:schemeClr val="tx1"/>
                </a:solidFill>
              </a:rPr>
              <a:t>Permite a sus usuarios compartir contenidos fácilmente, ya sea en redes como Facebook o Twitter……</a:t>
            </a:r>
          </a:p>
          <a:p>
            <a:pPr>
              <a:buNone/>
            </a:pPr>
            <a:endParaRPr lang="es-EC" dirty="0" smtClean="0"/>
          </a:p>
          <a:p>
            <a:endParaRPr lang="es-EC" dirty="0"/>
          </a:p>
        </p:txBody>
      </p:sp>
      <p:pic>
        <p:nvPicPr>
          <p:cNvPr id="4" name="3 Imagen" descr="Home.png">
            <a:hlinkClick r:id="rId3" action="ppaction://hlinksldjump"/>
          </p:cNvPr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23528" y="188640"/>
            <a:ext cx="659904" cy="659904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contourClr>
              <a:srgbClr val="333333"/>
            </a:contourClr>
          </a:sp3d>
        </p:spPr>
      </p:pic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alphaModFix amt="11000"/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C" dirty="0" smtClean="0"/>
              <a:t>SLIDESHARE</a:t>
            </a:r>
            <a:endParaRPr lang="es-EC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es-EC" sz="2400" dirty="0" smtClean="0">
                <a:solidFill>
                  <a:schemeClr val="tx1"/>
                </a:solidFill>
              </a:rPr>
              <a:t>Es un sitio web que permite a los usuarios enviar presentaciones.</a:t>
            </a:r>
          </a:p>
          <a:p>
            <a:pPr algn="just">
              <a:buNone/>
            </a:pPr>
            <a:endParaRPr lang="es-EC" sz="1400" dirty="0" smtClean="0">
              <a:solidFill>
                <a:schemeClr val="tx1"/>
              </a:solidFill>
            </a:endParaRPr>
          </a:p>
          <a:p>
            <a:pPr algn="just"/>
            <a:r>
              <a:rPr lang="es-EC" sz="2400" dirty="0" smtClean="0">
                <a:solidFill>
                  <a:schemeClr val="tx1"/>
                </a:solidFill>
              </a:rPr>
              <a:t>Admite archivos de hasta 100 Mb de peso sin transiciones de diapositivas.</a:t>
            </a:r>
          </a:p>
          <a:p>
            <a:pPr algn="just">
              <a:buNone/>
            </a:pPr>
            <a:endParaRPr lang="es-EC" sz="1400" dirty="0" smtClean="0">
              <a:solidFill>
                <a:schemeClr val="tx1"/>
              </a:solidFill>
            </a:endParaRPr>
          </a:p>
          <a:p>
            <a:pPr algn="just"/>
            <a:r>
              <a:rPr lang="es-EC" sz="2400" dirty="0" smtClean="0">
                <a:solidFill>
                  <a:schemeClr val="tx1"/>
                </a:solidFill>
              </a:rPr>
              <a:t>Puede accederse desde cualquier lugar que tenga conexión a internet.</a:t>
            </a:r>
          </a:p>
          <a:p>
            <a:pPr algn="just">
              <a:buNone/>
            </a:pPr>
            <a:endParaRPr lang="es-EC" sz="1400" dirty="0" smtClean="0">
              <a:solidFill>
                <a:schemeClr val="tx1"/>
              </a:solidFill>
            </a:endParaRPr>
          </a:p>
          <a:p>
            <a:pPr algn="just"/>
            <a:r>
              <a:rPr lang="es-EC" sz="2400" dirty="0" smtClean="0">
                <a:solidFill>
                  <a:schemeClr val="tx1"/>
                </a:solidFill>
              </a:rPr>
              <a:t>Las presentaciones son accesibles a todo aquel que le interese.</a:t>
            </a:r>
          </a:p>
          <a:p>
            <a:pPr algn="just">
              <a:buNone/>
            </a:pPr>
            <a:endParaRPr lang="es-EC" sz="1400" dirty="0" smtClean="0">
              <a:solidFill>
                <a:schemeClr val="tx1"/>
              </a:solidFill>
            </a:endParaRPr>
          </a:p>
          <a:p>
            <a:pPr algn="just"/>
            <a:r>
              <a:rPr lang="es-EC" sz="2400" dirty="0" smtClean="0">
                <a:solidFill>
                  <a:schemeClr val="tx1"/>
                </a:solidFill>
              </a:rPr>
              <a:t>No puede modificarse sin copiarse.</a:t>
            </a:r>
          </a:p>
          <a:p>
            <a:pPr>
              <a:buNone/>
            </a:pPr>
            <a:endParaRPr lang="es-EC" dirty="0"/>
          </a:p>
        </p:txBody>
      </p:sp>
      <p:pic>
        <p:nvPicPr>
          <p:cNvPr id="4" name="3 Imagen" descr="Home.png">
            <a:hlinkClick r:id="rId3" action="ppaction://hlinksldjump"/>
          </p:cNvPr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23528" y="188640"/>
            <a:ext cx="659904" cy="659904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contourClr>
              <a:srgbClr val="333333"/>
            </a:contourClr>
          </a:sp3d>
        </p:spPr>
      </p:pic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C" dirty="0" smtClean="0"/>
              <a:t>INTEGRANTES:</a:t>
            </a:r>
            <a:endParaRPr lang="es-EC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C" dirty="0" smtClean="0"/>
              <a:t>RAMIRO COELLO</a:t>
            </a:r>
          </a:p>
          <a:p>
            <a:r>
              <a:rPr lang="es-EC" dirty="0" smtClean="0"/>
              <a:t>CARLOS DEMERA</a:t>
            </a:r>
          </a:p>
          <a:p>
            <a:r>
              <a:rPr lang="es-EC" dirty="0" smtClean="0"/>
              <a:t>EDISSON QUIZHPE</a:t>
            </a:r>
          </a:p>
          <a:p>
            <a:r>
              <a:rPr lang="es-EC" dirty="0" smtClean="0"/>
              <a:t>ROSITA VERA</a:t>
            </a:r>
            <a:endParaRPr lang="es-EC" dirty="0"/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alphaModFix amt="17000"/>
            <a:lum/>
          </a:blip>
          <a:srcRect/>
          <a:stretch>
            <a:fillRect l="-3000" r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C" dirty="0" smtClean="0"/>
              <a:t>LINKEDIN.</a:t>
            </a:r>
            <a:endParaRPr lang="es-EC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EC" sz="2400" dirty="0" smtClean="0">
                <a:solidFill>
                  <a:schemeClr val="tx1"/>
                </a:solidFill>
              </a:rPr>
              <a:t>Es la primera red social profesional del mundo.</a:t>
            </a:r>
          </a:p>
          <a:p>
            <a:pPr algn="just">
              <a:buNone/>
            </a:pPr>
            <a:endParaRPr lang="es-EC" sz="1400" dirty="0" smtClean="0">
              <a:solidFill>
                <a:schemeClr val="tx1"/>
              </a:solidFill>
            </a:endParaRPr>
          </a:p>
          <a:p>
            <a:pPr algn="just"/>
            <a:r>
              <a:rPr lang="es-EC" sz="2400" dirty="0" smtClean="0">
                <a:solidFill>
                  <a:schemeClr val="tx1"/>
                </a:solidFill>
              </a:rPr>
              <a:t>Tiene como propósito permitir que los usuarios registrados.</a:t>
            </a:r>
          </a:p>
          <a:p>
            <a:pPr algn="just">
              <a:buNone/>
            </a:pPr>
            <a:endParaRPr lang="es-EC" sz="1400" dirty="0" smtClean="0">
              <a:solidFill>
                <a:schemeClr val="tx1"/>
              </a:solidFill>
            </a:endParaRPr>
          </a:p>
          <a:p>
            <a:pPr algn="just"/>
            <a:r>
              <a:rPr lang="es-EC" sz="2400" dirty="0" smtClean="0">
                <a:solidFill>
                  <a:schemeClr val="tx1"/>
                </a:solidFill>
              </a:rPr>
              <a:t>Se pueden construir redes de contactos basadas en sus conexiones directas.</a:t>
            </a:r>
          </a:p>
          <a:p>
            <a:pPr algn="just">
              <a:buNone/>
            </a:pPr>
            <a:endParaRPr lang="es-EC" sz="1400" dirty="0" smtClean="0">
              <a:solidFill>
                <a:schemeClr val="tx1"/>
              </a:solidFill>
            </a:endParaRPr>
          </a:p>
          <a:p>
            <a:pPr algn="just"/>
            <a:r>
              <a:rPr lang="es-EC" sz="2400" dirty="0" smtClean="0">
                <a:solidFill>
                  <a:schemeClr val="tx1"/>
                </a:solidFill>
              </a:rPr>
              <a:t>Permite a los usuarios seguir diferentes empresas.</a:t>
            </a:r>
          </a:p>
        </p:txBody>
      </p:sp>
      <p:pic>
        <p:nvPicPr>
          <p:cNvPr id="4" name="3 Imagen" descr="Home.png">
            <a:hlinkClick r:id="rId4" action="ppaction://hlinksldjump"/>
          </p:cNvPr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323528" y="188640"/>
            <a:ext cx="659904" cy="659904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contourClr>
              <a:srgbClr val="333333"/>
            </a:contourClr>
          </a:sp3d>
        </p:spPr>
      </p:pic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alphaModFix amt="34000"/>
            <a:lum/>
          </a:blip>
          <a:srcRect/>
          <a:stretch>
            <a:fillRect t="-44000" b="-4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C" dirty="0" smtClean="0"/>
              <a:t>MENÚ PRINCIPAL.</a:t>
            </a:r>
            <a:endParaRPr lang="es-EC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s-EC" dirty="0" smtClean="0">
                <a:hlinkClick r:id="rId3" action="ppaction://hlinksldjump"/>
              </a:rPr>
              <a:t>T</a:t>
            </a:r>
            <a:r>
              <a:rPr lang="es-EC" dirty="0" smtClean="0"/>
              <a:t>witter.</a:t>
            </a:r>
          </a:p>
          <a:p>
            <a:r>
              <a:rPr lang="es-EC" dirty="0" smtClean="0">
                <a:hlinkClick r:id="rId4" action="ppaction://hlinksldjump"/>
              </a:rPr>
              <a:t>F</a:t>
            </a:r>
            <a:r>
              <a:rPr lang="es-EC" dirty="0" smtClean="0"/>
              <a:t>lickr.</a:t>
            </a:r>
          </a:p>
          <a:p>
            <a:r>
              <a:rPr lang="es-EC" dirty="0" smtClean="0">
                <a:hlinkClick r:id="rId5" action="ppaction://hlinksldjump"/>
              </a:rPr>
              <a:t>D</a:t>
            </a:r>
            <a:r>
              <a:rPr lang="es-EC" dirty="0" smtClean="0"/>
              <a:t>elicious.</a:t>
            </a:r>
          </a:p>
          <a:p>
            <a:r>
              <a:rPr lang="es-EC" dirty="0" smtClean="0">
                <a:hlinkClick r:id="rId6" action="ppaction://hlinksldjump"/>
              </a:rPr>
              <a:t>G</a:t>
            </a:r>
            <a:r>
              <a:rPr lang="es-EC" dirty="0" smtClean="0"/>
              <a:t>oogle.</a:t>
            </a:r>
          </a:p>
          <a:p>
            <a:r>
              <a:rPr lang="es-EC" dirty="0" smtClean="0">
                <a:hlinkClick r:id="rId7" action="ppaction://hlinksldjump"/>
              </a:rPr>
              <a:t>B</a:t>
            </a:r>
            <a:r>
              <a:rPr lang="es-EC" dirty="0" smtClean="0"/>
              <a:t>log.</a:t>
            </a:r>
          </a:p>
          <a:p>
            <a:r>
              <a:rPr lang="es-EC" dirty="0" smtClean="0">
                <a:hlinkClick r:id="rId8" action="ppaction://hlinksldjump"/>
              </a:rPr>
              <a:t>R</a:t>
            </a:r>
            <a:r>
              <a:rPr lang="es-EC" dirty="0" smtClean="0"/>
              <a:t>SS.</a:t>
            </a:r>
          </a:p>
          <a:p>
            <a:r>
              <a:rPr lang="es-EC" dirty="0" smtClean="0">
                <a:hlinkClick r:id="rId9" action="ppaction://hlinksldjump"/>
              </a:rPr>
              <a:t>S</a:t>
            </a:r>
            <a:r>
              <a:rPr lang="es-EC" dirty="0" smtClean="0"/>
              <a:t>cribd.</a:t>
            </a:r>
          </a:p>
          <a:p>
            <a:r>
              <a:rPr lang="es-EC" dirty="0" smtClean="0">
                <a:hlinkClick r:id="rId10" action="ppaction://hlinksldjump"/>
              </a:rPr>
              <a:t>S</a:t>
            </a:r>
            <a:r>
              <a:rPr lang="es-EC" dirty="0" smtClean="0"/>
              <a:t>lideshare.</a:t>
            </a:r>
          </a:p>
          <a:p>
            <a:r>
              <a:rPr lang="es-EC" dirty="0" smtClean="0">
                <a:hlinkClick r:id="rId11" action="ppaction://hlinksldjump"/>
              </a:rPr>
              <a:t>L</a:t>
            </a:r>
            <a:r>
              <a:rPr lang="es-EC" dirty="0" smtClean="0"/>
              <a:t>inkedin</a:t>
            </a:r>
          </a:p>
          <a:p>
            <a:pPr>
              <a:buNone/>
            </a:pPr>
            <a:endParaRPr lang="es-EC" dirty="0"/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alphaModFix amt="47000"/>
            <a:lum/>
          </a:blip>
          <a:srcRect/>
          <a:stretch>
            <a:fillRect l="-11000" t="-21000" r="-11000" b="-2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C" dirty="0" smtClean="0"/>
              <a:t>TWITTER.</a:t>
            </a:r>
            <a:endParaRPr lang="es-EC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5088058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es-EC" sz="2400" dirty="0" smtClean="0">
                <a:solidFill>
                  <a:schemeClr val="tx1"/>
                </a:solidFill>
              </a:rPr>
              <a:t>Los mensajes se establecieron inicialmente a 140-límite de caracteres para la compatibilidad con mensajes SMS.</a:t>
            </a:r>
          </a:p>
          <a:p>
            <a:pPr algn="just">
              <a:buNone/>
            </a:pPr>
            <a:endParaRPr lang="es-EC" sz="1400" dirty="0" smtClean="0">
              <a:solidFill>
                <a:schemeClr val="tx1"/>
              </a:solidFill>
            </a:endParaRPr>
          </a:p>
          <a:p>
            <a:pPr algn="just"/>
            <a:r>
              <a:rPr lang="es-EC" sz="2400" dirty="0" smtClean="0">
                <a:solidFill>
                  <a:schemeClr val="tx1"/>
                </a:solidFill>
              </a:rPr>
              <a:t>Contenidos de los Tweets:</a:t>
            </a:r>
          </a:p>
          <a:p>
            <a:pPr algn="just">
              <a:buFont typeface="Courier New" pitchFamily="49" charset="0"/>
              <a:buChar char="o"/>
            </a:pPr>
            <a:r>
              <a:rPr lang="es-EC" sz="2400" dirty="0" smtClean="0">
                <a:solidFill>
                  <a:schemeClr val="tx1"/>
                </a:solidFill>
              </a:rPr>
              <a:t>	Pointless balbuceo - 41%</a:t>
            </a:r>
            <a:endParaRPr lang="es-ES_tradnl" sz="2400" dirty="0" smtClean="0">
              <a:solidFill>
                <a:schemeClr val="tx1"/>
              </a:solidFill>
            </a:endParaRPr>
          </a:p>
          <a:p>
            <a:pPr lvl="0" algn="just">
              <a:buFont typeface="Courier New" pitchFamily="49" charset="0"/>
              <a:buChar char="o"/>
            </a:pPr>
            <a:r>
              <a:rPr lang="es-EC" sz="2400" dirty="0" smtClean="0">
                <a:solidFill>
                  <a:schemeClr val="tx1"/>
                </a:solidFill>
              </a:rPr>
              <a:t>	Conversación - 38%</a:t>
            </a:r>
            <a:endParaRPr lang="es-ES_tradnl" sz="2400" dirty="0" smtClean="0">
              <a:solidFill>
                <a:schemeClr val="tx1"/>
              </a:solidFill>
            </a:endParaRPr>
          </a:p>
          <a:p>
            <a:pPr lvl="0" algn="just">
              <a:buFont typeface="Courier New" pitchFamily="49" charset="0"/>
              <a:buChar char="o"/>
            </a:pPr>
            <a:r>
              <a:rPr lang="es-EC" sz="2400" dirty="0" smtClean="0">
                <a:solidFill>
                  <a:schemeClr val="tx1"/>
                </a:solidFill>
              </a:rPr>
              <a:t>	De paso a lo largo de valor - 9%</a:t>
            </a:r>
            <a:endParaRPr lang="es-ES_tradnl" sz="2400" dirty="0" smtClean="0">
              <a:solidFill>
                <a:schemeClr val="tx1"/>
              </a:solidFill>
            </a:endParaRPr>
          </a:p>
          <a:p>
            <a:pPr lvl="0" algn="just">
              <a:buFont typeface="Courier New" pitchFamily="49" charset="0"/>
              <a:buChar char="o"/>
            </a:pPr>
            <a:r>
              <a:rPr lang="es-EC" sz="2400" dirty="0" smtClean="0">
                <a:solidFill>
                  <a:schemeClr val="tx1"/>
                </a:solidFill>
              </a:rPr>
              <a:t>	Autopromoción - 6%</a:t>
            </a:r>
            <a:endParaRPr lang="es-ES_tradnl" sz="2400" dirty="0" smtClean="0">
              <a:solidFill>
                <a:schemeClr val="tx1"/>
              </a:solidFill>
            </a:endParaRPr>
          </a:p>
          <a:p>
            <a:pPr lvl="0" algn="just">
              <a:buFont typeface="Courier New" pitchFamily="49" charset="0"/>
              <a:buChar char="o"/>
            </a:pPr>
            <a:r>
              <a:rPr lang="es-EC" sz="2400" dirty="0" smtClean="0">
                <a:solidFill>
                  <a:schemeClr val="tx1"/>
                </a:solidFill>
              </a:rPr>
              <a:t> 	Spam - 4%</a:t>
            </a:r>
            <a:endParaRPr lang="es-ES_tradnl" sz="2400" dirty="0" smtClean="0">
              <a:solidFill>
                <a:schemeClr val="tx1"/>
              </a:solidFill>
            </a:endParaRPr>
          </a:p>
          <a:p>
            <a:pPr algn="just">
              <a:buFont typeface="Courier New" pitchFamily="49" charset="0"/>
              <a:buChar char="o"/>
            </a:pPr>
            <a:r>
              <a:rPr lang="es-EC" sz="2400" dirty="0" smtClean="0">
                <a:solidFill>
                  <a:schemeClr val="tx1"/>
                </a:solidFill>
              </a:rPr>
              <a:t>	Noticias - 4% </a:t>
            </a:r>
          </a:p>
          <a:p>
            <a:pPr algn="just"/>
            <a:r>
              <a:rPr lang="es-EC" sz="2400" dirty="0" smtClean="0">
                <a:solidFill>
                  <a:schemeClr val="tx1"/>
                </a:solidFill>
              </a:rPr>
              <a:t>"Fail Whale“</a:t>
            </a:r>
          </a:p>
          <a:p>
            <a:pPr algn="just">
              <a:buNone/>
            </a:pPr>
            <a:endParaRPr lang="es-EC" sz="1400" dirty="0" smtClean="0">
              <a:solidFill>
                <a:schemeClr val="tx1"/>
              </a:solidFill>
            </a:endParaRPr>
          </a:p>
          <a:p>
            <a:pPr algn="just"/>
            <a:r>
              <a:rPr lang="es-EC" sz="2400" dirty="0" smtClean="0">
                <a:solidFill>
                  <a:schemeClr val="tx1"/>
                </a:solidFill>
              </a:rPr>
              <a:t>El 22 de septiembre, el identificador superado el límite de bits sin signos enteros-32 (4294967296 Mensajes totales).</a:t>
            </a:r>
          </a:p>
          <a:p>
            <a:pPr algn="just">
              <a:buNone/>
            </a:pPr>
            <a:endParaRPr lang="es-EC" sz="2400" dirty="0" smtClean="0">
              <a:solidFill>
                <a:schemeClr val="tx1"/>
              </a:solidFill>
            </a:endParaRPr>
          </a:p>
          <a:p>
            <a:pPr algn="just">
              <a:buNone/>
            </a:pPr>
            <a:endParaRPr lang="es-EC" sz="2400" dirty="0" smtClean="0">
              <a:solidFill>
                <a:schemeClr val="tx1"/>
              </a:solidFill>
            </a:endParaRPr>
          </a:p>
        </p:txBody>
      </p:sp>
      <p:pic>
        <p:nvPicPr>
          <p:cNvPr id="5" name="4 Imagen" descr="http://upload.wikimedia.org/wikipedia/en/thumb/d/de/Failwhale.png/220px-Failwhale.pn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940152" y="2924944"/>
            <a:ext cx="1872208" cy="1196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alphaModFix amt="47000"/>
            <a:lum/>
          </a:blip>
          <a:srcRect/>
          <a:stretch>
            <a:fillRect l="-11000" t="-21000" r="-11000" b="-2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C" dirty="0" smtClean="0"/>
              <a:t>TWITTER.</a:t>
            </a:r>
            <a:endParaRPr lang="es-EC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>
              <a:buNone/>
            </a:pPr>
            <a:endParaRPr lang="es-EC" sz="1400" dirty="0" smtClean="0">
              <a:solidFill>
                <a:schemeClr val="tx1"/>
              </a:solidFill>
            </a:endParaRPr>
          </a:p>
          <a:p>
            <a:pPr algn="just"/>
            <a:r>
              <a:rPr lang="es-EC" sz="2400" dirty="0" smtClean="0">
                <a:solidFill>
                  <a:schemeClr val="tx1"/>
                </a:solidFill>
              </a:rPr>
              <a:t>El 6 de agosto de 2009, Twitter y Facebook sufrieron una denegación de servicio ataque. </a:t>
            </a:r>
          </a:p>
          <a:p>
            <a:pPr algn="just">
              <a:buNone/>
            </a:pPr>
            <a:endParaRPr lang="es-EC" sz="1400" dirty="0" smtClean="0">
              <a:solidFill>
                <a:schemeClr val="tx1"/>
              </a:solidFill>
            </a:endParaRPr>
          </a:p>
          <a:p>
            <a:pPr algn="just"/>
            <a:r>
              <a:rPr lang="es-EC" sz="2400" dirty="0" smtClean="0">
                <a:solidFill>
                  <a:schemeClr val="tx1"/>
                </a:solidFill>
              </a:rPr>
              <a:t>Un ataque de piratería informática en 17 de diciembre 2009.</a:t>
            </a:r>
          </a:p>
          <a:p>
            <a:pPr algn="just">
              <a:buNone/>
            </a:pPr>
            <a:endParaRPr lang="es-EC" sz="1400" dirty="0" smtClean="0">
              <a:solidFill>
                <a:schemeClr val="tx1"/>
              </a:solidFill>
            </a:endParaRPr>
          </a:p>
          <a:p>
            <a:r>
              <a:rPr lang="es-EC" sz="2400" dirty="0" smtClean="0">
                <a:solidFill>
                  <a:schemeClr val="tx1"/>
                </a:solidFill>
              </a:rPr>
              <a:t>Twitter a enfrentado grandes problemas, por la poca protección que tienen sus usuarios con respecto a su privacidad.</a:t>
            </a:r>
          </a:p>
          <a:p>
            <a:pPr>
              <a:buNone/>
            </a:pPr>
            <a:endParaRPr lang="es-EC" sz="1400" dirty="0" smtClean="0">
              <a:solidFill>
                <a:schemeClr val="tx1"/>
              </a:solidFill>
            </a:endParaRPr>
          </a:p>
          <a:p>
            <a:r>
              <a:rPr lang="es-EC" sz="2400" dirty="0" smtClean="0">
                <a:solidFill>
                  <a:schemeClr val="tx1"/>
                </a:solidFill>
              </a:rPr>
              <a:t>Scala Molleja.</a:t>
            </a:r>
          </a:p>
          <a:p>
            <a:pPr>
              <a:buNone/>
            </a:pPr>
            <a:endParaRPr lang="es-EC" sz="1400" dirty="0" smtClean="0">
              <a:solidFill>
                <a:schemeClr val="tx1"/>
              </a:solidFill>
            </a:endParaRPr>
          </a:p>
          <a:p>
            <a:r>
              <a:rPr lang="es-EC" sz="2400" dirty="0" smtClean="0">
                <a:solidFill>
                  <a:schemeClr val="tx1"/>
                </a:solidFill>
              </a:rPr>
              <a:t>FlockDB.</a:t>
            </a:r>
          </a:p>
          <a:p>
            <a:pPr algn="just"/>
            <a:endParaRPr lang="es-EC" sz="2400" dirty="0" smtClean="0">
              <a:solidFill>
                <a:schemeClr val="tx1"/>
              </a:solidFill>
            </a:endParaRPr>
          </a:p>
          <a:p>
            <a:pPr algn="just">
              <a:buNone/>
            </a:pPr>
            <a:endParaRPr lang="es-EC" sz="2400" dirty="0">
              <a:solidFill>
                <a:schemeClr val="tx1"/>
              </a:solidFill>
            </a:endParaRPr>
          </a:p>
        </p:txBody>
      </p:sp>
      <p:pic>
        <p:nvPicPr>
          <p:cNvPr id="6" name="5 Imagen" descr="Home.png">
            <a:hlinkClick r:id="rId3" action="ppaction://hlinksldjump"/>
          </p:cNvPr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23528" y="188640"/>
            <a:ext cx="659904" cy="659904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contourClr>
              <a:srgbClr val="333333"/>
            </a:contourClr>
          </a:sp3d>
        </p:spPr>
      </p:pic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alphaModFix amt="32000"/>
            <a:lum/>
          </a:blip>
          <a:srcRect/>
          <a:stretch>
            <a:fillRect l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C" dirty="0" smtClean="0"/>
              <a:t>FLICKR.</a:t>
            </a:r>
            <a:endParaRPr lang="es-EC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es-ES" sz="2400" b="1" dirty="0" smtClean="0">
                <a:solidFill>
                  <a:schemeClr val="tx1"/>
                </a:solidFill>
              </a:rPr>
              <a:t>Flickr cuenta con una versión gratuita y con otra de pago, llamada pro.</a:t>
            </a:r>
          </a:p>
          <a:p>
            <a:pPr algn="just">
              <a:buNone/>
            </a:pPr>
            <a:endParaRPr lang="es-ES" sz="1400" b="1" dirty="0" smtClean="0">
              <a:solidFill>
                <a:schemeClr val="tx1"/>
              </a:solidFill>
            </a:endParaRPr>
          </a:p>
          <a:p>
            <a:pPr algn="just"/>
            <a:r>
              <a:rPr lang="es-ES" sz="2400" b="1" dirty="0" smtClean="0">
                <a:solidFill>
                  <a:schemeClr val="tx1"/>
                </a:solidFill>
              </a:rPr>
              <a:t>Cada minuto se agregan a Flickr alrededor de 5000 imágenes.</a:t>
            </a:r>
          </a:p>
          <a:p>
            <a:pPr algn="just">
              <a:buNone/>
            </a:pPr>
            <a:endParaRPr lang="es-ES" sz="1400" b="1" dirty="0" smtClean="0">
              <a:solidFill>
                <a:schemeClr val="tx1"/>
              </a:solidFill>
            </a:endParaRPr>
          </a:p>
          <a:p>
            <a:pPr algn="just"/>
            <a:r>
              <a:rPr lang="es-ES" sz="2400" b="1" dirty="0" smtClean="0">
                <a:solidFill>
                  <a:schemeClr val="tx1"/>
                </a:solidFill>
              </a:rPr>
              <a:t>La interfaz de etiquetación y edición de texto utiliza AJAX.</a:t>
            </a:r>
          </a:p>
          <a:p>
            <a:pPr algn="just">
              <a:buNone/>
            </a:pPr>
            <a:endParaRPr lang="es-ES" sz="1400" b="1" dirty="0" smtClean="0">
              <a:solidFill>
                <a:schemeClr val="tx1"/>
              </a:solidFill>
            </a:endParaRPr>
          </a:p>
          <a:p>
            <a:pPr algn="just"/>
            <a:r>
              <a:rPr lang="es-ES" sz="2400" b="1" dirty="0" smtClean="0">
                <a:solidFill>
                  <a:schemeClr val="tx1"/>
                </a:solidFill>
              </a:rPr>
              <a:t>Flickr fue lanzado en febrero de 2004 por Ludicorp, una compañía de Vancouver fundada en el año 2002.</a:t>
            </a:r>
          </a:p>
          <a:p>
            <a:pPr algn="just">
              <a:buNone/>
            </a:pPr>
            <a:endParaRPr lang="es-ES" sz="1400" b="1" dirty="0" smtClean="0">
              <a:solidFill>
                <a:schemeClr val="tx1"/>
              </a:solidFill>
            </a:endParaRPr>
          </a:p>
          <a:p>
            <a:pPr algn="just"/>
            <a:r>
              <a:rPr lang="es-EC" sz="2400" b="1" dirty="0" smtClean="0">
                <a:solidFill>
                  <a:schemeClr val="tx1"/>
                </a:solidFill>
              </a:rPr>
              <a:t>Flickr presentó la opción de subir videos a los usuarios de pago.</a:t>
            </a:r>
            <a:endParaRPr lang="es-ES" sz="2400" b="1" dirty="0" smtClean="0">
              <a:solidFill>
                <a:schemeClr val="tx1"/>
              </a:solidFill>
            </a:endParaRPr>
          </a:p>
          <a:p>
            <a:pPr>
              <a:buNone/>
            </a:pPr>
            <a:endParaRPr lang="es-ES" sz="1400" dirty="0" smtClean="0">
              <a:solidFill>
                <a:schemeClr val="tx1"/>
              </a:solidFill>
            </a:endParaRPr>
          </a:p>
        </p:txBody>
      </p:sp>
      <p:pic>
        <p:nvPicPr>
          <p:cNvPr id="4" name="3 Imagen" descr="Home.png">
            <a:hlinkClick r:id="rId4" action="ppaction://hlinksldjump"/>
          </p:cNvPr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323528" y="188640"/>
            <a:ext cx="659904" cy="659904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contourClr>
              <a:srgbClr val="333333"/>
            </a:contourClr>
          </a:sp3d>
        </p:spPr>
      </p:pic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alphaModFix amt="15000"/>
            <a:lum/>
          </a:blip>
          <a:srcRect/>
          <a:stretch>
            <a:fillRect t="-25000" b="-2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C" dirty="0" smtClean="0"/>
              <a:t>DELICIOUS.</a:t>
            </a:r>
            <a:endParaRPr lang="es-EC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539552" y="1412776"/>
            <a:ext cx="8229600" cy="4824536"/>
          </a:xfrm>
        </p:spPr>
        <p:txBody>
          <a:bodyPr>
            <a:normAutofit/>
          </a:bodyPr>
          <a:lstStyle/>
          <a:p>
            <a:pPr algn="just"/>
            <a:r>
              <a:rPr lang="es-EC" sz="2400" dirty="0" smtClean="0">
                <a:solidFill>
                  <a:schemeClr val="tx1"/>
                </a:solidFill>
              </a:rPr>
              <a:t>Es una red social de marcadores administrada por Yahoo.</a:t>
            </a:r>
          </a:p>
          <a:p>
            <a:pPr algn="just">
              <a:buNone/>
            </a:pPr>
            <a:endParaRPr lang="es-EC" sz="1400" dirty="0" smtClean="0">
              <a:solidFill>
                <a:schemeClr val="tx1"/>
              </a:solidFill>
            </a:endParaRPr>
          </a:p>
          <a:p>
            <a:pPr algn="just"/>
            <a:r>
              <a:rPr lang="es-EC" sz="2400" dirty="0" smtClean="0">
                <a:solidFill>
                  <a:schemeClr val="tx1"/>
                </a:solidFill>
              </a:rPr>
              <a:t>Al ser una aplicación online, puedes revisar tus páginas favoritas.</a:t>
            </a:r>
          </a:p>
          <a:p>
            <a:pPr algn="just">
              <a:buNone/>
            </a:pPr>
            <a:endParaRPr lang="es-EC" sz="1400" dirty="0" smtClean="0">
              <a:solidFill>
                <a:schemeClr val="tx1"/>
              </a:solidFill>
            </a:endParaRPr>
          </a:p>
          <a:p>
            <a:pPr algn="just"/>
            <a:r>
              <a:rPr lang="es-EC" sz="2400" dirty="0" smtClean="0">
                <a:solidFill>
                  <a:schemeClr val="tx1"/>
                </a:solidFill>
              </a:rPr>
              <a:t>Permite ver las páginas mas populares en torno a un tema….</a:t>
            </a:r>
          </a:p>
          <a:p>
            <a:pPr algn="just">
              <a:buNone/>
            </a:pPr>
            <a:endParaRPr lang="es-EC" sz="1400" dirty="0" smtClean="0">
              <a:solidFill>
                <a:schemeClr val="tx1"/>
              </a:solidFill>
            </a:endParaRPr>
          </a:p>
          <a:p>
            <a:pPr algn="just"/>
            <a:r>
              <a:rPr lang="es-EC" sz="2400" dirty="0" smtClean="0">
                <a:solidFill>
                  <a:schemeClr val="tx1"/>
                </a:solidFill>
              </a:rPr>
              <a:t>Incorpora tecnología RSS.</a:t>
            </a:r>
          </a:p>
          <a:p>
            <a:pPr algn="just"/>
            <a:endParaRPr lang="es-EC" sz="2400" dirty="0">
              <a:solidFill>
                <a:schemeClr val="tx1"/>
              </a:solidFill>
            </a:endParaRPr>
          </a:p>
        </p:txBody>
      </p:sp>
      <p:pic>
        <p:nvPicPr>
          <p:cNvPr id="4" name="3 Imagen" descr="Home.png">
            <a:hlinkClick r:id="rId3" action="ppaction://hlinksldjump"/>
          </p:cNvPr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23528" y="188640"/>
            <a:ext cx="659904" cy="659904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contourClr>
              <a:srgbClr val="333333"/>
            </a:contourClr>
          </a:sp3d>
        </p:spPr>
      </p:pic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alphaModFix amt="16000"/>
            <a:lum/>
          </a:blip>
          <a:srcRect/>
          <a:stretch>
            <a:fillRect l="-5000" r="-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C" dirty="0" smtClean="0"/>
              <a:t>MENÚ DE GOOGLE.</a:t>
            </a:r>
            <a:endParaRPr lang="es-EC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s-EC" dirty="0" smtClean="0">
                <a:hlinkClick r:id="rId3" action="ppaction://hlinksldjump"/>
              </a:rPr>
              <a:t>B</a:t>
            </a:r>
            <a:r>
              <a:rPr lang="es-EC" dirty="0" smtClean="0"/>
              <a:t>uscador.</a:t>
            </a:r>
          </a:p>
          <a:p>
            <a:pPr>
              <a:buNone/>
            </a:pPr>
            <a:r>
              <a:rPr lang="es-EC" dirty="0" smtClean="0">
                <a:hlinkClick r:id="rId4" action="ppaction://hlinksldjump"/>
              </a:rPr>
              <a:t>N</a:t>
            </a:r>
            <a:r>
              <a:rPr lang="es-EC" dirty="0" smtClean="0"/>
              <a:t>avegador.</a:t>
            </a:r>
          </a:p>
          <a:p>
            <a:pPr>
              <a:buNone/>
            </a:pPr>
            <a:r>
              <a:rPr lang="es-EC" dirty="0" smtClean="0">
                <a:hlinkClick r:id="rId5" action="ppaction://hlinksldjump"/>
              </a:rPr>
              <a:t>C</a:t>
            </a:r>
            <a:r>
              <a:rPr lang="es-EC" dirty="0" smtClean="0"/>
              <a:t>alendar.</a:t>
            </a:r>
          </a:p>
          <a:p>
            <a:pPr>
              <a:buNone/>
            </a:pPr>
            <a:r>
              <a:rPr lang="es-EC" dirty="0" smtClean="0">
                <a:hlinkClick r:id="rId6" action="ppaction://hlinksldjump"/>
              </a:rPr>
              <a:t>G</a:t>
            </a:r>
            <a:r>
              <a:rPr lang="es-EC" dirty="0" smtClean="0"/>
              <a:t>roups.</a:t>
            </a:r>
          </a:p>
          <a:p>
            <a:pPr>
              <a:buNone/>
            </a:pPr>
            <a:r>
              <a:rPr lang="es-EC" dirty="0" smtClean="0">
                <a:hlinkClick r:id="rId7" action="ppaction://hlinksldjump"/>
              </a:rPr>
              <a:t>R</a:t>
            </a:r>
            <a:r>
              <a:rPr lang="es-EC" dirty="0" smtClean="0"/>
              <a:t>eader.</a:t>
            </a:r>
          </a:p>
          <a:p>
            <a:pPr>
              <a:buNone/>
            </a:pPr>
            <a:r>
              <a:rPr lang="es-EC" dirty="0" smtClean="0">
                <a:hlinkClick r:id="rId8" action="ppaction://hlinksldjump"/>
              </a:rPr>
              <a:t>D</a:t>
            </a:r>
            <a:r>
              <a:rPr lang="es-EC" dirty="0" smtClean="0"/>
              <a:t>ocs.</a:t>
            </a:r>
          </a:p>
          <a:p>
            <a:pPr>
              <a:buNone/>
            </a:pPr>
            <a:r>
              <a:rPr lang="es-EC" dirty="0" smtClean="0">
                <a:hlinkClick r:id="rId9" action="ppaction://hlinksldjump"/>
              </a:rPr>
              <a:t>Y</a:t>
            </a:r>
            <a:r>
              <a:rPr lang="es-EC" dirty="0" smtClean="0"/>
              <a:t>ouTube.</a:t>
            </a:r>
            <a:endParaRPr lang="es-EC" dirty="0"/>
          </a:p>
        </p:txBody>
      </p:sp>
      <p:pic>
        <p:nvPicPr>
          <p:cNvPr id="4" name="3 Imagen" descr="Home.png">
            <a:hlinkClick r:id="rId10" action="ppaction://hlinksldjump"/>
          </p:cNvPr>
          <p:cNvPicPr>
            <a:picLocks noChangeAspect="1"/>
          </p:cNvPicPr>
          <p:nvPr/>
        </p:nvPicPr>
        <p:blipFill>
          <a:blip r:embed="rId11" cstate="print"/>
          <a:stretch>
            <a:fillRect/>
          </a:stretch>
        </p:blipFill>
        <p:spPr>
          <a:xfrm>
            <a:off x="323528" y="188640"/>
            <a:ext cx="659904" cy="659904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contourClr>
              <a:srgbClr val="333333"/>
            </a:contourClr>
          </a:sp3d>
        </p:spPr>
      </p:pic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alphaModFix amt="17000"/>
            <a:lum/>
          </a:blip>
          <a:srcRect/>
          <a:stretch>
            <a:fillRect l="-5000" t="-1000" r="-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C" dirty="0" smtClean="0"/>
              <a:t>BUSCADOR.</a:t>
            </a:r>
            <a:endParaRPr lang="es-EC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EC" sz="2400" dirty="0" smtClean="0">
                <a:solidFill>
                  <a:schemeClr val="tx1"/>
                </a:solidFill>
              </a:rPr>
              <a:t>Google usa varias arañas web cuya función es la de recolectar y ordenar la información.</a:t>
            </a:r>
          </a:p>
          <a:p>
            <a:pPr algn="just">
              <a:buNone/>
            </a:pPr>
            <a:endParaRPr lang="es-EC" sz="1400" dirty="0" smtClean="0">
              <a:solidFill>
                <a:schemeClr val="tx1"/>
              </a:solidFill>
            </a:endParaRPr>
          </a:p>
          <a:p>
            <a:pPr algn="just"/>
            <a:r>
              <a:rPr lang="es-EC" sz="2400" dirty="0" smtClean="0">
                <a:solidFill>
                  <a:schemeClr val="tx1"/>
                </a:solidFill>
              </a:rPr>
              <a:t>Google cuenta con varios robots que se encargan de la información, tales como:</a:t>
            </a:r>
          </a:p>
          <a:p>
            <a:pPr algn="just">
              <a:buNone/>
            </a:pPr>
            <a:r>
              <a:rPr lang="es-EC" sz="2400" dirty="0" smtClean="0">
                <a:solidFill>
                  <a:schemeClr val="tx1"/>
                </a:solidFill>
              </a:rPr>
              <a:t>	</a:t>
            </a:r>
            <a:r>
              <a:rPr lang="es-EC" sz="2400" dirty="0" err="1" smtClean="0">
                <a:solidFill>
                  <a:schemeClr val="tx1"/>
                </a:solidFill>
              </a:rPr>
              <a:t>Googlebot</a:t>
            </a:r>
            <a:endParaRPr lang="es-EC" sz="2400" dirty="0" smtClean="0">
              <a:solidFill>
                <a:schemeClr val="tx1"/>
              </a:solidFill>
            </a:endParaRPr>
          </a:p>
          <a:p>
            <a:pPr algn="just">
              <a:buNone/>
            </a:pPr>
            <a:r>
              <a:rPr lang="es-EC" sz="2400" dirty="0" smtClean="0">
                <a:solidFill>
                  <a:schemeClr val="tx1"/>
                </a:solidFill>
              </a:rPr>
              <a:t>	</a:t>
            </a:r>
            <a:r>
              <a:rPr lang="es-EC" sz="2400" dirty="0" err="1" smtClean="0">
                <a:solidFill>
                  <a:schemeClr val="tx1"/>
                </a:solidFill>
              </a:rPr>
              <a:t>FreshBot</a:t>
            </a:r>
            <a:endParaRPr lang="es-EC" sz="2400" dirty="0" smtClean="0">
              <a:solidFill>
                <a:schemeClr val="tx1"/>
              </a:solidFill>
            </a:endParaRPr>
          </a:p>
          <a:p>
            <a:pPr algn="just">
              <a:buNone/>
            </a:pPr>
            <a:endParaRPr lang="es-EC" sz="1400" dirty="0" smtClean="0">
              <a:solidFill>
                <a:schemeClr val="tx1"/>
              </a:solidFill>
            </a:endParaRPr>
          </a:p>
          <a:p>
            <a:pPr algn="just"/>
            <a:r>
              <a:rPr lang="es-EC" sz="2400" dirty="0" smtClean="0">
                <a:solidFill>
                  <a:schemeClr val="tx1"/>
                </a:solidFill>
              </a:rPr>
              <a:t>Además Google presenta varios operadores simples que permiten una mejor </a:t>
            </a:r>
            <a:r>
              <a:rPr lang="es-EC" sz="2400" dirty="0" err="1" smtClean="0">
                <a:solidFill>
                  <a:schemeClr val="tx1"/>
                </a:solidFill>
              </a:rPr>
              <a:t>busqueda</a:t>
            </a:r>
            <a:r>
              <a:rPr lang="es-EC" sz="2400" dirty="0" smtClean="0">
                <a:solidFill>
                  <a:schemeClr val="tx1"/>
                </a:solidFill>
              </a:rPr>
              <a:t> de la información.</a:t>
            </a:r>
          </a:p>
          <a:p>
            <a:pPr algn="just">
              <a:buNone/>
            </a:pPr>
            <a:endParaRPr lang="es-EC" sz="2400" dirty="0">
              <a:solidFill>
                <a:schemeClr val="tx1"/>
              </a:solidFill>
            </a:endParaRPr>
          </a:p>
        </p:txBody>
      </p:sp>
      <p:pic>
        <p:nvPicPr>
          <p:cNvPr id="4" name="3 Imagen" descr="power-google-big-brother-scenario-path1302-darkened-colored.jpg">
            <a:hlinkClick r:id="rId4" action="ppaction://hlinksldjump"/>
          </p:cNvPr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7740352" y="188641"/>
            <a:ext cx="792088" cy="730388"/>
          </a:xfrm>
          <a:prstGeom prst="rect">
            <a:avLst/>
          </a:prstGeom>
        </p:spPr>
      </p:pic>
      <p:pic>
        <p:nvPicPr>
          <p:cNvPr id="5" name="4 Imagen" descr="Home.png">
            <a:hlinkClick r:id="rId6" action="ppaction://hlinksldjump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323528" y="188640"/>
            <a:ext cx="659904" cy="659904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contourClr>
              <a:srgbClr val="333333"/>
            </a:contourClr>
          </a:sp3d>
        </p:spPr>
      </p:pic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521</TotalTime>
  <Words>917</Words>
  <Application>Microsoft Office PowerPoint</Application>
  <PresentationFormat>Presentación en pantalla (4:3)</PresentationFormat>
  <Paragraphs>183</Paragraphs>
  <Slides>20</Slides>
  <Notes>5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20</vt:i4>
      </vt:variant>
    </vt:vector>
  </HeadingPairs>
  <TitlesOfParts>
    <vt:vector size="21" baseType="lpstr">
      <vt:lpstr>Tema de Office</vt:lpstr>
      <vt:lpstr>HERRAMIENTAS DE INTERNET.</vt:lpstr>
      <vt:lpstr>INTEGRANTES:</vt:lpstr>
      <vt:lpstr>MENÚ PRINCIPAL.</vt:lpstr>
      <vt:lpstr>TWITTER.</vt:lpstr>
      <vt:lpstr>TWITTER.</vt:lpstr>
      <vt:lpstr>FLICKR.</vt:lpstr>
      <vt:lpstr>DELICIOUS.</vt:lpstr>
      <vt:lpstr>MENÚ DE GOOGLE.</vt:lpstr>
      <vt:lpstr>BUSCADOR.</vt:lpstr>
      <vt:lpstr>NAVEGADOR.</vt:lpstr>
      <vt:lpstr>CALENDAR.</vt:lpstr>
      <vt:lpstr>GROUPS.</vt:lpstr>
      <vt:lpstr>READER.</vt:lpstr>
      <vt:lpstr>DOCS.</vt:lpstr>
      <vt:lpstr>YOUTUBE.</vt:lpstr>
      <vt:lpstr>RSS.</vt:lpstr>
      <vt:lpstr>BLOG.</vt:lpstr>
      <vt:lpstr>SCRIBD.</vt:lpstr>
      <vt:lpstr>SLIDESHARE</vt:lpstr>
      <vt:lpstr>LINKEDIN.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TWITTER</dc:title>
  <dc:creator>paralelo 06</dc:creator>
  <cp:lastModifiedBy>PC5</cp:lastModifiedBy>
  <cp:revision>57</cp:revision>
  <dcterms:created xsi:type="dcterms:W3CDTF">2010-08-17T13:03:22Z</dcterms:created>
  <dcterms:modified xsi:type="dcterms:W3CDTF">2010-09-15T00:30:00Z</dcterms:modified>
</cp:coreProperties>
</file>