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7"/>
  </p:notesMasterIdLst>
  <p:handoutMasterIdLst>
    <p:handoutMasterId r:id="rId68"/>
  </p:handoutMasterIdLst>
  <p:sldIdLst>
    <p:sldId id="258" r:id="rId3"/>
    <p:sldId id="260" r:id="rId4"/>
    <p:sldId id="270" r:id="rId5"/>
    <p:sldId id="261" r:id="rId6"/>
    <p:sldId id="271" r:id="rId7"/>
    <p:sldId id="273" r:id="rId8"/>
    <p:sldId id="275" r:id="rId9"/>
    <p:sldId id="277" r:id="rId10"/>
    <p:sldId id="279" r:id="rId11"/>
    <p:sldId id="278" r:id="rId12"/>
    <p:sldId id="280" r:id="rId13"/>
    <p:sldId id="286" r:id="rId14"/>
    <p:sldId id="322" r:id="rId15"/>
    <p:sldId id="324" r:id="rId16"/>
    <p:sldId id="287" r:id="rId17"/>
    <p:sldId id="288" r:id="rId18"/>
    <p:sldId id="323" r:id="rId19"/>
    <p:sldId id="289" r:id="rId20"/>
    <p:sldId id="326" r:id="rId21"/>
    <p:sldId id="325" r:id="rId22"/>
    <p:sldId id="327" r:id="rId23"/>
    <p:sldId id="339" r:id="rId24"/>
    <p:sldId id="282" r:id="rId25"/>
    <p:sldId id="328" r:id="rId26"/>
    <p:sldId id="334" r:id="rId27"/>
    <p:sldId id="335" r:id="rId28"/>
    <p:sldId id="295" r:id="rId29"/>
    <p:sldId id="296" r:id="rId30"/>
    <p:sldId id="299" r:id="rId31"/>
    <p:sldId id="300" r:id="rId32"/>
    <p:sldId id="302" r:id="rId33"/>
    <p:sldId id="336" r:id="rId34"/>
    <p:sldId id="337" r:id="rId35"/>
    <p:sldId id="303" r:id="rId36"/>
    <p:sldId id="338" r:id="rId37"/>
    <p:sldId id="329" r:id="rId38"/>
    <p:sldId id="330" r:id="rId39"/>
    <p:sldId id="331" r:id="rId40"/>
    <p:sldId id="332" r:id="rId41"/>
    <p:sldId id="333" r:id="rId42"/>
    <p:sldId id="283" r:id="rId43"/>
    <p:sldId id="304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284" r:id="rId55"/>
    <p:sldId id="341" r:id="rId56"/>
    <p:sldId id="342" r:id="rId57"/>
    <p:sldId id="343" r:id="rId58"/>
    <p:sldId id="340" r:id="rId59"/>
    <p:sldId id="316" r:id="rId60"/>
    <p:sldId id="317" r:id="rId61"/>
    <p:sldId id="285" r:id="rId62"/>
    <p:sldId id="318" r:id="rId63"/>
    <p:sldId id="319" r:id="rId64"/>
    <p:sldId id="320" r:id="rId65"/>
    <p:sldId id="32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552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s-ES"/>
              <a:t>26/04/2015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s-ES"/>
              <a:t>26/04/2015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Physics</a:t>
            </a:r>
            <a:r>
              <a:rPr lang="es-ES" dirty="0" smtClean="0"/>
              <a:t>, </a:t>
            </a:r>
            <a:r>
              <a:rPr lang="es-ES" dirty="0" err="1" smtClean="0"/>
              <a:t>Kerr</a:t>
            </a:r>
            <a:r>
              <a:rPr lang="es-ES" dirty="0" smtClean="0"/>
              <a:t> and Ruth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AE5E8-CFA6-46B8-80EA-8E9B1E1ED26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972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Fisica</a:t>
            </a:r>
            <a:r>
              <a:rPr lang="es-ES" baseline="0" dirty="0" smtClean="0"/>
              <a:t> Universitaria, Sears </a:t>
            </a:r>
            <a:r>
              <a:rPr lang="es-ES" baseline="0" dirty="0" err="1" smtClean="0"/>
              <a:t>Zemansky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AE5E8-CFA6-46B8-80EA-8E9B1E1ED26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358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Physics</a:t>
            </a:r>
            <a:r>
              <a:rPr lang="es-ES" dirty="0" smtClean="0"/>
              <a:t>, </a:t>
            </a:r>
            <a:r>
              <a:rPr lang="es-ES" dirty="0" err="1" smtClean="0"/>
              <a:t>Kerr</a:t>
            </a:r>
            <a:r>
              <a:rPr lang="es-ES" dirty="0" smtClean="0"/>
              <a:t> and Ruth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AE5E8-CFA6-46B8-80EA-8E9B1E1ED26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963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Physics</a:t>
            </a:r>
            <a:r>
              <a:rPr lang="es-ES" dirty="0" smtClean="0"/>
              <a:t>, </a:t>
            </a:r>
            <a:r>
              <a:rPr lang="es-ES" dirty="0" err="1" smtClean="0"/>
              <a:t>Kerr</a:t>
            </a:r>
            <a:r>
              <a:rPr lang="es-ES" dirty="0" smtClean="0"/>
              <a:t> and Ruth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AE5E8-CFA6-46B8-80EA-8E9B1E1ED26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78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s-ES"/>
              <a:t>26/04/2015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7.png"/><Relationship Id="rId9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 smtClean="0"/>
              <a:t>MEDICIONES</a:t>
            </a: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s-ES" noProof="1" smtClean="0"/>
              <a:t>Capítulo 1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13779" y="404664"/>
            <a:ext cx="832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Algunas Unidades Derivadas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88622"/>
              </p:ext>
            </p:extLst>
          </p:nvPr>
        </p:nvGraphicFramePr>
        <p:xfrm>
          <a:off x="1395663" y="2187521"/>
          <a:ext cx="9697452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32484"/>
                <a:gridCol w="3232484"/>
                <a:gridCol w="32324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MAGNITUD</a:t>
                      </a:r>
                      <a:r>
                        <a:rPr lang="es-ES" sz="2400" baseline="0" dirty="0" smtClean="0"/>
                        <a:t> DERIVADA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UNIDAD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SÍMBOLO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Velocidad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Metro/segundo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m/s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Aceleración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Metro/segundo 2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m/s 2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Fuerza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Newton (N)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Kg m</a:t>
                      </a:r>
                      <a:r>
                        <a:rPr lang="es-ES" sz="2400" baseline="0" dirty="0" smtClean="0"/>
                        <a:t> /s 2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Trabajo, Energía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Joule (J)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Kg m2 / s2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Potencia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Vatio (W)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Kg</a:t>
                      </a:r>
                      <a:r>
                        <a:rPr lang="es-ES" sz="2400" baseline="0" dirty="0" smtClean="0"/>
                        <a:t> m2 /s3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Impulso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Newton segundo (N s)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 kg m</a:t>
                      </a:r>
                      <a:r>
                        <a:rPr lang="es-ES" sz="2400" baseline="0" dirty="0" smtClean="0"/>
                        <a:t> /s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Carga</a:t>
                      </a:r>
                      <a:r>
                        <a:rPr lang="es-ES" sz="2400" baseline="0" dirty="0" smtClean="0"/>
                        <a:t> Eléctrica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Coulomb (</a:t>
                      </a:r>
                      <a:r>
                        <a:rPr lang="es-ES" sz="2400" baseline="0" dirty="0" smtClean="0"/>
                        <a:t> C)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 s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Torque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 m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Kg</a:t>
                      </a:r>
                      <a:r>
                        <a:rPr lang="es-ES" sz="2400" baseline="0" dirty="0" smtClean="0"/>
                        <a:t> m2 / s2</a:t>
                      </a:r>
                      <a:endParaRPr lang="es-EC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Dimensional y Principio de </a:t>
            </a:r>
            <a:r>
              <a:rPr lang="es-ES" dirty="0" err="1" smtClean="0"/>
              <a:t>Homogenidad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Dimensional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10086" y="2117558"/>
            <a:ext cx="107642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Definición:</a:t>
            </a:r>
          </a:p>
          <a:p>
            <a:pPr algn="just"/>
            <a:r>
              <a:rPr lang="es-ES" sz="2800" i="1" dirty="0" smtClean="0"/>
              <a:t>Herramienta de simplificación del estudio de fenómenos físicos donde haya varias variables de igual o distinta naturaleza, diferenciando individualmente a dichas variables.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dirty="0" smtClean="0"/>
              <a:t>Aplicaciones</a:t>
            </a:r>
            <a:endParaRPr lang="es-E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Relacionar magnitudes derivadas con las magnitudes fundamentales.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V</a:t>
            </a:r>
            <a:r>
              <a:rPr lang="es-ES" sz="2400" dirty="0" smtClean="0"/>
              <a:t>erificar </a:t>
            </a:r>
            <a:r>
              <a:rPr lang="es-ES" sz="2400" dirty="0"/>
              <a:t>la veracidad de las </a:t>
            </a:r>
            <a:r>
              <a:rPr lang="es-ES" sz="2400" dirty="0" smtClean="0"/>
              <a:t>magnitudes y expresiones matemáticas.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</a:t>
            </a:r>
            <a:r>
              <a:rPr lang="es-ES" sz="2400" dirty="0" smtClean="0"/>
              <a:t>ermite </a:t>
            </a:r>
            <a:r>
              <a:rPr lang="es-ES" sz="2400" dirty="0"/>
              <a:t>hallar relaciones entre dos o más variables físicas a partir de datos experimentales.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049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dimensional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27457" y="1434319"/>
            <a:ext cx="4489704" cy="830695"/>
          </a:xfrm>
        </p:spPr>
        <p:txBody>
          <a:bodyPr/>
          <a:lstStyle/>
          <a:p>
            <a:r>
              <a:rPr lang="es-EC" dirty="0" smtClean="0"/>
              <a:t>Unidades fundamentales SI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3323" y="1450084"/>
            <a:ext cx="4489704" cy="830695"/>
          </a:xfrm>
        </p:spPr>
        <p:txBody>
          <a:bodyPr/>
          <a:lstStyle/>
          <a:p>
            <a:pPr algn="ctr"/>
            <a:r>
              <a:rPr lang="es-EC" dirty="0" smtClean="0"/>
              <a:t>Magnitudes derivadas SI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02723914"/>
              </p:ext>
            </p:extLst>
          </p:nvPr>
        </p:nvGraphicFramePr>
        <p:xfrm>
          <a:off x="1106871" y="2339603"/>
          <a:ext cx="4489449" cy="42185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25515"/>
                <a:gridCol w="1340069"/>
                <a:gridCol w="1323865"/>
              </a:tblGrid>
              <a:tr h="3340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Unidad SI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Símbolo SI</a:t>
                      </a:r>
                      <a:endParaRPr lang="es-EC" dirty="0"/>
                    </a:p>
                  </a:txBody>
                  <a:tcPr anchor="ctr"/>
                </a:tc>
              </a:tr>
              <a:tr h="3340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Longitud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Metro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</a:t>
                      </a:r>
                      <a:endParaRPr lang="es-EC" dirty="0"/>
                    </a:p>
                  </a:txBody>
                  <a:tcPr anchor="ctr"/>
                </a:tc>
              </a:tr>
              <a:tr h="3340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Masa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Kilogramo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kg</a:t>
                      </a:r>
                      <a:endParaRPr lang="es-EC" dirty="0"/>
                    </a:p>
                  </a:txBody>
                  <a:tcPr anchor="ctr"/>
                </a:tc>
              </a:tr>
              <a:tr h="3340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Tiempo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Segundo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</a:t>
                      </a:r>
                      <a:endParaRPr lang="es-EC" dirty="0"/>
                    </a:p>
                  </a:txBody>
                  <a:tcPr anchor="ctr"/>
                </a:tc>
              </a:tr>
              <a:tr h="58466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Corriente eléctrica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Ampere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</a:t>
                      </a:r>
                      <a:endParaRPr lang="es-EC" dirty="0"/>
                    </a:p>
                  </a:txBody>
                  <a:tcPr anchor="ctr"/>
                </a:tc>
              </a:tr>
              <a:tr h="835237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Temperatura (Termodinámica)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Kelvin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K</a:t>
                      </a:r>
                      <a:endParaRPr lang="es-EC" dirty="0"/>
                    </a:p>
                  </a:txBody>
                  <a:tcPr anchor="ctr"/>
                </a:tc>
              </a:tr>
              <a:tr h="58466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Cantidad</a:t>
                      </a:r>
                      <a:r>
                        <a:rPr lang="es-EC" baseline="0" dirty="0" smtClean="0"/>
                        <a:t> de sustancia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Mol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mol </a:t>
                      </a:r>
                      <a:endParaRPr lang="es-EC" dirty="0"/>
                    </a:p>
                  </a:txBody>
                  <a:tcPr anchor="ctr"/>
                </a:tc>
              </a:tr>
              <a:tr h="58466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Intensidad luminosa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Candela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cd</a:t>
                      </a:r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49339"/>
              </p:ext>
            </p:extLst>
          </p:nvPr>
        </p:nvGraphicFramePr>
        <p:xfrm>
          <a:off x="6038191" y="2333294"/>
          <a:ext cx="5265684" cy="4225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55228"/>
                <a:gridCol w="1755228"/>
                <a:gridCol w="1755228"/>
              </a:tblGrid>
              <a:tr h="3949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MAGNITUD</a:t>
                      </a:r>
                      <a:endParaRPr lang="es-EC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  <a:endParaRPr lang="es-EC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SÍMBOLO</a:t>
                      </a:r>
                      <a:endParaRPr lang="es-EC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4931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Metro/segundo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m/s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1129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Metro/segundo al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cuadrado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m/s 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4931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Fuerza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Newton (N)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Kg m /s 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4931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Trabajo, Energía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Joule (J)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Kg m2 / s2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4931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Vatio (W)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Kg m2 /s3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11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Impulso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Newton segundo (N s)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kg m /s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4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Eléctrica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Coulomb ( C)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9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m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Kg m2 / s2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Términos a usar en principio de homogeneidad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560300"/>
              </p:ext>
            </p:extLst>
          </p:nvPr>
        </p:nvGraphicFramePr>
        <p:xfrm>
          <a:off x="2193925" y="2174982"/>
          <a:ext cx="7911772" cy="39262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55886"/>
                <a:gridCol w="3955886"/>
              </a:tblGrid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Símbolo</a:t>
                      </a:r>
                      <a:r>
                        <a:rPr lang="es-EC" baseline="0" dirty="0" smtClean="0"/>
                        <a:t> de naturaleza de variable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Longitud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[L]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Masa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[M]</a:t>
                      </a:r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Tiempo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[T]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Corriente eléctrica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[I]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Temperatura (Termodinámica)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</a:t>
                      </a:r>
                      <a:r>
                        <a:rPr lang="el-GR" dirty="0" smtClean="0"/>
                        <a:t>θ</a:t>
                      </a:r>
                      <a:r>
                        <a:rPr lang="es-EC" dirty="0" smtClean="0"/>
                        <a:t>]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Cantidad</a:t>
                      </a:r>
                      <a:r>
                        <a:rPr lang="es-EC" baseline="0" dirty="0" smtClean="0"/>
                        <a:t> de sustancia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[N]</a:t>
                      </a:r>
                      <a:endParaRPr lang="es-EC" dirty="0"/>
                    </a:p>
                  </a:txBody>
                  <a:tcPr anchor="ctr"/>
                </a:tc>
              </a:tr>
              <a:tr h="49078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Intensidad luminosa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[J]</a:t>
                      </a:r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black">
          <a:xfrm>
            <a:off x="1432560" y="6187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Ejercicio rápido:</a:t>
            </a:r>
          </a:p>
          <a:p>
            <a:r>
              <a:rPr lang="es-ES" dirty="0" smtClean="0"/>
              <a:t>Encuentre la ecuación dimensional de: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864729" y="1893371"/>
            <a:ext cx="10764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velocidad es una magnitud derivada que es igual al cociente entre longitud y tiempo. </a:t>
            </a:r>
          </a:p>
          <a:p>
            <a:pPr algn="just"/>
            <a:r>
              <a:rPr lang="es-ES" sz="2400" dirty="0"/>
              <a:t>	</a:t>
            </a:r>
            <a:r>
              <a:rPr lang="es-ES" sz="2400" dirty="0" smtClean="0"/>
              <a:t>R. [L]/[T]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La aceleración es una magnitud derivada que es igual al cociente entre velocidad y tiempo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	R. [L]/[T^2]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La fuerza es una magnitud derivada que es igual al producto entre masa y aceleración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	</a:t>
            </a:r>
            <a:r>
              <a:rPr lang="es-ES" sz="2400" dirty="0" smtClean="0"/>
              <a:t>R. [M][L]/[T^2]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La cantidad de movimiento se define como el producto entre masa y la velocidad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	</a:t>
            </a:r>
            <a:r>
              <a:rPr lang="es-ES" sz="2400" dirty="0" smtClean="0"/>
              <a:t>R. [M][L]/[T]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El trabajo se define como el producto entre la fuerza y la distancia. </a:t>
            </a:r>
            <a:endParaRPr lang="es-ES" sz="2400" dirty="0" smtClean="0"/>
          </a:p>
          <a:p>
            <a:pPr algn="just"/>
            <a:r>
              <a:rPr lang="es-ES" sz="2400" dirty="0"/>
              <a:t>	</a:t>
            </a:r>
            <a:r>
              <a:rPr lang="es-ES" sz="2400" dirty="0" smtClean="0"/>
              <a:t>R. [M][L^2]/[T^2]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593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 de Homogeneidad (principio de Fourier)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10086" y="1865309"/>
            <a:ext cx="10764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Definición: </a:t>
            </a:r>
          </a:p>
          <a:p>
            <a:r>
              <a:rPr lang="es-ES" sz="3200" i="1" dirty="0" smtClean="0"/>
              <a:t>“</a:t>
            </a:r>
            <a:r>
              <a:rPr lang="es-419" sz="3200" i="1" smtClean="0"/>
              <a:t>Se usa p</a:t>
            </a:r>
            <a:r>
              <a:rPr lang="es-ES" sz="3200" i="1" smtClean="0"/>
              <a:t>ara </a:t>
            </a:r>
            <a:r>
              <a:rPr lang="es-ES" sz="3200" i="1" dirty="0" smtClean="0"/>
              <a:t>una expresión matemática que explique un fenómeno físico, solo se pueden operar entre sí términos de la misma naturaleza dimensional.”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 smtClean="0"/>
          </a:p>
          <a:p>
            <a:r>
              <a:rPr lang="es-ES" sz="3200" b="1" dirty="0" smtClean="0"/>
              <a:t>Es decir: </a:t>
            </a:r>
            <a:r>
              <a:rPr lang="es-ES" sz="3200" dirty="0" smtClean="0"/>
              <a:t>La suma, resta, multiplicación o división de términos físicos en una ecuación deben tener la misma dimensión.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1183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 de homogeneidad</a:t>
            </a:r>
            <a:endParaRPr lang="es-EC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Ejemplo1: Sabiendo que la dimensión de </a:t>
            </a:r>
            <a:r>
              <a:rPr lang="es-ES" sz="2800" dirty="0" smtClean="0">
                <a:sym typeface="Symbol"/>
              </a:rPr>
              <a:t>x</a:t>
            </a:r>
            <a:r>
              <a:rPr lang="es-ES" sz="2800" dirty="0" smtClean="0"/>
              <a:t> es [L] (longitud), </a:t>
            </a:r>
            <a:r>
              <a:rPr lang="es-ES" sz="2800" dirty="0"/>
              <a:t>v</a:t>
            </a:r>
            <a:r>
              <a:rPr lang="es-ES" sz="2800" dirty="0" smtClean="0"/>
              <a:t>erifique que se cumple el principio de homogeneidad en la siguiente expresión.</a:t>
            </a:r>
            <a:endParaRPr lang="es-EC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292541" y="3971502"/>
                <a:ext cx="5407572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3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es-E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36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s-ES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s-E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sz="40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41" y="3971502"/>
                <a:ext cx="5407572" cy="11294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3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 aplicativo 1: homogeneidad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842170" y="2053389"/>
                <a:ext cx="1076429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800" dirty="0" smtClean="0"/>
                  <a:t>E.1.: Sabiendo que la dimensión de </a:t>
                </a:r>
                <a:r>
                  <a:rPr lang="es-ES" sz="2800" dirty="0">
                    <a:sym typeface="Symbol"/>
                  </a:rPr>
                  <a:t>A</a:t>
                </a:r>
                <a:r>
                  <a:rPr lang="es-ES" sz="2800" dirty="0" smtClean="0">
                    <a:sym typeface="Symbol"/>
                  </a:rPr>
                  <a:t> </a:t>
                </a:r>
                <a:r>
                  <a:rPr lang="es-ES" sz="2800" dirty="0" smtClean="0"/>
                  <a:t> es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b="0" i="0" dirty="0" smtClean="0">
                        <a:latin typeface="Cambria Math"/>
                      </a:rPr>
                      <m:t>L</m:t>
                    </m:r>
                    <m:sSup>
                      <m:sSupPr>
                        <m:ctrlPr>
                          <a:rPr lang="es-E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800" b="0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s-E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EC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800" dirty="0" smtClean="0"/>
                  <a:t>] y t es [T], Indique las dimensiones de X y </a:t>
                </a:r>
                <a:r>
                  <a:rPr lang="es-ES" sz="2800" dirty="0" err="1" smtClean="0"/>
                  <a:t>Y</a:t>
                </a:r>
                <a:r>
                  <a:rPr lang="es-ES" sz="2800" dirty="0" smtClean="0"/>
                  <a:t>.</a:t>
                </a:r>
                <a:endParaRPr lang="es-EC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70" y="2053389"/>
                <a:ext cx="1076429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33" t="-5769" r="-1189" b="-1794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741820" y="3212432"/>
                <a:ext cx="3244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4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s-ES" sz="4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C" sz="4000" b="0" i="1" smtClean="0">
                          <a:latin typeface="Cambria Math"/>
                          <a:ea typeface="Cambria Math"/>
                        </a:rPr>
                        <m:t>𝑋𝑡</m:t>
                      </m:r>
                      <m:r>
                        <a:rPr lang="es-ES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C" sz="4000" b="0" i="1" smtClean="0">
                          <a:latin typeface="Cambria Math"/>
                          <a:ea typeface="Cambria Math"/>
                        </a:rPr>
                        <m:t>𝑌</m:t>
                      </m:r>
                      <m:sSup>
                        <m:sSupPr>
                          <m:ctrlPr>
                            <a:rPr lang="es-EC" sz="4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C" sz="4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s-EC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sz="40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20" y="3212432"/>
                <a:ext cx="3244734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842169" y="3932350"/>
                <a:ext cx="1076429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800" dirty="0" smtClean="0"/>
                  <a:t>E.2.: Sabiendo que la dimensión de </a:t>
                </a:r>
                <a:r>
                  <a:rPr lang="es-ES" sz="2800" dirty="0" smtClean="0">
                    <a:sym typeface="Symbol"/>
                  </a:rPr>
                  <a:t>V </a:t>
                </a:r>
                <a:r>
                  <a:rPr lang="es-ES" sz="2800" dirty="0" smtClean="0"/>
                  <a:t> es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b="0" i="0" dirty="0" smtClean="0">
                        <a:latin typeface="Cambria Math"/>
                      </a:rPr>
                      <m:t>L</m:t>
                    </m:r>
                    <m:sSup>
                      <m:sSupPr>
                        <m:ctrlPr>
                          <a:rPr lang="es-E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800" b="0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s-ES" sz="28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sz="2800" dirty="0" smtClean="0"/>
                  <a:t>] y del 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s-ES" sz="2800" b="0" i="1" dirty="0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s-ES" sz="2800" dirty="0" smtClean="0"/>
                  <a:t> es </a:t>
                </a:r>
                <a:r>
                  <a:rPr lang="es-ES" sz="2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dirty="0">
                        <a:latin typeface="Cambria Math"/>
                      </a:rPr>
                      <m:t>L</m:t>
                    </m:r>
                  </m:oMath>
                </a14:m>
                <a:r>
                  <a:rPr lang="es-ES" sz="2800" dirty="0"/>
                  <a:t>]</a:t>
                </a:r>
                <a:r>
                  <a:rPr lang="es-ES" sz="2800" dirty="0" smtClean="0"/>
                  <a:t>, Indique las dimensiones de A y B.</a:t>
                </a:r>
                <a:endParaRPr lang="es-EC" sz="28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69" y="3932350"/>
                <a:ext cx="1076429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33" t="-5732" r="-1189" b="-1719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894219" y="5193632"/>
                <a:ext cx="36846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40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s-ES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sz="4000" b="0" i="1" smtClean="0">
                          <a:latin typeface="Cambria Math"/>
                        </a:rPr>
                        <m:t>=</m:t>
                      </m:r>
                      <m:r>
                        <a:rPr lang="es-ES" sz="4000" b="0" i="1" smtClean="0">
                          <a:latin typeface="Cambria Math"/>
                        </a:rPr>
                        <m:t>𝐴</m:t>
                      </m:r>
                      <m:r>
                        <a:rPr lang="es-ES" sz="4000" b="0" i="1" smtClean="0">
                          <a:latin typeface="Cambria Math"/>
                        </a:rPr>
                        <m:t>+2</m:t>
                      </m:r>
                      <m:r>
                        <a:rPr lang="es-ES" sz="4000" b="0" i="1" smtClean="0">
                          <a:latin typeface="Cambria Math"/>
                        </a:rPr>
                        <m:t>𝐵</m:t>
                      </m:r>
                      <m:r>
                        <a:rPr lang="es-ES" sz="4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s-EC" sz="4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19" y="5193632"/>
                <a:ext cx="3684663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Error típico: homogeneidad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C" dirty="0" smtClean="0"/>
                  <a:t>Si se opera matemáticamente una expresión al reemplazar los valores cuantitativos de la variables, se puede obtener un valor numérico, pero no necesariamente este representa la variable física mostrada!</a:t>
                </a:r>
              </a:p>
              <a:p>
                <a:pPr marL="0" indent="0">
                  <a:buNone/>
                </a:pPr>
                <a:r>
                  <a:rPr lang="es-EC" b="1" dirty="0" smtClean="0"/>
                  <a:t>Ejemplo:</a:t>
                </a:r>
              </a:p>
              <a:p>
                <a:pPr marL="0" indent="0">
                  <a:buNone/>
                </a:pPr>
                <a:r>
                  <a:rPr lang="es-EC" dirty="0" smtClean="0"/>
                  <a:t>Usted </a:t>
                </a:r>
                <a:r>
                  <a:rPr lang="es-EC" smtClean="0"/>
                  <a:t>de casualidad </a:t>
                </a:r>
                <a:r>
                  <a:rPr lang="es-EC" dirty="0" smtClean="0"/>
                  <a:t>quiere calcular posición, y resuelve un ejercicio determinado usando: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EC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s-EC" sz="3200" b="1" i="1" smtClean="0">
                          <a:latin typeface="Cambria Math"/>
                          <a:ea typeface="Cambria Math"/>
                        </a:rPr>
                        <m:t>𝒗</m:t>
                      </m:r>
                      <m:sSup>
                        <m:sSupPr>
                          <m:ctrlPr>
                            <a:rPr lang="es-EC" sz="3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es-EC" sz="3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C" b="1" dirty="0" smtClean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59" t="-917" r="-10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4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es-ES" noProof="1" smtClean="0"/>
              <a:t>Agenda</a:t>
            </a:r>
            <a:endParaRPr lang="es-ES" noProof="1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¿Qué es medir?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Magnitudes fundamentales y derivadas del SI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Prefijos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Análisis dimensional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Notación Científica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Cifras Significativas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Incertidumbre relativa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es-ES" noProof="1" smtClean="0"/>
              <a:t>Orden de magnitud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Recapitulación: homogeneidad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debe usar para saber si la expresión matemática usada, es dimensionalmente correcta.</a:t>
            </a:r>
          </a:p>
          <a:p>
            <a:r>
              <a:rPr lang="es-EC" dirty="0" smtClean="0"/>
              <a:t>Solo se puede operar entre variables cuya naturaleza sea la misma.</a:t>
            </a:r>
          </a:p>
          <a:p>
            <a:r>
              <a:rPr lang="es-EC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OJO: que una expresión matemática dé un valor numérico, no significa que sea correcta para representar la variable física deseada.</a:t>
            </a:r>
          </a:p>
          <a:p>
            <a:r>
              <a:rPr lang="es-EC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 más importante: </a:t>
            </a:r>
            <a:r>
              <a:rPr lang="es-EC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constantes físicas TAMBIÉN tienen unidades.</a:t>
            </a:r>
            <a:endParaRPr lang="es-EC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7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Ejercicios de repaso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s-EC" b="1" dirty="0" smtClean="0"/>
                  <a:t>Determine las unidades de X y </a:t>
                </a:r>
                <a:r>
                  <a:rPr lang="es-EC" b="1" dirty="0" err="1" smtClean="0"/>
                  <a:t>Y</a:t>
                </a:r>
                <a:r>
                  <a:rPr lang="es-EC" b="1" dirty="0" smtClean="0"/>
                  <a:t> para que la expresión cumpla el principio de homogeneidad, donde A (aceleración), t (tiempo), d (longitud):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1" i="1" smtClean="0">
                          <a:latin typeface="Cambria Math"/>
                        </a:rPr>
                        <m:t>𝑨</m:t>
                      </m:r>
                      <m:r>
                        <a:rPr lang="es-EC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b="1" i="1">
                              <a:latin typeface="Cambria Math"/>
                            </a:rPr>
                            <m:t>𝐝𝐗</m:t>
                          </m:r>
                          <m:r>
                            <a:rPr lang="es-EC" sz="2800" b="1">
                              <a:latin typeface="Cambria Math"/>
                            </a:rPr>
                            <m:t>+</m:t>
                          </m:r>
                          <m:r>
                            <a:rPr lang="es-EC" sz="2800" b="1" i="1">
                              <a:latin typeface="Cambria Math"/>
                            </a:rPr>
                            <m:t>𝟑𝐘</m:t>
                          </m:r>
                          <m:r>
                            <m:rPr>
                              <m:nor/>
                            </m:rPr>
                            <a:rPr lang="es-EC" sz="2800" b="1" dirty="0"/>
                            <m:t> </m:t>
                          </m:r>
                        </m:num>
                        <m:den>
                          <m:r>
                            <a:rPr lang="es-EC" sz="28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EC" sz="2800" b="1" dirty="0" smtClean="0"/>
              </a:p>
              <a:p>
                <a:pPr marL="457200" lvl="1" indent="0">
                  <a:buNone/>
                </a:pPr>
                <a:endParaRPr lang="es-EC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EC" b="1" dirty="0" smtClean="0"/>
                  <a:t>Se tiene la constante K medida en [L^2][M]/[T^4], determine las unidades de A y B para que Z este definida en  [M^3]: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1" i="1">
                          <a:latin typeface="Cambria Math"/>
                        </a:rPr>
                        <m:t>𝒁</m:t>
                      </m:r>
                      <m:r>
                        <a:rPr lang="es-EC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EC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s-EC" sz="2800" b="1" i="1">
                          <a:latin typeface="Cambria Math"/>
                        </a:rPr>
                        <m:t>𝑲</m:t>
                      </m:r>
                      <m:r>
                        <a:rPr lang="es-EC" sz="2800" b="1" i="1">
                          <a:latin typeface="Cambria Math"/>
                        </a:rPr>
                        <m:t>(</m:t>
                      </m:r>
                      <m:r>
                        <a:rPr lang="es-EC" sz="2800" b="1" i="1">
                          <a:latin typeface="Cambria Math"/>
                        </a:rPr>
                        <m:t>𝑨</m:t>
                      </m:r>
                      <m:r>
                        <a:rPr lang="es-EC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s-EC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sz="2800" b="1" i="1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s-EC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C" sz="2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C" sz="28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3" t="-1223" r="-5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Ejercicios de repaso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s-EC" dirty="0" smtClean="0"/>
                  <a:t>Suponga que dos cantidades A y B, tienen dimensiones diferentes. ¿Cuáles de las siguientes opciones </a:t>
                </a:r>
                <a:r>
                  <a:rPr lang="es-EC" u="sng" dirty="0" smtClean="0"/>
                  <a:t>podrían</a:t>
                </a:r>
                <a:r>
                  <a:rPr lang="es-EC" dirty="0" smtClean="0"/>
                  <a:t> tener significado físico.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s-EC" dirty="0" smtClean="0"/>
                  <a:t>A + B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s-EC" dirty="0" smtClean="0"/>
                  <a:t>B – A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s-EC" dirty="0" smtClean="0"/>
                  <a:t>A*B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s-EC" dirty="0" smtClean="0"/>
                  <a:t>A – B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s-EC" dirty="0" smtClean="0"/>
                  <a:t>A / B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s-EC" dirty="0" smtClean="0"/>
                  <a:t>El periodo de un péndulo esta dado por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𝑇</m:t>
                    </m:r>
                    <m:r>
                      <a:rPr lang="es-EC" b="0" i="1" smtClean="0">
                        <a:latin typeface="Cambria Math"/>
                      </a:rPr>
                      <m:t>=2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s-EC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s-EC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s-EC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s-EC" dirty="0" smtClean="0"/>
                  <a:t> donde L está en medidas de longitud y g es una aceleración. Determine si la expresión cumple el principio de homogeneidad</a:t>
                </a: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3" t="-1223" r="-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Conversión de Unidades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19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Conversión de unidades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 smtClean="0"/>
              <a:t>Definición:</a:t>
            </a:r>
          </a:p>
          <a:p>
            <a:pPr marL="0" indent="0" algn="just">
              <a:buNone/>
            </a:pPr>
            <a:r>
              <a:rPr lang="es-EC" dirty="0" smtClean="0"/>
              <a:t>Es la transformación de unidades de una variable física desde la unidad fundamental del SI a otro estándar de unidades, sus múltiplos y submúltiplos, y viceversa. </a:t>
            </a:r>
          </a:p>
          <a:p>
            <a:pPr marL="0" indent="0">
              <a:buNone/>
            </a:pPr>
            <a:r>
              <a:rPr lang="es-EC" b="1" dirty="0" smtClean="0"/>
              <a:t>Ejemplo:</a:t>
            </a:r>
          </a:p>
          <a:p>
            <a:pPr marL="0" indent="0">
              <a:buNone/>
            </a:pPr>
            <a:r>
              <a:rPr lang="es-EC" dirty="0" smtClean="0"/>
              <a:t>Al hablar de “Kilometro” se refiere a un múltiplo de la unidad fundamental de longitud, el metro.</a:t>
            </a:r>
          </a:p>
          <a:p>
            <a:pPr marL="0" indent="0">
              <a:buNone/>
            </a:pPr>
            <a:r>
              <a:rPr lang="es-EC" dirty="0" smtClean="0"/>
              <a:t>Al utilizar “millas” se refiere a una unidad de longitud, en este caso, su unidad fundamental en el SI es el “metro”</a:t>
            </a:r>
          </a:p>
        </p:txBody>
      </p:sp>
    </p:spTree>
    <p:extLst>
      <p:ext uri="{BB962C8B-B14F-4D97-AF65-F5344CB8AC3E}">
        <p14:creationId xmlns:p14="http://schemas.microsoft.com/office/powerpoint/2010/main" val="36024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Múltiplos: conversión de unidades</a:t>
            </a:r>
            <a:endParaRPr lang="es-EC" dirty="0"/>
          </a:p>
        </p:txBody>
      </p:sp>
      <p:graphicFrame>
        <p:nvGraphicFramePr>
          <p:cNvPr id="4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026016"/>
              </p:ext>
            </p:extLst>
          </p:nvPr>
        </p:nvGraphicFramePr>
        <p:xfrm>
          <a:off x="2261475" y="1905000"/>
          <a:ext cx="7923048" cy="4754880"/>
        </p:xfrm>
        <a:graphic>
          <a:graphicData uri="http://schemas.openxmlformats.org/drawingml/2006/table">
            <a:tbl>
              <a:tblPr/>
              <a:tblGrid>
                <a:gridCol w="1522248"/>
                <a:gridCol w="1891863"/>
                <a:gridCol w="45089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Prefijo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de multiplicación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    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Hecto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  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Kilo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Mega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Giga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Tera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1 000 000 000 000 000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1 000 000 000 000 000 000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Submúltiplos: conversión de unidades</a:t>
            </a:r>
            <a:endParaRPr lang="es-EC" dirty="0"/>
          </a:p>
        </p:txBody>
      </p:sp>
      <p:graphicFrame>
        <p:nvGraphicFramePr>
          <p:cNvPr id="3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385286"/>
              </p:ext>
            </p:extLst>
          </p:nvPr>
        </p:nvGraphicFramePr>
        <p:xfrm>
          <a:off x="1919890" y="1898168"/>
          <a:ext cx="7823200" cy="4754880"/>
        </p:xfrm>
        <a:graphic>
          <a:graphicData uri="http://schemas.openxmlformats.org/drawingml/2006/table">
            <a:tbl>
              <a:tblPr/>
              <a:tblGrid>
                <a:gridCol w="1343573"/>
                <a:gridCol w="1797269"/>
                <a:gridCol w="468235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Prefijo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de multiplicación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10  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100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Nano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Pico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 00</a:t>
                      </a:r>
                      <a:r>
                        <a:rPr kumimoji="0" lang="x-non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1 000 000 000 000 000 000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4182" y="476672"/>
            <a:ext cx="324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longitud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89871" y="3327375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km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4" name="3 Flecha derecha"/>
          <p:cNvSpPr/>
          <p:nvPr/>
        </p:nvSpPr>
        <p:spPr>
          <a:xfrm>
            <a:off x="3071664" y="3409652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186319" y="3327375"/>
                <a:ext cx="1066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39" y="3327374"/>
                <a:ext cx="107151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1766648" y="383143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hm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7" name="6 Flecha derecha"/>
          <p:cNvSpPr/>
          <p:nvPr/>
        </p:nvSpPr>
        <p:spPr>
          <a:xfrm>
            <a:off x="3119669" y="3913708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271797" y="3903439"/>
                <a:ext cx="1066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03438"/>
                <a:ext cx="10715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1679510" y="440749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err="1" smtClean="0"/>
              <a:t>dam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11" name="10 Flecha derecha"/>
          <p:cNvSpPr/>
          <p:nvPr/>
        </p:nvSpPr>
        <p:spPr>
          <a:xfrm>
            <a:off x="3119669" y="4489772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4271797" y="4479503"/>
                <a:ext cx="10600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79502"/>
                <a:ext cx="10715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CuadroTexto"/>
          <p:cNvSpPr txBox="1"/>
          <p:nvPr/>
        </p:nvSpPr>
        <p:spPr>
          <a:xfrm>
            <a:off x="6774895" y="2319264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dm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14" name="13 Flecha derecha"/>
          <p:cNvSpPr/>
          <p:nvPr/>
        </p:nvSpPr>
        <p:spPr>
          <a:xfrm>
            <a:off x="8215055" y="2401541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9367183" y="2391272"/>
                <a:ext cx="1230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87" y="2391271"/>
                <a:ext cx="123501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6763418" y="289532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cm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17" name="16 Flecha derecha"/>
          <p:cNvSpPr/>
          <p:nvPr/>
        </p:nvSpPr>
        <p:spPr>
          <a:xfrm>
            <a:off x="8203577" y="2977605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9355705" y="2967336"/>
                <a:ext cx="1230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79" y="2967335"/>
                <a:ext cx="12350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CuadroTexto"/>
          <p:cNvSpPr txBox="1"/>
          <p:nvPr/>
        </p:nvSpPr>
        <p:spPr>
          <a:xfrm>
            <a:off x="6763418" y="339938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mm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20" name="19 Flecha derecha"/>
          <p:cNvSpPr/>
          <p:nvPr/>
        </p:nvSpPr>
        <p:spPr>
          <a:xfrm>
            <a:off x="8203577" y="3481661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9355705" y="3471392"/>
                <a:ext cx="1230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79" y="3471391"/>
                <a:ext cx="123501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6763418" y="3933057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err="1" smtClean="0"/>
              <a:t>um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23" name="22 Flecha derecha"/>
          <p:cNvSpPr/>
          <p:nvPr/>
        </p:nvSpPr>
        <p:spPr>
          <a:xfrm>
            <a:off x="8203577" y="4015334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9355705" y="4005065"/>
                <a:ext cx="1230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79" y="4005064"/>
                <a:ext cx="123501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24 CuadroTexto"/>
          <p:cNvSpPr txBox="1"/>
          <p:nvPr/>
        </p:nvSpPr>
        <p:spPr>
          <a:xfrm>
            <a:off x="6763418" y="4479504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err="1" smtClean="0"/>
              <a:t>nm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26" name="25 Flecha derecha"/>
          <p:cNvSpPr/>
          <p:nvPr/>
        </p:nvSpPr>
        <p:spPr>
          <a:xfrm>
            <a:off x="8203577" y="4561781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9355705" y="4551512"/>
                <a:ext cx="1223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−9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79" y="4551511"/>
                <a:ext cx="123501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27 CuadroTexto"/>
          <p:cNvSpPr txBox="1"/>
          <p:nvPr/>
        </p:nvSpPr>
        <p:spPr>
          <a:xfrm>
            <a:off x="1625584" y="283812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smtClean="0"/>
              <a:t>Mm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29" name="28 Flecha derecha"/>
          <p:cNvSpPr/>
          <p:nvPr/>
        </p:nvSpPr>
        <p:spPr>
          <a:xfrm>
            <a:off x="3079429" y="2920406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194084" y="2838129"/>
                <a:ext cx="1066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563" y="2838128"/>
                <a:ext cx="10715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30 CuadroTexto"/>
          <p:cNvSpPr txBox="1"/>
          <p:nvPr/>
        </p:nvSpPr>
        <p:spPr>
          <a:xfrm>
            <a:off x="1687275" y="230445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err="1" smtClean="0"/>
              <a:t>Gm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32" name="31 Flecha derecha"/>
          <p:cNvSpPr/>
          <p:nvPr/>
        </p:nvSpPr>
        <p:spPr>
          <a:xfrm>
            <a:off x="3175440" y="2386733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4290095" y="2304456"/>
                <a:ext cx="1060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71" y="2304455"/>
                <a:ext cx="10715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6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4182" y="476672"/>
            <a:ext cx="324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longitud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03446" y="2056309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milla </a:t>
            </a:r>
            <a:endParaRPr lang="es-EC" dirty="0"/>
          </a:p>
        </p:txBody>
      </p:sp>
      <p:sp>
        <p:nvSpPr>
          <p:cNvPr id="4" name="3 Flecha derecha"/>
          <p:cNvSpPr/>
          <p:nvPr/>
        </p:nvSpPr>
        <p:spPr>
          <a:xfrm>
            <a:off x="4192694" y="2112255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062996" y="2056309"/>
                <a:ext cx="1263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/>
                        </a:rPr>
                        <m:t>1</m:t>
                      </m:r>
                      <m:r>
                        <a:rPr lang="es-ES" sz="2400" b="0" i="1" smtClean="0">
                          <a:latin typeface="Cambria Math"/>
                        </a:rPr>
                        <m:t>609 </m:t>
                      </m:r>
                      <m:r>
                        <a:rPr lang="es-E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96" y="2056309"/>
                <a:ext cx="126393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1103446" y="2708920"/>
            <a:ext cx="188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in = 1 pulgada </a:t>
            </a:r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4193321" y="2709175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6041123" y="2653227"/>
                <a:ext cx="332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i="1" smtClean="0">
                        <a:latin typeface="Cambria Math"/>
                      </a:rPr>
                      <m:t>2</m:t>
                    </m:r>
                    <m:r>
                      <a:rPr lang="es-ES" sz="2400" b="0" i="1" smtClean="0">
                        <a:latin typeface="Cambria Math"/>
                      </a:rPr>
                      <m:t>.54 </m:t>
                    </m:r>
                    <m:r>
                      <a:rPr lang="es-ES" sz="2400" b="0" i="1" smtClean="0">
                        <a:latin typeface="Cambria Math"/>
                      </a:rPr>
                      <m:t>𝑥</m:t>
                    </m:r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C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r>
                      <a:rPr lang="es-E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s-EC" sz="2400" dirty="0" smtClean="0"/>
                  <a:t> = 2.54 cm</a:t>
                </a:r>
                <a:endParaRPr lang="es-EC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23" y="2653227"/>
                <a:ext cx="332020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0" t="-10526" r="-1835" b="-28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1103446" y="332737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ft = 1 pie </a:t>
            </a:r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>
            <a:off x="4193321" y="3383322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6062996" y="3271428"/>
                <a:ext cx="3645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30.48 </m:t>
                    </m:r>
                    <m:r>
                      <a:rPr lang="es-ES" sz="2400" b="0" i="1" smtClean="0">
                        <a:latin typeface="Cambria Math"/>
                      </a:rPr>
                      <m:t>𝑥</m:t>
                    </m:r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C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r>
                      <a:rPr lang="es-E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s-EC" sz="2400" dirty="0" smtClean="0"/>
                  <a:t> = 30.48 cm</a:t>
                </a:r>
                <a:endParaRPr lang="es-EC" sz="24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96" y="3271428"/>
                <a:ext cx="36456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02" t="-10667" r="-1505" b="-30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1103446" y="3918597"/>
            <a:ext cx="16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yd = 1 yarda </a:t>
            </a:r>
            <a:endParaRPr lang="es-EC" dirty="0"/>
          </a:p>
        </p:txBody>
      </p:sp>
      <p:sp>
        <p:nvSpPr>
          <p:cNvPr id="13" name="12 Flecha derecha"/>
          <p:cNvSpPr/>
          <p:nvPr/>
        </p:nvSpPr>
        <p:spPr>
          <a:xfrm>
            <a:off x="4193321" y="3957995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6062996" y="3846101"/>
                <a:ext cx="3645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91.44 </m:t>
                    </m:r>
                    <m:r>
                      <a:rPr lang="es-ES" sz="2400" b="0" i="1" smtClean="0">
                        <a:latin typeface="Cambria Math"/>
                      </a:rPr>
                      <m:t>𝑥</m:t>
                    </m:r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C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r>
                      <a:rPr lang="es-E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s-EC" sz="2400" dirty="0" smtClean="0"/>
                  <a:t> = 91.44 cm</a:t>
                </a:r>
                <a:endParaRPr lang="es-EC" sz="24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96" y="3846101"/>
                <a:ext cx="364561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02" t="-10526" r="-1505" b="-28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1103446" y="4626927"/>
            <a:ext cx="17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1 milla náutica</a:t>
            </a:r>
            <a:endParaRPr lang="es-EC" sz="2000" dirty="0"/>
          </a:p>
        </p:txBody>
      </p:sp>
      <p:sp>
        <p:nvSpPr>
          <p:cNvPr id="16" name="15 Flecha derecha"/>
          <p:cNvSpPr/>
          <p:nvPr/>
        </p:nvSpPr>
        <p:spPr>
          <a:xfrm>
            <a:off x="4192694" y="4682873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6041123" y="4626927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6080 ft = 1853.18 m</a:t>
            </a:r>
            <a:endParaRPr lang="es-EC" sz="2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103446" y="5245970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año luz</a:t>
            </a:r>
            <a:endParaRPr lang="es-EC" dirty="0"/>
          </a:p>
        </p:txBody>
      </p:sp>
      <p:sp>
        <p:nvSpPr>
          <p:cNvPr id="19" name="18 Flecha derecha"/>
          <p:cNvSpPr/>
          <p:nvPr/>
        </p:nvSpPr>
        <p:spPr>
          <a:xfrm>
            <a:off x="4192694" y="5301916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6136732" y="5185854"/>
                <a:ext cx="1849930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 smtClean="0"/>
                  <a:t>9.46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s-EC" sz="2400" dirty="0" smtClean="0"/>
                  <a:t>m</a:t>
                </a:r>
                <a:endParaRPr lang="es-EC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32" y="5185854"/>
                <a:ext cx="1849930" cy="465833"/>
              </a:xfrm>
              <a:prstGeom prst="rect">
                <a:avLst/>
              </a:prstGeom>
              <a:blipFill rotWithShape="1">
                <a:blip r:embed="rId6"/>
                <a:stretch>
                  <a:fillRect l="-5281" t="-9211" r="-3960" b="-30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1103446" y="5809433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s-ES" dirty="0"/>
              <a:t>1 pie</a:t>
            </a:r>
            <a:endParaRPr lang="es-EC" dirty="0"/>
          </a:p>
        </p:txBody>
      </p:sp>
      <p:sp>
        <p:nvSpPr>
          <p:cNvPr id="23" name="22 Flecha derecha"/>
          <p:cNvSpPr/>
          <p:nvPr/>
        </p:nvSpPr>
        <p:spPr>
          <a:xfrm>
            <a:off x="4158289" y="5865379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6147117" y="5809431"/>
            <a:ext cx="167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" dirty="0" smtClean="0"/>
              <a:t>12pulgadas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61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6777" y="634327"/>
            <a:ext cx="317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volumen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0800" y="2077472"/>
            <a:ext cx="65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r>
              <a:rPr lang="es-ES" sz="2400" dirty="0" err="1" smtClean="0"/>
              <a:t>Lt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sp>
        <p:nvSpPr>
          <p:cNvPr id="4" name="3 Flecha derecha"/>
          <p:cNvSpPr/>
          <p:nvPr/>
        </p:nvSpPr>
        <p:spPr>
          <a:xfrm>
            <a:off x="5635473" y="2133418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994082" y="2133418"/>
                <a:ext cx="2522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i="1" smtClean="0">
                        <a:latin typeface="Cambria Math"/>
                      </a:rPr>
                      <m:t>1</m:t>
                    </m:r>
                    <m:r>
                      <a:rPr lang="es-E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2400" dirty="0" smtClean="0"/>
                  <a:t>=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/>
                      </a:rPr>
                      <m:t>1</m:t>
                    </m:r>
                    <m:r>
                      <a:rPr lang="es-ES" sz="2400" b="0" i="1" smtClean="0">
                        <a:latin typeface="Cambria Math"/>
                      </a:rPr>
                      <m:t>000</m:t>
                    </m:r>
                    <m:r>
                      <a:rPr lang="es-E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s-E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s-E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82" y="2133418"/>
                <a:ext cx="252261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83" t="-10526" b="-28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4939568" y="2815402"/>
            <a:ext cx="1949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MASA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84208" y="474763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800" dirty="0" smtClean="0"/>
              <a:t>kg</a:t>
            </a:r>
            <a:r>
              <a:rPr lang="es-ES" sz="2400" dirty="0" smtClean="0"/>
              <a:t> </a:t>
            </a:r>
            <a:endParaRPr lang="es-EC" sz="2400" dirty="0"/>
          </a:p>
        </p:txBody>
      </p:sp>
      <p:sp>
        <p:nvSpPr>
          <p:cNvPr id="10" name="9 Flecha derecha"/>
          <p:cNvSpPr/>
          <p:nvPr/>
        </p:nvSpPr>
        <p:spPr>
          <a:xfrm>
            <a:off x="5635473" y="4834357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7085699" y="4747632"/>
                <a:ext cx="11354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S" sz="2800" b="0" i="1" smtClean="0">
                          <a:latin typeface="Cambria Math"/>
                        </a:rPr>
                        <m:t> </m:t>
                      </m:r>
                      <m:r>
                        <a:rPr lang="es-ES" sz="28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99" y="4747632"/>
                <a:ext cx="11354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3568365" y="547720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lb</a:t>
            </a:r>
            <a:endParaRPr lang="es-EC" sz="2400" dirty="0"/>
          </a:p>
        </p:txBody>
      </p:sp>
      <p:sp>
        <p:nvSpPr>
          <p:cNvPr id="13" name="12 Flecha derecha"/>
          <p:cNvSpPr/>
          <p:nvPr/>
        </p:nvSpPr>
        <p:spPr>
          <a:xfrm>
            <a:off x="5635473" y="5532988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7169360" y="5446430"/>
                <a:ext cx="1040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b="0" dirty="0" smtClean="0"/>
                  <a:t>454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/>
                      </a:rPr>
                      <m:t>𝑔</m:t>
                    </m:r>
                  </m:oMath>
                </a14:m>
                <a:endParaRPr lang="es-EC" sz="28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360" y="5446430"/>
                <a:ext cx="104041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1696" t="-10465" b="-325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3484208" y="4025234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800" dirty="0" smtClean="0"/>
              <a:t>kg</a:t>
            </a:r>
            <a:r>
              <a:rPr lang="es-ES" sz="2400" dirty="0" smtClean="0"/>
              <a:t> </a:t>
            </a:r>
            <a:endParaRPr lang="es-EC" sz="2400" dirty="0"/>
          </a:p>
        </p:txBody>
      </p:sp>
      <p:sp>
        <p:nvSpPr>
          <p:cNvPr id="16" name="15 Flecha derecha"/>
          <p:cNvSpPr/>
          <p:nvPr/>
        </p:nvSpPr>
        <p:spPr>
          <a:xfrm>
            <a:off x="5635473" y="4111959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6888691" y="4025234"/>
                <a:ext cx="1529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latin typeface="Cambria Math"/>
                        </a:rPr>
                        <m:t>2</m:t>
                      </m:r>
                      <m:r>
                        <a:rPr lang="es-ES" sz="2800" b="0" i="1" smtClean="0">
                          <a:latin typeface="Cambria Math"/>
                        </a:rPr>
                        <m:t>.205 </m:t>
                      </m:r>
                      <m:r>
                        <a:rPr lang="es-ES" sz="2800" b="0" i="1" smtClean="0"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91" y="4025234"/>
                <a:ext cx="152945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medir?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39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31213" y="476672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tiempo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88153" y="198549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min</a:t>
            </a:r>
            <a:endParaRPr lang="es-EC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3376318" y="2067773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490973" y="1985496"/>
                <a:ext cx="809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/>
                        </a:rPr>
                        <m:t>6</m:t>
                      </m:r>
                      <m:r>
                        <a:rPr lang="es-ES" sz="2400" b="0" i="1" smtClean="0">
                          <a:latin typeface="Cambria Math"/>
                        </a:rPr>
                        <m:t>0 </m:t>
                      </m:r>
                      <m:r>
                        <a:rPr lang="es-E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73" y="1985496"/>
                <a:ext cx="80970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1954257" y="2536483"/>
            <a:ext cx="98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hora</a:t>
            </a:r>
            <a:endParaRPr lang="es-EC" sz="2400" dirty="0"/>
          </a:p>
        </p:txBody>
      </p:sp>
      <p:sp>
        <p:nvSpPr>
          <p:cNvPr id="7" name="6 Flecha derecha"/>
          <p:cNvSpPr/>
          <p:nvPr/>
        </p:nvSpPr>
        <p:spPr>
          <a:xfrm>
            <a:off x="3442422" y="2618760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557077" y="2536483"/>
                <a:ext cx="1149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3</m:t>
                      </m:r>
                      <m:r>
                        <a:rPr lang="es-ES" sz="2400" i="1" smtClean="0">
                          <a:latin typeface="Cambria Math"/>
                        </a:rPr>
                        <m:t>6</m:t>
                      </m:r>
                      <m:r>
                        <a:rPr lang="es-ES" sz="2400" b="0" i="1" smtClean="0">
                          <a:latin typeface="Cambria Math"/>
                        </a:rPr>
                        <m:t>00 </m:t>
                      </m:r>
                      <m:r>
                        <a:rPr lang="es-E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77" y="2536483"/>
                <a:ext cx="114954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1994696" y="311254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400" dirty="0" err="1" smtClean="0"/>
              <a:t>dia</a:t>
            </a:r>
            <a:endParaRPr lang="es-EC" sz="2400" dirty="0"/>
          </a:p>
        </p:txBody>
      </p:sp>
      <p:sp>
        <p:nvSpPr>
          <p:cNvPr id="10" name="9 Flecha derecha"/>
          <p:cNvSpPr/>
          <p:nvPr/>
        </p:nvSpPr>
        <p:spPr>
          <a:xfrm>
            <a:off x="3482860" y="3194824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597516" y="3112547"/>
                <a:ext cx="1386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86 400 </m:t>
                      </m:r>
                      <m:r>
                        <a:rPr lang="es-E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16" y="3112547"/>
                <a:ext cx="138679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1994695" y="376061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año</a:t>
            </a:r>
            <a:endParaRPr lang="es-EC" sz="2400" dirty="0"/>
          </a:p>
        </p:txBody>
      </p:sp>
      <p:sp>
        <p:nvSpPr>
          <p:cNvPr id="13" name="12 Flecha derecha"/>
          <p:cNvSpPr/>
          <p:nvPr/>
        </p:nvSpPr>
        <p:spPr>
          <a:xfrm>
            <a:off x="3482860" y="3842896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597516" y="3760619"/>
                <a:ext cx="1963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31 536 000 </m:t>
                      </m:r>
                      <m:r>
                        <a:rPr lang="es-E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16" y="3760619"/>
                <a:ext cx="196387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Archivos de programa\Microsoft Office\MEDIA\CAGCAT10\j023413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1903737"/>
            <a:ext cx="2603375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303474" y="4423913"/>
            <a:ext cx="270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ángulo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61974" y="5667214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180 º </a:t>
            </a:r>
            <a:endParaRPr lang="es-EC" sz="2400" dirty="0"/>
          </a:p>
        </p:txBody>
      </p:sp>
      <p:sp>
        <p:nvSpPr>
          <p:cNvPr id="19" name="18 Flecha derecha"/>
          <p:cNvSpPr/>
          <p:nvPr/>
        </p:nvSpPr>
        <p:spPr>
          <a:xfrm>
            <a:off x="5950138" y="5749491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7064794" y="5667213"/>
                <a:ext cx="96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8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s-EC" sz="2800" dirty="0" smtClean="0"/>
                  <a:t> rad</a:t>
                </a:r>
                <a:endParaRPr lang="es-EC" sz="28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794" y="5667213"/>
                <a:ext cx="96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r="-11392" b="-341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63241" y="476672"/>
            <a:ext cx="242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Fuerza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93062" y="2743227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800" dirty="0" err="1" smtClean="0"/>
              <a:t>kgf</a:t>
            </a:r>
            <a:r>
              <a:rPr lang="es-ES" sz="2400" dirty="0" smtClean="0"/>
              <a:t> </a:t>
            </a:r>
            <a:endParaRPr lang="es-EC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5239913" y="2829951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495882" y="2743226"/>
                <a:ext cx="11664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latin typeface="Cambria Math"/>
                        </a:rPr>
                        <m:t>9</m:t>
                      </m:r>
                      <m:r>
                        <a:rPr lang="es-ES" sz="2800" b="0" i="1" smtClean="0">
                          <a:latin typeface="Cambria Math"/>
                        </a:rPr>
                        <m:t>,8  </m:t>
                      </m:r>
                      <m:r>
                        <a:rPr lang="es-ES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82" y="2743226"/>
                <a:ext cx="11664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3958784" y="35974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400" dirty="0" err="1" smtClean="0"/>
              <a:t>kgf</a:t>
            </a:r>
            <a:endParaRPr lang="es-EC" sz="2400" dirty="0"/>
          </a:p>
        </p:txBody>
      </p:sp>
      <p:sp>
        <p:nvSpPr>
          <p:cNvPr id="8" name="7 Flecha derecha"/>
          <p:cNvSpPr/>
          <p:nvPr/>
        </p:nvSpPr>
        <p:spPr>
          <a:xfrm>
            <a:off x="5239913" y="3687699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9" name="8 CuadroTexto"/>
          <p:cNvSpPr txBox="1"/>
          <p:nvPr/>
        </p:nvSpPr>
        <p:spPr>
          <a:xfrm>
            <a:off x="6599089" y="3566689"/>
            <a:ext cx="109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dirty="0" smtClean="0"/>
              <a:t>2,2 </a:t>
            </a:r>
            <a:r>
              <a:rPr lang="es-ES" sz="2800" b="0" dirty="0" err="1" smtClean="0"/>
              <a:t>lbf</a:t>
            </a:r>
            <a:endParaRPr lang="es-EC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31721" y="200328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 </a:t>
            </a:r>
            <a:r>
              <a:rPr lang="es-ES" sz="2800" dirty="0" smtClean="0"/>
              <a:t>N</a:t>
            </a:r>
            <a:endParaRPr lang="es-EC" sz="2400" dirty="0"/>
          </a:p>
        </p:txBody>
      </p:sp>
      <p:sp>
        <p:nvSpPr>
          <p:cNvPr id="11" name="10 Flecha derecha"/>
          <p:cNvSpPr/>
          <p:nvPr/>
        </p:nvSpPr>
        <p:spPr>
          <a:xfrm>
            <a:off x="5239913" y="2090004"/>
            <a:ext cx="720080" cy="3497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6354568" y="2003280"/>
                <a:ext cx="1839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latin typeface="Cambria Math"/>
                        </a:rPr>
                        <m:t>0</m:t>
                      </m:r>
                      <m:r>
                        <a:rPr lang="es-ES" sz="2800" b="0" i="1" smtClean="0">
                          <a:latin typeface="Cambria Math"/>
                        </a:rPr>
                        <m:t>,102 </m:t>
                      </m:r>
                      <m:r>
                        <a:rPr lang="es-ES" sz="2800" b="0" i="1" smtClean="0">
                          <a:latin typeface="Cambria Math"/>
                        </a:rPr>
                        <m:t>𝑘𝑔𝑓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68" y="2003280"/>
                <a:ext cx="18398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Conversión de unidades: </a:t>
            </a:r>
            <a:r>
              <a:rPr lang="es-EC" dirty="0" err="1" smtClean="0"/>
              <a:t>tips</a:t>
            </a:r>
            <a:r>
              <a:rPr lang="es-EC" dirty="0" smtClean="0"/>
              <a:t> básicos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C" dirty="0" smtClean="0"/>
                  <a:t>Para convertir de una unidad a otra, se debe realizar una multiplicación de factores de conversión, para ir eliminando entre sí las unidades no deseadas.</a:t>
                </a:r>
              </a:p>
              <a:p>
                <a:pPr marL="0" indent="0">
                  <a:buNone/>
                </a:pPr>
                <a:r>
                  <a:rPr lang="es-EC" dirty="0" smtClean="0"/>
                  <a:t>Ejemplo: </a:t>
                </a:r>
              </a:p>
              <a:p>
                <a:pPr marL="0" indent="0">
                  <a:buNone/>
                </a:pPr>
                <a:r>
                  <a:rPr lang="es-EC" dirty="0" smtClean="0"/>
                  <a:t>Transformar 124,4 [m] a [Km].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124,4 </m:t>
                      </m:r>
                      <m:d>
                        <m:dPr>
                          <m:begChr m:val="["/>
                          <m:endChr m:val="]"/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r>
                        <a:rPr lang="es-EC" b="0" i="1" smtClean="0">
                          <a:latin typeface="Cambria Math"/>
                        </a:rPr>
                        <m:t>𝑥</m:t>
                      </m:r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1 [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𝐾𝑚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1000 [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124,4 </m:t>
                      </m:r>
                      <m:r>
                        <a:rPr lang="es-EC" b="0" i="1" smtClean="0">
                          <a:latin typeface="Cambria Math"/>
                        </a:rPr>
                        <m:t>𝑥</m:t>
                      </m:r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1 [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𝐾𝑚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EC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=0,1244 [</m:t>
                      </m:r>
                      <m:r>
                        <a:rPr lang="es-EC" b="0" i="1" smtClean="0">
                          <a:latin typeface="Cambria Math"/>
                        </a:rPr>
                        <m:t>𝐾𝑚</m:t>
                      </m:r>
                      <m:r>
                        <a:rPr lang="es-EC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59" t="-917" r="-5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4 Conector recto de flecha"/>
          <p:cNvCxnSpPr/>
          <p:nvPr/>
        </p:nvCxnSpPr>
        <p:spPr>
          <a:xfrm flipV="1">
            <a:off x="5449613" y="4030717"/>
            <a:ext cx="536028" cy="677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V="1">
            <a:off x="6926316" y="4290848"/>
            <a:ext cx="536028" cy="677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Conversión de unidades: agregando complejidad…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190749"/>
                <a:ext cx="9628632" cy="4399237"/>
              </a:xfrm>
            </p:spPr>
            <p:txBody>
              <a:bodyPr>
                <a:normAutofit/>
              </a:bodyPr>
              <a:lstStyle/>
              <a:p>
                <a:r>
                  <a:rPr lang="es-EC" b="1" dirty="0" smtClean="0"/>
                  <a:t>Transformar  el área de un cuadrado de 10 [in^2] en [m^2]</a:t>
                </a:r>
              </a:p>
              <a:p>
                <a:pPr marL="0" indent="0">
                  <a:buNone/>
                </a:pPr>
                <a:r>
                  <a:rPr lang="es-EC" dirty="0" smtClean="0"/>
                  <a:t>Debemos plantear: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O en su defecto: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𝟏𝟎</m:t>
                      </m:r>
                      <m:r>
                        <a:rPr lang="es-EC" b="1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𝒊𝒏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s-EC" b="1" i="1">
                          <a:latin typeface="Cambria Math"/>
                        </a:rPr>
                        <m:t> </m:t>
                      </m:r>
                      <m:r>
                        <a:rPr lang="es-EC" b="1" i="1">
                          <a:latin typeface="Cambria Math"/>
                        </a:rPr>
                        <m:t>𝒙</m:t>
                      </m:r>
                      <m:r>
                        <a:rPr lang="es-EC" b="1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𝟓𝟒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𝒊𝒏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𝒙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𝟎𝟎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 smtClean="0">
                                      <a:latin typeface="Cambria Math"/>
                                    </a:rPr>
                                    <m:t>𝒄𝒎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b="1" dirty="0" smtClean="0"/>
              </a:p>
              <a:p>
                <a:pPr marL="0" indent="0" algn="ctr">
                  <a:buNone/>
                </a:pPr>
                <a:endParaRPr lang="es-EC" b="1" u="sng" dirty="0" smtClean="0"/>
              </a:p>
              <a:p>
                <a:pPr marL="0" indent="0" algn="ctr">
                  <a:buNone/>
                </a:pPr>
                <a:r>
                  <a:rPr lang="es-EC" sz="2400" b="1" u="sng" dirty="0" smtClean="0"/>
                  <a:t>Compruebe con la calculadora</a:t>
                </a:r>
                <a:endParaRPr lang="es-EC" sz="2400" b="1" u="sng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190749"/>
                <a:ext cx="9628632" cy="4399237"/>
              </a:xfrm>
              <a:blipFill rotWithShape="1">
                <a:blip r:embed="rId2"/>
                <a:stretch>
                  <a:fillRect l="-759" t="-831" b="-180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854669" y="3156466"/>
                <a:ext cx="3511154" cy="828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b="1" i="1">
                          <a:latin typeface="Cambria Math"/>
                        </a:rPr>
                        <m:t>𝟏𝟎</m:t>
                      </m:r>
                      <m:r>
                        <a:rPr lang="es-EC" sz="2200" b="1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2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sz="2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200" b="1" i="1">
                                  <a:latin typeface="Cambria Math"/>
                                </a:rPr>
                                <m:t>𝒊𝒏</m:t>
                              </m:r>
                            </m:e>
                            <m:sup>
                              <m:r>
                                <a:rPr lang="es-EC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s-EC" sz="2200" b="1" i="1">
                          <a:latin typeface="Cambria Math"/>
                        </a:rPr>
                        <m:t> </m:t>
                      </m:r>
                      <m:r>
                        <a:rPr lang="es-EC" sz="2200" b="1" i="1">
                          <a:latin typeface="Cambria Math"/>
                        </a:rPr>
                        <m:t>𝒙</m:t>
                      </m:r>
                      <m:r>
                        <a:rPr lang="es-EC" sz="2200" b="1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C" sz="2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2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2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𝟎𝟐𝟓𝟒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22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2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sz="22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2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22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2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sz="2200" b="1" i="1">
                                      <a:latin typeface="Cambria Math"/>
                                    </a:rPr>
                                    <m:t>𝒊𝒏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2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669" y="3156466"/>
                <a:ext cx="3511154" cy="8288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 de repaso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57201" y="1925051"/>
                <a:ext cx="1134978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es-ES" sz="3200" dirty="0" smtClean="0"/>
                  <a:t>Según la nueva ley de tránsito, los autos livianos deben transitar máximo a 90 km/h en vías perimetrales. Determine la rapidez máxima en m/s.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s-ES" sz="3200" dirty="0"/>
                  <a:t>Determine la masa en libras de 50 kg de cemento.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s-ES" sz="3200" dirty="0" smtClean="0"/>
                  <a:t>Encuentre a </a:t>
                </a:r>
                <a:r>
                  <a:rPr lang="es-ES" sz="3200" dirty="0"/>
                  <a:t>densidad en </a:t>
                </a:r>
                <a14:m>
                  <m:oMath xmlns:m="http://schemas.openxmlformats.org/officeDocument/2006/math">
                    <m:r>
                      <a:rPr lang="es-EC" sz="32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s-EC" sz="3200" b="0" i="0" smtClean="0">
                        <a:latin typeface="Cambria Math"/>
                      </a:rPr>
                      <m:t>g</m:t>
                    </m:r>
                    <m:r>
                      <a:rPr lang="es-EC" sz="3200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s-E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s-ES" sz="320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EC" sz="32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s-EC" sz="3200" dirty="0"/>
                  <a:t> de una esfera de radio 3 cm y masa 0,54 </a:t>
                </a:r>
                <a:r>
                  <a:rPr lang="es-EC" sz="3200" dirty="0" smtClean="0"/>
                  <a:t>kg.</a:t>
                </a:r>
                <a:endParaRPr lang="es-EC" sz="3200" dirty="0"/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s-ES" sz="3200" dirty="0"/>
                  <a:t>¿Cuál es el área en </a:t>
                </a:r>
                <a:r>
                  <a:rPr lang="es-ES" sz="3200" dirty="0" smtClean="0"/>
                  <a:t>m^2 </a:t>
                </a:r>
                <a:r>
                  <a:rPr lang="es-ES" sz="3200" dirty="0"/>
                  <a:t>de un chip semiconductor de 1,25 </a:t>
                </a:r>
                <a:r>
                  <a:rPr lang="es-ES" sz="3200" dirty="0" smtClean="0"/>
                  <a:t>in^2</a:t>
                </a:r>
                <a:r>
                  <a:rPr lang="es-ES" sz="3200" dirty="0"/>
                  <a:t>?</a:t>
                </a:r>
                <a:endParaRPr lang="es-EC" sz="32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925051"/>
                <a:ext cx="11349788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396" t="-2586" r="-1343" b="-53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Ejercicios de repaso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5. La rapidez de la luz es de aproximadamente 300000000 [m/s], determine su valor en: </a:t>
            </a:r>
          </a:p>
          <a:p>
            <a:pPr marL="457200" indent="-457200">
              <a:buFont typeface="+mj-lt"/>
              <a:buAutoNum type="alphaLcParenR"/>
            </a:pPr>
            <a:r>
              <a:rPr lang="es-EC" dirty="0" smtClean="0"/>
              <a:t>Pie / hora</a:t>
            </a:r>
          </a:p>
          <a:p>
            <a:pPr marL="457200" indent="-457200">
              <a:buFont typeface="+mj-lt"/>
              <a:buAutoNum type="alphaLcParenR"/>
            </a:pPr>
            <a:r>
              <a:rPr lang="es-EC" dirty="0" smtClean="0"/>
              <a:t>Pulgada / hora</a:t>
            </a:r>
          </a:p>
          <a:p>
            <a:pPr marL="457200" indent="-457200">
              <a:buFont typeface="+mj-lt"/>
              <a:buAutoNum type="alphaLcParenR"/>
            </a:pPr>
            <a:r>
              <a:rPr lang="es-EC" dirty="0" smtClean="0"/>
              <a:t>Cm / segundo </a:t>
            </a:r>
          </a:p>
          <a:p>
            <a:pPr marL="457200" indent="-457200">
              <a:buFont typeface="+mj-lt"/>
              <a:buAutoNum type="alphaLcParenR"/>
            </a:pPr>
            <a:r>
              <a:rPr lang="es-EC" dirty="0" smtClean="0"/>
              <a:t>Km / hora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57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3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127" t="36074" r="39663" b="11043"/>
          <a:stretch/>
        </p:blipFill>
        <p:spPr bwMode="auto">
          <a:xfrm>
            <a:off x="2918801" y="2310063"/>
            <a:ext cx="5978518" cy="22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441857" y="4733463"/>
            <a:ext cx="89644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3200" dirty="0" smtClean="0"/>
              <a:t>El coeficiente M debe ser un número entre 1 y 10.</a:t>
            </a:r>
            <a:endParaRPr lang="es-EC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5816" y="5511501"/>
            <a:ext cx="89644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3200" dirty="0" smtClean="0"/>
              <a:t>El exponente puede ser negativo o positivo.</a:t>
            </a:r>
            <a:endParaRPr lang="es-EC" sz="3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Notación científica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Múltiplos: notación científica</a:t>
            </a:r>
            <a:endParaRPr lang="es-EC" dirty="0"/>
          </a:p>
        </p:txBody>
      </p:sp>
      <p:graphicFrame>
        <p:nvGraphicFramePr>
          <p:cNvPr id="4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001409"/>
              </p:ext>
            </p:extLst>
          </p:nvPr>
        </p:nvGraphicFramePr>
        <p:xfrm>
          <a:off x="968704" y="1936531"/>
          <a:ext cx="10782300" cy="4754880"/>
        </p:xfrm>
        <a:graphic>
          <a:graphicData uri="http://schemas.openxmlformats.org/drawingml/2006/table">
            <a:tbl>
              <a:tblPr/>
              <a:tblGrid>
                <a:gridCol w="1536700"/>
                <a:gridCol w="2032000"/>
                <a:gridCol w="7213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Prefijo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de multiplicación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10                                              10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Hecto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100                                            10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Kilo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1 000                                         10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Mega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1 000 000                                  10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Giga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1 000 000 000                           10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Tera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1 000 000 000 000                    10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1 000 000 000 000 000             10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1 000 000 000 000 000 000      10</a:t>
                      </a:r>
                      <a:r>
                        <a:rPr kumimoji="0" lang="es-E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Submúltiplos: notación científica</a:t>
            </a:r>
            <a:endParaRPr lang="es-EC" dirty="0"/>
          </a:p>
        </p:txBody>
      </p:sp>
      <p:graphicFrame>
        <p:nvGraphicFramePr>
          <p:cNvPr id="3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65928"/>
              </p:ext>
            </p:extLst>
          </p:nvPr>
        </p:nvGraphicFramePr>
        <p:xfrm>
          <a:off x="453697" y="1920766"/>
          <a:ext cx="11391900" cy="4754880"/>
        </p:xfrm>
        <a:graphic>
          <a:graphicData uri="http://schemas.openxmlformats.org/drawingml/2006/table">
            <a:tbl>
              <a:tblPr/>
              <a:tblGrid>
                <a:gridCol w="1727200"/>
                <a:gridCol w="2133600"/>
                <a:gridCol w="75311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Prefijo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de multiplicación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10                          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100                        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                    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             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Nano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      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Pico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     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 00            10 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atto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/ 1 000 000 000 000 000 000   10 </a:t>
                      </a:r>
                      <a:r>
                        <a:rPr kumimoji="0" lang="es-E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Medición</a:t>
            </a:r>
            <a:endParaRPr lang="es-EC" dirty="0"/>
          </a:p>
        </p:txBody>
      </p:sp>
      <p:pic>
        <p:nvPicPr>
          <p:cNvPr id="1026" name="Picture 2" descr="http://chicos.net.ar/cole/matematica/contenidos/img/medicion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" y="1874836"/>
            <a:ext cx="2722336" cy="29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o.com.pe/wp-content/medicion-y-optimizacion-de-result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1" y="4320032"/>
            <a:ext cx="3812288" cy="22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icos.net.ar/cole/matematica/contenidos/img/medicion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60" y="2195512"/>
            <a:ext cx="23812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49885" y="2139036"/>
            <a:ext cx="462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física MEDICIÓN es un proceso de comparación de lo que se desea medir con un patrón de medida. </a:t>
            </a:r>
            <a:endParaRPr lang="es-EC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49885" y="3548769"/>
            <a:ext cx="4675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1960 la XI Conferencia general de pesas y medidas estandarizó los sistemas de unidades =&gt; SISTEMA INTERNACIONAL DE UNIDADES SI</a:t>
            </a:r>
            <a:endParaRPr lang="es-EC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09750" y="5415714"/>
            <a:ext cx="462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Ecuador se adoptó el SI en 1974.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Ejemplos: notación científica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842171" y="1981199"/>
            <a:ext cx="1076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Ejemplo1: La velocidad de la luz es 300 000 000  m/s. Expresar en Notación Científica.</a:t>
            </a:r>
            <a:endParaRPr lang="es-EC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6130" y="2999867"/>
            <a:ext cx="1076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Ejemplo2: La masa de un insecto es 0,000 125 kg. Expresar en Notación Científica.</a:t>
            </a:r>
            <a:endParaRPr lang="es-EC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42170" y="3922292"/>
            <a:ext cx="1076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Ejemplo3: La distancia de la tierra al sol es 1,5 x 10 11 m. Expresar en notación estándar. </a:t>
            </a:r>
            <a:endParaRPr lang="es-EC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74255" y="5061275"/>
            <a:ext cx="1076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Ejemplo4: el diámetro de un protón es 1 x 10 – 15 m. Expresar en notación estándar.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6107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Cifras Significativas y reglas de redondeo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69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38486"/>
              </p:ext>
            </p:extLst>
          </p:nvPr>
        </p:nvGraphicFramePr>
        <p:xfrm>
          <a:off x="911213" y="1419727"/>
          <a:ext cx="10711292" cy="46064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90313"/>
                <a:gridCol w="3765333"/>
                <a:gridCol w="1590313"/>
                <a:gridCol w="3765333"/>
              </a:tblGrid>
              <a:tr h="150710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Numero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Regla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Numero de </a:t>
                      </a:r>
                      <a:r>
                        <a:rPr lang="es-ES" sz="2400" dirty="0" err="1" smtClean="0"/>
                        <a:t>cs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Notación</a:t>
                      </a:r>
                      <a:r>
                        <a:rPr lang="es-ES" sz="2400" baseline="0" dirty="0" smtClean="0"/>
                        <a:t> Científica</a:t>
                      </a:r>
                      <a:endParaRPr lang="es-EC" sz="2400" dirty="0"/>
                    </a:p>
                  </a:txBody>
                  <a:tcPr/>
                </a:tc>
              </a:tr>
              <a:tr h="8731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34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3,4 x 10ˆ1</a:t>
                      </a:r>
                      <a:endParaRPr lang="es-EC" sz="2400" dirty="0"/>
                    </a:p>
                  </a:txBody>
                  <a:tcPr/>
                </a:tc>
              </a:tr>
              <a:tr h="8731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3,4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3,4 x 10ˆ0          o solo 3,4</a:t>
                      </a:r>
                      <a:endParaRPr lang="es-EC" sz="2400" dirty="0"/>
                    </a:p>
                  </a:txBody>
                  <a:tcPr/>
                </a:tc>
              </a:tr>
              <a:tr h="13530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0,0340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Ceros adelante</a:t>
                      </a:r>
                      <a:r>
                        <a:rPr lang="es-ES" sz="2400" baseline="0" dirty="0" smtClean="0"/>
                        <a:t> no cuentan pero ceros al final de un decimal si cuentan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3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3,40 x 10ˆ-2</a:t>
                      </a:r>
                      <a:endParaRPr lang="es-EC" sz="2400" dirty="0" smtClean="0"/>
                    </a:p>
                    <a:p>
                      <a:endParaRPr lang="es-EC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59126"/>
              </p:ext>
            </p:extLst>
          </p:nvPr>
        </p:nvGraphicFramePr>
        <p:xfrm>
          <a:off x="505326" y="719666"/>
          <a:ext cx="11213432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06716"/>
                <a:gridCol w="560671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MEDICIÓN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NÚMERO DE CIFRAS SIGNIFICATIVAS</a:t>
                      </a:r>
                      <a:endParaRPr lang="es-EC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15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1.500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1.0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1.115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0.01000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600" dirty="0" smtClean="0"/>
                        <a:t>0.00015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32010" y="332656"/>
            <a:ext cx="5804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Cifras Significativas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6791" y="1484785"/>
            <a:ext cx="1872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o -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60690" y="4005064"/>
            <a:ext cx="19880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o /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87755" y="1685987"/>
            <a:ext cx="78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El resultado se expresa en función del menor cantidad de decimales</a:t>
            </a:r>
            <a:endParaRPr lang="es-EC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87755" y="4005063"/>
            <a:ext cx="78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El resultado se expresa en función del menor cantidad de </a:t>
            </a:r>
            <a:r>
              <a:rPr lang="es-ES" sz="3600" dirty="0" err="1" smtClean="0"/>
              <a:t>c.s</a:t>
            </a:r>
            <a:r>
              <a:rPr lang="es-ES" sz="3600" dirty="0" smtClean="0"/>
              <a:t>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9421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32010" y="332656"/>
            <a:ext cx="5804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Cifras Significativas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5641" y="1964793"/>
            <a:ext cx="1063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Expresar correctamente el </a:t>
            </a:r>
            <a:r>
              <a:rPr lang="es-ES" sz="3200" smtClean="0"/>
              <a:t>resultado de </a:t>
            </a:r>
            <a:r>
              <a:rPr lang="es-ES" sz="3200" dirty="0" err="1" smtClean="0"/>
              <a:t>a+b</a:t>
            </a:r>
            <a:r>
              <a:rPr lang="es-ES" sz="3200" dirty="0" smtClean="0"/>
              <a:t>, sabiendo que a y b son mediciones:</a:t>
            </a:r>
            <a:endParaRPr lang="es-EC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81550" y="3272589"/>
                <a:ext cx="28504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a = (15 </a:t>
                </a:r>
                <a14:m>
                  <m:oMath xmlns:m="http://schemas.openxmlformats.org/officeDocument/2006/math">
                    <m:r>
                      <a:rPr lang="es-ES" sz="36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3600" dirty="0" smtClean="0"/>
                  <a:t> 1) m</a:t>
                </a:r>
                <a:endParaRPr lang="es-EC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0" y="3272589"/>
                <a:ext cx="285046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10" t="-14151" r="-5556" b="-349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63277" y="4071320"/>
                <a:ext cx="38042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b = (1,50 </a:t>
                </a:r>
                <a14:m>
                  <m:oMath xmlns:m="http://schemas.openxmlformats.org/officeDocument/2006/math">
                    <m:r>
                      <a:rPr lang="es-ES" sz="36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3600" dirty="0" smtClean="0"/>
                  <a:t> 0,01) m</a:t>
                </a:r>
                <a:endParaRPr lang="es-EC" sz="36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" y="4071320"/>
                <a:ext cx="380424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968" t="-14151" r="-3846" b="-349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663277" y="5101025"/>
            <a:ext cx="1063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¿Y para a - b?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9797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25641" y="1964793"/>
            <a:ext cx="1063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Expresar correctamente el resultado del área A=a*b, sabiendo que a y b son los lados de un rectángulo:</a:t>
            </a:r>
            <a:endParaRPr lang="es-EC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81550" y="3272589"/>
                <a:ext cx="28504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a = (20 </a:t>
                </a:r>
                <a14:m>
                  <m:oMath xmlns:m="http://schemas.openxmlformats.org/officeDocument/2006/math">
                    <m:r>
                      <a:rPr lang="es-ES" sz="36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3600" dirty="0" smtClean="0"/>
                  <a:t> 1) m</a:t>
                </a:r>
                <a:endParaRPr lang="es-EC" sz="3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0" y="3272589"/>
                <a:ext cx="285046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10" t="-14151" r="-5556" b="-349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63277" y="4071320"/>
                <a:ext cx="38042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b = (2,00 </a:t>
                </a:r>
                <a14:m>
                  <m:oMath xmlns:m="http://schemas.openxmlformats.org/officeDocument/2006/math">
                    <m:r>
                      <a:rPr lang="es-ES" sz="36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3600" dirty="0" smtClean="0"/>
                  <a:t> 0,01) m</a:t>
                </a:r>
                <a:endParaRPr lang="es-EC" sz="3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" y="4071320"/>
                <a:ext cx="380424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968" t="-14151" r="-3846" b="-349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432010" y="332656"/>
            <a:ext cx="5804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Cifras Significativas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3277" y="5101025"/>
            <a:ext cx="1063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¿Y si fueran </a:t>
            </a:r>
            <a:r>
              <a:rPr lang="es-ES" sz="3200" b="1" dirty="0" smtClean="0"/>
              <a:t>l</a:t>
            </a:r>
            <a:r>
              <a:rPr lang="es-419" sz="3200" b="1" dirty="0" smtClean="0"/>
              <a:t>os catetos</a:t>
            </a:r>
            <a:r>
              <a:rPr lang="es-ES" sz="3200" b="1" dirty="0" smtClean="0"/>
              <a:t> </a:t>
            </a:r>
            <a:r>
              <a:rPr lang="es-ES" sz="3200" b="1" dirty="0" smtClean="0"/>
              <a:t>de un </a:t>
            </a:r>
            <a:r>
              <a:rPr lang="es-ES" sz="3200" b="1" dirty="0" smtClean="0"/>
              <a:t>triángulo</a:t>
            </a:r>
            <a:r>
              <a:rPr lang="es-419" sz="3200" b="1" dirty="0" smtClean="0"/>
              <a:t> rectángulo</a:t>
            </a:r>
            <a:r>
              <a:rPr lang="es-ES" sz="3200" b="1" dirty="0" smtClean="0"/>
              <a:t>?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7270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 de Redondeo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79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27" y="188640"/>
            <a:ext cx="822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Cuando la Cifra a Eliminar…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8907" y="1161935"/>
            <a:ext cx="4248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Está entre 6 y 9: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392" y="34417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Ejemplo: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735627" y="3348397"/>
            <a:ext cx="448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Redondear el número 3.56 a 2 C.S.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64406" y="434594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Respuesta: </a:t>
            </a:r>
            <a:r>
              <a:rPr lang="es-ES" sz="2800" dirty="0" smtClean="0"/>
              <a:t>3.6</a:t>
            </a:r>
            <a:endParaRPr lang="es-EC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94141" y="2216478"/>
            <a:ext cx="4770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smtClean="0"/>
              <a:t>Incremente la Cifra Retenida en 1.</a:t>
            </a:r>
            <a:endParaRPr lang="es-EC" sz="2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16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27" y="188640"/>
            <a:ext cx="822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Cuando la Cifra a Eliminar…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8907" y="1161935"/>
            <a:ext cx="4248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Está entre 0 y 4: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392" y="34417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Ejemplo: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735627" y="3348397"/>
            <a:ext cx="448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Redondear el número 3.33 a 2 C.S.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64406" y="434594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Respuesta: </a:t>
            </a:r>
            <a:r>
              <a:rPr lang="es-ES" sz="2800" dirty="0" smtClean="0"/>
              <a:t>3.3</a:t>
            </a:r>
            <a:endParaRPr lang="es-EC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94141" y="2216478"/>
            <a:ext cx="41067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/>
              <a:t>L</a:t>
            </a:r>
            <a:r>
              <a:rPr lang="es-ES" sz="2600" dirty="0" smtClean="0"/>
              <a:t>a Cifra Retenida queda igual</a:t>
            </a:r>
            <a:endParaRPr lang="es-EC" sz="2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88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Magnitudes fundamentales, suplementarias y derivadas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27" y="188640"/>
            <a:ext cx="822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Cuando la Cifra a Eliminar…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1371" y="1139260"/>
            <a:ext cx="110412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 igual a 5 (seguida de algún numero diferente de cero):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392" y="34417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Ejemplo: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43605" y="3348397"/>
            <a:ext cx="495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Redondear el número 4.05002 a 2 C.S.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64406" y="434594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Respuesta: </a:t>
            </a:r>
            <a:r>
              <a:rPr lang="es-ES" sz="2800" dirty="0" smtClean="0"/>
              <a:t>4.1</a:t>
            </a:r>
            <a:endParaRPr lang="es-EC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6240" y="2436719"/>
            <a:ext cx="4770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smtClean="0"/>
              <a:t>Incremente la Cifra Retenida en 1.</a:t>
            </a:r>
            <a:endParaRPr lang="es-EC" sz="2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96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27" y="188640"/>
            <a:ext cx="822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Cuando la Cifra a Eliminar…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1371" y="1139261"/>
            <a:ext cx="110412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 igual a 5 (seguida o no de ceros):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392" y="34417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Ejemplo: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43605" y="3348397"/>
            <a:ext cx="495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Redondear el número 4.35000 a 2 C.S.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030414" y="4099289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Respuesta: </a:t>
            </a:r>
            <a:r>
              <a:rPr lang="es-ES" sz="2800" dirty="0" smtClean="0"/>
              <a:t>4.4</a:t>
            </a:r>
            <a:endParaRPr lang="es-EC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6240" y="2748904"/>
            <a:ext cx="4770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smtClean="0"/>
              <a:t>Incremente la Cifra Retenida en 1.</a:t>
            </a:r>
            <a:endParaRPr lang="es-EC" sz="2600" dirty="0"/>
          </a:p>
        </p:txBody>
      </p:sp>
      <p:sp>
        <p:nvSpPr>
          <p:cNvPr id="3" name="2 Rectángulo"/>
          <p:cNvSpPr/>
          <p:nvPr/>
        </p:nvSpPr>
        <p:spPr>
          <a:xfrm>
            <a:off x="1577433" y="1723456"/>
            <a:ext cx="6217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Cifra Retenida es Impar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5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27" y="188640"/>
            <a:ext cx="822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Cuando la Cifra a Eliminar…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1371" y="1139261"/>
            <a:ext cx="110412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 igual a 5 (seguida o no de ceros):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392" y="34417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Ejemplo: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43605" y="3348397"/>
            <a:ext cx="479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Redondear el número 3.2500 a 2 C.S.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030414" y="4099289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Respuesta: </a:t>
            </a:r>
            <a:r>
              <a:rPr lang="es-ES" sz="2800" dirty="0" smtClean="0"/>
              <a:t>3.2</a:t>
            </a:r>
            <a:endParaRPr lang="es-EC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1394614" y="1795464"/>
            <a:ext cx="5618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Cifra Retenida es Par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4141" y="2576518"/>
            <a:ext cx="41067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/>
              <a:t>L</a:t>
            </a:r>
            <a:r>
              <a:rPr lang="es-ES" sz="2600" dirty="0" smtClean="0"/>
              <a:t>a Cifra Retenida queda igual</a:t>
            </a:r>
            <a:endParaRPr lang="es-EC" sz="26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25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Exactitud y Precisión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28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Exactitud y Precisión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89453" y="2101914"/>
            <a:ext cx="10888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A menudo en el laboratorio se tomará un conjunto de mediciones de una cantidad física, pero experimentalmente no es posible conocer el valor verdadero o valor real ya que las mediciones son asociadas a errores de medición que afectarán su exactitud y/o </a:t>
            </a:r>
            <a:r>
              <a:rPr lang="es-EC" sz="3600" dirty="0" smtClean="0"/>
              <a:t>precisión.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3914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Exactitud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89453" y="2101914"/>
            <a:ext cx="10888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/>
              <a:t>E</a:t>
            </a:r>
            <a:r>
              <a:rPr lang="es-EC" sz="3600" dirty="0" smtClean="0"/>
              <a:t>s </a:t>
            </a:r>
            <a:r>
              <a:rPr lang="es-EC" sz="3600" dirty="0"/>
              <a:t>un indicativo acerca de la cercanía del valor obtenido en una medición con respecto a un valor real. </a:t>
            </a:r>
            <a:r>
              <a:rPr lang="es-EC" sz="3600" b="1" dirty="0"/>
              <a:t>Por ejemplo</a:t>
            </a:r>
            <a:r>
              <a:rPr lang="es-EC" sz="3600" dirty="0"/>
              <a:t>: Si durante una experimentación se obtiene que el valor de la gravedad es 5,90 m/s</a:t>
            </a:r>
            <a:r>
              <a:rPr lang="es-EC" sz="3600" baseline="30000" dirty="0"/>
              <a:t>2</a:t>
            </a:r>
            <a:r>
              <a:rPr lang="es-EC" sz="3600" dirty="0"/>
              <a:t> ésta medición será </a:t>
            </a:r>
            <a:r>
              <a:rPr lang="es-EC" sz="3600" b="1" dirty="0"/>
              <a:t>inexacta</a:t>
            </a:r>
            <a:r>
              <a:rPr lang="es-EC" sz="3600" dirty="0"/>
              <a:t> ya que está muy lejano del valor real del valor de la aceleración de la gravedad 9,81 m/s</a:t>
            </a:r>
            <a:r>
              <a:rPr lang="es-EC" sz="3600" baseline="30000" dirty="0"/>
              <a:t>2</a:t>
            </a:r>
            <a:r>
              <a:rPr lang="es-EC" sz="3600" dirty="0"/>
              <a:t>. La exactitud puede ser cuantificada como una variación porcentual del valor obtenido con respecto del valor esperado o real.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130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Precisión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451262" y="2101914"/>
            <a:ext cx="11352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E</a:t>
            </a:r>
            <a:r>
              <a:rPr lang="es-EC" sz="3600" dirty="0" smtClean="0"/>
              <a:t>s </a:t>
            </a:r>
            <a:r>
              <a:rPr lang="es-EC" sz="3600" dirty="0"/>
              <a:t>un indicativo de la dispersión entre los valores obtenidos en forma repetida. </a:t>
            </a:r>
            <a:r>
              <a:rPr lang="es-EC" sz="3600" b="1" dirty="0"/>
              <a:t>Por ejemplo</a:t>
            </a:r>
            <a:r>
              <a:rPr lang="es-EC" sz="3600" dirty="0"/>
              <a:t>: durante la medición de la masa de un cuerpo con la balanza 1 se obtienen los siguientes datos: 5,91 kg, 5,88 kg, 5,75 kg. Si al realizar la misma medición pero con la balanza 2 se obtienen los siguientes datos: 5,715 kg, 5,720 kg, 5,713 kg. Se puede observar que las mediciones realizadas con la balanza 2 son </a:t>
            </a:r>
            <a:r>
              <a:rPr lang="es-EC" sz="3600" b="1" dirty="0"/>
              <a:t>más precisas</a:t>
            </a:r>
            <a:r>
              <a:rPr lang="es-EC" sz="3600" dirty="0"/>
              <a:t> que las mediciones realizadas con la balanza </a:t>
            </a:r>
            <a:r>
              <a:rPr lang="es-EC" sz="3600" dirty="0" smtClean="0"/>
              <a:t>1.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03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Error Absoluto y Relativo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75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Error Absoluto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89453" y="2101914"/>
            <a:ext cx="1088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Es un intervalo de confianza donde probablemente se encuentra el valor medido:</a:t>
            </a:r>
            <a:endParaRPr lang="es-EC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926337" y="3372216"/>
                <a:ext cx="94689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4000" b="1" dirty="0" smtClean="0"/>
                  <a:t>Ejemplo: </a:t>
                </a:r>
                <a:r>
                  <a:rPr lang="es-ES" sz="4000" dirty="0" smtClean="0"/>
                  <a:t>Una medición se expresa como (2,6 </a:t>
                </a:r>
                <a14:m>
                  <m:oMath xmlns:m="http://schemas.openxmlformats.org/officeDocument/2006/math">
                    <m:r>
                      <a:rPr lang="es-ES" sz="40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s-ES" sz="4000" b="0" i="1" smtClean="0">
                        <a:latin typeface="Cambria Math"/>
                        <a:ea typeface="Cambria Math"/>
                      </a:rPr>
                      <m:t>0,1</m:t>
                    </m:r>
                  </m:oMath>
                </a14:m>
                <a:r>
                  <a:rPr lang="es-EC" sz="4000" dirty="0" smtClean="0"/>
                  <a:t>) m, esto quiere decir que la medición se encuentra entre 2,5 m y 2,7 m.</a:t>
                </a:r>
                <a:endParaRPr lang="es-EC" sz="4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7" y="3372216"/>
                <a:ext cx="9468947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318" t="-5660" r="-2254" b="-125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Error Relativo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89453" y="2101914"/>
            <a:ext cx="10888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Es la relación entre el error absoluto y el valor medido.</a:t>
            </a:r>
          </a:p>
          <a:p>
            <a:pPr algn="just"/>
            <a:r>
              <a:rPr lang="es-ES" sz="3600" dirty="0" smtClean="0"/>
              <a:t>Es un indicativo de la precisión de las mediciones, siendo</a:t>
            </a:r>
          </a:p>
          <a:p>
            <a:pPr algn="just"/>
            <a:r>
              <a:rPr lang="es-ES" sz="3600" dirty="0" smtClean="0"/>
              <a:t>más preciso aquel con menor error relativo. </a:t>
            </a:r>
            <a:endParaRPr lang="es-E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926337" y="3856240"/>
                <a:ext cx="94689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4000" b="1" dirty="0" smtClean="0"/>
                  <a:t>Ejemplo: </a:t>
                </a:r>
                <a:r>
                  <a:rPr lang="es-ES" sz="4000" dirty="0" smtClean="0"/>
                  <a:t>De las mediciones (1,0</a:t>
                </a:r>
                <a14:m>
                  <m:oMath xmlns:m="http://schemas.openxmlformats.org/officeDocument/2006/math">
                    <m:r>
                      <a:rPr lang="es-ES" sz="40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4000" dirty="0" smtClean="0"/>
                  <a:t>0,1)m y </a:t>
                </a:r>
                <a:r>
                  <a:rPr lang="es-ES" sz="4000" dirty="0"/>
                  <a:t>(</a:t>
                </a:r>
                <a:r>
                  <a:rPr lang="es-ES" sz="4000" dirty="0" smtClean="0"/>
                  <a:t>2</a:t>
                </a:r>
                <a14:m>
                  <m:oMath xmlns:m="http://schemas.openxmlformats.org/officeDocument/2006/math">
                    <m:r>
                      <a:rPr lang="es-ES" sz="4000" b="0" i="0" smtClean="0">
                        <a:latin typeface="Cambria Math"/>
                        <a:ea typeface="Cambria Math"/>
                      </a:rPr>
                      <m:t>,6</m:t>
                    </m:r>
                    <m:r>
                      <a:rPr lang="es-ES" sz="40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s-EC" sz="4000" dirty="0" smtClean="0"/>
                  <a:t>0,1)m Indique cuál es más precisa. </a:t>
                </a:r>
                <a:endParaRPr lang="es-EC" sz="4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7" y="3856240"/>
                <a:ext cx="9468947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318" t="-8295" r="-2254" b="-188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5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5361" y="1870667"/>
            <a:ext cx="469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Una estándar de medición debe ser: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255574" y="2806771"/>
            <a:ext cx="354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 dirty="0" smtClean="0"/>
              <a:t>Invariante en el Tiempo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271349" y="3789041"/>
            <a:ext cx="910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 dirty="0" smtClean="0"/>
              <a:t>De lectura accesible</a:t>
            </a:r>
            <a:r>
              <a:rPr lang="es-ES" sz="2400" dirty="0" smtClean="0"/>
              <a:t>, de modo que sea fácilmente comparable.</a:t>
            </a:r>
            <a:endParaRPr lang="es-EC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255077" y="5046276"/>
            <a:ext cx="912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 dirty="0" smtClean="0"/>
              <a:t>De fácil reproducción</a:t>
            </a:r>
            <a:r>
              <a:rPr lang="es-ES" sz="2400" dirty="0" smtClean="0"/>
              <a:t>, de modo que las personas en el mundo puedan chequear sus instrumentos.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2762533" y="404664"/>
            <a:ext cx="643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Estándar de Medición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5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Orden de Magnitud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65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Orden de Magnitud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2248036" y="2132856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Aproximar o Expresar una cantidad como una potencia de 10 más cercana es lo que llamamos orden de magnitud de esa cantidad.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0771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395663" y="2911638"/>
            <a:ext cx="8614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12232" y="2261933"/>
                <a:ext cx="923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2" y="2261933"/>
                <a:ext cx="92307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887327" y="2105903"/>
                <a:ext cx="9142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32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327" y="2105903"/>
                <a:ext cx="91428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4832357" y="2129966"/>
                <a:ext cx="2459135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3200" b="0" i="1" smtClean="0">
                              <a:latin typeface="Cambria Math"/>
                            </a:rPr>
                            <m:t>0,5</m:t>
                          </m:r>
                        </m:sup>
                      </m:sSup>
                      <m:r>
                        <a:rPr lang="es-ES" sz="3200" b="0" i="1" smtClean="0">
                          <a:latin typeface="Cambria Math"/>
                        </a:rPr>
                        <m:t>=3,16</m:t>
                      </m:r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57" y="2129966"/>
                <a:ext cx="2459135" cy="590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Orden de Magnitud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395663" y="3513221"/>
            <a:ext cx="1503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¿Pasos?</a:t>
            </a:r>
            <a:endParaRPr lang="es-EC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914400" y="4379495"/>
            <a:ext cx="565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1. Escribir en notación científica la cantidad.</a:t>
            </a:r>
            <a:endParaRPr lang="es-EC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14400" y="4993560"/>
            <a:ext cx="1061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2. Si el coeficiente es mayor o igual a 3,16 se escoge por la potencia de diez superior.</a:t>
            </a:r>
            <a:endParaRPr lang="es-EC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46485" y="5651283"/>
            <a:ext cx="963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3. Si el coeficiente es menor a 3,16 se escoge por la potencia de diez inferior.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3253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465" y="418217"/>
            <a:ext cx="9628632" cy="1362113"/>
          </a:xfrm>
        </p:spPr>
        <p:txBody>
          <a:bodyPr/>
          <a:lstStyle/>
          <a:p>
            <a:r>
              <a:rPr lang="es-ES" dirty="0" smtClean="0"/>
              <a:t>Orden de Magnitud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77516" y="2100028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Determine el orden de magnitud de una carretera de 3100 m de largo.</a:t>
            </a:r>
            <a:endParaRPr lang="es-EC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1" y="3599956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Determine el orden de magnitud de un puente de 4500 m de largo.</a:t>
            </a:r>
            <a:endParaRPr lang="es-EC" sz="4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93560" y="5051758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Determine el orden de magnitud del número de estudiantes del salón.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0834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465" y="418217"/>
            <a:ext cx="9628632" cy="1362113"/>
          </a:xfrm>
        </p:spPr>
        <p:txBody>
          <a:bodyPr/>
          <a:lstStyle/>
          <a:p>
            <a:r>
              <a:rPr lang="es-ES" dirty="0" smtClean="0"/>
              <a:t>Orden de Magnitud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77516" y="2100028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Determine el orden de magnitud de un volumen de agua de 10 m x 20 m x 3m.</a:t>
            </a:r>
            <a:endParaRPr lang="es-EC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1" y="3599956"/>
            <a:ext cx="1130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smtClean="0"/>
              <a:t>Determine el orden de magnitud del volumen en m3 de un cilindro de radio 11,30 mm y altura 28,85 </a:t>
            </a:r>
            <a:r>
              <a:rPr lang="es-ES" sz="4400" dirty="0" err="1" smtClean="0"/>
              <a:t>mm.</a:t>
            </a:r>
            <a:r>
              <a:rPr lang="es-ES" sz="4400" dirty="0" smtClean="0"/>
              <a:t>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7026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3425" y="404664"/>
            <a:ext cx="6289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Masa: Kilogramo [kg]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2" t="22654" r="10156" b="18750"/>
          <a:stretch/>
        </p:blipFill>
        <p:spPr bwMode="auto">
          <a:xfrm>
            <a:off x="431371" y="1628801"/>
            <a:ext cx="5245180" cy="495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76054" y="2596158"/>
            <a:ext cx="480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</a:t>
            </a:r>
            <a:r>
              <a:rPr lang="es-ES" sz="2400" b="1" dirty="0" smtClean="0"/>
              <a:t>kilogramo</a:t>
            </a:r>
            <a:r>
              <a:rPr lang="es-ES" sz="2400" dirty="0" smtClean="0"/>
              <a:t> estándar es la masa de una pieza particular de platino-iridio que se guarda en </a:t>
            </a:r>
            <a:r>
              <a:rPr lang="es-ES" sz="2400" dirty="0" err="1" smtClean="0"/>
              <a:t>Sévres</a:t>
            </a:r>
            <a:r>
              <a:rPr lang="es-ES" sz="2400" dirty="0" smtClean="0"/>
              <a:t>, Francia.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774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27778" r="12305" b="32639"/>
          <a:stretch/>
        </p:blipFill>
        <p:spPr bwMode="auto">
          <a:xfrm>
            <a:off x="1927301" y="2060848"/>
            <a:ext cx="810195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46487" y="404664"/>
            <a:ext cx="746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Unidades Fundamentales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2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9239" y="404664"/>
            <a:ext cx="751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Unidades Suplementarias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10361"/>
              </p:ext>
            </p:extLst>
          </p:nvPr>
        </p:nvGraphicFramePr>
        <p:xfrm>
          <a:off x="1642940" y="2668783"/>
          <a:ext cx="8670681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90227"/>
                <a:gridCol w="2890227"/>
                <a:gridCol w="289022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MAGNITUD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UNIDAD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SIMBOLO</a:t>
                      </a:r>
                      <a:endParaRPr lang="es-EC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ÁNGULO</a:t>
                      </a:r>
                      <a:r>
                        <a:rPr lang="es-ES" sz="3200" baseline="0" dirty="0" smtClean="0"/>
                        <a:t> PLANO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RADIÁN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Rad</a:t>
                      </a:r>
                      <a:endParaRPr lang="es-EC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ÁNGULO SÓLIDO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ESTEREORADIÁN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sr</a:t>
                      </a:r>
                      <a:endParaRPr lang="es-EC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_TP103462901" id="{9B7591C9-F5CF-44C4-A9A2-94AF20BA0B2A}" vid="{8AAEE4FF-67C7-4BC5-8910-3B0E6337DB7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2881</Words>
  <Application>Microsoft Office PowerPoint</Application>
  <PresentationFormat>Personalizado</PresentationFormat>
  <Paragraphs>525</Paragraphs>
  <Slides>64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TS103462902</vt:lpstr>
      <vt:lpstr>MEDICIONES</vt:lpstr>
      <vt:lpstr>Agenda</vt:lpstr>
      <vt:lpstr>¿Qué es medir?</vt:lpstr>
      <vt:lpstr>Medición</vt:lpstr>
      <vt:lpstr>Magnitudes fundamentales, suplementarias y derivadas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Dimensional y Principio de Homogenidad</vt:lpstr>
      <vt:lpstr>Análisis Dimensional</vt:lpstr>
      <vt:lpstr>Análisis dimensional</vt:lpstr>
      <vt:lpstr>Términos a usar en principio de homogeneidad</vt:lpstr>
      <vt:lpstr>Presentación de PowerPoint</vt:lpstr>
      <vt:lpstr>Principio de Homogeneidad (principio de Fourier)</vt:lpstr>
      <vt:lpstr>Ejemplo de homogeneidad</vt:lpstr>
      <vt:lpstr>Ejercicio aplicativo 1: homogeneidad</vt:lpstr>
      <vt:lpstr>Error típico: homogeneidad</vt:lpstr>
      <vt:lpstr>Recapitulación: homogeneidad</vt:lpstr>
      <vt:lpstr>Ejercicios de repaso</vt:lpstr>
      <vt:lpstr>Ejercicios de repaso</vt:lpstr>
      <vt:lpstr>Conversión de Unidades</vt:lpstr>
      <vt:lpstr>Conversión de unidades</vt:lpstr>
      <vt:lpstr>Múltiplos: conversión de unidades</vt:lpstr>
      <vt:lpstr>Submúltiplos: conversión de unidades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Conversión de unidades: tips básicos</vt:lpstr>
      <vt:lpstr>Conversión de unidades: agregando complejidad…</vt:lpstr>
      <vt:lpstr>Ejercicios de repaso</vt:lpstr>
      <vt:lpstr>Ejercicios de repaso</vt:lpstr>
      <vt:lpstr>Notación Científica</vt:lpstr>
      <vt:lpstr>Notación científica</vt:lpstr>
      <vt:lpstr>Múltiplos: notación científica</vt:lpstr>
      <vt:lpstr>Submúltiplos: notación científica</vt:lpstr>
      <vt:lpstr>Ejemplos: notación científica</vt:lpstr>
      <vt:lpstr>Cifras Significativas y reglas de redondeo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Reglas de Redondeo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Exactitud y Precisión</vt:lpstr>
      <vt:lpstr>Exactitud y Precisión</vt:lpstr>
      <vt:lpstr>Exactitud</vt:lpstr>
      <vt:lpstr>Precisión</vt:lpstr>
      <vt:lpstr>Error Absoluto y Relativo</vt:lpstr>
      <vt:lpstr>Error Absoluto</vt:lpstr>
      <vt:lpstr>Error Relativo</vt:lpstr>
      <vt:lpstr>Orden de Magnitud</vt:lpstr>
      <vt:lpstr>Orden de Magnitud</vt:lpstr>
      <vt:lpstr>Orden de Magnitud</vt:lpstr>
      <vt:lpstr>Orden de Magnitud</vt:lpstr>
      <vt:lpstr>Orden de Magnitud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2014-10-13T03:37:20Z</dcterms:created>
  <dcterms:modified xsi:type="dcterms:W3CDTF">2015-04-27T00:21:27Z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