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57" r:id="rId3"/>
    <p:sldId id="282" r:id="rId4"/>
    <p:sldId id="258" r:id="rId5"/>
    <p:sldId id="260" r:id="rId6"/>
    <p:sldId id="261" r:id="rId7"/>
    <p:sldId id="262" r:id="rId8"/>
    <p:sldId id="264" r:id="rId9"/>
    <p:sldId id="284" r:id="rId10"/>
    <p:sldId id="275" r:id="rId11"/>
    <p:sldId id="283" r:id="rId12"/>
    <p:sldId id="267" r:id="rId13"/>
    <p:sldId id="276" r:id="rId14"/>
    <p:sldId id="278" r:id="rId15"/>
    <p:sldId id="277" r:id="rId16"/>
    <p:sldId id="279" r:id="rId17"/>
    <p:sldId id="280" r:id="rId18"/>
    <p:sldId id="281" r:id="rId19"/>
    <p:sldId id="285" r:id="rId20"/>
    <p:sldId id="286" r:id="rId21"/>
    <p:sldId id="271" r:id="rId22"/>
    <p:sldId id="272" r:id="rId23"/>
    <p:sldId id="287" r:id="rId24"/>
    <p:sldId id="291" r:id="rId25"/>
    <p:sldId id="292" r:id="rId26"/>
    <p:sldId id="295" r:id="rId27"/>
    <p:sldId id="293" r:id="rId28"/>
    <p:sldId id="273" r:id="rId29"/>
    <p:sldId id="296" r:id="rId30"/>
    <p:sldId id="297" r:id="rId31"/>
    <p:sldId id="298" r:id="rId32"/>
    <p:sldId id="302" r:id="rId33"/>
    <p:sldId id="303" r:id="rId34"/>
    <p:sldId id="305" r:id="rId35"/>
    <p:sldId id="306" r:id="rId36"/>
    <p:sldId id="307" r:id="rId37"/>
    <p:sldId id="304" r:id="rId3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2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2" autoAdjust="0"/>
    <p:restoredTop sz="87375" autoAdjust="0"/>
  </p:normalViewPr>
  <p:slideViewPr>
    <p:cSldViewPr>
      <p:cViewPr>
        <p:scale>
          <a:sx n="70" d="100"/>
          <a:sy n="70" d="100"/>
        </p:scale>
        <p:origin x="-281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B2936-9359-475E-8279-68325383B74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A04B3A7-090F-4EDB-9B51-3F1545713EFA}">
      <dgm:prSet phldrT="[Texto]"/>
      <dgm:spPr/>
      <dgm:t>
        <a:bodyPr/>
        <a:lstStyle/>
        <a:p>
          <a:r>
            <a:rPr lang="es-EC" dirty="0" smtClean="0"/>
            <a:t>Suma algebraica de vectores</a:t>
          </a:r>
          <a:endParaRPr lang="es-EC" dirty="0"/>
        </a:p>
      </dgm:t>
    </dgm:pt>
    <dgm:pt modelId="{10BAF99B-ABE9-411A-9229-79EAAF2F72DD}" type="parTrans" cxnId="{0BF20A8D-1529-4E4B-A22B-6156F5E5BC94}">
      <dgm:prSet/>
      <dgm:spPr/>
      <dgm:t>
        <a:bodyPr/>
        <a:lstStyle/>
        <a:p>
          <a:endParaRPr lang="es-EC"/>
        </a:p>
      </dgm:t>
    </dgm:pt>
    <dgm:pt modelId="{86315B1A-4644-4AAE-8933-A43A8CE6A8D7}" type="sibTrans" cxnId="{0BF20A8D-1529-4E4B-A22B-6156F5E5BC94}">
      <dgm:prSet/>
      <dgm:spPr/>
      <dgm:t>
        <a:bodyPr/>
        <a:lstStyle/>
        <a:p>
          <a:endParaRPr lang="es-EC"/>
        </a:p>
      </dgm:t>
    </dgm:pt>
    <dgm:pt modelId="{9A77FC86-9B71-4417-8ABD-DBC45DD2F255}">
      <dgm:prSet phldrT="[Texto]"/>
      <dgm:spPr/>
      <dgm:t>
        <a:bodyPr/>
        <a:lstStyle/>
        <a:p>
          <a:r>
            <a:rPr lang="es-EC" dirty="0" smtClean="0"/>
            <a:t>Gráfico</a:t>
          </a:r>
          <a:endParaRPr lang="es-EC" dirty="0"/>
        </a:p>
      </dgm:t>
    </dgm:pt>
    <dgm:pt modelId="{75E65C3C-F36F-430C-9589-77F69D7E49BE}" type="parTrans" cxnId="{DE573542-3194-4C27-B381-5B97DC558266}">
      <dgm:prSet/>
      <dgm:spPr/>
      <dgm:t>
        <a:bodyPr/>
        <a:lstStyle/>
        <a:p>
          <a:endParaRPr lang="es-EC"/>
        </a:p>
      </dgm:t>
    </dgm:pt>
    <dgm:pt modelId="{AE33BA18-EBAF-4A8B-82F5-BD59E873CF1B}" type="sibTrans" cxnId="{DE573542-3194-4C27-B381-5B97DC558266}">
      <dgm:prSet/>
      <dgm:spPr/>
      <dgm:t>
        <a:bodyPr/>
        <a:lstStyle/>
        <a:p>
          <a:endParaRPr lang="es-EC"/>
        </a:p>
      </dgm:t>
    </dgm:pt>
    <dgm:pt modelId="{BE5A38E8-587B-440D-80C5-46E276D31BB3}">
      <dgm:prSet phldrT="[Texto]"/>
      <dgm:spPr/>
      <dgm:t>
        <a:bodyPr/>
        <a:lstStyle/>
        <a:p>
          <a:r>
            <a:rPr lang="es-EC" dirty="0" smtClean="0"/>
            <a:t>Polígono</a:t>
          </a:r>
          <a:endParaRPr lang="es-EC" dirty="0"/>
        </a:p>
      </dgm:t>
    </dgm:pt>
    <dgm:pt modelId="{FFF974BB-F387-4715-8A61-9BD4EF574B01}" type="parTrans" cxnId="{BDE7E77A-3383-4BB8-B61D-94BF8FB14645}">
      <dgm:prSet/>
      <dgm:spPr/>
      <dgm:t>
        <a:bodyPr/>
        <a:lstStyle/>
        <a:p>
          <a:endParaRPr lang="es-EC"/>
        </a:p>
      </dgm:t>
    </dgm:pt>
    <dgm:pt modelId="{A996864E-ACA7-45D5-95F2-F4A68CD608FE}" type="sibTrans" cxnId="{BDE7E77A-3383-4BB8-B61D-94BF8FB14645}">
      <dgm:prSet/>
      <dgm:spPr/>
      <dgm:t>
        <a:bodyPr/>
        <a:lstStyle/>
        <a:p>
          <a:endParaRPr lang="es-EC"/>
        </a:p>
      </dgm:t>
    </dgm:pt>
    <dgm:pt modelId="{CF8C76B1-F1C2-46DF-ACEE-94F51429A2E0}">
      <dgm:prSet phldrT="[Texto]"/>
      <dgm:spPr/>
      <dgm:t>
        <a:bodyPr/>
        <a:lstStyle/>
        <a:p>
          <a:r>
            <a:rPr lang="es-EC" dirty="0" smtClean="0"/>
            <a:t>Paralelogramo</a:t>
          </a:r>
          <a:endParaRPr lang="es-EC" dirty="0"/>
        </a:p>
      </dgm:t>
    </dgm:pt>
    <dgm:pt modelId="{09654A63-9609-46E8-87C3-F4776C221943}" type="parTrans" cxnId="{D65CE28F-2A51-48CD-A327-DCF8D806D3A2}">
      <dgm:prSet/>
      <dgm:spPr/>
      <dgm:t>
        <a:bodyPr/>
        <a:lstStyle/>
        <a:p>
          <a:endParaRPr lang="es-EC"/>
        </a:p>
      </dgm:t>
    </dgm:pt>
    <dgm:pt modelId="{869FE150-46FB-4C38-AF3F-6DED5BCFBBAF}" type="sibTrans" cxnId="{D65CE28F-2A51-48CD-A327-DCF8D806D3A2}">
      <dgm:prSet/>
      <dgm:spPr/>
      <dgm:t>
        <a:bodyPr/>
        <a:lstStyle/>
        <a:p>
          <a:endParaRPr lang="es-EC"/>
        </a:p>
      </dgm:t>
    </dgm:pt>
    <dgm:pt modelId="{D094F67E-DF62-4D29-8E5F-BB6637FBDDB4}">
      <dgm:prSet phldrT="[Texto]"/>
      <dgm:spPr/>
      <dgm:t>
        <a:bodyPr/>
        <a:lstStyle/>
        <a:p>
          <a:r>
            <a:rPr lang="es-EC" dirty="0" smtClean="0"/>
            <a:t>Analítico</a:t>
          </a:r>
          <a:endParaRPr lang="es-EC" dirty="0"/>
        </a:p>
      </dgm:t>
    </dgm:pt>
    <dgm:pt modelId="{06D231CD-3B84-4F33-BE81-DB5F0DA39A4C}" type="parTrans" cxnId="{BD7F0136-E1BE-405E-8B9A-2D065E19147B}">
      <dgm:prSet/>
      <dgm:spPr/>
      <dgm:t>
        <a:bodyPr/>
        <a:lstStyle/>
        <a:p>
          <a:endParaRPr lang="es-EC"/>
        </a:p>
      </dgm:t>
    </dgm:pt>
    <dgm:pt modelId="{BC0B70C9-3CA1-4E40-8943-D04F7459D047}" type="sibTrans" cxnId="{BD7F0136-E1BE-405E-8B9A-2D065E19147B}">
      <dgm:prSet/>
      <dgm:spPr/>
      <dgm:t>
        <a:bodyPr/>
        <a:lstStyle/>
        <a:p>
          <a:endParaRPr lang="es-EC"/>
        </a:p>
      </dgm:t>
    </dgm:pt>
    <dgm:pt modelId="{F82F790F-1911-42B7-86E4-581B10F91965}" type="pres">
      <dgm:prSet presAssocID="{FF5B2936-9359-475E-8279-68325383B74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2E7568-5FA0-40B9-B5C7-9A4CB932F2A6}" type="pres">
      <dgm:prSet presAssocID="{FF5B2936-9359-475E-8279-68325383B748}" presName="hierFlow" presStyleCnt="0"/>
      <dgm:spPr/>
    </dgm:pt>
    <dgm:pt modelId="{059C4C79-2677-4612-A34F-5FAB9B037D37}" type="pres">
      <dgm:prSet presAssocID="{FF5B2936-9359-475E-8279-68325383B74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CE98AD9-DFA6-4222-8389-6468401ACC67}" type="pres">
      <dgm:prSet presAssocID="{3A04B3A7-090F-4EDB-9B51-3F1545713EFA}" presName="Name17" presStyleCnt="0"/>
      <dgm:spPr/>
    </dgm:pt>
    <dgm:pt modelId="{08650FD4-1D6C-4647-A3D0-241F1163E26B}" type="pres">
      <dgm:prSet presAssocID="{3A04B3A7-090F-4EDB-9B51-3F1545713EF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1AD247-E766-4CD4-A3FD-6C9513F12E5B}" type="pres">
      <dgm:prSet presAssocID="{3A04B3A7-090F-4EDB-9B51-3F1545713EFA}" presName="hierChild2" presStyleCnt="0"/>
      <dgm:spPr/>
    </dgm:pt>
    <dgm:pt modelId="{570D937B-214E-4388-A792-D2901E19FD4E}" type="pres">
      <dgm:prSet presAssocID="{75E65C3C-F36F-430C-9589-77F69D7E49BE}" presName="Name25" presStyleLbl="parChTrans1D2" presStyleIdx="0" presStyleCnt="2"/>
      <dgm:spPr/>
      <dgm:t>
        <a:bodyPr/>
        <a:lstStyle/>
        <a:p>
          <a:endParaRPr lang="es-EC"/>
        </a:p>
      </dgm:t>
    </dgm:pt>
    <dgm:pt modelId="{3B93C767-091A-471C-ADFC-E636ECC6C680}" type="pres">
      <dgm:prSet presAssocID="{75E65C3C-F36F-430C-9589-77F69D7E49BE}" presName="connTx" presStyleLbl="parChTrans1D2" presStyleIdx="0" presStyleCnt="2"/>
      <dgm:spPr/>
      <dgm:t>
        <a:bodyPr/>
        <a:lstStyle/>
        <a:p>
          <a:endParaRPr lang="es-EC"/>
        </a:p>
      </dgm:t>
    </dgm:pt>
    <dgm:pt modelId="{5464F642-4C95-4E57-B176-FC0FC4F4F201}" type="pres">
      <dgm:prSet presAssocID="{9A77FC86-9B71-4417-8ABD-DBC45DD2F255}" presName="Name30" presStyleCnt="0"/>
      <dgm:spPr/>
    </dgm:pt>
    <dgm:pt modelId="{392D7FA5-134E-4579-9075-AFE54ADDA4E0}" type="pres">
      <dgm:prSet presAssocID="{9A77FC86-9B71-4417-8ABD-DBC45DD2F255}" presName="level2Shape" presStyleLbl="node2" presStyleIdx="0" presStyleCnt="2"/>
      <dgm:spPr/>
      <dgm:t>
        <a:bodyPr/>
        <a:lstStyle/>
        <a:p>
          <a:endParaRPr lang="es-EC"/>
        </a:p>
      </dgm:t>
    </dgm:pt>
    <dgm:pt modelId="{B3E665B8-DB0F-4397-AA24-FEA50492C1DF}" type="pres">
      <dgm:prSet presAssocID="{9A77FC86-9B71-4417-8ABD-DBC45DD2F255}" presName="hierChild3" presStyleCnt="0"/>
      <dgm:spPr/>
    </dgm:pt>
    <dgm:pt modelId="{87E6C295-C0B7-4CA9-8077-DE1D11291894}" type="pres">
      <dgm:prSet presAssocID="{FFF974BB-F387-4715-8A61-9BD4EF574B01}" presName="Name25" presStyleLbl="parChTrans1D3" presStyleIdx="0" presStyleCnt="2"/>
      <dgm:spPr/>
      <dgm:t>
        <a:bodyPr/>
        <a:lstStyle/>
        <a:p>
          <a:endParaRPr lang="es-EC"/>
        </a:p>
      </dgm:t>
    </dgm:pt>
    <dgm:pt modelId="{D67F2C4D-02C7-45DC-92CC-52118324CB5C}" type="pres">
      <dgm:prSet presAssocID="{FFF974BB-F387-4715-8A61-9BD4EF574B01}" presName="connTx" presStyleLbl="parChTrans1D3" presStyleIdx="0" presStyleCnt="2"/>
      <dgm:spPr/>
      <dgm:t>
        <a:bodyPr/>
        <a:lstStyle/>
        <a:p>
          <a:endParaRPr lang="es-EC"/>
        </a:p>
      </dgm:t>
    </dgm:pt>
    <dgm:pt modelId="{CFC10D9D-7D6A-49AC-B092-549C34C82E85}" type="pres">
      <dgm:prSet presAssocID="{BE5A38E8-587B-440D-80C5-46E276D31BB3}" presName="Name30" presStyleCnt="0"/>
      <dgm:spPr/>
    </dgm:pt>
    <dgm:pt modelId="{A32873D7-957C-4050-B35F-C29D34CC78A1}" type="pres">
      <dgm:prSet presAssocID="{BE5A38E8-587B-440D-80C5-46E276D31BB3}" presName="level2Shape" presStyleLbl="node3" presStyleIdx="0" presStyleCnt="2"/>
      <dgm:spPr/>
      <dgm:t>
        <a:bodyPr/>
        <a:lstStyle/>
        <a:p>
          <a:endParaRPr lang="es-EC"/>
        </a:p>
      </dgm:t>
    </dgm:pt>
    <dgm:pt modelId="{D56D9242-A441-4529-902A-4103918335D7}" type="pres">
      <dgm:prSet presAssocID="{BE5A38E8-587B-440D-80C5-46E276D31BB3}" presName="hierChild3" presStyleCnt="0"/>
      <dgm:spPr/>
    </dgm:pt>
    <dgm:pt modelId="{501CCD02-BEBE-4C74-8C4D-EE140A2FBFD8}" type="pres">
      <dgm:prSet presAssocID="{09654A63-9609-46E8-87C3-F4776C221943}" presName="Name25" presStyleLbl="parChTrans1D3" presStyleIdx="1" presStyleCnt="2"/>
      <dgm:spPr/>
      <dgm:t>
        <a:bodyPr/>
        <a:lstStyle/>
        <a:p>
          <a:endParaRPr lang="es-EC"/>
        </a:p>
      </dgm:t>
    </dgm:pt>
    <dgm:pt modelId="{F58DCB22-3C99-4042-AF93-389FA4BC6F7C}" type="pres">
      <dgm:prSet presAssocID="{09654A63-9609-46E8-87C3-F4776C221943}" presName="connTx" presStyleLbl="parChTrans1D3" presStyleIdx="1" presStyleCnt="2"/>
      <dgm:spPr/>
      <dgm:t>
        <a:bodyPr/>
        <a:lstStyle/>
        <a:p>
          <a:endParaRPr lang="es-EC"/>
        </a:p>
      </dgm:t>
    </dgm:pt>
    <dgm:pt modelId="{944CD723-4CFE-49B2-B7B3-ED3195D7D639}" type="pres">
      <dgm:prSet presAssocID="{CF8C76B1-F1C2-46DF-ACEE-94F51429A2E0}" presName="Name30" presStyleCnt="0"/>
      <dgm:spPr/>
    </dgm:pt>
    <dgm:pt modelId="{720D19E7-433D-4F92-A4D1-B215BAEEA293}" type="pres">
      <dgm:prSet presAssocID="{CF8C76B1-F1C2-46DF-ACEE-94F51429A2E0}" presName="level2Shape" presStyleLbl="node3" presStyleIdx="1" presStyleCnt="2"/>
      <dgm:spPr/>
      <dgm:t>
        <a:bodyPr/>
        <a:lstStyle/>
        <a:p>
          <a:endParaRPr lang="es-EC"/>
        </a:p>
      </dgm:t>
    </dgm:pt>
    <dgm:pt modelId="{FD8B1FCA-2BB6-4B46-9742-7222F5FCC709}" type="pres">
      <dgm:prSet presAssocID="{CF8C76B1-F1C2-46DF-ACEE-94F51429A2E0}" presName="hierChild3" presStyleCnt="0"/>
      <dgm:spPr/>
    </dgm:pt>
    <dgm:pt modelId="{9641E155-7485-49EA-BFAE-BBEF9CFFE311}" type="pres">
      <dgm:prSet presAssocID="{06D231CD-3B84-4F33-BE81-DB5F0DA39A4C}" presName="Name25" presStyleLbl="parChTrans1D2" presStyleIdx="1" presStyleCnt="2"/>
      <dgm:spPr/>
      <dgm:t>
        <a:bodyPr/>
        <a:lstStyle/>
        <a:p>
          <a:endParaRPr lang="es-EC"/>
        </a:p>
      </dgm:t>
    </dgm:pt>
    <dgm:pt modelId="{36B5ED7E-CCEE-4B98-A98D-93F374E24A84}" type="pres">
      <dgm:prSet presAssocID="{06D231CD-3B84-4F33-BE81-DB5F0DA39A4C}" presName="connTx" presStyleLbl="parChTrans1D2" presStyleIdx="1" presStyleCnt="2"/>
      <dgm:spPr/>
      <dgm:t>
        <a:bodyPr/>
        <a:lstStyle/>
        <a:p>
          <a:endParaRPr lang="es-EC"/>
        </a:p>
      </dgm:t>
    </dgm:pt>
    <dgm:pt modelId="{AD3F3072-A251-49F2-AFB3-A4E1224F48EF}" type="pres">
      <dgm:prSet presAssocID="{D094F67E-DF62-4D29-8E5F-BB6637FBDDB4}" presName="Name30" presStyleCnt="0"/>
      <dgm:spPr/>
    </dgm:pt>
    <dgm:pt modelId="{3F6B020A-97CD-48AA-839F-6C6DE38A8E82}" type="pres">
      <dgm:prSet presAssocID="{D094F67E-DF62-4D29-8E5F-BB6637FBDDB4}" presName="level2Shape" presStyleLbl="node2" presStyleIdx="1" presStyleCnt="2"/>
      <dgm:spPr/>
      <dgm:t>
        <a:bodyPr/>
        <a:lstStyle/>
        <a:p>
          <a:endParaRPr lang="es-EC"/>
        </a:p>
      </dgm:t>
    </dgm:pt>
    <dgm:pt modelId="{7F7215E0-0F61-4E2E-976F-BA5266EAE9E5}" type="pres">
      <dgm:prSet presAssocID="{D094F67E-DF62-4D29-8E5F-BB6637FBDDB4}" presName="hierChild3" presStyleCnt="0"/>
      <dgm:spPr/>
    </dgm:pt>
    <dgm:pt modelId="{0725B8FA-B51E-4425-8D4D-28AC22924CEF}" type="pres">
      <dgm:prSet presAssocID="{FF5B2936-9359-475E-8279-68325383B748}" presName="bgShapesFlow" presStyleCnt="0"/>
      <dgm:spPr/>
    </dgm:pt>
  </dgm:ptLst>
  <dgm:cxnLst>
    <dgm:cxn modelId="{0BF20A8D-1529-4E4B-A22B-6156F5E5BC94}" srcId="{FF5B2936-9359-475E-8279-68325383B748}" destId="{3A04B3A7-090F-4EDB-9B51-3F1545713EFA}" srcOrd="0" destOrd="0" parTransId="{10BAF99B-ABE9-411A-9229-79EAAF2F72DD}" sibTransId="{86315B1A-4644-4AAE-8933-A43A8CE6A8D7}"/>
    <dgm:cxn modelId="{F64175CE-36AB-4C0A-B913-85C07AB659FF}" type="presOf" srcId="{06D231CD-3B84-4F33-BE81-DB5F0DA39A4C}" destId="{36B5ED7E-CCEE-4B98-A98D-93F374E24A84}" srcOrd="1" destOrd="0" presId="urn:microsoft.com/office/officeart/2005/8/layout/hierarchy5"/>
    <dgm:cxn modelId="{BDE7E77A-3383-4BB8-B61D-94BF8FB14645}" srcId="{9A77FC86-9B71-4417-8ABD-DBC45DD2F255}" destId="{BE5A38E8-587B-440D-80C5-46E276D31BB3}" srcOrd="0" destOrd="0" parTransId="{FFF974BB-F387-4715-8A61-9BD4EF574B01}" sibTransId="{A996864E-ACA7-45D5-95F2-F4A68CD608FE}"/>
    <dgm:cxn modelId="{61C94B98-BF43-4919-8315-02C8685DD114}" type="presOf" srcId="{D094F67E-DF62-4D29-8E5F-BB6637FBDDB4}" destId="{3F6B020A-97CD-48AA-839F-6C6DE38A8E82}" srcOrd="0" destOrd="0" presId="urn:microsoft.com/office/officeart/2005/8/layout/hierarchy5"/>
    <dgm:cxn modelId="{BA548032-93EC-4FCD-A1D6-AA26D16C1ECB}" type="presOf" srcId="{09654A63-9609-46E8-87C3-F4776C221943}" destId="{F58DCB22-3C99-4042-AF93-389FA4BC6F7C}" srcOrd="1" destOrd="0" presId="urn:microsoft.com/office/officeart/2005/8/layout/hierarchy5"/>
    <dgm:cxn modelId="{78598770-33B3-4545-B549-1894E9E2A1E9}" type="presOf" srcId="{9A77FC86-9B71-4417-8ABD-DBC45DD2F255}" destId="{392D7FA5-134E-4579-9075-AFE54ADDA4E0}" srcOrd="0" destOrd="0" presId="urn:microsoft.com/office/officeart/2005/8/layout/hierarchy5"/>
    <dgm:cxn modelId="{F521DD8F-0C5D-47F7-8DCA-B7007938B60F}" type="presOf" srcId="{BE5A38E8-587B-440D-80C5-46E276D31BB3}" destId="{A32873D7-957C-4050-B35F-C29D34CC78A1}" srcOrd="0" destOrd="0" presId="urn:microsoft.com/office/officeart/2005/8/layout/hierarchy5"/>
    <dgm:cxn modelId="{52CF407F-2916-4381-9769-6527E2A995F2}" type="presOf" srcId="{09654A63-9609-46E8-87C3-F4776C221943}" destId="{501CCD02-BEBE-4C74-8C4D-EE140A2FBFD8}" srcOrd="0" destOrd="0" presId="urn:microsoft.com/office/officeart/2005/8/layout/hierarchy5"/>
    <dgm:cxn modelId="{57433727-ADD4-4739-BAE6-DDDC264C7C6D}" type="presOf" srcId="{FFF974BB-F387-4715-8A61-9BD4EF574B01}" destId="{87E6C295-C0B7-4CA9-8077-DE1D11291894}" srcOrd="0" destOrd="0" presId="urn:microsoft.com/office/officeart/2005/8/layout/hierarchy5"/>
    <dgm:cxn modelId="{9A33A552-03EB-40A2-9628-AB8A951B156D}" type="presOf" srcId="{FF5B2936-9359-475E-8279-68325383B748}" destId="{F82F790F-1911-42B7-86E4-581B10F91965}" srcOrd="0" destOrd="0" presId="urn:microsoft.com/office/officeart/2005/8/layout/hierarchy5"/>
    <dgm:cxn modelId="{3E0F114C-5D12-46CD-AE99-9F11F18A448B}" type="presOf" srcId="{75E65C3C-F36F-430C-9589-77F69D7E49BE}" destId="{570D937B-214E-4388-A792-D2901E19FD4E}" srcOrd="0" destOrd="0" presId="urn:microsoft.com/office/officeart/2005/8/layout/hierarchy5"/>
    <dgm:cxn modelId="{C8336C53-FEEA-49D2-9C43-2B8D249EC0AF}" type="presOf" srcId="{06D231CD-3B84-4F33-BE81-DB5F0DA39A4C}" destId="{9641E155-7485-49EA-BFAE-BBEF9CFFE311}" srcOrd="0" destOrd="0" presId="urn:microsoft.com/office/officeart/2005/8/layout/hierarchy5"/>
    <dgm:cxn modelId="{DED99618-CAE6-466E-9AF0-A6A063C3B764}" type="presOf" srcId="{3A04B3A7-090F-4EDB-9B51-3F1545713EFA}" destId="{08650FD4-1D6C-4647-A3D0-241F1163E26B}" srcOrd="0" destOrd="0" presId="urn:microsoft.com/office/officeart/2005/8/layout/hierarchy5"/>
    <dgm:cxn modelId="{D65CE28F-2A51-48CD-A327-DCF8D806D3A2}" srcId="{9A77FC86-9B71-4417-8ABD-DBC45DD2F255}" destId="{CF8C76B1-F1C2-46DF-ACEE-94F51429A2E0}" srcOrd="1" destOrd="0" parTransId="{09654A63-9609-46E8-87C3-F4776C221943}" sibTransId="{869FE150-46FB-4C38-AF3F-6DED5BCFBBAF}"/>
    <dgm:cxn modelId="{A71BA69D-61A6-46E7-BC95-229F59E027AD}" type="presOf" srcId="{FFF974BB-F387-4715-8A61-9BD4EF574B01}" destId="{D67F2C4D-02C7-45DC-92CC-52118324CB5C}" srcOrd="1" destOrd="0" presId="urn:microsoft.com/office/officeart/2005/8/layout/hierarchy5"/>
    <dgm:cxn modelId="{954C9FCB-274C-47BB-949F-090056C9EC3C}" type="presOf" srcId="{CF8C76B1-F1C2-46DF-ACEE-94F51429A2E0}" destId="{720D19E7-433D-4F92-A4D1-B215BAEEA293}" srcOrd="0" destOrd="0" presId="urn:microsoft.com/office/officeart/2005/8/layout/hierarchy5"/>
    <dgm:cxn modelId="{BD7F0136-E1BE-405E-8B9A-2D065E19147B}" srcId="{3A04B3A7-090F-4EDB-9B51-3F1545713EFA}" destId="{D094F67E-DF62-4D29-8E5F-BB6637FBDDB4}" srcOrd="1" destOrd="0" parTransId="{06D231CD-3B84-4F33-BE81-DB5F0DA39A4C}" sibTransId="{BC0B70C9-3CA1-4E40-8943-D04F7459D047}"/>
    <dgm:cxn modelId="{DE573542-3194-4C27-B381-5B97DC558266}" srcId="{3A04B3A7-090F-4EDB-9B51-3F1545713EFA}" destId="{9A77FC86-9B71-4417-8ABD-DBC45DD2F255}" srcOrd="0" destOrd="0" parTransId="{75E65C3C-F36F-430C-9589-77F69D7E49BE}" sibTransId="{AE33BA18-EBAF-4A8B-82F5-BD59E873CF1B}"/>
    <dgm:cxn modelId="{0B0961BB-7795-40D6-A809-73A03601C1AC}" type="presOf" srcId="{75E65C3C-F36F-430C-9589-77F69D7E49BE}" destId="{3B93C767-091A-471C-ADFC-E636ECC6C680}" srcOrd="1" destOrd="0" presId="urn:microsoft.com/office/officeart/2005/8/layout/hierarchy5"/>
    <dgm:cxn modelId="{C20AE8B8-2965-4CC3-842F-C668FA66CD4B}" type="presParOf" srcId="{F82F790F-1911-42B7-86E4-581B10F91965}" destId="{F62E7568-5FA0-40B9-B5C7-9A4CB932F2A6}" srcOrd="0" destOrd="0" presId="urn:microsoft.com/office/officeart/2005/8/layout/hierarchy5"/>
    <dgm:cxn modelId="{510179FE-DF6C-419F-86AB-21EC0D62F249}" type="presParOf" srcId="{F62E7568-5FA0-40B9-B5C7-9A4CB932F2A6}" destId="{059C4C79-2677-4612-A34F-5FAB9B037D37}" srcOrd="0" destOrd="0" presId="urn:microsoft.com/office/officeart/2005/8/layout/hierarchy5"/>
    <dgm:cxn modelId="{A06D2E19-8F3F-435C-AEAB-A9BEA6A1BA91}" type="presParOf" srcId="{059C4C79-2677-4612-A34F-5FAB9B037D37}" destId="{DCE98AD9-DFA6-4222-8389-6468401ACC67}" srcOrd="0" destOrd="0" presId="urn:microsoft.com/office/officeart/2005/8/layout/hierarchy5"/>
    <dgm:cxn modelId="{F7DA2981-BBEA-46A0-B5F4-477E4FB196EA}" type="presParOf" srcId="{DCE98AD9-DFA6-4222-8389-6468401ACC67}" destId="{08650FD4-1D6C-4647-A3D0-241F1163E26B}" srcOrd="0" destOrd="0" presId="urn:microsoft.com/office/officeart/2005/8/layout/hierarchy5"/>
    <dgm:cxn modelId="{90CE5320-3ED7-4A50-BB54-19DC3357F8E3}" type="presParOf" srcId="{DCE98AD9-DFA6-4222-8389-6468401ACC67}" destId="{311AD247-E766-4CD4-A3FD-6C9513F12E5B}" srcOrd="1" destOrd="0" presId="urn:microsoft.com/office/officeart/2005/8/layout/hierarchy5"/>
    <dgm:cxn modelId="{C0BD1BB7-2190-4CC4-A101-ED032AE971D8}" type="presParOf" srcId="{311AD247-E766-4CD4-A3FD-6C9513F12E5B}" destId="{570D937B-214E-4388-A792-D2901E19FD4E}" srcOrd="0" destOrd="0" presId="urn:microsoft.com/office/officeart/2005/8/layout/hierarchy5"/>
    <dgm:cxn modelId="{144AACA2-2EFE-4774-A48D-43FFC00B93D3}" type="presParOf" srcId="{570D937B-214E-4388-A792-D2901E19FD4E}" destId="{3B93C767-091A-471C-ADFC-E636ECC6C680}" srcOrd="0" destOrd="0" presId="urn:microsoft.com/office/officeart/2005/8/layout/hierarchy5"/>
    <dgm:cxn modelId="{511B51D8-96A4-4234-9CC2-9CB405AAF466}" type="presParOf" srcId="{311AD247-E766-4CD4-A3FD-6C9513F12E5B}" destId="{5464F642-4C95-4E57-B176-FC0FC4F4F201}" srcOrd="1" destOrd="0" presId="urn:microsoft.com/office/officeart/2005/8/layout/hierarchy5"/>
    <dgm:cxn modelId="{3C63FA95-7FD9-4067-B1EB-84422E75CD27}" type="presParOf" srcId="{5464F642-4C95-4E57-B176-FC0FC4F4F201}" destId="{392D7FA5-134E-4579-9075-AFE54ADDA4E0}" srcOrd="0" destOrd="0" presId="urn:microsoft.com/office/officeart/2005/8/layout/hierarchy5"/>
    <dgm:cxn modelId="{74AD71F8-AD20-40AD-84B6-CFE30C237C22}" type="presParOf" srcId="{5464F642-4C95-4E57-B176-FC0FC4F4F201}" destId="{B3E665B8-DB0F-4397-AA24-FEA50492C1DF}" srcOrd="1" destOrd="0" presId="urn:microsoft.com/office/officeart/2005/8/layout/hierarchy5"/>
    <dgm:cxn modelId="{C04993B8-2F5D-498A-A088-E27809BAAE06}" type="presParOf" srcId="{B3E665B8-DB0F-4397-AA24-FEA50492C1DF}" destId="{87E6C295-C0B7-4CA9-8077-DE1D11291894}" srcOrd="0" destOrd="0" presId="urn:microsoft.com/office/officeart/2005/8/layout/hierarchy5"/>
    <dgm:cxn modelId="{1D17E84B-A8F4-4032-83E8-5D04DD21899C}" type="presParOf" srcId="{87E6C295-C0B7-4CA9-8077-DE1D11291894}" destId="{D67F2C4D-02C7-45DC-92CC-52118324CB5C}" srcOrd="0" destOrd="0" presId="urn:microsoft.com/office/officeart/2005/8/layout/hierarchy5"/>
    <dgm:cxn modelId="{D70BCEEF-6BC4-464A-A6A8-C3CB21FF55AE}" type="presParOf" srcId="{B3E665B8-DB0F-4397-AA24-FEA50492C1DF}" destId="{CFC10D9D-7D6A-49AC-B092-549C34C82E85}" srcOrd="1" destOrd="0" presId="urn:microsoft.com/office/officeart/2005/8/layout/hierarchy5"/>
    <dgm:cxn modelId="{BBB07895-CE68-4FA2-B216-70A3B5D6D0DE}" type="presParOf" srcId="{CFC10D9D-7D6A-49AC-B092-549C34C82E85}" destId="{A32873D7-957C-4050-B35F-C29D34CC78A1}" srcOrd="0" destOrd="0" presId="urn:microsoft.com/office/officeart/2005/8/layout/hierarchy5"/>
    <dgm:cxn modelId="{EC765FBF-FCC2-46E9-ADF4-58062FCE5641}" type="presParOf" srcId="{CFC10D9D-7D6A-49AC-B092-549C34C82E85}" destId="{D56D9242-A441-4529-902A-4103918335D7}" srcOrd="1" destOrd="0" presId="urn:microsoft.com/office/officeart/2005/8/layout/hierarchy5"/>
    <dgm:cxn modelId="{A508E055-64ED-4C99-B350-B2A5D41F4437}" type="presParOf" srcId="{B3E665B8-DB0F-4397-AA24-FEA50492C1DF}" destId="{501CCD02-BEBE-4C74-8C4D-EE140A2FBFD8}" srcOrd="2" destOrd="0" presId="urn:microsoft.com/office/officeart/2005/8/layout/hierarchy5"/>
    <dgm:cxn modelId="{DE0FD066-C5E2-4904-A7B0-A109F14638FB}" type="presParOf" srcId="{501CCD02-BEBE-4C74-8C4D-EE140A2FBFD8}" destId="{F58DCB22-3C99-4042-AF93-389FA4BC6F7C}" srcOrd="0" destOrd="0" presId="urn:microsoft.com/office/officeart/2005/8/layout/hierarchy5"/>
    <dgm:cxn modelId="{FEF4B4B3-E07F-40EB-9D5B-60A0AB331C39}" type="presParOf" srcId="{B3E665B8-DB0F-4397-AA24-FEA50492C1DF}" destId="{944CD723-4CFE-49B2-B7B3-ED3195D7D639}" srcOrd="3" destOrd="0" presId="urn:microsoft.com/office/officeart/2005/8/layout/hierarchy5"/>
    <dgm:cxn modelId="{4C6DB6A5-B2F6-48F9-822E-11ABFD2F9ED9}" type="presParOf" srcId="{944CD723-4CFE-49B2-B7B3-ED3195D7D639}" destId="{720D19E7-433D-4F92-A4D1-B215BAEEA293}" srcOrd="0" destOrd="0" presId="urn:microsoft.com/office/officeart/2005/8/layout/hierarchy5"/>
    <dgm:cxn modelId="{BC7DF608-DC99-4C41-A75B-46788D5840B4}" type="presParOf" srcId="{944CD723-4CFE-49B2-B7B3-ED3195D7D639}" destId="{FD8B1FCA-2BB6-4B46-9742-7222F5FCC709}" srcOrd="1" destOrd="0" presId="urn:microsoft.com/office/officeart/2005/8/layout/hierarchy5"/>
    <dgm:cxn modelId="{70B76401-88EB-40DB-BEEF-22110E1136AE}" type="presParOf" srcId="{311AD247-E766-4CD4-A3FD-6C9513F12E5B}" destId="{9641E155-7485-49EA-BFAE-BBEF9CFFE311}" srcOrd="2" destOrd="0" presId="urn:microsoft.com/office/officeart/2005/8/layout/hierarchy5"/>
    <dgm:cxn modelId="{990AA92E-851B-4786-BFD9-E93A707F9C77}" type="presParOf" srcId="{9641E155-7485-49EA-BFAE-BBEF9CFFE311}" destId="{36B5ED7E-CCEE-4B98-A98D-93F374E24A84}" srcOrd="0" destOrd="0" presId="urn:microsoft.com/office/officeart/2005/8/layout/hierarchy5"/>
    <dgm:cxn modelId="{679A2521-544C-4B3E-BF95-E00FF6870DD0}" type="presParOf" srcId="{311AD247-E766-4CD4-A3FD-6C9513F12E5B}" destId="{AD3F3072-A251-49F2-AFB3-A4E1224F48EF}" srcOrd="3" destOrd="0" presId="urn:microsoft.com/office/officeart/2005/8/layout/hierarchy5"/>
    <dgm:cxn modelId="{72C8D8E0-5243-4572-8822-2C9DC1E6A155}" type="presParOf" srcId="{AD3F3072-A251-49F2-AFB3-A4E1224F48EF}" destId="{3F6B020A-97CD-48AA-839F-6C6DE38A8E82}" srcOrd="0" destOrd="0" presId="urn:microsoft.com/office/officeart/2005/8/layout/hierarchy5"/>
    <dgm:cxn modelId="{0E02AA56-2C9D-408F-9CCC-EA369D48150F}" type="presParOf" srcId="{AD3F3072-A251-49F2-AFB3-A4E1224F48EF}" destId="{7F7215E0-0F61-4E2E-976F-BA5266EAE9E5}" srcOrd="1" destOrd="0" presId="urn:microsoft.com/office/officeart/2005/8/layout/hierarchy5"/>
    <dgm:cxn modelId="{95AA6236-7672-41D9-A442-B35A253C7C90}" type="presParOf" srcId="{F82F790F-1911-42B7-86E4-581B10F91965}" destId="{0725B8FA-B51E-4425-8D4D-28AC22924CE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8CD39-3371-4C9F-A144-71D8ADE3B9F6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20985-F5A6-4378-B498-448F640617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020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891A022-CB1B-4E6D-9AA0-F684F6FF8A50}" type="datetimeFigureOut">
              <a:rPr lang="es-EC" smtClean="0"/>
              <a:t>27/04/2015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9D38DF-18D7-4A2F-A6F0-DE4D42216D61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Vectores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Capítulo </a:t>
            </a:r>
            <a:r>
              <a:rPr lang="es-EC" dirty="0" smtClean="0"/>
              <a:t>2</a:t>
            </a:r>
            <a:endParaRPr lang="es-EC" dirty="0" smtClean="0"/>
          </a:p>
          <a:p>
            <a:r>
              <a:rPr lang="es-EC" dirty="0" err="1" smtClean="0"/>
              <a:t>Nivelatorio</a:t>
            </a:r>
            <a:r>
              <a:rPr lang="es-EC" dirty="0" smtClean="0"/>
              <a:t> de Física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0835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Retroalimentación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4320480" cy="425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23528" y="2204864"/>
                <a:ext cx="3024336" cy="3276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2400" b="1" dirty="0" smtClean="0"/>
                  <a:t>Grafique el vector:</a:t>
                </a:r>
              </a:p>
              <a:p>
                <a:pPr algn="ctr"/>
                <a:endParaRPr lang="es-EC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1" i="1" smtClean="0"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s-EC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400" b="1" i="1" smtClean="0">
                              <a:latin typeface="Cambria Math"/>
                            </a:rPr>
                            <m:t>𝒓</m:t>
                          </m:r>
                          <m:r>
                            <a:rPr lang="es-EC" sz="24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s-EC" sz="2400" b="1" i="1" smtClean="0">
                              <a:latin typeface="Cambria Math"/>
                            </a:rPr>
                            <m:t>𝟒𝟓</m:t>
                          </m:r>
                          <m:r>
                            <a:rPr lang="es-EC" sz="2400" b="1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es-EC" sz="24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400" b="1" i="1" smtClean="0">
                              <a:latin typeface="Cambria Math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es-EC" sz="24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1" i="1" smtClean="0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s-EC" sz="24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400" b="1" i="1">
                              <a:latin typeface="Cambria Math"/>
                            </a:rPr>
                            <m:t>𝒓</m:t>
                          </m:r>
                          <m:r>
                            <a:rPr lang="es-EC" sz="2400" b="1" i="1">
                              <a:latin typeface="Cambria Math"/>
                            </a:rPr>
                            <m:t>,</m:t>
                          </m:r>
                          <m:r>
                            <a:rPr lang="es-EC" sz="2400" b="1" i="1" smtClean="0">
                              <a:latin typeface="Cambria Math"/>
                            </a:rPr>
                            <m:t>𝟏𝟐𝟎</m:t>
                          </m:r>
                          <m:r>
                            <a:rPr lang="es-EC" sz="2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es-EC" sz="2400" b="1" i="1">
                          <a:latin typeface="Cambria Math"/>
                        </a:rPr>
                        <m:t> [</m:t>
                      </m:r>
                      <m:r>
                        <a:rPr lang="es-EC" sz="2400" b="1" i="1">
                          <a:latin typeface="Cambria Math"/>
                        </a:rPr>
                        <m:t>𝒖</m:t>
                      </m:r>
                      <m:r>
                        <a:rPr lang="es-EC" sz="2400" b="1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1" i="1" smtClean="0">
                              <a:latin typeface="Cambria Math"/>
                            </a:rPr>
                            <m:t>𝑪</m:t>
                          </m:r>
                        </m:e>
                      </m:acc>
                      <m:r>
                        <a:rPr lang="es-EC" sz="24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400" b="1" i="1">
                              <a:latin typeface="Cambria Math"/>
                            </a:rPr>
                            <m:t>𝒓</m:t>
                          </m:r>
                          <m:r>
                            <a:rPr lang="es-EC" sz="2400" b="1" i="1">
                              <a:latin typeface="Cambria Math"/>
                            </a:rPr>
                            <m:t>,</m:t>
                          </m:r>
                          <m:r>
                            <a:rPr lang="es-EC" sz="2400" b="1" i="1" smtClean="0">
                              <a:latin typeface="Cambria Math"/>
                            </a:rPr>
                            <m:t>𝟑𝟎</m:t>
                          </m:r>
                          <m:r>
                            <a:rPr lang="es-EC" sz="2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es-EC" sz="2400" b="1" i="1">
                          <a:latin typeface="Cambria Math"/>
                        </a:rPr>
                        <m:t> [</m:t>
                      </m:r>
                      <m:r>
                        <a:rPr lang="es-EC" sz="2400" b="1" i="1">
                          <a:latin typeface="Cambria Math"/>
                        </a:rPr>
                        <m:t>𝒖</m:t>
                      </m:r>
                      <m:r>
                        <a:rPr lang="es-EC" sz="2400" b="1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1" i="1" smtClean="0">
                              <a:latin typeface="Cambria Math"/>
                            </a:rPr>
                            <m:t>𝑫</m:t>
                          </m:r>
                        </m:e>
                      </m:acc>
                      <m:r>
                        <a:rPr lang="es-EC" sz="24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400" b="1" i="1">
                              <a:latin typeface="Cambria Math"/>
                            </a:rPr>
                            <m:t>𝒓</m:t>
                          </m:r>
                          <m:r>
                            <a:rPr lang="es-EC" sz="2400" b="1" i="1">
                              <a:latin typeface="Cambria Math"/>
                            </a:rPr>
                            <m:t>,</m:t>
                          </m:r>
                          <m:r>
                            <a:rPr lang="es-EC" sz="2400" b="1" i="1" smtClean="0">
                              <a:latin typeface="Cambria Math"/>
                            </a:rPr>
                            <m:t>𝟑𝟐𝟎</m:t>
                          </m:r>
                          <m:r>
                            <a:rPr lang="es-EC" sz="2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es-EC" sz="2400" b="1" i="1">
                          <a:latin typeface="Cambria Math"/>
                        </a:rPr>
                        <m:t> [</m:t>
                      </m:r>
                      <m:r>
                        <a:rPr lang="es-EC" sz="2400" b="1" i="1">
                          <a:latin typeface="Cambria Math"/>
                        </a:rPr>
                        <m:t>𝒖</m:t>
                      </m:r>
                      <m:r>
                        <a:rPr lang="es-EC" sz="2400" b="1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24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s-EC" sz="2400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2400" b="1" i="1">
                              <a:latin typeface="Cambria Math"/>
                            </a:rPr>
                            <m:t>𝒓</m:t>
                          </m:r>
                          <m:r>
                            <a:rPr lang="es-EC" sz="2400" b="1" i="1">
                              <a:latin typeface="Cambria Math"/>
                            </a:rPr>
                            <m:t>,</m:t>
                          </m:r>
                          <m:r>
                            <a:rPr lang="es-EC" sz="2400" b="1" i="1" smtClean="0">
                              <a:latin typeface="Cambria Math"/>
                            </a:rPr>
                            <m:t>𝟑𝟓𝟎</m:t>
                          </m:r>
                          <m:r>
                            <a:rPr lang="es-EC" sz="2400" b="1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es-EC" sz="2400" b="1" i="1">
                          <a:latin typeface="Cambria Math"/>
                        </a:rPr>
                        <m:t> [</m:t>
                      </m:r>
                      <m:r>
                        <a:rPr lang="es-EC" sz="2400" b="1" i="1">
                          <a:latin typeface="Cambria Math"/>
                        </a:rPr>
                        <m:t>𝒖</m:t>
                      </m:r>
                      <m:r>
                        <a:rPr lang="es-EC" sz="2400" b="1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2400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04864"/>
                <a:ext cx="3024336" cy="3276346"/>
              </a:xfrm>
              <a:prstGeom prst="rect">
                <a:avLst/>
              </a:prstGeom>
              <a:blipFill rotWithShape="1">
                <a:blip r:embed="rId3"/>
                <a:stretch>
                  <a:fillRect t="-14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489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Multiplicación por un escalar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Cambios en magnitud y en dirección según el caso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3657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Multiplicación de vector por un escalar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8229600" cy="940868"/>
              </a:xfrm>
            </p:spPr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es-EC" dirty="0" smtClean="0"/>
                  <a:t>Sea un escalar “a” donde </a:t>
                </a:r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</a:rPr>
                      <m:t>𝑎</m:t>
                    </m:r>
                    <m:r>
                      <a:rPr lang="es-EC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s-EC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s-EC" i="1" dirty="0" smtClean="0"/>
                  <a:t>, </a:t>
                </a:r>
                <a:r>
                  <a:rPr lang="es-EC" dirty="0" smtClean="0"/>
                  <a:t>al multiplicarlo por un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EC" b="0" i="1" smtClean="0">
                            <a:latin typeface="Cambria Math"/>
                          </a:rPr>
                          <m:t>𝐴</m:t>
                        </m:r>
                        <m:r>
                          <a:rPr lang="es-EC" b="0" i="1" smtClean="0"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s-EC" dirty="0" smtClean="0"/>
                  <a:t> se pueden tener los siguientes casos:</a:t>
                </a:r>
              </a:p>
              <a:p>
                <a:pPr marL="114300" indent="0">
                  <a:buNone/>
                </a:pPr>
                <a:endParaRPr lang="es-EC" dirty="0" smtClean="0"/>
              </a:p>
              <a:p>
                <a:pPr marL="114300" indent="0">
                  <a:buNone/>
                </a:pPr>
                <a:endParaRPr lang="es-EC" dirty="0" smtClean="0"/>
              </a:p>
              <a:p>
                <a:pPr marL="11430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8229600" cy="940868"/>
              </a:xfrm>
              <a:blipFill rotWithShape="1">
                <a:blip r:embed="rId2"/>
                <a:stretch>
                  <a:fillRect t="-5844" r="-2296" b="-1623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9 Grupo"/>
          <p:cNvGrpSpPr/>
          <p:nvPr/>
        </p:nvGrpSpPr>
        <p:grpSpPr>
          <a:xfrm>
            <a:off x="3595700" y="3356992"/>
            <a:ext cx="1512168" cy="467744"/>
            <a:chOff x="1619672" y="2924944"/>
            <a:chExt cx="1512168" cy="467744"/>
          </a:xfrm>
        </p:grpSpPr>
        <p:cxnSp>
          <p:nvCxnSpPr>
            <p:cNvPr id="5" name="4 Conector recto de flecha"/>
            <p:cNvCxnSpPr/>
            <p:nvPr/>
          </p:nvCxnSpPr>
          <p:spPr>
            <a:xfrm>
              <a:off x="1619672" y="2924944"/>
              <a:ext cx="151216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5 CuadroTexto"/>
                <p:cNvSpPr txBox="1"/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6" name="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3 CuadroTexto"/>
          <p:cNvSpPr txBox="1"/>
          <p:nvPr/>
        </p:nvSpPr>
        <p:spPr>
          <a:xfrm>
            <a:off x="539552" y="380702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1. Cuando </a:t>
            </a:r>
            <a:r>
              <a:rPr lang="es-EC" sz="2800" dirty="0" smtClean="0"/>
              <a:t>a≥+1: el vector </a:t>
            </a:r>
            <a:r>
              <a:rPr lang="es-EC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 su magnitud en proporción a “a” y no cambia su dirección.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1763688" y="5516616"/>
            <a:ext cx="1512168" cy="467744"/>
            <a:chOff x="1619672" y="2924944"/>
            <a:chExt cx="1512168" cy="467744"/>
          </a:xfrm>
        </p:grpSpPr>
        <p:cxnSp>
          <p:nvCxnSpPr>
            <p:cNvPr id="19" name="18 Conector recto de flecha"/>
            <p:cNvCxnSpPr/>
            <p:nvPr/>
          </p:nvCxnSpPr>
          <p:spPr>
            <a:xfrm>
              <a:off x="1619672" y="2924944"/>
              <a:ext cx="151216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19 CuadroTexto"/>
                <p:cNvSpPr txBox="1"/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C" b="0" i="1" smtClean="0">
                            <a:latin typeface="Cambria Math"/>
                          </a:rPr>
                          <m:t>(1)</m:t>
                        </m:r>
                        <m:acc>
                          <m:accPr>
                            <m:chr m:val="⃗"/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20" name="1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448" r="-21839" b="-11940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27 Grupo"/>
          <p:cNvGrpSpPr/>
          <p:nvPr/>
        </p:nvGrpSpPr>
        <p:grpSpPr>
          <a:xfrm>
            <a:off x="5069990" y="5516616"/>
            <a:ext cx="2748075" cy="467744"/>
            <a:chOff x="5496333" y="5516616"/>
            <a:chExt cx="2748075" cy="467744"/>
          </a:xfrm>
        </p:grpSpPr>
        <p:cxnSp>
          <p:nvCxnSpPr>
            <p:cNvPr id="22" name="21 Conector recto de flecha"/>
            <p:cNvCxnSpPr/>
            <p:nvPr/>
          </p:nvCxnSpPr>
          <p:spPr>
            <a:xfrm>
              <a:off x="5496333" y="5516616"/>
              <a:ext cx="274807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22 CuadroTexto"/>
                <p:cNvSpPr txBox="1"/>
                <p:nvPr/>
              </p:nvSpPr>
              <p:spPr>
                <a:xfrm>
                  <a:off x="6444028" y="5579569"/>
                  <a:ext cx="529208" cy="404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C" b="0" i="1" smtClean="0"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23" name="2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028" y="5579569"/>
                  <a:ext cx="529208" cy="4047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24 CuadroTexto"/>
          <p:cNvSpPr txBox="1"/>
          <p:nvPr/>
        </p:nvSpPr>
        <p:spPr>
          <a:xfrm>
            <a:off x="2095551" y="501317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Si </a:t>
            </a:r>
            <a:r>
              <a:rPr lang="es-EC" b="1" dirty="0" smtClean="0"/>
              <a:t>a=1</a:t>
            </a:r>
            <a:endParaRPr lang="es-EC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826659" y="501317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Si </a:t>
            </a:r>
            <a:r>
              <a:rPr lang="es-EC" b="1" dirty="0" smtClean="0"/>
              <a:t>a=2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338361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Multiplicación de un vector por un escalar</a:t>
            </a:r>
            <a:endParaRPr lang="es-EC" dirty="0"/>
          </a:p>
        </p:txBody>
      </p:sp>
      <p:grpSp>
        <p:nvGrpSpPr>
          <p:cNvPr id="21" name="20 Grupo"/>
          <p:cNvGrpSpPr/>
          <p:nvPr/>
        </p:nvGrpSpPr>
        <p:grpSpPr>
          <a:xfrm>
            <a:off x="5142557" y="5260676"/>
            <a:ext cx="2727920" cy="445973"/>
            <a:chOff x="5142557" y="5260676"/>
            <a:chExt cx="2727920" cy="445973"/>
          </a:xfrm>
        </p:grpSpPr>
        <p:cxnSp>
          <p:nvCxnSpPr>
            <p:cNvPr id="12" name="11 Conector recto de flecha"/>
            <p:cNvCxnSpPr/>
            <p:nvPr/>
          </p:nvCxnSpPr>
          <p:spPr>
            <a:xfrm flipH="1">
              <a:off x="5142557" y="5260676"/>
              <a:ext cx="27279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12 CuadroTexto"/>
                <p:cNvSpPr txBox="1"/>
                <p:nvPr/>
              </p:nvSpPr>
              <p:spPr>
                <a:xfrm>
                  <a:off x="6733393" y="5302884"/>
                  <a:ext cx="529208" cy="403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s-EC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C" b="0" i="1" smtClean="0">
                                <a:latin typeface="Cambria Math"/>
                              </a:rPr>
                              <m:t>−3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13" name="1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393" y="5302884"/>
                  <a:ext cx="529208" cy="4037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55814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5 Grupo"/>
          <p:cNvGrpSpPr/>
          <p:nvPr/>
        </p:nvGrpSpPr>
        <p:grpSpPr>
          <a:xfrm>
            <a:off x="1230227" y="4659784"/>
            <a:ext cx="1512168" cy="467744"/>
            <a:chOff x="1619672" y="2924944"/>
            <a:chExt cx="1512168" cy="467744"/>
          </a:xfrm>
        </p:grpSpPr>
        <p:cxnSp>
          <p:nvCxnSpPr>
            <p:cNvPr id="10" name="9 Conector recto de flecha"/>
            <p:cNvCxnSpPr/>
            <p:nvPr/>
          </p:nvCxnSpPr>
          <p:spPr>
            <a:xfrm>
              <a:off x="1619672" y="2924944"/>
              <a:ext cx="151216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10 CuadroTexto"/>
                <p:cNvSpPr txBox="1"/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13" name="1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6 Grupo"/>
          <p:cNvGrpSpPr/>
          <p:nvPr/>
        </p:nvGrpSpPr>
        <p:grpSpPr>
          <a:xfrm>
            <a:off x="6241913" y="4192040"/>
            <a:ext cx="1512168" cy="467744"/>
            <a:chOff x="1619672" y="2924944"/>
            <a:chExt cx="1512168" cy="467744"/>
          </a:xfrm>
        </p:grpSpPr>
        <p:cxnSp>
          <p:nvCxnSpPr>
            <p:cNvPr id="8" name="7 Conector recto de flecha"/>
            <p:cNvCxnSpPr/>
            <p:nvPr/>
          </p:nvCxnSpPr>
          <p:spPr>
            <a:xfrm flipH="1">
              <a:off x="1619672" y="2924944"/>
              <a:ext cx="151216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8 CuadroTexto"/>
                <p:cNvSpPr txBox="1"/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C" b="0" i="1" smtClean="0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9" name="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13 Marcador de contenido"/>
          <p:cNvSpPr txBox="1">
            <a:spLocks noGrp="1"/>
          </p:cNvSpPr>
          <p:nvPr>
            <p:ph idx="1"/>
          </p:nvPr>
        </p:nvSpPr>
        <p:spPr>
          <a:xfrm>
            <a:off x="385192" y="2420888"/>
            <a:ext cx="8147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es-EC" dirty="0" smtClean="0"/>
              <a:t>2</a:t>
            </a:r>
            <a:r>
              <a:rPr lang="es-EC" sz="2800" dirty="0" smtClean="0"/>
              <a:t>. </a:t>
            </a:r>
            <a:r>
              <a:rPr lang="es-EC" sz="2800" dirty="0"/>
              <a:t>Cuando </a:t>
            </a:r>
            <a:r>
              <a:rPr lang="es-EC" sz="2800" dirty="0" smtClean="0"/>
              <a:t>a ≤ -1: el vector </a:t>
            </a:r>
            <a:r>
              <a:rPr lang="es-EC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 su magnitud en proporción al valor absoluto de “a” y</a:t>
            </a: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 </a:t>
            </a:r>
            <a:r>
              <a:rPr lang="es-EC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cambia 180°.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910982" y="400737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Si </a:t>
            </a:r>
            <a:r>
              <a:rPr lang="es-EC" b="1" dirty="0" smtClean="0"/>
              <a:t>a=-1</a:t>
            </a:r>
            <a:endParaRPr lang="es-EC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70045" y="501317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Si </a:t>
            </a:r>
            <a:r>
              <a:rPr lang="es-EC" b="1" dirty="0" smtClean="0"/>
              <a:t>a=-3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105227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003232" cy="211568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EC" dirty="0" smtClean="0"/>
              <a:t>3. </a:t>
            </a:r>
            <a:r>
              <a:rPr lang="es-EC" dirty="0"/>
              <a:t>Cuando </a:t>
            </a:r>
            <a:r>
              <a:rPr lang="es-EC" dirty="0" smtClean="0"/>
              <a:t>0&lt;</a:t>
            </a:r>
            <a:r>
              <a:rPr lang="es-EC" dirty="0"/>
              <a:t>|a|&lt;1</a:t>
            </a:r>
            <a:r>
              <a:rPr lang="es-EC" dirty="0" smtClean="0"/>
              <a:t>: </a:t>
            </a:r>
            <a:r>
              <a:rPr lang="es-EC" dirty="0"/>
              <a:t>el vector </a:t>
            </a: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disminuye </a:t>
            </a:r>
            <a:r>
              <a:rPr lang="es-EC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magnitud en proporción al valor absoluto de “a</a:t>
            </a: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  <a:r>
              <a:rPr lang="es-EC" dirty="0" smtClean="0"/>
              <a:t>Dependiendo del signo de “a”: si es negativo cambia dirección 180° ; Si es positivo no cambia su dirección.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Multiplicación de un vector por un escalar</a:t>
            </a:r>
            <a:endParaRPr lang="es-EC" dirty="0"/>
          </a:p>
        </p:txBody>
      </p:sp>
      <p:grpSp>
        <p:nvGrpSpPr>
          <p:cNvPr id="5" name="4 Grupo"/>
          <p:cNvGrpSpPr/>
          <p:nvPr/>
        </p:nvGrpSpPr>
        <p:grpSpPr>
          <a:xfrm>
            <a:off x="1331640" y="4976527"/>
            <a:ext cx="1512168" cy="467744"/>
            <a:chOff x="1619672" y="2924944"/>
            <a:chExt cx="1512168" cy="467744"/>
          </a:xfrm>
        </p:grpSpPr>
        <p:cxnSp>
          <p:nvCxnSpPr>
            <p:cNvPr id="6" name="5 Conector recto de flecha"/>
            <p:cNvCxnSpPr/>
            <p:nvPr/>
          </p:nvCxnSpPr>
          <p:spPr>
            <a:xfrm>
              <a:off x="1619672" y="2924944"/>
              <a:ext cx="151216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6 CuadroTexto"/>
                <p:cNvSpPr txBox="1"/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13" name="1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152" y="2987897"/>
                  <a:ext cx="529208" cy="40479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14 Grupo"/>
          <p:cNvGrpSpPr/>
          <p:nvPr/>
        </p:nvGrpSpPr>
        <p:grpSpPr>
          <a:xfrm>
            <a:off x="6152177" y="4365104"/>
            <a:ext cx="778085" cy="467744"/>
            <a:chOff x="6152177" y="4365104"/>
            <a:chExt cx="778085" cy="467744"/>
          </a:xfrm>
        </p:grpSpPr>
        <p:cxnSp>
          <p:nvCxnSpPr>
            <p:cNvPr id="12" name="11 Conector recto de flecha"/>
            <p:cNvCxnSpPr/>
            <p:nvPr/>
          </p:nvCxnSpPr>
          <p:spPr>
            <a:xfrm>
              <a:off x="6174178" y="4365104"/>
              <a:ext cx="75608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12 CuadroTexto"/>
                <p:cNvSpPr txBox="1"/>
                <p:nvPr/>
              </p:nvSpPr>
              <p:spPr>
                <a:xfrm>
                  <a:off x="6152177" y="4428057"/>
                  <a:ext cx="529208" cy="404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C" b="0" i="1" smtClean="0">
                            <a:latin typeface="Cambria Math"/>
                          </a:rPr>
                          <m:t>(0,5)</m:t>
                        </m:r>
                        <m:acc>
                          <m:accPr>
                            <m:chr m:val="⃗"/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13" name="1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2177" y="4428057"/>
                  <a:ext cx="529208" cy="4047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299" r="-55172" b="-11940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18 Grupo"/>
          <p:cNvGrpSpPr/>
          <p:nvPr/>
        </p:nvGrpSpPr>
        <p:grpSpPr>
          <a:xfrm>
            <a:off x="6174178" y="5424535"/>
            <a:ext cx="778085" cy="467744"/>
            <a:chOff x="6292342" y="5595454"/>
            <a:chExt cx="778085" cy="467744"/>
          </a:xfrm>
        </p:grpSpPr>
        <p:cxnSp>
          <p:nvCxnSpPr>
            <p:cNvPr id="17" name="16 Conector recto de flecha"/>
            <p:cNvCxnSpPr/>
            <p:nvPr/>
          </p:nvCxnSpPr>
          <p:spPr>
            <a:xfrm flipH="1">
              <a:off x="6314343" y="5595454"/>
              <a:ext cx="75608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17 CuadroTexto"/>
                <p:cNvSpPr txBox="1"/>
                <p:nvPr/>
              </p:nvSpPr>
              <p:spPr>
                <a:xfrm>
                  <a:off x="6292342" y="5658407"/>
                  <a:ext cx="529208" cy="404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C" b="0" i="1" smtClean="0">
                            <a:latin typeface="Cambria Math"/>
                          </a:rPr>
                          <m:t>(−0,5)</m:t>
                        </m:r>
                        <m:acc>
                          <m:accPr>
                            <m:chr m:val="⃗"/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342" y="5658407"/>
                  <a:ext cx="529208" cy="4047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448" r="-87356" b="-11940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19 CuadroTexto"/>
          <p:cNvSpPr txBox="1"/>
          <p:nvPr/>
        </p:nvSpPr>
        <p:spPr>
          <a:xfrm>
            <a:off x="4355976" y="418043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Si a=0,5</a:t>
            </a:r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389193" y="5239869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Si a=-0,5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8032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13 Marcador de contenido"/>
              <p:cNvSpPr txBox="1">
                <a:spLocks noGrp="1"/>
              </p:cNvSpPr>
              <p:nvPr>
                <p:ph idx="1"/>
              </p:nvPr>
            </p:nvSpPr>
            <p:spPr>
              <a:xfrm>
                <a:off x="395536" y="2276872"/>
                <a:ext cx="8280920" cy="1474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9728" indent="0">
                  <a:buNone/>
                </a:pPr>
                <a:r>
                  <a:rPr lang="es-EC" dirty="0" smtClean="0"/>
                  <a:t>4. </a:t>
                </a:r>
                <a:r>
                  <a:rPr lang="es-EC" sz="2800" dirty="0" smtClean="0"/>
                  <a:t>Cuando a =0: el vector </a:t>
                </a:r>
                <a:r>
                  <a:rPr lang="es-EC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 transforma en el vector cero </a:t>
                </a:r>
                <a14:m>
                  <m:oMath xmlns:m="http://schemas.openxmlformats.org/officeDocument/2006/math">
                    <m:r>
                      <a:rPr lang="es-EC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s-EC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s-EC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s-EC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s-EC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</a:t>
                </a:r>
                <a:r>
                  <a:rPr lang="es-EC" sz="2800" dirty="0" smtClean="0"/>
                  <a:t>El vector cero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C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C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es-EC" sz="2800" dirty="0" smtClean="0"/>
                  <a:t> es representado por un punto en el espacio.</a:t>
                </a:r>
                <a:endParaRPr lang="es-EC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13 Marcador de contenido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276872"/>
                <a:ext cx="8280920" cy="1474634"/>
              </a:xfrm>
              <a:prstGeom prst="rect">
                <a:avLst/>
              </a:prstGeom>
              <a:blipFill rotWithShape="1">
                <a:blip r:embed="rId2"/>
                <a:stretch>
                  <a:fillRect l="-295" t="-4564" r="-368" b="-1120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Multiplicación de un vector por un escalar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24928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Retroalimentación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2674640" cy="427592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s-EC" dirty="0" smtClean="0"/>
                  <a:t>Sea 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EC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s-EC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s-EC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C" b="0" i="1" smtClean="0">
                            <a:latin typeface="Cambria Math"/>
                          </a:rPr>
                          <m:t>𝑟</m:t>
                        </m:r>
                        <m:r>
                          <a:rPr lang="es-EC" b="0" i="1" smtClean="0">
                            <a:latin typeface="Cambria Math"/>
                          </a:rPr>
                          <m:t>,45°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EC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s-EC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s-EC" dirty="0" smtClean="0"/>
                  <a:t> determine:</a:t>
                </a:r>
              </a:p>
              <a:p>
                <a:pPr marL="624078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es-EC" i="1">
                            <a:latin typeface="Cambria Math"/>
                          </a:rPr>
                        </m:ctrlPr>
                      </m:accPr>
                      <m:e>
                        <m:r>
                          <a:rPr lang="es-EC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endParaRPr lang="es-EC" dirty="0" smtClean="0"/>
              </a:p>
              <a:p>
                <a:pPr marL="624078" indent="-514350">
                  <a:buFont typeface="+mj-lt"/>
                  <a:buAutoNum type="alphaLcPeriod"/>
                </a:pPr>
                <a:r>
                  <a:rPr lang="es-EC" dirty="0" smtClean="0"/>
                  <a:t>-</a:t>
                </a:r>
                <a:r>
                  <a:rPr lang="es-EC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i="1">
                            <a:latin typeface="Cambria Math"/>
                          </a:rPr>
                        </m:ctrlPr>
                      </m:accPr>
                      <m:e>
                        <m:r>
                          <a:rPr lang="es-EC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endParaRPr lang="es-EC" dirty="0" smtClean="0"/>
              </a:p>
              <a:p>
                <a:pPr marL="624078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s-EC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s-EC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C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EC" b="0" i="1" smtClean="0">
                            <a:latin typeface="Cambria Math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s-EC" i="1">
                            <a:latin typeface="Cambria Math"/>
                          </a:rPr>
                        </m:ctrlPr>
                      </m:accPr>
                      <m:e>
                        <m:r>
                          <a:rPr lang="es-EC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endParaRPr lang="es-EC" dirty="0" smtClean="0"/>
              </a:p>
              <a:p>
                <a:pPr marL="109728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2674640" cy="4275920"/>
              </a:xfrm>
              <a:blipFill rotWithShape="1">
                <a:blip r:embed="rId2"/>
                <a:stretch>
                  <a:fillRect l="-456" t="-14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94065"/>
            <a:ext cx="4320480" cy="425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43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C" dirty="0" smtClean="0"/>
              <a:t>RECORDAR:</a:t>
            </a:r>
          </a:p>
          <a:p>
            <a:r>
              <a:rPr lang="es-EC" dirty="0" smtClean="0"/>
              <a:t>Un vector representa una variable física que necesita una dirección específica en un sistema de referencia, además de una magnitud.</a:t>
            </a:r>
          </a:p>
          <a:p>
            <a:r>
              <a:rPr lang="es-EC" dirty="0" smtClean="0"/>
              <a:t>Al representar una variable física, un vector al ser multiplicado por un escalar </a:t>
            </a:r>
            <a:r>
              <a:rPr lang="es-EC" u="sng" dirty="0" smtClean="0"/>
              <a:t>no necesariamente</a:t>
            </a:r>
            <a:r>
              <a:rPr lang="es-EC" b="1" u="sng" dirty="0" smtClean="0"/>
              <a:t> </a:t>
            </a:r>
            <a:r>
              <a:rPr lang="es-EC" dirty="0" smtClean="0"/>
              <a:t> seguirá representando a dicha variable física.</a:t>
            </a: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Multiplicación de un vector por un escalar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9619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Suma Algebraica de vectores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Método gráfico: Polígono y paralelogramo.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3316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Suma algebraica de </a:t>
            </a:r>
            <a:r>
              <a:rPr lang="es-EC" dirty="0"/>
              <a:t>v</a:t>
            </a:r>
            <a:r>
              <a:rPr lang="es-EC" dirty="0" smtClean="0"/>
              <a:t>ectores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467608"/>
          </a:xfrm>
        </p:spPr>
        <p:txBody>
          <a:bodyPr/>
          <a:lstStyle/>
          <a:p>
            <a:pPr marL="109728" indent="0">
              <a:buNone/>
            </a:pPr>
            <a:r>
              <a:rPr lang="es-EC" sz="2000" dirty="0" smtClean="0"/>
              <a:t>Así como las cantidades escalares se puede sumar y restar entre si, los vectores también pueden realizar estas operaciones.</a:t>
            </a:r>
          </a:p>
          <a:p>
            <a:pPr marL="109728" indent="0">
              <a:buNone/>
            </a:pPr>
            <a:r>
              <a:rPr lang="es-EC" sz="2000" dirty="0" smtClean="0"/>
              <a:t>Para la suma algebraica de vectores tenemos los siguientes métodos:</a:t>
            </a:r>
          </a:p>
          <a:p>
            <a:pPr marL="109728" indent="0">
              <a:buNone/>
            </a:pP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594180976"/>
              </p:ext>
            </p:extLst>
          </p:nvPr>
        </p:nvGraphicFramePr>
        <p:xfrm>
          <a:off x="539552" y="3429000"/>
          <a:ext cx="842493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074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Contenido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Tipos de cantidades</a:t>
            </a:r>
          </a:p>
          <a:p>
            <a:r>
              <a:rPr lang="es-EC" dirty="0" smtClean="0"/>
              <a:t>Sistema de coordenadas</a:t>
            </a:r>
          </a:p>
          <a:p>
            <a:r>
              <a:rPr lang="es-EC" dirty="0" smtClean="0"/>
              <a:t>Representación gráfica de </a:t>
            </a:r>
            <a:r>
              <a:rPr lang="es-EC" dirty="0" smtClean="0"/>
              <a:t>un vector</a:t>
            </a:r>
            <a:endParaRPr lang="es-EC" dirty="0" smtClean="0"/>
          </a:p>
          <a:p>
            <a:r>
              <a:rPr lang="es-EC" dirty="0" smtClean="0"/>
              <a:t>Multiplicación de un vector por un escalar</a:t>
            </a:r>
          </a:p>
          <a:p>
            <a:r>
              <a:rPr lang="es-EC" dirty="0" smtClean="0"/>
              <a:t>Suma algebraica de vectores</a:t>
            </a:r>
          </a:p>
          <a:p>
            <a:r>
              <a:rPr lang="es-EC" dirty="0" smtClean="0"/>
              <a:t>Vectores unitarios</a:t>
            </a:r>
          </a:p>
          <a:p>
            <a:r>
              <a:rPr lang="es-EC" dirty="0" smtClean="0"/>
              <a:t>Cosenos directores</a:t>
            </a:r>
          </a:p>
          <a:p>
            <a:r>
              <a:rPr lang="es-EC" dirty="0" smtClean="0"/>
              <a:t>Producto escalar</a:t>
            </a:r>
          </a:p>
          <a:p>
            <a:r>
              <a:rPr lang="es-EC" dirty="0" smtClean="0"/>
              <a:t>Producto vectorial</a:t>
            </a:r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42380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8229600" cy="4608576"/>
              </a:xfrm>
            </p:spPr>
            <p:txBody>
              <a:bodyPr>
                <a:normAutofit fontScale="77500" lnSpcReduction="20000"/>
              </a:bodyPr>
              <a:lstStyle/>
              <a:p>
                <a:pPr marL="109728" indent="0">
                  <a:buNone/>
                </a:pPr>
                <a:r>
                  <a:rPr lang="es-EC" dirty="0" smtClean="0"/>
                  <a:t>El método del polígono se basa en la concatenación (es decir, en unión en secuencia) de los vectores que intervienen en la suma algebraica.</a:t>
                </a:r>
              </a:p>
              <a:p>
                <a:pPr marL="109728" indent="0">
                  <a:buNone/>
                </a:pPr>
                <a:r>
                  <a:rPr lang="es-EC" dirty="0" smtClean="0"/>
                  <a:t>PASOS: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es-EC" dirty="0" smtClean="0"/>
                  <a:t>Se identifica la expresión de suma algebraica a realizar.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es-EC" dirty="0" smtClean="0"/>
                  <a:t>Utilizando el centro de coordenadas (0,0) se grafica el primer vector requerido en la suma algebraica.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es-EC" dirty="0" smtClean="0"/>
                  <a:t>Al terminar el vector, si aún hay vectores por graficar, se coloca un eje coordenado al final del último vector graficado.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es-EC" dirty="0" smtClean="0"/>
                  <a:t>En el eje coordenado, se debe graficar el siguiente vector. Repita los pasos hasta terminar con toda la expresión algebraica.</a:t>
                </a:r>
              </a:p>
              <a:p>
                <a:pPr marL="624078" indent="-514350">
                  <a:buFont typeface="+mj-lt"/>
                  <a:buAutoNum type="arabicPeriod"/>
                </a:pPr>
                <a:r>
                  <a:rPr lang="es-EC" dirty="0" smtClean="0"/>
                  <a:t>Al final, el vector resultado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EC" b="0" i="1" smtClean="0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s-EC" dirty="0" smtClean="0"/>
                  <a:t> será el vector que parte del eje coordenado (0,0) hasta la punta del último vector graficado.</a:t>
                </a: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8229600" cy="4608576"/>
              </a:xfrm>
              <a:blipFill rotWithShape="1">
                <a:blip r:embed="rId2"/>
                <a:stretch>
                  <a:fillRect t="-2249" r="-8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M. Gráfico: Polígono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049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M. Gráfico: Polígono</a:t>
            </a:r>
            <a:endParaRPr lang="es-EC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2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5341786" cy="36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11560" y="2348878"/>
                <a:ext cx="1763303" cy="2759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Sea:</a:t>
                </a:r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s-EC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C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C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s-EC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s-EC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s-EC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C" sz="24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C" sz="2400" i="1">
                              <a:latin typeface="Cambria Math"/>
                            </a:rPr>
                            <m:t>, </m:t>
                          </m:r>
                          <m:r>
                            <a:rPr lang="es-EC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s-EC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s-EC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C" sz="24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s-EC" sz="2400" i="1">
                              <a:latin typeface="Cambria Math"/>
                            </a:rPr>
                            <m:t>, </m:t>
                          </m:r>
                          <m:r>
                            <a:rPr lang="es-EC" sz="24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d>
                    </m:oMath>
                  </m:oMathPara>
                </a14:m>
                <a:endParaRPr lang="es-EC" sz="2400" dirty="0" smtClean="0"/>
              </a:p>
              <a:p>
                <a:endParaRPr lang="es-EC" dirty="0"/>
              </a:p>
              <a:p>
                <a:r>
                  <a:rPr lang="es-EC" dirty="0" smtClean="0"/>
                  <a:t>Determine</a:t>
                </a:r>
                <a:r>
                  <a:rPr lang="es-EC" b="1" dirty="0" smtClean="0"/>
                  <a:t> </a:t>
                </a:r>
                <a:endParaRPr lang="es-EC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  <m:r>
                        <a:rPr lang="es-EC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s-EC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s-EC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8878"/>
                <a:ext cx="1763303" cy="2759923"/>
              </a:xfrm>
              <a:prstGeom prst="rect">
                <a:avLst/>
              </a:prstGeom>
              <a:blipFill rotWithShape="1">
                <a:blip r:embed="rId4"/>
                <a:stretch>
                  <a:fillRect l="-2759" t="-110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24 Grupo"/>
          <p:cNvGrpSpPr/>
          <p:nvPr/>
        </p:nvGrpSpPr>
        <p:grpSpPr>
          <a:xfrm>
            <a:off x="5298677" y="2924944"/>
            <a:ext cx="1391365" cy="1080120"/>
            <a:chOff x="5298677" y="2924944"/>
            <a:chExt cx="1391365" cy="1080120"/>
          </a:xfrm>
        </p:grpSpPr>
        <p:grpSp>
          <p:nvGrpSpPr>
            <p:cNvPr id="23" name="22 Grupo"/>
            <p:cNvGrpSpPr/>
            <p:nvPr/>
          </p:nvGrpSpPr>
          <p:grpSpPr>
            <a:xfrm>
              <a:off x="5298677" y="3284984"/>
              <a:ext cx="1073523" cy="720080"/>
              <a:chOff x="5298677" y="3284984"/>
              <a:chExt cx="1073523" cy="720080"/>
            </a:xfrm>
          </p:grpSpPr>
          <p:cxnSp>
            <p:nvCxnSpPr>
              <p:cNvPr id="7" name="6 Conector recto de flecha"/>
              <p:cNvCxnSpPr/>
              <p:nvPr/>
            </p:nvCxnSpPr>
            <p:spPr>
              <a:xfrm flipV="1">
                <a:off x="5298677" y="3284984"/>
                <a:ext cx="1073523" cy="72008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8 Arco"/>
              <p:cNvSpPr/>
              <p:nvPr/>
            </p:nvSpPr>
            <p:spPr>
              <a:xfrm>
                <a:off x="5527373" y="3765037"/>
                <a:ext cx="205377" cy="240027"/>
              </a:xfrm>
              <a:prstGeom prst="arc">
                <a:avLst>
                  <a:gd name="adj1" fmla="val 17469122"/>
                  <a:gd name="adj2" fmla="val 4200792"/>
                </a:avLst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17 CuadroTexto"/>
                <p:cNvSpPr txBox="1"/>
                <p:nvPr/>
              </p:nvSpPr>
              <p:spPr>
                <a:xfrm>
                  <a:off x="6300192" y="2924944"/>
                  <a:ext cx="389850" cy="403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b="1" dirty="0"/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2924944"/>
                  <a:ext cx="389850" cy="4037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26 Grupo"/>
          <p:cNvGrpSpPr/>
          <p:nvPr/>
        </p:nvGrpSpPr>
        <p:grpSpPr>
          <a:xfrm>
            <a:off x="4383747" y="3728835"/>
            <a:ext cx="1200321" cy="757746"/>
            <a:chOff x="4383747" y="3728835"/>
            <a:chExt cx="1200321" cy="757746"/>
          </a:xfrm>
        </p:grpSpPr>
        <p:grpSp>
          <p:nvGrpSpPr>
            <p:cNvPr id="22" name="21 Grupo"/>
            <p:cNvGrpSpPr/>
            <p:nvPr/>
          </p:nvGrpSpPr>
          <p:grpSpPr>
            <a:xfrm>
              <a:off x="4788024" y="3728835"/>
              <a:ext cx="796044" cy="564261"/>
              <a:chOff x="4788024" y="3728835"/>
              <a:chExt cx="796044" cy="564261"/>
            </a:xfrm>
          </p:grpSpPr>
          <p:cxnSp>
            <p:nvCxnSpPr>
              <p:cNvPr id="16" name="15 Conector recto de flecha"/>
              <p:cNvCxnSpPr/>
              <p:nvPr/>
            </p:nvCxnSpPr>
            <p:spPr>
              <a:xfrm flipH="1">
                <a:off x="4788024" y="4005064"/>
                <a:ext cx="510653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16 Arco"/>
              <p:cNvSpPr/>
              <p:nvPr/>
            </p:nvSpPr>
            <p:spPr>
              <a:xfrm>
                <a:off x="5148064" y="3728835"/>
                <a:ext cx="436004" cy="564261"/>
              </a:xfrm>
              <a:prstGeom prst="arc">
                <a:avLst>
                  <a:gd name="adj1" fmla="val 11064550"/>
                  <a:gd name="adj2" fmla="val 0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19 Rectángulo"/>
                <p:cNvSpPr/>
                <p:nvPr/>
              </p:nvSpPr>
              <p:spPr>
                <a:xfrm>
                  <a:off x="4383747" y="4081790"/>
                  <a:ext cx="381836" cy="4047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𝑪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20" name="19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747" y="4081790"/>
                  <a:ext cx="381836" cy="4047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25 Grupo"/>
          <p:cNvGrpSpPr/>
          <p:nvPr/>
        </p:nvGrpSpPr>
        <p:grpSpPr>
          <a:xfrm>
            <a:off x="5172657" y="3214404"/>
            <a:ext cx="479845" cy="1006259"/>
            <a:chOff x="5172657" y="3214404"/>
            <a:chExt cx="479845" cy="1006259"/>
          </a:xfrm>
        </p:grpSpPr>
        <p:grpSp>
          <p:nvGrpSpPr>
            <p:cNvPr id="24" name="23 Grupo"/>
            <p:cNvGrpSpPr/>
            <p:nvPr/>
          </p:nvGrpSpPr>
          <p:grpSpPr>
            <a:xfrm>
              <a:off x="5172657" y="3416800"/>
              <a:ext cx="319725" cy="803863"/>
              <a:chOff x="5172657" y="3416800"/>
              <a:chExt cx="319725" cy="803863"/>
            </a:xfrm>
          </p:grpSpPr>
          <p:sp>
            <p:nvSpPr>
              <p:cNvPr id="14" name="13 Arco"/>
              <p:cNvSpPr/>
              <p:nvPr/>
            </p:nvSpPr>
            <p:spPr>
              <a:xfrm>
                <a:off x="5172657" y="3789465"/>
                <a:ext cx="319725" cy="431198"/>
              </a:xfrm>
              <a:prstGeom prst="arc">
                <a:avLst>
                  <a:gd name="adj1" fmla="val 15915385"/>
                  <a:gd name="adj2" fmla="val 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9" name="18 Conector recto de flecha"/>
              <p:cNvCxnSpPr/>
              <p:nvPr/>
            </p:nvCxnSpPr>
            <p:spPr>
              <a:xfrm flipV="1">
                <a:off x="5298677" y="3416800"/>
                <a:ext cx="0" cy="58826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20 Rectángulo"/>
                <p:cNvSpPr/>
                <p:nvPr/>
              </p:nvSpPr>
              <p:spPr>
                <a:xfrm>
                  <a:off x="5248225" y="3214404"/>
                  <a:ext cx="404277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21" name="20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225" y="3214404"/>
                  <a:ext cx="404277" cy="4029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77035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2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05" y="2528845"/>
            <a:ext cx="5086115" cy="3818090"/>
          </a:xfrm>
          <a:prstGeom prst="rect">
            <a:avLst/>
          </a:prstGeom>
        </p:spPr>
      </p:pic>
      <p:grpSp>
        <p:nvGrpSpPr>
          <p:cNvPr id="23" name="22 Grupo"/>
          <p:cNvGrpSpPr/>
          <p:nvPr/>
        </p:nvGrpSpPr>
        <p:grpSpPr>
          <a:xfrm>
            <a:off x="5095478" y="2864739"/>
            <a:ext cx="728655" cy="564261"/>
            <a:chOff x="7978077" y="4035745"/>
            <a:chExt cx="728655" cy="564261"/>
          </a:xfrm>
        </p:grpSpPr>
        <p:cxnSp>
          <p:nvCxnSpPr>
            <p:cNvPr id="9" name="8 Conector recto de flecha"/>
            <p:cNvCxnSpPr/>
            <p:nvPr/>
          </p:nvCxnSpPr>
          <p:spPr>
            <a:xfrm flipH="1">
              <a:off x="7978077" y="4311974"/>
              <a:ext cx="510653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9 Arco"/>
            <p:cNvSpPr/>
            <p:nvPr/>
          </p:nvSpPr>
          <p:spPr>
            <a:xfrm>
              <a:off x="8270728" y="4035745"/>
              <a:ext cx="436004" cy="564261"/>
            </a:xfrm>
            <a:prstGeom prst="arc">
              <a:avLst>
                <a:gd name="adj1" fmla="val 11064550"/>
                <a:gd name="adj2" fmla="val 0"/>
              </a:avLst>
            </a:prstGeom>
            <a:ln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428083" y="3093713"/>
            <a:ext cx="319725" cy="803863"/>
            <a:chOff x="5172657" y="3416800"/>
            <a:chExt cx="319725" cy="803863"/>
          </a:xfrm>
        </p:grpSpPr>
        <p:sp>
          <p:nvSpPr>
            <p:cNvPr id="12" name="11 Arco"/>
            <p:cNvSpPr/>
            <p:nvPr/>
          </p:nvSpPr>
          <p:spPr>
            <a:xfrm>
              <a:off x="5172657" y="3789465"/>
              <a:ext cx="319725" cy="431198"/>
            </a:xfrm>
            <a:prstGeom prst="arc">
              <a:avLst>
                <a:gd name="adj1" fmla="val 15915385"/>
                <a:gd name="adj2" fmla="val 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flipV="1">
              <a:off x="5298677" y="3416800"/>
              <a:ext cx="0" cy="58826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34 Grupo"/>
          <p:cNvGrpSpPr/>
          <p:nvPr/>
        </p:nvGrpSpPr>
        <p:grpSpPr>
          <a:xfrm>
            <a:off x="5230067" y="2837774"/>
            <a:ext cx="648072" cy="612068"/>
            <a:chOff x="431540" y="3338990"/>
            <a:chExt cx="648072" cy="612068"/>
          </a:xfrm>
        </p:grpSpPr>
        <p:grpSp>
          <p:nvGrpSpPr>
            <p:cNvPr id="22" name="21 Grupo"/>
            <p:cNvGrpSpPr/>
            <p:nvPr/>
          </p:nvGrpSpPr>
          <p:grpSpPr>
            <a:xfrm>
              <a:off x="755576" y="3338990"/>
              <a:ext cx="0" cy="612068"/>
              <a:chOff x="467544" y="2276872"/>
              <a:chExt cx="0" cy="612068"/>
            </a:xfrm>
          </p:grpSpPr>
          <p:cxnSp>
            <p:nvCxnSpPr>
              <p:cNvPr id="15" name="14 Conector recto"/>
              <p:cNvCxnSpPr/>
              <p:nvPr/>
            </p:nvCxnSpPr>
            <p:spPr>
              <a:xfrm>
                <a:off x="467544" y="2276872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16 Conector recto"/>
              <p:cNvCxnSpPr/>
              <p:nvPr/>
            </p:nvCxnSpPr>
            <p:spPr>
              <a:xfrm>
                <a:off x="467544" y="2436050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467544" y="2621750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>
                <a:off x="467544" y="2780928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33 Grupo"/>
            <p:cNvGrpSpPr/>
            <p:nvPr/>
          </p:nvGrpSpPr>
          <p:grpSpPr>
            <a:xfrm>
              <a:off x="431540" y="3645024"/>
              <a:ext cx="648072" cy="0"/>
              <a:chOff x="395536" y="2564904"/>
              <a:chExt cx="648072" cy="0"/>
            </a:xfrm>
          </p:grpSpPr>
          <p:cxnSp>
            <p:nvCxnSpPr>
              <p:cNvPr id="29" name="28 Conector recto"/>
              <p:cNvCxnSpPr/>
              <p:nvPr/>
            </p:nvCxnSpPr>
            <p:spPr>
              <a:xfrm>
                <a:off x="39553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>
                <a:off x="57555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>
                <a:off x="75557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>
                <a:off x="93559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35 Grupo"/>
          <p:cNvGrpSpPr/>
          <p:nvPr/>
        </p:nvGrpSpPr>
        <p:grpSpPr>
          <a:xfrm>
            <a:off x="5216221" y="3405069"/>
            <a:ext cx="648072" cy="612068"/>
            <a:chOff x="431540" y="3338990"/>
            <a:chExt cx="648072" cy="612068"/>
          </a:xfrm>
        </p:grpSpPr>
        <p:grpSp>
          <p:nvGrpSpPr>
            <p:cNvPr id="37" name="36 Grupo"/>
            <p:cNvGrpSpPr/>
            <p:nvPr/>
          </p:nvGrpSpPr>
          <p:grpSpPr>
            <a:xfrm>
              <a:off x="755576" y="3338990"/>
              <a:ext cx="0" cy="612068"/>
              <a:chOff x="467544" y="2276872"/>
              <a:chExt cx="0" cy="612068"/>
            </a:xfrm>
          </p:grpSpPr>
          <p:cxnSp>
            <p:nvCxnSpPr>
              <p:cNvPr id="43" name="42 Conector recto"/>
              <p:cNvCxnSpPr/>
              <p:nvPr/>
            </p:nvCxnSpPr>
            <p:spPr>
              <a:xfrm>
                <a:off x="467544" y="2276872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43 Conector recto"/>
              <p:cNvCxnSpPr/>
              <p:nvPr/>
            </p:nvCxnSpPr>
            <p:spPr>
              <a:xfrm>
                <a:off x="467544" y="2436050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>
                <a:off x="467544" y="2621750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45 Conector recto"/>
              <p:cNvCxnSpPr/>
              <p:nvPr/>
            </p:nvCxnSpPr>
            <p:spPr>
              <a:xfrm>
                <a:off x="467544" y="2780928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37 Grupo"/>
            <p:cNvGrpSpPr/>
            <p:nvPr/>
          </p:nvGrpSpPr>
          <p:grpSpPr>
            <a:xfrm>
              <a:off x="431540" y="3645024"/>
              <a:ext cx="648072" cy="0"/>
              <a:chOff x="395536" y="2564904"/>
              <a:chExt cx="648072" cy="0"/>
            </a:xfrm>
          </p:grpSpPr>
          <p:cxnSp>
            <p:nvCxnSpPr>
              <p:cNvPr id="39" name="38 Conector recto"/>
              <p:cNvCxnSpPr/>
              <p:nvPr/>
            </p:nvCxnSpPr>
            <p:spPr>
              <a:xfrm>
                <a:off x="39553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>
                <a:off x="57555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>
                <a:off x="75557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>
                <a:off x="93559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4 Grupo"/>
          <p:cNvGrpSpPr/>
          <p:nvPr/>
        </p:nvGrpSpPr>
        <p:grpSpPr>
          <a:xfrm>
            <a:off x="4509055" y="3717810"/>
            <a:ext cx="1073523" cy="720080"/>
            <a:chOff x="5298677" y="3284984"/>
            <a:chExt cx="1073523" cy="720080"/>
          </a:xfrm>
        </p:grpSpPr>
        <p:cxnSp>
          <p:nvCxnSpPr>
            <p:cNvPr id="6" name="5 Conector recto de flecha"/>
            <p:cNvCxnSpPr/>
            <p:nvPr/>
          </p:nvCxnSpPr>
          <p:spPr>
            <a:xfrm flipV="1">
              <a:off x="5298677" y="3284984"/>
              <a:ext cx="1073523" cy="72008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6 Arco"/>
            <p:cNvSpPr/>
            <p:nvPr/>
          </p:nvSpPr>
          <p:spPr>
            <a:xfrm>
              <a:off x="5527373" y="3765037"/>
              <a:ext cx="205377" cy="240027"/>
            </a:xfrm>
            <a:prstGeom prst="arc">
              <a:avLst>
                <a:gd name="adj1" fmla="val 17469122"/>
                <a:gd name="adj2" fmla="val 4200792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392252" y="3104964"/>
            <a:ext cx="703226" cy="1692966"/>
            <a:chOff x="4392252" y="3104964"/>
            <a:chExt cx="703226" cy="1692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48 CuadroTexto"/>
                <p:cNvSpPr txBox="1"/>
                <p:nvPr/>
              </p:nvSpPr>
              <p:spPr>
                <a:xfrm>
                  <a:off x="4545263" y="3217889"/>
                  <a:ext cx="404277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s-EC" b="1" dirty="0"/>
                </a:p>
              </p:txBody>
            </p:sp>
          </mc:Choice>
          <mc:Fallback xmlns="">
            <p:sp>
              <p:nvSpPr>
                <p:cNvPr id="49" name="4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263" y="3217889"/>
                  <a:ext cx="404277" cy="4029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47 Conector recto de flecha"/>
            <p:cNvCxnSpPr/>
            <p:nvPr/>
          </p:nvCxnSpPr>
          <p:spPr>
            <a:xfrm flipV="1">
              <a:off x="4509055" y="3104964"/>
              <a:ext cx="586423" cy="133292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49 Arco"/>
            <p:cNvSpPr/>
            <p:nvPr/>
          </p:nvSpPr>
          <p:spPr>
            <a:xfrm>
              <a:off x="4392252" y="4028404"/>
              <a:ext cx="619266" cy="769526"/>
            </a:xfrm>
            <a:prstGeom prst="arc">
              <a:avLst>
                <a:gd name="adj1" fmla="val 15904984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539552" y="194457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NOTA: Para mejor comprensión del tema, realice la animación de la diapositiva paso a paso</a:t>
            </a:r>
            <a:endParaRPr lang="es-EC" dirty="0"/>
          </a:p>
        </p:txBody>
      </p:sp>
      <p:sp>
        <p:nvSpPr>
          <p:cNvPr id="52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mtClean="0"/>
              <a:t>M. Gráfico: Polígono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538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C" dirty="0" smtClean="0"/>
              <a:t>RECUERDE: Si en la expresión algebraica existieran </a:t>
            </a:r>
            <a:r>
              <a:rPr lang="es-EC" u="sng" dirty="0" smtClean="0"/>
              <a:t>vectores multiplicados por un escalar </a:t>
            </a:r>
            <a:r>
              <a:rPr lang="es-EC" dirty="0" smtClean="0"/>
              <a:t>(cualquiera de los casos presentados anteriormente), es recomendable primero realizar a parte la operación de multiplicación por escalar.</a:t>
            </a:r>
            <a:endParaRPr lang="es-EC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mtClean="0"/>
              <a:t>M. Gráfico: Polígono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8097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M. Gráfico: Polígono</a:t>
            </a:r>
            <a:endParaRPr lang="es-EC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5341786" cy="36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11560" y="2348878"/>
                <a:ext cx="1936428" cy="2758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Sea:</a:t>
                </a:r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s-EC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C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C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s-EC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s-EC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s-EC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C" sz="24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C" sz="2400" i="1">
                              <a:latin typeface="Cambria Math"/>
                            </a:rPr>
                            <m:t>, </m:t>
                          </m:r>
                          <m:r>
                            <a:rPr lang="es-EC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s-EC" sz="2400" dirty="0" smtClean="0"/>
              </a:p>
              <a:p>
                <a:endParaRPr lang="es-EC" sz="2400" dirty="0" smtClean="0"/>
              </a:p>
              <a:p>
                <a:endParaRPr lang="es-EC" dirty="0"/>
              </a:p>
              <a:p>
                <a:r>
                  <a:rPr lang="es-EC" dirty="0" smtClean="0"/>
                  <a:t>Determine</a:t>
                </a:r>
                <a:r>
                  <a:rPr lang="es-EC" b="1" dirty="0" smtClean="0"/>
                  <a:t> </a:t>
                </a:r>
                <a:endParaRPr lang="es-EC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  <m:r>
                        <a:rPr lang="es-EC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8878"/>
                <a:ext cx="1936428" cy="2758897"/>
              </a:xfrm>
              <a:prstGeom prst="rect">
                <a:avLst/>
              </a:prstGeom>
              <a:blipFill rotWithShape="1">
                <a:blip r:embed="rId4"/>
                <a:stretch>
                  <a:fillRect l="-2516" t="-110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7 Conector recto de flecha"/>
          <p:cNvCxnSpPr/>
          <p:nvPr/>
        </p:nvCxnSpPr>
        <p:spPr>
          <a:xfrm flipV="1">
            <a:off x="5298677" y="3284984"/>
            <a:ext cx="0" cy="72008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4819000" y="3097243"/>
                <a:ext cx="401072" cy="403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000" y="3097243"/>
                <a:ext cx="401072" cy="403765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Arco"/>
          <p:cNvSpPr/>
          <p:nvPr/>
        </p:nvSpPr>
        <p:spPr>
          <a:xfrm>
            <a:off x="5098830" y="3753036"/>
            <a:ext cx="399693" cy="504056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5298676" y="4005064"/>
            <a:ext cx="641476" cy="0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5940152" y="4005064"/>
                <a:ext cx="397865" cy="402931"/>
              </a:xfrm>
              <a:prstGeom prst="rect">
                <a:avLst/>
              </a:prstGeom>
              <a:noFill/>
              <a:ln>
                <a:solidFill>
                  <a:srgbClr val="33CC33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33CC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0" smtClean="0">
                              <a:solidFill>
                                <a:srgbClr val="33CC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𝐁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05064"/>
                <a:ext cx="397865" cy="402931"/>
              </a:xfrm>
              <a:prstGeom prst="rect">
                <a:avLst/>
              </a:prstGeom>
              <a:blipFill rotWithShape="1">
                <a:blip r:embed="rId6"/>
                <a:stretch>
                  <a:fillRect b="-1471"/>
                </a:stretch>
              </a:blipFill>
              <a:ln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8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M. Gráfico: Polígono</a:t>
            </a:r>
            <a:endParaRPr lang="es-EC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5341786" cy="36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11560" y="2348878"/>
                <a:ext cx="1944216" cy="428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Se trata de determinar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  <m:r>
                        <a:rPr lang="es-EC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s-EC" b="1" dirty="0" smtClean="0"/>
              </a:p>
              <a:p>
                <a:endParaRPr lang="es-EC" dirty="0"/>
              </a:p>
              <a:p>
                <a:r>
                  <a:rPr lang="es-EC" dirty="0" smtClean="0"/>
                  <a:t>Como vector A se encuentra multiplicado por el escalar 2, y el vector B por el escalar (-3) es recomendable primero graficar dichas multiplicaciones por el escalar.</a:t>
                </a:r>
                <a:endParaRPr lang="es-EC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8878"/>
                <a:ext cx="1944216" cy="4281750"/>
              </a:xfrm>
              <a:prstGeom prst="rect">
                <a:avLst/>
              </a:prstGeom>
              <a:blipFill rotWithShape="1">
                <a:blip r:embed="rId4"/>
                <a:stretch>
                  <a:fillRect l="-2508" t="-711" r="-5016" b="-12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7 Conector recto de flecha"/>
          <p:cNvCxnSpPr/>
          <p:nvPr/>
        </p:nvCxnSpPr>
        <p:spPr>
          <a:xfrm flipH="1" flipV="1">
            <a:off x="5298677" y="2564904"/>
            <a:ext cx="1" cy="144016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4644008" y="3097243"/>
                <a:ext cx="538930" cy="403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097243"/>
                <a:ext cx="538930" cy="403765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Arco"/>
          <p:cNvSpPr/>
          <p:nvPr/>
        </p:nvSpPr>
        <p:spPr>
          <a:xfrm>
            <a:off x="5098830" y="3753036"/>
            <a:ext cx="399693" cy="504056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3275856" y="4005064"/>
            <a:ext cx="2022820" cy="0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4204625" y="4086822"/>
                <a:ext cx="70884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0" smtClean="0"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s-EC" b="1" i="0" smtClean="0"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33CC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0" smtClean="0">
                              <a:solidFill>
                                <a:srgbClr val="33CC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𝐁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625" y="4086822"/>
                <a:ext cx="708848" cy="402931"/>
              </a:xfrm>
              <a:prstGeom prst="rect">
                <a:avLst/>
              </a:prstGeom>
              <a:blipFill rotWithShape="1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Llamada con línea 2"/>
              <p:cNvSpPr/>
              <p:nvPr/>
            </p:nvSpPr>
            <p:spPr>
              <a:xfrm>
                <a:off x="4541034" y="5038716"/>
                <a:ext cx="4183799" cy="1152128"/>
              </a:xfrm>
              <a:prstGeom prst="borderCallout2">
                <a:avLst>
                  <a:gd name="adj1" fmla="val 19781"/>
                  <a:gd name="adj2" fmla="val -385"/>
                  <a:gd name="adj3" fmla="val 18750"/>
                  <a:gd name="adj4" fmla="val -16667"/>
                  <a:gd name="adj5" fmla="val -85400"/>
                  <a:gd name="adj6" fmla="val -25932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Como el escalar es (-3),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i="1">
                            <a:latin typeface="Cambria Math"/>
                          </a:rPr>
                        </m:ctrlPr>
                      </m:accPr>
                      <m:e>
                        <m:r>
                          <a:rPr lang="es-EC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s-EC" dirty="0"/>
                  <a:t> aumenta su magnitud al </a:t>
                </a:r>
                <a:r>
                  <a:rPr lang="es-EC" dirty="0" smtClean="0"/>
                  <a:t>triple y su dirección cambia en 180° (es decir, va en sentido contrario)</a:t>
                </a:r>
                <a:endParaRPr lang="es-EC" dirty="0"/>
              </a:p>
            </p:txBody>
          </p:sp>
        </mc:Choice>
        <mc:Fallback xmlns="">
          <p:sp>
            <p:nvSpPr>
              <p:cNvPr id="13" name="12 Llamada con línea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34" y="5038716"/>
                <a:ext cx="4183799" cy="1152128"/>
              </a:xfrm>
              <a:prstGeom prst="borderCallout2">
                <a:avLst>
                  <a:gd name="adj1" fmla="val 19781"/>
                  <a:gd name="adj2" fmla="val -385"/>
                  <a:gd name="adj3" fmla="val 18750"/>
                  <a:gd name="adj4" fmla="val -16667"/>
                  <a:gd name="adj5" fmla="val -85400"/>
                  <a:gd name="adj6" fmla="val -25932"/>
                </a:avLst>
              </a:prstGeom>
              <a:blipFill rotWithShape="1">
                <a:blip r:embed="rId7"/>
                <a:stretch>
                  <a:fillRect r="-1038" b="-566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Llamada con línea 2"/>
              <p:cNvSpPr/>
              <p:nvPr/>
            </p:nvSpPr>
            <p:spPr>
              <a:xfrm>
                <a:off x="6156176" y="1628800"/>
                <a:ext cx="2806363" cy="1152128"/>
              </a:xfrm>
              <a:prstGeom prst="borderCallout2">
                <a:avLst>
                  <a:gd name="adj1" fmla="val 18750"/>
                  <a:gd name="adj2" fmla="val -1139"/>
                  <a:gd name="adj3" fmla="val 18750"/>
                  <a:gd name="adj4" fmla="val -16667"/>
                  <a:gd name="adj5" fmla="val 99101"/>
                  <a:gd name="adj6" fmla="val -27624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Como el escalar es (+2),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i="1">
                            <a:latin typeface="Cambria Math"/>
                          </a:rPr>
                        </m:ctrlPr>
                      </m:accPr>
                      <m:e>
                        <m:r>
                          <a:rPr lang="es-EC" i="1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s-EC" dirty="0"/>
                  <a:t> aumenta su magnitud al doble, pero su dirección </a:t>
                </a:r>
                <a:r>
                  <a:rPr lang="es-EC" u="sng" dirty="0"/>
                  <a:t>no cambia.</a:t>
                </a:r>
                <a:endParaRPr lang="es-EC" dirty="0"/>
              </a:p>
            </p:txBody>
          </p:sp>
        </mc:Choice>
        <mc:Fallback xmlns="">
          <p:sp>
            <p:nvSpPr>
              <p:cNvPr id="18" name="17 Llamada con línea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628800"/>
                <a:ext cx="2806363" cy="1152128"/>
              </a:xfrm>
              <a:prstGeom prst="borderCallout2">
                <a:avLst>
                  <a:gd name="adj1" fmla="val 18750"/>
                  <a:gd name="adj2" fmla="val -1139"/>
                  <a:gd name="adj3" fmla="val 18750"/>
                  <a:gd name="adj4" fmla="val -16667"/>
                  <a:gd name="adj5" fmla="val 99101"/>
                  <a:gd name="adj6" fmla="val -27624"/>
                </a:avLst>
              </a:prstGeom>
              <a:blipFill rotWithShape="1">
                <a:blip r:embed="rId8"/>
                <a:stretch>
                  <a:fillRect t="-9896" r="-7627" b="-104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037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M. Gráfico: Polígono</a:t>
            </a:r>
            <a:endParaRPr lang="es-EC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5341786" cy="36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11560" y="2348878"/>
                <a:ext cx="1944216" cy="2619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>
                    <a:latin typeface="Cambria Math"/>
                  </a:rPr>
                  <a:t>Al tener ya los vectores: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−</m:t>
                      </m:r>
                      <m:r>
                        <a:rPr lang="es-EC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s-EC" b="1" dirty="0" smtClean="0"/>
              </a:p>
              <a:p>
                <a:endParaRPr lang="es-EC" b="1" dirty="0"/>
              </a:p>
              <a:p>
                <a:r>
                  <a:rPr lang="es-EC" dirty="0" smtClean="0"/>
                  <a:t>Se tienen listos los vectores para la suma algebraica.</a:t>
                </a:r>
              </a:p>
              <a:p>
                <a:endParaRPr lang="es-EC" b="1" dirty="0" smtClean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48878"/>
                <a:ext cx="1944216" cy="2619756"/>
              </a:xfrm>
              <a:prstGeom prst="rect">
                <a:avLst/>
              </a:prstGeom>
              <a:blipFill rotWithShape="1">
                <a:blip r:embed="rId4"/>
                <a:stretch>
                  <a:fillRect l="-2508" t="-1395" r="-188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7 Conector recto de flecha"/>
          <p:cNvCxnSpPr/>
          <p:nvPr/>
        </p:nvCxnSpPr>
        <p:spPr>
          <a:xfrm flipH="1" flipV="1">
            <a:off x="5298677" y="2564904"/>
            <a:ext cx="1" cy="144016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4644008" y="3097243"/>
                <a:ext cx="538930" cy="403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097243"/>
                <a:ext cx="538930" cy="403765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Arco"/>
          <p:cNvSpPr/>
          <p:nvPr/>
        </p:nvSpPr>
        <p:spPr>
          <a:xfrm>
            <a:off x="5098830" y="3753036"/>
            <a:ext cx="399693" cy="504056"/>
          </a:xfrm>
          <a:prstGeom prst="arc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3275856" y="4005064"/>
            <a:ext cx="2022820" cy="0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4204625" y="4086822"/>
                <a:ext cx="70884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0" smtClean="0"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s-EC" b="1" i="0" smtClean="0"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33CC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0" smtClean="0">
                              <a:solidFill>
                                <a:srgbClr val="33CC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𝐁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625" y="4086822"/>
                <a:ext cx="708848" cy="402931"/>
              </a:xfrm>
              <a:prstGeom prst="rect">
                <a:avLst/>
              </a:prstGeom>
              <a:blipFill rotWithShape="1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14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M. Gráfico: Polígono</a:t>
            </a:r>
            <a:endParaRPr lang="es-EC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5341786" cy="36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5353247" y="3083101"/>
                <a:ext cx="538930" cy="403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0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0" smtClean="0">
                              <a:solidFill>
                                <a:srgbClr val="00B0F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𝐀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47" y="3083101"/>
                <a:ext cx="538930" cy="403765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6 Grupo"/>
          <p:cNvGrpSpPr/>
          <p:nvPr/>
        </p:nvGrpSpPr>
        <p:grpSpPr>
          <a:xfrm>
            <a:off x="5098830" y="2564904"/>
            <a:ext cx="399693" cy="1692188"/>
            <a:chOff x="5098830" y="2564904"/>
            <a:chExt cx="399693" cy="1692188"/>
          </a:xfrm>
        </p:grpSpPr>
        <p:cxnSp>
          <p:nvCxnSpPr>
            <p:cNvPr id="8" name="7 Conector recto de flecha"/>
            <p:cNvCxnSpPr/>
            <p:nvPr/>
          </p:nvCxnSpPr>
          <p:spPr>
            <a:xfrm flipH="1" flipV="1">
              <a:off x="5298677" y="2564904"/>
              <a:ext cx="1" cy="144016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11 Arco"/>
            <p:cNvSpPr/>
            <p:nvPr/>
          </p:nvSpPr>
          <p:spPr>
            <a:xfrm>
              <a:off x="5098830" y="3753036"/>
              <a:ext cx="399693" cy="504056"/>
            </a:xfrm>
            <a:prstGeom prst="arc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cxnSp>
        <p:nvCxnSpPr>
          <p:cNvPr id="15" name="14 Conector recto de flecha"/>
          <p:cNvCxnSpPr/>
          <p:nvPr/>
        </p:nvCxnSpPr>
        <p:spPr>
          <a:xfrm flipH="1">
            <a:off x="3275856" y="2564904"/>
            <a:ext cx="2022820" cy="0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CuadroTexto"/>
              <p:cNvSpPr txBox="1"/>
              <p:nvPr/>
            </p:nvSpPr>
            <p:spPr>
              <a:xfrm>
                <a:off x="3578418" y="2165416"/>
                <a:ext cx="70884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0" smtClean="0"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−</m:t>
                      </m:r>
                      <m:r>
                        <a:rPr lang="es-EC" b="1" i="0" smtClean="0"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33CC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0" smtClean="0">
                              <a:solidFill>
                                <a:srgbClr val="33CC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𝐁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28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18" y="2165416"/>
                <a:ext cx="708848" cy="402931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13 Grupo"/>
          <p:cNvGrpSpPr/>
          <p:nvPr/>
        </p:nvGrpSpPr>
        <p:grpSpPr>
          <a:xfrm>
            <a:off x="4974640" y="2258870"/>
            <a:ext cx="648072" cy="612068"/>
            <a:chOff x="431540" y="3338990"/>
            <a:chExt cx="648072" cy="612068"/>
          </a:xfrm>
        </p:grpSpPr>
        <p:grpSp>
          <p:nvGrpSpPr>
            <p:cNvPr id="16" name="15 Grupo"/>
            <p:cNvGrpSpPr/>
            <p:nvPr/>
          </p:nvGrpSpPr>
          <p:grpSpPr>
            <a:xfrm>
              <a:off x="755576" y="3338990"/>
              <a:ext cx="0" cy="612068"/>
              <a:chOff x="467544" y="2276872"/>
              <a:chExt cx="0" cy="612068"/>
            </a:xfrm>
          </p:grpSpPr>
          <p:cxnSp>
            <p:nvCxnSpPr>
              <p:cNvPr id="23" name="22 Conector recto"/>
              <p:cNvCxnSpPr/>
              <p:nvPr/>
            </p:nvCxnSpPr>
            <p:spPr>
              <a:xfrm>
                <a:off x="467544" y="2276872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467544" y="2436050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>
                <a:off x="467544" y="2621750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>
                <a:off x="467544" y="2780928"/>
                <a:ext cx="0" cy="10801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16 Grupo"/>
            <p:cNvGrpSpPr/>
            <p:nvPr/>
          </p:nvGrpSpPr>
          <p:grpSpPr>
            <a:xfrm>
              <a:off x="431540" y="3645024"/>
              <a:ext cx="648072" cy="0"/>
              <a:chOff x="395536" y="2564904"/>
              <a:chExt cx="648072" cy="0"/>
            </a:xfrm>
          </p:grpSpPr>
          <p:cxnSp>
            <p:nvCxnSpPr>
              <p:cNvPr id="19" name="18 Conector recto"/>
              <p:cNvCxnSpPr/>
              <p:nvPr/>
            </p:nvCxnSpPr>
            <p:spPr>
              <a:xfrm>
                <a:off x="39553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57555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20 Conector recto"/>
              <p:cNvCxnSpPr/>
              <p:nvPr/>
            </p:nvCxnSpPr>
            <p:spPr>
              <a:xfrm>
                <a:off x="75557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21 Conector recto"/>
              <p:cNvCxnSpPr/>
              <p:nvPr/>
            </p:nvCxnSpPr>
            <p:spPr>
              <a:xfrm>
                <a:off x="935596" y="2564904"/>
                <a:ext cx="10801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413551" y="2183100"/>
                <a:ext cx="2088232" cy="381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1600" b="1" dirty="0" smtClean="0"/>
                  <a:t>Recuerde: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 smtClean="0"/>
                  <a:t>Se grafican los vectores de forma concatenada.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 smtClean="0"/>
                  <a:t>Una vez se termina de graficar un vector se continua con el siguiente.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 smtClean="0"/>
                  <a:t>Al final, el vector Resultado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s-EC" sz="1600" b="0" i="1" smtClean="0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s-EC" sz="1600" dirty="0" smtClean="0"/>
                  <a:t> es la unión del punto (0,0) y la punta del último vector en la cadena.</a:t>
                </a:r>
                <a:endParaRPr lang="es-EC" sz="1600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51" y="2183100"/>
                <a:ext cx="2088232" cy="3815596"/>
              </a:xfrm>
              <a:prstGeom prst="rect">
                <a:avLst/>
              </a:prstGeom>
              <a:blipFill rotWithShape="1">
                <a:blip r:embed="rId6"/>
                <a:stretch>
                  <a:fillRect l="-1754" t="-479" r="-3509" b="-111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4 Conector recto de flecha"/>
          <p:cNvCxnSpPr/>
          <p:nvPr/>
        </p:nvCxnSpPr>
        <p:spPr>
          <a:xfrm flipH="1" flipV="1">
            <a:off x="3275856" y="2603748"/>
            <a:ext cx="2022820" cy="14013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3932842" y="3350105"/>
                <a:ext cx="40427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𝑹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842" y="3350105"/>
                <a:ext cx="404278" cy="402931"/>
              </a:xfrm>
              <a:prstGeom prst="rect">
                <a:avLst/>
              </a:prstGeom>
              <a:blipFill rotWithShape="1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991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Retroalimentación 3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303140"/>
                <a:ext cx="8064896" cy="3835896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s-EC" dirty="0" smtClean="0">
                    <a:latin typeface="Cambria Math"/>
                  </a:rPr>
                  <a:t>Usando una hoja milimetrada, encuentre por el método del polígono: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  <m:r>
                        <a:rPr lang="es-EC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s-EC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s-EC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s-EC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s-EC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s-EC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s-EC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r>
                  <a:rPr lang="es-EC" dirty="0" smtClean="0">
                    <a:latin typeface="Cambria Math"/>
                  </a:rPr>
                  <a:t>Siendo: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i="1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s-EC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latin typeface="Cambria Math"/>
                            </a:rPr>
                            <m:t>4</m:t>
                          </m:r>
                          <m:r>
                            <a:rPr lang="es-EC" i="1">
                              <a:latin typeface="Cambria Math"/>
                            </a:rPr>
                            <m:t> ,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C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i="1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s-EC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5 ,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135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C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i="1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s-EC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latin typeface="Cambria Math"/>
                            </a:rPr>
                            <m:t>1</m:t>
                          </m:r>
                          <m:r>
                            <a:rPr lang="es-EC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°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303140"/>
                <a:ext cx="8064896" cy="3835896"/>
              </a:xfrm>
              <a:blipFill rotWithShape="1">
                <a:blip r:embed="rId2"/>
                <a:stretch>
                  <a:fillRect l="-151" t="-1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894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EC" dirty="0" smtClean="0"/>
              <a:t>El método del paralelogramo se basa en formar una figura geométrica de lados paralelos de igual longitud entre ellos.</a:t>
            </a:r>
          </a:p>
          <a:p>
            <a:pPr marL="109728" indent="0">
              <a:buNone/>
            </a:pPr>
            <a:endParaRPr lang="es-EC" dirty="0"/>
          </a:p>
          <a:p>
            <a:pPr marL="109728" indent="0">
              <a:buNone/>
            </a:pPr>
            <a:endParaRPr lang="es-EC" dirty="0" smtClean="0"/>
          </a:p>
          <a:p>
            <a:pPr marL="109728" indent="0">
              <a:buNone/>
            </a:pPr>
            <a:endParaRPr lang="es-EC" dirty="0"/>
          </a:p>
          <a:p>
            <a:pPr marL="109728" indent="0">
              <a:buNone/>
            </a:pPr>
            <a:endParaRPr lang="es-EC" dirty="0" smtClean="0"/>
          </a:p>
          <a:p>
            <a:pPr marL="109728" indent="0">
              <a:buNone/>
            </a:pPr>
            <a:r>
              <a:rPr lang="es-EC" dirty="0" smtClean="0"/>
              <a:t>Los lados verdes son de igual magnitud (tamaño) y son paralelos entre si. Lo mismo con los violeta.</a:t>
            </a: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M. Gráfico: Paralelogramo</a:t>
            </a:r>
            <a:endParaRPr lang="es-EC" dirty="0"/>
          </a:p>
        </p:txBody>
      </p:sp>
      <p:grpSp>
        <p:nvGrpSpPr>
          <p:cNvPr id="11" name="10 Grupo"/>
          <p:cNvGrpSpPr/>
          <p:nvPr/>
        </p:nvGrpSpPr>
        <p:grpSpPr>
          <a:xfrm>
            <a:off x="2915816" y="3429000"/>
            <a:ext cx="3816424" cy="1512168"/>
            <a:chOff x="1342538" y="3753036"/>
            <a:chExt cx="3816424" cy="1512168"/>
          </a:xfrm>
        </p:grpSpPr>
        <p:cxnSp>
          <p:nvCxnSpPr>
            <p:cNvPr id="6" name="5 Conector recto"/>
            <p:cNvCxnSpPr/>
            <p:nvPr/>
          </p:nvCxnSpPr>
          <p:spPr>
            <a:xfrm flipV="1">
              <a:off x="1342538" y="4185084"/>
              <a:ext cx="1152128" cy="108012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 flipV="1">
              <a:off x="4003497" y="3753036"/>
              <a:ext cx="1152128" cy="108012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flipV="1">
              <a:off x="1342538" y="4833156"/>
              <a:ext cx="2664296" cy="432048"/>
            </a:xfrm>
            <a:prstGeom prst="line">
              <a:avLst/>
            </a:prstGeom>
            <a:ln>
              <a:solidFill>
                <a:srgbClr val="33CC3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flipV="1">
              <a:off x="2494666" y="3753036"/>
              <a:ext cx="2664296" cy="432048"/>
            </a:xfrm>
            <a:prstGeom prst="line">
              <a:avLst/>
            </a:prstGeom>
            <a:ln>
              <a:solidFill>
                <a:srgbClr val="33CC3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815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Cantidades escalares y vectoriales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Tipos de cantidades físicas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49626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899656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s-EC" dirty="0" smtClean="0"/>
              <a:t>Para sumar vectores por el método del paralelogramo, </a:t>
            </a:r>
            <a:r>
              <a:rPr lang="es-EC" u="sng" dirty="0" smtClean="0"/>
              <a:t>solo debemos realizarlo usando un par de vectores a la vez </a:t>
            </a:r>
            <a:r>
              <a:rPr lang="es-EC" dirty="0" smtClean="0"/>
              <a:t>(ya que el paralelogramo usa 4 lados).</a:t>
            </a:r>
          </a:p>
          <a:p>
            <a:r>
              <a:rPr lang="es-EC" dirty="0" smtClean="0"/>
              <a:t>Cada vector representará un lado del paralelogramo, mientras el otro lado paralelo es una copia exacta del vector.</a:t>
            </a:r>
            <a:endParaRPr lang="es-EC" dirty="0"/>
          </a:p>
        </p:txBody>
      </p:sp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M. Gráfico: Paralelogramo</a:t>
            </a:r>
            <a:endParaRPr lang="es-EC" dirty="0"/>
          </a:p>
        </p:txBody>
      </p:sp>
      <p:grpSp>
        <p:nvGrpSpPr>
          <p:cNvPr id="16" name="15 Grupo"/>
          <p:cNvGrpSpPr/>
          <p:nvPr/>
        </p:nvGrpSpPr>
        <p:grpSpPr>
          <a:xfrm>
            <a:off x="980998" y="5016542"/>
            <a:ext cx="2016224" cy="1440160"/>
            <a:chOff x="899592" y="4221743"/>
            <a:chExt cx="2636818" cy="2105906"/>
          </a:xfrm>
        </p:grpSpPr>
        <p:grpSp>
          <p:nvGrpSpPr>
            <p:cNvPr id="15" name="14 Grupo"/>
            <p:cNvGrpSpPr/>
            <p:nvPr/>
          </p:nvGrpSpPr>
          <p:grpSpPr>
            <a:xfrm>
              <a:off x="899592" y="4221743"/>
              <a:ext cx="1897745" cy="2105906"/>
              <a:chOff x="899592" y="4221743"/>
              <a:chExt cx="1897745" cy="2105906"/>
            </a:xfrm>
          </p:grpSpPr>
          <p:grpSp>
            <p:nvGrpSpPr>
              <p:cNvPr id="14" name="13 Grupo"/>
              <p:cNvGrpSpPr/>
              <p:nvPr/>
            </p:nvGrpSpPr>
            <p:grpSpPr>
              <a:xfrm>
                <a:off x="899592" y="4996156"/>
                <a:ext cx="1584176" cy="1331493"/>
                <a:chOff x="3491880" y="4293096"/>
                <a:chExt cx="2304256" cy="1944216"/>
              </a:xfrm>
            </p:grpSpPr>
            <p:cxnSp>
              <p:nvCxnSpPr>
                <p:cNvPr id="11" name="10 Conector recto"/>
                <p:cNvCxnSpPr/>
                <p:nvPr/>
              </p:nvCxnSpPr>
              <p:spPr>
                <a:xfrm>
                  <a:off x="4644008" y="4293096"/>
                  <a:ext cx="0" cy="19442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12 Conector recto"/>
                <p:cNvCxnSpPr/>
                <p:nvPr/>
              </p:nvCxnSpPr>
              <p:spPr>
                <a:xfrm>
                  <a:off x="3491880" y="5265204"/>
                  <a:ext cx="23042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6 Conector recto de flecha"/>
              <p:cNvCxnSpPr/>
              <p:nvPr/>
            </p:nvCxnSpPr>
            <p:spPr>
              <a:xfrm flipV="1">
                <a:off x="1645209" y="4221743"/>
                <a:ext cx="1152128" cy="1440160"/>
              </a:xfrm>
              <a:prstGeom prst="straightConnector1">
                <a:avLst/>
              </a:prstGeom>
              <a:ln>
                <a:solidFill>
                  <a:srgbClr val="33CC33"/>
                </a:solidFill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9" name="8 Conector recto de flecha"/>
            <p:cNvCxnSpPr/>
            <p:nvPr/>
          </p:nvCxnSpPr>
          <p:spPr>
            <a:xfrm flipV="1">
              <a:off x="1664202" y="5157192"/>
              <a:ext cx="1872208" cy="504056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" name="16 Flecha derecha"/>
          <p:cNvSpPr/>
          <p:nvPr/>
        </p:nvSpPr>
        <p:spPr>
          <a:xfrm>
            <a:off x="3635896" y="5408538"/>
            <a:ext cx="828092" cy="812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7" name="26 Grupo"/>
          <p:cNvGrpSpPr/>
          <p:nvPr/>
        </p:nvGrpSpPr>
        <p:grpSpPr>
          <a:xfrm>
            <a:off x="4944847" y="5002500"/>
            <a:ext cx="1510298" cy="1440160"/>
            <a:chOff x="4944847" y="5002500"/>
            <a:chExt cx="1510298" cy="1440160"/>
          </a:xfrm>
        </p:grpSpPr>
        <p:grpSp>
          <p:nvGrpSpPr>
            <p:cNvPr id="21" name="20 Grupo"/>
            <p:cNvGrpSpPr/>
            <p:nvPr/>
          </p:nvGrpSpPr>
          <p:grpSpPr>
            <a:xfrm>
              <a:off x="4944847" y="5532096"/>
              <a:ext cx="1211329" cy="910564"/>
              <a:chOff x="3491880" y="4293096"/>
              <a:chExt cx="2304256" cy="1944216"/>
            </a:xfrm>
          </p:grpSpPr>
          <p:cxnSp>
            <p:nvCxnSpPr>
              <p:cNvPr id="23" name="22 Conector recto"/>
              <p:cNvCxnSpPr/>
              <p:nvPr/>
            </p:nvCxnSpPr>
            <p:spPr>
              <a:xfrm>
                <a:off x="4644008" y="4293096"/>
                <a:ext cx="0" cy="1944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"/>
              <p:cNvCxnSpPr/>
              <p:nvPr/>
            </p:nvCxnSpPr>
            <p:spPr>
              <a:xfrm>
                <a:off x="3491880" y="5265204"/>
                <a:ext cx="23042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21 Conector recto de flecha"/>
            <p:cNvCxnSpPr/>
            <p:nvPr/>
          </p:nvCxnSpPr>
          <p:spPr>
            <a:xfrm flipV="1">
              <a:off x="5574179" y="5002500"/>
              <a:ext cx="880966" cy="984878"/>
            </a:xfrm>
            <a:prstGeom prst="straightConnector1">
              <a:avLst/>
            </a:prstGeom>
            <a:ln>
              <a:solidFill>
                <a:srgbClr val="33CC33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0" name="19 Conector recto de flecha"/>
          <p:cNvCxnSpPr/>
          <p:nvPr/>
        </p:nvCxnSpPr>
        <p:spPr>
          <a:xfrm flipV="1">
            <a:off x="5588702" y="5642223"/>
            <a:ext cx="1431570" cy="3447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V="1">
            <a:off x="7020272" y="4671387"/>
            <a:ext cx="880966" cy="984878"/>
          </a:xfrm>
          <a:prstGeom prst="straightConnector1">
            <a:avLst/>
          </a:prstGeom>
          <a:ln>
            <a:solidFill>
              <a:srgbClr val="33CC33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V="1">
            <a:off x="6455145" y="4671387"/>
            <a:ext cx="1431570" cy="3447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41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M. Gráfico: Paralelogramo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4640762" cy="3483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755576" y="2625102"/>
                <a:ext cx="1796133" cy="234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Sea:</a:t>
                </a:r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s-EC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C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C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s-EC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s-EC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s-EC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C" sz="24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s-EC" sz="2400" i="1">
                              <a:latin typeface="Cambria Math"/>
                            </a:rPr>
                            <m:t>, </m:t>
                          </m:r>
                          <m:r>
                            <a:rPr lang="es-EC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es-EC" sz="2400" dirty="0" smtClean="0"/>
              </a:p>
              <a:p>
                <a:endParaRPr lang="es-EC" dirty="0"/>
              </a:p>
              <a:p>
                <a:r>
                  <a:rPr lang="es-EC" dirty="0" smtClean="0"/>
                  <a:t>Determine</a:t>
                </a:r>
                <a:r>
                  <a:rPr lang="es-EC" b="1" dirty="0" smtClean="0"/>
                  <a:t> </a:t>
                </a:r>
                <a:endParaRPr lang="es-EC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  <m:r>
                        <a:rPr lang="es-EC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acc>
                      <m:r>
                        <a:rPr lang="es-EC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625102"/>
                <a:ext cx="1796133" cy="2343398"/>
              </a:xfrm>
              <a:prstGeom prst="rect">
                <a:avLst/>
              </a:prstGeom>
              <a:blipFill rotWithShape="1">
                <a:blip r:embed="rId4"/>
                <a:stretch>
                  <a:fillRect l="-3051" t="-130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5 Grupo"/>
          <p:cNvGrpSpPr/>
          <p:nvPr/>
        </p:nvGrpSpPr>
        <p:grpSpPr>
          <a:xfrm>
            <a:off x="5442693" y="3201168"/>
            <a:ext cx="1391365" cy="1080120"/>
            <a:chOff x="5298677" y="2924944"/>
            <a:chExt cx="1391365" cy="1080120"/>
          </a:xfrm>
        </p:grpSpPr>
        <p:grpSp>
          <p:nvGrpSpPr>
            <p:cNvPr id="7" name="6 Grupo"/>
            <p:cNvGrpSpPr/>
            <p:nvPr/>
          </p:nvGrpSpPr>
          <p:grpSpPr>
            <a:xfrm>
              <a:off x="5298677" y="3284984"/>
              <a:ext cx="1073523" cy="720080"/>
              <a:chOff x="5298677" y="3284984"/>
              <a:chExt cx="1073523" cy="720080"/>
            </a:xfrm>
          </p:grpSpPr>
          <p:cxnSp>
            <p:nvCxnSpPr>
              <p:cNvPr id="9" name="8 Conector recto de flecha"/>
              <p:cNvCxnSpPr/>
              <p:nvPr/>
            </p:nvCxnSpPr>
            <p:spPr>
              <a:xfrm flipV="1">
                <a:off x="5298677" y="3284984"/>
                <a:ext cx="1073523" cy="72008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9 Arco"/>
              <p:cNvSpPr/>
              <p:nvPr/>
            </p:nvSpPr>
            <p:spPr>
              <a:xfrm>
                <a:off x="5527373" y="3765037"/>
                <a:ext cx="205377" cy="240027"/>
              </a:xfrm>
              <a:prstGeom prst="arc">
                <a:avLst>
                  <a:gd name="adj1" fmla="val 17469122"/>
                  <a:gd name="adj2" fmla="val 4200792"/>
                </a:avLst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7 CuadroTexto"/>
                <p:cNvSpPr txBox="1"/>
                <p:nvPr/>
              </p:nvSpPr>
              <p:spPr>
                <a:xfrm>
                  <a:off x="6300192" y="2924944"/>
                  <a:ext cx="389850" cy="403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b="1" dirty="0"/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2924944"/>
                  <a:ext cx="389850" cy="4037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10 Grupo"/>
          <p:cNvGrpSpPr/>
          <p:nvPr/>
        </p:nvGrpSpPr>
        <p:grpSpPr>
          <a:xfrm>
            <a:off x="5316673" y="3490628"/>
            <a:ext cx="479845" cy="1006259"/>
            <a:chOff x="5172657" y="3214404"/>
            <a:chExt cx="479845" cy="1006259"/>
          </a:xfrm>
        </p:grpSpPr>
        <p:grpSp>
          <p:nvGrpSpPr>
            <p:cNvPr id="12" name="11 Grupo"/>
            <p:cNvGrpSpPr/>
            <p:nvPr/>
          </p:nvGrpSpPr>
          <p:grpSpPr>
            <a:xfrm>
              <a:off x="5172657" y="3416800"/>
              <a:ext cx="319725" cy="803863"/>
              <a:chOff x="5172657" y="3416800"/>
              <a:chExt cx="319725" cy="803863"/>
            </a:xfrm>
          </p:grpSpPr>
          <p:sp>
            <p:nvSpPr>
              <p:cNvPr id="14" name="13 Arco"/>
              <p:cNvSpPr/>
              <p:nvPr/>
            </p:nvSpPr>
            <p:spPr>
              <a:xfrm>
                <a:off x="5172657" y="3789465"/>
                <a:ext cx="319725" cy="431198"/>
              </a:xfrm>
              <a:prstGeom prst="arc">
                <a:avLst>
                  <a:gd name="adj1" fmla="val 15915385"/>
                  <a:gd name="adj2" fmla="val 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5" name="14 Conector recto de flecha"/>
              <p:cNvCxnSpPr/>
              <p:nvPr/>
            </p:nvCxnSpPr>
            <p:spPr>
              <a:xfrm flipV="1">
                <a:off x="5298677" y="3416800"/>
                <a:ext cx="0" cy="588264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12 Rectángulo"/>
                <p:cNvSpPr/>
                <p:nvPr/>
              </p:nvSpPr>
              <p:spPr>
                <a:xfrm>
                  <a:off x="5248225" y="3214404"/>
                  <a:ext cx="404277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21" name="20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8225" y="3214404"/>
                  <a:ext cx="404277" cy="4029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7282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M. Gráfico: Paralelogramo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4640762" cy="348376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79512" y="2056686"/>
            <a:ext cx="29523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Graficamos el par de vectores en plano cartesiano.</a:t>
            </a:r>
          </a:p>
          <a:p>
            <a:endParaRPr lang="es-EC" sz="1600" dirty="0"/>
          </a:p>
          <a:p>
            <a:pPr marL="342900" indent="-342900">
              <a:buAutoNum type="arabicPeriod"/>
            </a:pPr>
            <a:r>
              <a:rPr lang="es-EC" sz="1600" dirty="0" smtClean="0"/>
              <a:t>Procedemos a graficar los vectores.</a:t>
            </a:r>
          </a:p>
          <a:p>
            <a:pPr marL="342900" indent="-342900">
              <a:buAutoNum type="arabicPeriod"/>
            </a:pPr>
            <a:r>
              <a:rPr lang="es-EC" sz="1600" dirty="0" smtClean="0"/>
              <a:t>Se proyecta un vector de manera paralela sobre el otro vector, hasta llegar al extremo de la flecha.</a:t>
            </a:r>
          </a:p>
          <a:p>
            <a:pPr marL="342900" indent="-342900">
              <a:buAutoNum type="arabicPeriod"/>
            </a:pPr>
            <a:r>
              <a:rPr lang="es-EC" sz="1600" dirty="0" smtClean="0"/>
              <a:t>Se proyecta el vector faltante para cerrar el paralelogramo.</a:t>
            </a:r>
          </a:p>
          <a:p>
            <a:pPr marL="342900" indent="-342900">
              <a:buAutoNum type="arabicPeriod"/>
            </a:pPr>
            <a:r>
              <a:rPr lang="es-EC" sz="1600" dirty="0" smtClean="0"/>
              <a:t>El vector resultante R será el vector desde el centro de coordenadas (0,0) hasta la unión de las dos puntas de los vectores sumados.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4788024" y="3575473"/>
            <a:ext cx="1838165" cy="1245395"/>
            <a:chOff x="4788024" y="3575473"/>
            <a:chExt cx="1838165" cy="1245395"/>
          </a:xfrm>
        </p:grpSpPr>
        <p:cxnSp>
          <p:nvCxnSpPr>
            <p:cNvPr id="9" name="8 Conector recto de flecha"/>
            <p:cNvCxnSpPr/>
            <p:nvPr/>
          </p:nvCxnSpPr>
          <p:spPr>
            <a:xfrm flipV="1">
              <a:off x="5442693" y="3575473"/>
              <a:ext cx="1073523" cy="72008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7 CuadroTexto"/>
                <p:cNvSpPr txBox="1"/>
                <p:nvPr/>
              </p:nvSpPr>
              <p:spPr>
                <a:xfrm>
                  <a:off x="6236339" y="4417103"/>
                  <a:ext cx="389850" cy="4037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s-EC" b="1" dirty="0"/>
                </a:p>
              </p:txBody>
            </p:sp>
          </mc:Choice>
          <mc:Fallback xmlns="">
            <p:sp>
              <p:nvSpPr>
                <p:cNvPr id="8" name="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6339" y="4417103"/>
                  <a:ext cx="389850" cy="4037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14 Conector recto de flecha"/>
            <p:cNvCxnSpPr/>
            <p:nvPr/>
          </p:nvCxnSpPr>
          <p:spPr>
            <a:xfrm flipV="1">
              <a:off x="5436096" y="3719782"/>
              <a:ext cx="0" cy="58826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12 Rectángulo"/>
                <p:cNvSpPr/>
                <p:nvPr/>
              </p:nvSpPr>
              <p:spPr>
                <a:xfrm>
                  <a:off x="4788024" y="3719782"/>
                  <a:ext cx="404277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13" name="12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3719782"/>
                  <a:ext cx="404277" cy="4029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15 Conector recto de flecha"/>
          <p:cNvCxnSpPr/>
          <p:nvPr/>
        </p:nvCxnSpPr>
        <p:spPr>
          <a:xfrm flipV="1">
            <a:off x="5428407" y="3007793"/>
            <a:ext cx="1073523" cy="7200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V="1">
            <a:off x="6516216" y="3007793"/>
            <a:ext cx="0" cy="58826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20 Grupo"/>
          <p:cNvGrpSpPr/>
          <p:nvPr/>
        </p:nvGrpSpPr>
        <p:grpSpPr>
          <a:xfrm>
            <a:off x="5436096" y="2637935"/>
            <a:ext cx="1080120" cy="1657618"/>
            <a:chOff x="5436096" y="2637935"/>
            <a:chExt cx="1080120" cy="1657618"/>
          </a:xfrm>
        </p:grpSpPr>
        <p:cxnSp>
          <p:nvCxnSpPr>
            <p:cNvPr id="19" name="18 Conector recto de flecha"/>
            <p:cNvCxnSpPr/>
            <p:nvPr/>
          </p:nvCxnSpPr>
          <p:spPr>
            <a:xfrm flipV="1">
              <a:off x="5436096" y="3007793"/>
              <a:ext cx="1065834" cy="12877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19 Rectángulo"/>
                <p:cNvSpPr/>
                <p:nvPr/>
              </p:nvSpPr>
              <p:spPr>
                <a:xfrm>
                  <a:off x="6115144" y="2637935"/>
                  <a:ext cx="401072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C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s-EC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es-EC" dirty="0"/>
                </a:p>
              </p:txBody>
            </p:sp>
          </mc:Choice>
          <mc:Fallback xmlns="">
            <p:sp>
              <p:nvSpPr>
                <p:cNvPr id="20" name="19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144" y="2637935"/>
                  <a:ext cx="401072" cy="4029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8276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M. Gráfico: Paralelogramo</a:t>
            </a:r>
          </a:p>
        </p:txBody>
      </p:sp>
      <p:pic>
        <p:nvPicPr>
          <p:cNvPr id="5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49" y="2492896"/>
            <a:ext cx="5032798" cy="377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251520" y="2132856"/>
                <a:ext cx="3168352" cy="4596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Si tenemos una suma de más de dos vectores: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C" dirty="0" smtClean="0"/>
                  <a:t>Se genera un paralelogramo para un par de vectores y se obtiene una resultante parcial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s-EC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s-EC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s-EC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C" dirty="0" smtClean="0"/>
                  <a:t> Utilizando el siguiente vector, se debe realizar un paralelogramo con el resultante parcial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s-EC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s-EC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s-EC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EC" dirty="0" smtClean="0"/>
                  <a:t>Se continua mientras se tengan vectores faltantes para sumar. El último vector parcial, es el RESULTADO FINAL.</a:t>
                </a: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32856"/>
                <a:ext cx="3168352" cy="4596899"/>
              </a:xfrm>
              <a:prstGeom prst="rect">
                <a:avLst/>
              </a:prstGeom>
              <a:blipFill rotWithShape="1">
                <a:blip r:embed="rId4"/>
                <a:stretch>
                  <a:fillRect l="-1538" t="-663" r="-3077" b="-119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50 Conector recto de flecha"/>
          <p:cNvCxnSpPr/>
          <p:nvPr/>
        </p:nvCxnSpPr>
        <p:spPr>
          <a:xfrm flipV="1">
            <a:off x="5857049" y="3997661"/>
            <a:ext cx="1379247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5845638" y="4357701"/>
            <a:ext cx="346542" cy="7994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/>
          <p:nvPr/>
        </p:nvCxnSpPr>
        <p:spPr>
          <a:xfrm flipH="1" flipV="1">
            <a:off x="5148064" y="3356992"/>
            <a:ext cx="697572" cy="100071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 flipV="1">
            <a:off x="5167425" y="2996952"/>
            <a:ext cx="1379247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flipH="1" flipV="1">
            <a:off x="6538724" y="3004354"/>
            <a:ext cx="697572" cy="100071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flipV="1">
            <a:off x="5845636" y="3004354"/>
            <a:ext cx="693088" cy="135334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74 CuadroTexto"/>
              <p:cNvSpPr txBox="1"/>
              <p:nvPr/>
            </p:nvSpPr>
            <p:spPr>
              <a:xfrm>
                <a:off x="5868144" y="3212976"/>
                <a:ext cx="447558" cy="425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lang="es-EC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s-EC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7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212976"/>
                <a:ext cx="447558" cy="425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77 Conector recto de flecha"/>
          <p:cNvCxnSpPr/>
          <p:nvPr/>
        </p:nvCxnSpPr>
        <p:spPr>
          <a:xfrm flipV="1">
            <a:off x="6183168" y="3803845"/>
            <a:ext cx="693088" cy="135334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6546672" y="3049790"/>
            <a:ext cx="346542" cy="7994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flipV="1">
            <a:off x="5845636" y="3803845"/>
            <a:ext cx="1041874" cy="553857"/>
          </a:xfrm>
          <a:prstGeom prst="straightConnector1">
            <a:avLst/>
          </a:prstGeom>
          <a:ln>
            <a:solidFill>
              <a:srgbClr val="F2446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82 Rectángulo"/>
              <p:cNvSpPr/>
              <p:nvPr/>
            </p:nvSpPr>
            <p:spPr>
              <a:xfrm>
                <a:off x="7012517" y="3356992"/>
                <a:ext cx="418191" cy="43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sz="200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sz="2000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e>
                      </m:acc>
                    </m:oMath>
                  </m:oMathPara>
                </a14:m>
                <a:endParaRPr lang="es-EC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3" name="8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517" y="3356992"/>
                <a:ext cx="418191" cy="437492"/>
              </a:xfrm>
              <a:prstGeom prst="rect">
                <a:avLst/>
              </a:prstGeom>
              <a:blipFill rotWithShape="1">
                <a:blip r:embed="rId6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83 CuadroTexto"/>
          <p:cNvSpPr txBox="1"/>
          <p:nvPr/>
        </p:nvSpPr>
        <p:spPr>
          <a:xfrm>
            <a:off x="4644008" y="105273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smtClean="0"/>
              <a:t>Nota: Realice la animación paso a paso.</a:t>
            </a:r>
            <a:endParaRPr lang="es-EC" sz="1400" i="1" dirty="0"/>
          </a:p>
        </p:txBody>
      </p:sp>
    </p:spTree>
    <p:extLst>
      <p:ext uri="{BB962C8B-B14F-4D97-AF65-F5344CB8AC3E}">
        <p14:creationId xmlns:p14="http://schemas.microsoft.com/office/powerpoint/2010/main" val="242300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Retroalimentación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2890664" cy="4325112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:r>
                  <a:rPr lang="es-EC" dirty="0" smtClean="0"/>
                  <a:t>Realice el método del paralelogramo entre: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s-EC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2, 45°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s-EC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s-EC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s-EC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90</m:t>
                          </m:r>
                          <m: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°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s-EC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s-EC" i="1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s-EC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270</m:t>
                          </m:r>
                          <m: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°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s-EC" dirty="0"/>
              </a:p>
              <a:p>
                <a:pPr marL="109728" indent="0">
                  <a:buNone/>
                </a:pPr>
                <a:endParaRPr lang="es-EC" b="0" dirty="0" smtClean="0"/>
              </a:p>
              <a:p>
                <a:pPr marL="109728" indent="0">
                  <a:buNone/>
                </a:pPr>
                <a:r>
                  <a:rPr lang="es-EC" dirty="0" smtClean="0"/>
                  <a:t>Para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s-EC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s-EC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s-EC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s-EC" b="0" dirty="0" smtClean="0"/>
              </a:p>
              <a:p>
                <a:pPr marL="109728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2890664" cy="4325112"/>
              </a:xfrm>
              <a:blipFill rotWithShape="1">
                <a:blip r:embed="rId2"/>
                <a:stretch>
                  <a:fillRect t="-2113" r="-611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4" y="1916832"/>
            <a:ext cx="5024452" cy="4536504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V="1">
            <a:off x="6164230" y="3068960"/>
            <a:ext cx="1144074" cy="113843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6164230" y="3356992"/>
            <a:ext cx="0" cy="8504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6164230" y="4207396"/>
            <a:ext cx="0" cy="13818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7308304" y="2218556"/>
            <a:ext cx="0" cy="8504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6164230" y="2218556"/>
            <a:ext cx="1144074" cy="113843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6164230" y="2218556"/>
            <a:ext cx="1144074" cy="196652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6832018" y="2867494"/>
                <a:ext cx="46358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  <m:r>
                        <a:rPr lang="es-EC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018" y="2867494"/>
                <a:ext cx="463588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6444208" y="4437112"/>
                <a:ext cx="2088232" cy="1233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b="1" dirty="0" smtClean="0"/>
                  <a:t>Encontramos el resultado parcial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C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  <m:r>
                      <a:rPr lang="es-EC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s-EC" b="1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437112"/>
                <a:ext cx="2088232" cy="1233928"/>
              </a:xfrm>
              <a:prstGeom prst="rect">
                <a:avLst/>
              </a:prstGeom>
              <a:blipFill rotWithShape="1">
                <a:blip r:embed="rId6"/>
                <a:stretch>
                  <a:fillRect l="-2332" t="-2475" r="-29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261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Retroalimentación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2890664" cy="4325112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s-EC" dirty="0" smtClean="0"/>
                  <a:t>Realice el método del paralelogramo entre: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s-EC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2, 45°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s-EC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s-EC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s-EC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90</m:t>
                          </m:r>
                          <m: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°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s-EC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s-EC" i="1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s-EC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270</m:t>
                          </m:r>
                          <m: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°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s-EC" dirty="0"/>
              </a:p>
              <a:p>
                <a:pPr marL="109728" indent="0">
                  <a:buNone/>
                </a:pPr>
                <a:r>
                  <a:rPr lang="es-EC" dirty="0"/>
                  <a:t>Para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s-EC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C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s-EC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C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s-EC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C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s-EC" b="0" dirty="0" smtClean="0"/>
              </a:p>
              <a:p>
                <a:pPr marL="109728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2890664" cy="4325112"/>
              </a:xfrm>
              <a:blipFill rotWithShape="1">
                <a:blip r:embed="rId2"/>
                <a:stretch>
                  <a:fillRect l="-422" t="-140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Marcador de contenido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  <a14:imgEffect>
                      <a14:brightnessContrast bright="1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4" y="1916832"/>
            <a:ext cx="5024452" cy="4536504"/>
          </a:xfrm>
          <a:prstGeom prst="rect">
            <a:avLst/>
          </a:prstGeom>
        </p:spPr>
      </p:pic>
      <p:cxnSp>
        <p:nvCxnSpPr>
          <p:cNvPr id="12" name="11 Conector recto de flecha"/>
          <p:cNvCxnSpPr/>
          <p:nvPr/>
        </p:nvCxnSpPr>
        <p:spPr>
          <a:xfrm>
            <a:off x="6164230" y="4207396"/>
            <a:ext cx="0" cy="13818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6164230" y="2218556"/>
            <a:ext cx="1144074" cy="196652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V="1">
            <a:off x="6164230" y="3622712"/>
            <a:ext cx="1144074" cy="196652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7301264" y="2240868"/>
            <a:ext cx="0" cy="13818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6164230" y="3622712"/>
            <a:ext cx="1137034" cy="562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7452320" y="3429000"/>
                <a:ext cx="40427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</m:acc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3429000"/>
                <a:ext cx="404278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3851920" y="2438386"/>
                <a:ext cx="1872208" cy="372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Usando el resultado parcial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C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  <m:r>
                      <a:rPr lang="es-EC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s-EC" b="1" dirty="0" smtClean="0"/>
                  <a:t> </a:t>
                </a:r>
                <a:r>
                  <a:rPr lang="es-EC" dirty="0" smtClean="0"/>
                  <a:t>, realizamos el siguiente paralelogramo, su resultado al no tener mas vectores que sumar, se tiene el resultado final</a:t>
                </a:r>
                <a:endParaRPr lang="es-EC" b="1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38386"/>
                <a:ext cx="1872208" cy="3726918"/>
              </a:xfrm>
              <a:prstGeom prst="rect">
                <a:avLst/>
              </a:prstGeom>
              <a:blipFill rotWithShape="1">
                <a:blip r:embed="rId6"/>
                <a:stretch>
                  <a:fillRect l="-2932" t="-81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216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Retroalimentación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EC" dirty="0" smtClean="0"/>
              <a:t>Recuerde:</a:t>
            </a:r>
          </a:p>
          <a:p>
            <a:r>
              <a:rPr lang="es-EC" dirty="0" smtClean="0"/>
              <a:t>Si se tienen vectores multiplicados por un escalar, se debe realizar primero dicha multiplicación.</a:t>
            </a:r>
          </a:p>
          <a:p>
            <a:r>
              <a:rPr lang="es-EC" dirty="0" smtClean="0"/>
              <a:t>Si esta multiplicado por un valor negativo, debe primero realizar el </a:t>
            </a:r>
            <a:r>
              <a:rPr lang="es-EC" smtClean="0"/>
              <a:t>cambio orientación.</a:t>
            </a:r>
            <a:endParaRPr lang="es-EC" dirty="0" smtClean="0"/>
          </a:p>
          <a:p>
            <a:endParaRPr lang="es-EC" dirty="0"/>
          </a:p>
          <a:p>
            <a:pPr marL="109728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9166627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Fin parte 1</a:t>
            </a:r>
            <a:endParaRPr lang="es-EC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476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Análisis:</a:t>
            </a:r>
            <a:endParaRPr lang="es-EC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0" y="2317522"/>
            <a:ext cx="2286019" cy="3048025"/>
          </a:xfrm>
        </p:spPr>
      </p:pic>
      <p:pic>
        <p:nvPicPr>
          <p:cNvPr id="10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3384376" cy="236300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267744" y="213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1</a:t>
            </a:r>
            <a:endParaRPr lang="es-EC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122868" y="2132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2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576" y="544522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Analice las imágenes mostradas e identifique que tipo de variables físicas encontramos en:</a:t>
            </a:r>
          </a:p>
          <a:p>
            <a:pPr marL="342900" indent="-342900">
              <a:buAutoNum type="arabicPeriod"/>
            </a:pPr>
            <a:r>
              <a:rPr lang="es-EC" dirty="0" smtClean="0"/>
              <a:t>Cubeta con agua.</a:t>
            </a:r>
          </a:p>
          <a:p>
            <a:pPr marL="342900" indent="-342900">
              <a:buAutoNum type="arabicPeriod"/>
            </a:pPr>
            <a:r>
              <a:rPr lang="es-EC" dirty="0" smtClean="0"/>
              <a:t>Patear un balón.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4746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Tipos de cantidades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Escalares</a:t>
            </a:r>
            <a:endParaRPr lang="es-EC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C" dirty="0" smtClean="0"/>
              <a:t>Vectoriales</a:t>
            </a:r>
            <a:endParaRPr lang="es-EC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63376"/>
            <a:ext cx="1859280" cy="1889760"/>
          </a:xfrm>
        </p:spPr>
      </p:pic>
      <p:pic>
        <p:nvPicPr>
          <p:cNvPr id="11" name="10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00" y="2780928"/>
            <a:ext cx="3123876" cy="1800200"/>
          </a:xfrm>
        </p:spPr>
      </p:pic>
      <p:sp>
        <p:nvSpPr>
          <p:cNvPr id="12" name="11 CuadroTexto"/>
          <p:cNvSpPr txBox="1"/>
          <p:nvPr/>
        </p:nvSpPr>
        <p:spPr>
          <a:xfrm>
            <a:off x="827584" y="47251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Solo necesitan especificar magnitud.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4788024" y="4725144"/>
                <a:ext cx="3514323" cy="1512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dirty="0" smtClean="0"/>
                  <a:t>Necesitan magnitud y dirección.</a:t>
                </a:r>
              </a:p>
              <a:p>
                <a:endParaRPr lang="es-EC" dirty="0"/>
              </a:p>
              <a:p>
                <a:r>
                  <a:rPr lang="es-EC" dirty="0" smtClean="0"/>
                  <a:t>Para representar un vector se escribe una letra MAYUSCULA que lleve una flecha encima: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accPr>
                      <m:e>
                        <m:r>
                          <a:rPr lang="es-EC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</m:t>
                        </m:r>
                      </m:e>
                    </m:acc>
                  </m:oMath>
                </a14:m>
                <a:endParaRPr lang="es-EC" b="1" dirty="0"/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725144"/>
                <a:ext cx="3514323" cy="1512786"/>
              </a:xfrm>
              <a:prstGeom prst="rect">
                <a:avLst/>
              </a:prstGeom>
              <a:blipFill rotWithShape="1">
                <a:blip r:embed="rId4"/>
                <a:stretch>
                  <a:fillRect l="-1386" t="-2016" b="-564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804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Retroalimentación</a:t>
            </a:r>
            <a:endParaRPr lang="es-EC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rabicPeriod"/>
            </a:pPr>
            <a:r>
              <a:rPr lang="es-EC" dirty="0" smtClean="0"/>
              <a:t>Indicar si </a:t>
            </a:r>
            <a:r>
              <a:rPr lang="es-EC" dirty="0" smtClean="0"/>
              <a:t>los siguientes casos definen variables físicas escalares o vectoriales. </a:t>
            </a:r>
          </a:p>
          <a:p>
            <a:pPr marL="868680" lvl="1" indent="-457200">
              <a:buFont typeface="+mj-lt"/>
              <a:buAutoNum type="alphaLcPeriod"/>
            </a:pPr>
            <a:r>
              <a:rPr lang="es-EC" dirty="0" smtClean="0"/>
              <a:t>Duración de una canción.</a:t>
            </a:r>
          </a:p>
          <a:p>
            <a:pPr marL="868680" lvl="1" indent="-457200">
              <a:buFont typeface="+mj-lt"/>
              <a:buAutoNum type="alphaLcPeriod"/>
            </a:pPr>
            <a:r>
              <a:rPr lang="es-EC" dirty="0" smtClean="0"/>
              <a:t>Empujar una caja desde una posición inicial hasta una final.</a:t>
            </a:r>
          </a:p>
          <a:p>
            <a:pPr marL="868680" lvl="1" indent="-457200">
              <a:buFont typeface="+mj-lt"/>
              <a:buAutoNum type="alphaLcPeriod"/>
            </a:pPr>
            <a:r>
              <a:rPr lang="es-EC" dirty="0" smtClean="0"/>
              <a:t>Contenido </a:t>
            </a:r>
            <a:r>
              <a:rPr lang="es-EC" dirty="0"/>
              <a:t>de agua en un vaso</a:t>
            </a:r>
            <a:r>
              <a:rPr lang="es-EC" dirty="0" smtClean="0"/>
              <a:t>.</a:t>
            </a:r>
          </a:p>
          <a:p>
            <a:pPr marL="868680" lvl="1" indent="-457200">
              <a:buFont typeface="+mj-lt"/>
              <a:buAutoNum type="alphaLcPeriod"/>
            </a:pPr>
            <a:r>
              <a:rPr lang="es-EC" dirty="0" smtClean="0"/>
              <a:t>Levantar del suelo una pesa en el gimnasio.</a:t>
            </a:r>
          </a:p>
          <a:p>
            <a:pPr marL="868680" lvl="1" indent="-457200">
              <a:buFont typeface="+mj-lt"/>
              <a:buAutoNum type="alphaLcPeriod"/>
            </a:pPr>
            <a:r>
              <a:rPr lang="es-EC" dirty="0" smtClean="0"/>
              <a:t>Golpear un balón de tenis con la raqueta.</a:t>
            </a:r>
          </a:p>
          <a:p>
            <a:pPr marL="868680" lvl="1" indent="-457200">
              <a:buFont typeface="+mj-lt"/>
              <a:buAutoNum type="alphaLcPeriod"/>
            </a:pPr>
            <a:endParaRPr lang="es-EC" dirty="0" smtClean="0"/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  <p:sp>
        <p:nvSpPr>
          <p:cNvPr id="2" name="1 CuadroTexto"/>
          <p:cNvSpPr txBox="1"/>
          <p:nvPr/>
        </p:nvSpPr>
        <p:spPr>
          <a:xfrm>
            <a:off x="1187623" y="5803523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s-EC" dirty="0"/>
              <a:t>R/. Escalares: a, </a:t>
            </a:r>
            <a:r>
              <a:rPr lang="es-EC" dirty="0" smtClean="0"/>
              <a:t>c. </a:t>
            </a:r>
            <a:r>
              <a:rPr lang="es-EC" dirty="0"/>
              <a:t>Vectoriales: b, </a:t>
            </a:r>
            <a:r>
              <a:rPr lang="es-EC" dirty="0" smtClean="0"/>
              <a:t>d, </a:t>
            </a:r>
            <a:r>
              <a:rPr lang="es-EC" dirty="0"/>
              <a:t>e</a:t>
            </a:r>
            <a:r>
              <a:rPr lang="es-EC" dirty="0" smtClean="0"/>
              <a:t>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8540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Sistema de coordenadas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59138"/>
            <a:ext cx="3312368" cy="3304500"/>
          </a:xfrm>
        </p:spPr>
      </p:pic>
      <p:sp>
        <p:nvSpPr>
          <p:cNvPr id="5" name="4 CuadroTexto"/>
          <p:cNvSpPr txBox="1"/>
          <p:nvPr/>
        </p:nvSpPr>
        <p:spPr>
          <a:xfrm>
            <a:off x="1979712" y="566124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Para definir la dirección de un vector, se necesita un sistema de coordenadas.</a:t>
            </a:r>
          </a:p>
        </p:txBody>
      </p:sp>
    </p:spTree>
    <p:extLst>
      <p:ext uri="{BB962C8B-B14F-4D97-AF65-F5344CB8AC3E}">
        <p14:creationId xmlns:p14="http://schemas.microsoft.com/office/powerpoint/2010/main" val="3527283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Representación gráfica de vectores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C" b="1" dirty="0" smtClean="0"/>
              <a:t>Polar:</a:t>
            </a:r>
          </a:p>
          <a:p>
            <a:pPr marL="114300" indent="0">
              <a:buNone/>
            </a:pPr>
            <a:r>
              <a:rPr lang="es-EC" dirty="0" smtClean="0"/>
              <a:t>Define la magnitud del vector y su ángulo respecto al eje positivo de las abscisas (ángulo referencial).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77794"/>
            <a:ext cx="3000393" cy="1877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695598" y="5825963"/>
                <a:ext cx="7272808" cy="81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2200" dirty="0"/>
                  <a:t>Se expresa como: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C" sz="2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s-EC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s-EC" sz="22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s-EC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EC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s-EC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s-EC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s-EC" sz="220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s-EC" sz="2200" dirty="0">
                    <a:solidFill>
                      <a:srgbClr val="FF0000"/>
                    </a:solidFill>
                  </a:rPr>
                  <a:t> </a:t>
                </a:r>
                <a:r>
                  <a:rPr lang="es-EC" sz="2200" dirty="0"/>
                  <a:t>Donde </a:t>
                </a:r>
                <a14:m>
                  <m:oMath xmlns:m="http://schemas.openxmlformats.org/officeDocument/2006/math">
                    <m:r>
                      <a:rPr lang="es-EC" sz="2200">
                        <a:latin typeface="Cambria Math"/>
                      </a:rPr>
                      <m:t>𝑟</m:t>
                    </m:r>
                  </m:oMath>
                </a14:m>
                <a:r>
                  <a:rPr lang="es-EC" sz="2200" dirty="0"/>
                  <a:t> es la magnitud del vector, y </a:t>
                </a:r>
                <a14:m>
                  <m:oMath xmlns:m="http://schemas.openxmlformats.org/officeDocument/2006/math">
                    <m:r>
                      <a:rPr lang="es-EC" sz="2200">
                        <a:latin typeface="Cambria Math"/>
                      </a:rPr>
                      <m:t>𝜃</m:t>
                    </m:r>
                  </m:oMath>
                </a14:m>
                <a:r>
                  <a:rPr lang="es-EC" sz="2200" dirty="0"/>
                  <a:t> </a:t>
                </a:r>
                <a:r>
                  <a:rPr lang="es-EC" sz="2200" dirty="0" smtClean="0"/>
                  <a:t>el </a:t>
                </a:r>
                <a:r>
                  <a:rPr lang="es-EC" sz="2200" dirty="0"/>
                  <a:t>á</a:t>
                </a:r>
                <a:r>
                  <a:rPr lang="es-EC" sz="2200" dirty="0" smtClean="0"/>
                  <a:t>ngulo que da la </a:t>
                </a:r>
                <a:r>
                  <a:rPr lang="es-EC" sz="2200" dirty="0"/>
                  <a:t>dirección.</a:t>
                </a:r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8" y="5825963"/>
                <a:ext cx="7272808" cy="812787"/>
              </a:xfrm>
              <a:prstGeom prst="rect">
                <a:avLst/>
              </a:prstGeom>
              <a:blipFill rotWithShape="1">
                <a:blip r:embed="rId3"/>
                <a:stretch>
                  <a:fillRect l="-1006" b="-1428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614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4198180" y="1988840"/>
            <a:ext cx="4982332" cy="4869160"/>
            <a:chOff x="4198180" y="1988840"/>
            <a:chExt cx="4982332" cy="486916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267661"/>
              <a:ext cx="4320480" cy="4257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8 CuadroTexto"/>
            <p:cNvSpPr txBox="1"/>
            <p:nvPr/>
          </p:nvSpPr>
          <p:spPr>
            <a:xfrm>
              <a:off x="6578929" y="1988840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 smtClean="0"/>
                <a:t>N</a:t>
              </a:r>
              <a:endParaRPr lang="es-EC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601371" y="648866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 smtClean="0"/>
                <a:t>S</a:t>
              </a:r>
              <a:endParaRPr lang="es-EC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829134" y="421183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/>
                <a:t>E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198180" y="4191915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 smtClean="0"/>
                <a:t>O</a:t>
              </a:r>
              <a:endParaRPr lang="es-EC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49424"/>
                <a:ext cx="3898776" cy="43251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s-EC" b="1" dirty="0" smtClean="0"/>
                  <a:t>Geográfica: </a:t>
                </a:r>
                <a:endParaRPr lang="es-EC" dirty="0" smtClean="0"/>
              </a:p>
              <a:p>
                <a:pPr marL="109728" indent="0">
                  <a:buNone/>
                </a:pPr>
                <a:r>
                  <a:rPr lang="es-EC" dirty="0" smtClean="0"/>
                  <a:t>Se representa especificando la dirección con </a:t>
                </a:r>
                <a:r>
                  <a:rPr lang="es-EC" dirty="0" smtClean="0"/>
                  <a:t>los puntos </a:t>
                </a:r>
                <a:r>
                  <a:rPr lang="es-EC" dirty="0" smtClean="0"/>
                  <a:t>cardinales </a:t>
                </a:r>
                <a:r>
                  <a:rPr lang="es-EC" dirty="0" smtClean="0"/>
                  <a:t>Norte </a:t>
                </a:r>
                <a:r>
                  <a:rPr lang="es-EC" dirty="0" smtClean="0"/>
                  <a:t>(N), Sur(S), Este(E), Oeste(O).</a:t>
                </a:r>
              </a:p>
              <a:p>
                <a:pPr marL="109728" indent="0">
                  <a:buNone/>
                </a:pPr>
                <a:endParaRPr lang="es-EC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C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s-EC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,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30°</m:t>
                          </m:r>
                          <m:r>
                            <a:rPr lang="es-EC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49424"/>
                <a:ext cx="3898776" cy="4325112"/>
              </a:xfrm>
              <a:blipFill rotWithShape="1">
                <a:blip r:embed="rId3"/>
                <a:stretch>
                  <a:fillRect l="-313" t="-14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Representación gráfica de vectores</a:t>
            </a:r>
            <a:endParaRPr lang="es-EC" dirty="0"/>
          </a:p>
        </p:txBody>
      </p:sp>
      <p:grpSp>
        <p:nvGrpSpPr>
          <p:cNvPr id="17" name="16 Grupo"/>
          <p:cNvGrpSpPr/>
          <p:nvPr/>
        </p:nvGrpSpPr>
        <p:grpSpPr>
          <a:xfrm>
            <a:off x="6732240" y="2933003"/>
            <a:ext cx="864096" cy="1463499"/>
            <a:chOff x="6732240" y="2933003"/>
            <a:chExt cx="864096" cy="1463499"/>
          </a:xfrm>
        </p:grpSpPr>
        <p:cxnSp>
          <p:nvCxnSpPr>
            <p:cNvPr id="7" name="6 Conector recto de flecha"/>
            <p:cNvCxnSpPr/>
            <p:nvPr/>
          </p:nvCxnSpPr>
          <p:spPr>
            <a:xfrm flipV="1">
              <a:off x="6732240" y="2933003"/>
              <a:ext cx="864096" cy="14634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13 CuadroTexto"/>
            <p:cNvSpPr txBox="1"/>
            <p:nvPr/>
          </p:nvSpPr>
          <p:spPr>
            <a:xfrm>
              <a:off x="7251370" y="3560140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es-EC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372200" y="3044242"/>
            <a:ext cx="983064" cy="968881"/>
            <a:chOff x="6372200" y="3044242"/>
            <a:chExt cx="983064" cy="968881"/>
          </a:xfrm>
        </p:grpSpPr>
        <p:sp>
          <p:nvSpPr>
            <p:cNvPr id="8" name="7 Arco"/>
            <p:cNvSpPr/>
            <p:nvPr/>
          </p:nvSpPr>
          <p:spPr>
            <a:xfrm>
              <a:off x="6372200" y="3388699"/>
              <a:ext cx="792088" cy="624424"/>
            </a:xfrm>
            <a:prstGeom prst="arc">
              <a:avLst>
                <a:gd name="adj1" fmla="val 15514847"/>
                <a:gd name="adj2" fmla="val 21417591"/>
              </a:avLst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768244" y="3044242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30°</a:t>
              </a:r>
              <a:endPara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83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990</TotalTime>
  <Words>1794</Words>
  <Application>Microsoft Office PowerPoint</Application>
  <PresentationFormat>Presentación en pantalla (4:3)</PresentationFormat>
  <Paragraphs>237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Urbano</vt:lpstr>
      <vt:lpstr>Vectores</vt:lpstr>
      <vt:lpstr>Contenido</vt:lpstr>
      <vt:lpstr>Cantidades escalares y vectoriales</vt:lpstr>
      <vt:lpstr>Análisis:</vt:lpstr>
      <vt:lpstr>Tipos de cantidades</vt:lpstr>
      <vt:lpstr>Retroalimentación</vt:lpstr>
      <vt:lpstr>Sistema de coordenadas</vt:lpstr>
      <vt:lpstr>Representación gráfica de vectores</vt:lpstr>
      <vt:lpstr>Representación gráfica de vectores</vt:lpstr>
      <vt:lpstr>Retroalimentación</vt:lpstr>
      <vt:lpstr>Multiplicación por un escalar</vt:lpstr>
      <vt:lpstr>Multiplicación de vector por un escalar</vt:lpstr>
      <vt:lpstr>Multiplicación de un vector por un escalar</vt:lpstr>
      <vt:lpstr>Multiplicación de un vector por un escalar</vt:lpstr>
      <vt:lpstr>Multiplicación de un vector por un escalar</vt:lpstr>
      <vt:lpstr>Retroalimentación</vt:lpstr>
      <vt:lpstr>Multiplicación de un vector por un escalar</vt:lpstr>
      <vt:lpstr>Suma Algebraica de vectores</vt:lpstr>
      <vt:lpstr>Suma algebraica de vectores</vt:lpstr>
      <vt:lpstr>M. Gráfico: Polígono</vt:lpstr>
      <vt:lpstr>M. Gráfico: Polígono</vt:lpstr>
      <vt:lpstr>M. Gráfico: Polígono</vt:lpstr>
      <vt:lpstr>M. Gráfico: Polígono</vt:lpstr>
      <vt:lpstr>M. Gráfico: Polígono</vt:lpstr>
      <vt:lpstr>M. Gráfico: Polígono</vt:lpstr>
      <vt:lpstr>M. Gráfico: Polígono</vt:lpstr>
      <vt:lpstr>M. Gráfico: Polígono</vt:lpstr>
      <vt:lpstr>Retroalimentación 3</vt:lpstr>
      <vt:lpstr>M. Gráfico: Paralelogramo</vt:lpstr>
      <vt:lpstr>M. Gráfico: Paralelogramo</vt:lpstr>
      <vt:lpstr>M. Gráfico: Paralelogramo</vt:lpstr>
      <vt:lpstr>M. Gráfico: Paralelogramo</vt:lpstr>
      <vt:lpstr>M. Gráfico: Paralelogramo</vt:lpstr>
      <vt:lpstr>Retroalimentación</vt:lpstr>
      <vt:lpstr>Retroalimentación</vt:lpstr>
      <vt:lpstr>Retroalimentación</vt:lpstr>
      <vt:lpstr>Fin parte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 en dos dimensiones</dc:title>
  <dc:creator>usuario</dc:creator>
  <cp:lastModifiedBy>Dep. Física - Cafeteria</cp:lastModifiedBy>
  <cp:revision>92</cp:revision>
  <dcterms:created xsi:type="dcterms:W3CDTF">2014-10-06T05:18:13Z</dcterms:created>
  <dcterms:modified xsi:type="dcterms:W3CDTF">2015-04-27T20:08:35Z</dcterms:modified>
</cp:coreProperties>
</file>