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0" r:id="rId15"/>
    <p:sldId id="272" r:id="rId16"/>
    <p:sldId id="273" r:id="rId17"/>
    <p:sldId id="277" r:id="rId18"/>
    <p:sldId id="275" r:id="rId19"/>
    <p:sldId id="278" r:id="rId20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6" autoAdjust="0"/>
    <p:restoredTop sz="94660"/>
  </p:normalViewPr>
  <p:slideViewPr>
    <p:cSldViewPr>
      <p:cViewPr varScale="1">
        <p:scale>
          <a:sx n="62" d="100"/>
          <a:sy n="62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72B11D9-A1B1-45B9-A50A-A92F5520D267}" type="datetimeFigureOut">
              <a:rPr lang="es-EC" smtClean="0"/>
              <a:t>15/05/2015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0E91DA6-A9A4-496C-89EE-F011360D94E3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Vectores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Parte 3: Ley del seno, Ley del coseno, Producto escalar y vectorial.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055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del coseno: demostración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09120"/>
                <a:ext cx="8229600" cy="2065416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s-EC" dirty="0" smtClean="0"/>
                  <a:t>Por obvias razones, el ángulo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C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s-EC" b="0" i="1" smtClean="0">
                            <a:latin typeface="Cambria Math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s-EC" dirty="0" smtClean="0"/>
                  <a:t> es: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EC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EC">
                              <a:latin typeface="Cambria Math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s-EC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C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C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EC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</m:d>
                          <m:r>
                            <a:rPr lang="es-EC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EC" i="1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>
                                          <a:latin typeface="Cambria Math"/>
                                        </a:rPr>
                                        <m:t>𝑩</m:t>
                                      </m:r>
                                    </m:e>
                                  </m:acc>
                                </m:e>
                              </m:d>
                              <m:func>
                                <m:funcPr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C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EC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</m:e>
                              </m:func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>
                                          <a:latin typeface="Cambria Math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s-EC" b="1" i="1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>
                                          <a:latin typeface="Cambria Math"/>
                                        </a:rPr>
                                        <m:t>𝑩</m:t>
                                      </m:r>
                                    </m:e>
                                  </m:acc>
                                </m:e>
                              </m:d>
                              <m:func>
                                <m:funcPr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C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EC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s-EC" dirty="0" smtClean="0"/>
              </a:p>
              <a:p>
                <a:pPr marL="109728" indent="0">
                  <a:buNone/>
                </a:pPr>
                <a:endParaRPr lang="es-EC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09120"/>
                <a:ext cx="8229600" cy="2065416"/>
              </a:xfrm>
              <a:blipFill rotWithShape="1">
                <a:blip r:embed="rId2"/>
                <a:stretch>
                  <a:fillRect l="-148" t="-295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3 Grupo"/>
          <p:cNvGrpSpPr/>
          <p:nvPr/>
        </p:nvGrpSpPr>
        <p:grpSpPr>
          <a:xfrm>
            <a:off x="2050799" y="1999155"/>
            <a:ext cx="4969473" cy="1757324"/>
            <a:chOff x="1627716" y="4015405"/>
            <a:chExt cx="5973476" cy="2834195"/>
          </a:xfrm>
        </p:grpSpPr>
        <p:grpSp>
          <p:nvGrpSpPr>
            <p:cNvPr id="5" name="4 Grupo"/>
            <p:cNvGrpSpPr/>
            <p:nvPr/>
          </p:nvGrpSpPr>
          <p:grpSpPr>
            <a:xfrm>
              <a:off x="1627716" y="4015405"/>
              <a:ext cx="5973476" cy="2834195"/>
              <a:chOff x="1627716" y="4015405"/>
              <a:chExt cx="5973476" cy="2834195"/>
            </a:xfrm>
          </p:grpSpPr>
          <p:grpSp>
            <p:nvGrpSpPr>
              <p:cNvPr id="8" name="7 Grupo"/>
              <p:cNvGrpSpPr/>
              <p:nvPr/>
            </p:nvGrpSpPr>
            <p:grpSpPr>
              <a:xfrm>
                <a:off x="1983820" y="6099170"/>
                <a:ext cx="2758292" cy="750430"/>
                <a:chOff x="3037844" y="5445224"/>
                <a:chExt cx="2758292" cy="750430"/>
              </a:xfrm>
            </p:grpSpPr>
            <p:cxnSp>
              <p:nvCxnSpPr>
                <p:cNvPr id="19" name="18 Conector recto de flecha"/>
                <p:cNvCxnSpPr/>
                <p:nvPr/>
              </p:nvCxnSpPr>
              <p:spPr>
                <a:xfrm>
                  <a:off x="3037844" y="5445224"/>
                  <a:ext cx="2758292" cy="0"/>
                </a:xfrm>
                <a:prstGeom prst="straightConnector1">
                  <a:avLst/>
                </a:prstGeom>
                <a:ln>
                  <a:solidFill>
                    <a:srgbClr val="FFC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19 CuadroTexto"/>
                    <p:cNvSpPr txBox="1"/>
                    <p:nvPr/>
                  </p:nvSpPr>
                  <p:spPr>
                    <a:xfrm>
                      <a:off x="4222545" y="5506928"/>
                      <a:ext cx="643034" cy="68872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begChr m:val="|"/>
                                <m:endChr m:val="|"/>
                                <m:ctrlPr>
                                  <a:rPr lang="es-EC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s-EC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EC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</m:acc>
                              </m:e>
                            </m:d>
                          </m:oMath>
                        </m:oMathPara>
                      </a14:m>
                      <a:endParaRPr lang="es-EC" dirty="0"/>
                    </a:p>
                  </p:txBody>
                </p:sp>
              </mc:Choice>
              <mc:Fallback xmlns="">
                <p:sp>
                  <p:nvSpPr>
                    <p:cNvPr id="20" name="19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22545" y="5506928"/>
                      <a:ext cx="643034" cy="688726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20000" r="-3678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EC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9" name="8 Conector recto de flecha"/>
              <p:cNvCxnSpPr/>
              <p:nvPr/>
            </p:nvCxnSpPr>
            <p:spPr>
              <a:xfrm flipV="1">
                <a:off x="2005375" y="4370978"/>
                <a:ext cx="4536937" cy="172819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9 Rectángulo"/>
                  <p:cNvSpPr/>
                  <p:nvPr/>
                </p:nvSpPr>
                <p:spPr>
                  <a:xfrm>
                    <a:off x="4076354" y="4419888"/>
                    <a:ext cx="650356" cy="68572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acc>
                            </m:e>
                          </m:d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10" name="9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76354" y="4419888"/>
                    <a:ext cx="650356" cy="685728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10 Rectángulo"/>
                  <p:cNvSpPr/>
                  <p:nvPr/>
                </p:nvSpPr>
                <p:spPr>
                  <a:xfrm>
                    <a:off x="5340164" y="5612279"/>
                    <a:ext cx="39946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EC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oMath>
                      </m:oMathPara>
                    </a14:m>
                    <a:endParaRPr lang="es-EC" b="1" dirty="0"/>
                  </a:p>
                </p:txBody>
              </p:sp>
            </mc:Choice>
            <mc:Fallback xmlns="">
              <p:sp>
                <p:nvSpPr>
                  <p:cNvPr id="11" name="10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40164" y="5612279"/>
                    <a:ext cx="399468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b="-39474"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" name="11 Conector recto de flecha"/>
              <p:cNvCxnSpPr/>
              <p:nvPr/>
            </p:nvCxnSpPr>
            <p:spPr>
              <a:xfrm>
                <a:off x="4742112" y="6099170"/>
                <a:ext cx="1800200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 de flecha"/>
              <p:cNvCxnSpPr/>
              <p:nvPr/>
            </p:nvCxnSpPr>
            <p:spPr>
              <a:xfrm flipV="1">
                <a:off x="6542312" y="4378851"/>
                <a:ext cx="0" cy="172819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dash"/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13 CuadroTexto"/>
                  <p:cNvSpPr txBox="1"/>
                  <p:nvPr/>
                </p:nvSpPr>
                <p:spPr>
                  <a:xfrm>
                    <a:off x="6542312" y="5105616"/>
                    <a:ext cx="1058880" cy="425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C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s-EC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14" name="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2312" y="5105616"/>
                    <a:ext cx="1058880" cy="42518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r="-8966" b="-46512"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14 CuadroTexto"/>
                  <p:cNvSpPr txBox="1"/>
                  <p:nvPr/>
                </p:nvSpPr>
                <p:spPr>
                  <a:xfrm>
                    <a:off x="5101428" y="6109696"/>
                    <a:ext cx="1089337" cy="425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C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EC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15" name="14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01428" y="6109696"/>
                    <a:ext cx="1089337" cy="425181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r="-9396" b="-46512"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" name="15 CuadroTexto"/>
              <p:cNvSpPr txBox="1"/>
              <p:nvPr/>
            </p:nvSpPr>
            <p:spPr>
              <a:xfrm>
                <a:off x="1627716" y="6099170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 smtClean="0">
                    <a:solidFill>
                      <a:srgbClr val="FF0000"/>
                    </a:solidFill>
                  </a:rPr>
                  <a:t>X</a:t>
                </a:r>
                <a:endParaRPr lang="es-EC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542312" y="6099170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Y</a:t>
                </a:r>
              </a:p>
            </p:txBody>
          </p:sp>
          <p:sp>
            <p:nvSpPr>
              <p:cNvPr id="18" name="17 CuadroTexto"/>
              <p:cNvSpPr txBox="1"/>
              <p:nvPr/>
            </p:nvSpPr>
            <p:spPr>
              <a:xfrm>
                <a:off x="6542312" y="401540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Z</a:t>
                </a:r>
              </a:p>
            </p:txBody>
          </p:sp>
        </p:grpSp>
        <p:sp>
          <p:nvSpPr>
            <p:cNvPr id="6" name="5 Arco"/>
            <p:cNvSpPr/>
            <p:nvPr/>
          </p:nvSpPr>
          <p:spPr>
            <a:xfrm>
              <a:off x="3155366" y="5530797"/>
              <a:ext cx="985855" cy="985855"/>
            </a:xfrm>
            <a:prstGeom prst="arc">
              <a:avLst>
                <a:gd name="adj1" fmla="val 15283403"/>
                <a:gd name="adj2" fmla="val 621864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6 Rectángulo"/>
                <p:cNvSpPr/>
                <p:nvPr/>
              </p:nvSpPr>
              <p:spPr>
                <a:xfrm>
                  <a:off x="3635896" y="5579948"/>
                  <a:ext cx="5148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C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C" b="1" i="1" smtClean="0">
                                <a:latin typeface="Cambria Math"/>
                                <a:ea typeface="Cambria Math"/>
                              </a:rPr>
                              <m:t>𝜽</m:t>
                            </m:r>
                          </m:e>
                          <m:sub>
                            <m:r>
                              <a:rPr lang="es-EC" b="1" i="1" smtClean="0">
                                <a:latin typeface="Cambria Math"/>
                              </a:rPr>
                              <m:t>𝑹</m:t>
                            </m:r>
                          </m:sub>
                        </m:sSub>
                      </m:oMath>
                    </m:oMathPara>
                  </a14:m>
                  <a:endParaRPr lang="es-EC" b="1" dirty="0"/>
                </a:p>
              </p:txBody>
            </p:sp>
          </mc:Choice>
          <mc:Fallback xmlns="">
            <p:sp>
              <p:nvSpPr>
                <p:cNvPr id="7" name="6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5579948"/>
                  <a:ext cx="514821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60526"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821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Recapitulación: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C" dirty="0" smtClean="0"/>
              <a:t>OJO:</a:t>
            </a:r>
          </a:p>
          <a:p>
            <a:r>
              <a:rPr lang="es-EC" dirty="0" smtClean="0"/>
              <a:t>La ley del coseno es un método analítico para encontrar </a:t>
            </a:r>
            <a:r>
              <a:rPr lang="es-EC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suma entre dos vectores con cualquier ángulo entre ellos.</a:t>
            </a:r>
          </a:p>
          <a:p>
            <a:r>
              <a:rPr lang="es-EC" dirty="0" smtClean="0"/>
              <a:t>Siempre debe escoger el </a:t>
            </a:r>
            <a:r>
              <a:rPr lang="es-EC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menor ángulo </a:t>
            </a:r>
            <a:r>
              <a:rPr lang="es-EC" dirty="0" smtClean="0"/>
              <a:t> entre los dos vectores.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726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Ejercicio 1:</a:t>
            </a:r>
            <a:endParaRPr lang="es-EC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16832"/>
            <a:ext cx="477727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1964353"/>
            <a:ext cx="36724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Sean dos cuerdas, A y B que sostienen un bloque desde el techo. Ambas forman ángulos respecto a la perpendicular al techo de 45° y 30° respectivamente. Halle cuanto es la fuerza total que se ejerce sobre el bloque si la magnitud de A y B son 10 [N] y 15 [N] respectivamente.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43887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del seno</a:t>
            </a:r>
            <a:endParaRPr lang="es-EC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86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Ley del seno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EC" dirty="0" smtClean="0"/>
              <a:t>Usando el mismo gráfico para deducir la ley del coseno, trazamos una bisectriz en el polígono inferior.</a:t>
            </a:r>
            <a:endParaRPr lang="es-EC" b="1" dirty="0"/>
          </a:p>
        </p:txBody>
      </p:sp>
      <p:grpSp>
        <p:nvGrpSpPr>
          <p:cNvPr id="4" name="3 Grupo"/>
          <p:cNvGrpSpPr/>
          <p:nvPr/>
        </p:nvGrpSpPr>
        <p:grpSpPr>
          <a:xfrm>
            <a:off x="1718608" y="3521192"/>
            <a:ext cx="5973476" cy="2762644"/>
            <a:chOff x="1627716" y="3956467"/>
            <a:chExt cx="5973476" cy="2762644"/>
          </a:xfrm>
        </p:grpSpPr>
        <p:grpSp>
          <p:nvGrpSpPr>
            <p:cNvPr id="5" name="4 Grupo"/>
            <p:cNvGrpSpPr/>
            <p:nvPr/>
          </p:nvGrpSpPr>
          <p:grpSpPr>
            <a:xfrm>
              <a:off x="1627716" y="3956467"/>
              <a:ext cx="5973476" cy="2762644"/>
              <a:chOff x="1627716" y="3956467"/>
              <a:chExt cx="5973476" cy="2762644"/>
            </a:xfrm>
          </p:grpSpPr>
          <p:grpSp>
            <p:nvGrpSpPr>
              <p:cNvPr id="8" name="7 Grupo"/>
              <p:cNvGrpSpPr/>
              <p:nvPr/>
            </p:nvGrpSpPr>
            <p:grpSpPr>
              <a:xfrm>
                <a:off x="1983820" y="4370978"/>
                <a:ext cx="2758292" cy="2340260"/>
                <a:chOff x="3037844" y="3717032"/>
                <a:chExt cx="2758292" cy="2340260"/>
              </a:xfrm>
            </p:grpSpPr>
            <p:cxnSp>
              <p:nvCxnSpPr>
                <p:cNvPr id="24" name="23 Conector recto de flecha"/>
                <p:cNvCxnSpPr/>
                <p:nvPr/>
              </p:nvCxnSpPr>
              <p:spPr>
                <a:xfrm flipV="1">
                  <a:off x="3037844" y="3717032"/>
                  <a:ext cx="1800200" cy="1728192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24 Conector recto de flecha"/>
                <p:cNvCxnSpPr/>
                <p:nvPr/>
              </p:nvCxnSpPr>
              <p:spPr>
                <a:xfrm>
                  <a:off x="3037844" y="5445224"/>
                  <a:ext cx="2758292" cy="0"/>
                </a:xfrm>
                <a:prstGeom prst="straightConnector1">
                  <a:avLst/>
                </a:prstGeom>
                <a:ln>
                  <a:solidFill>
                    <a:srgbClr val="FFC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" name="25 CuadroTexto"/>
                    <p:cNvSpPr txBox="1"/>
                    <p:nvPr/>
                  </p:nvSpPr>
                  <p:spPr>
                    <a:xfrm>
                      <a:off x="4222545" y="5589240"/>
                      <a:ext cx="388889" cy="40479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i="1">
                                    <a:latin typeface="Cambria Math"/>
                                  </a:rPr>
                                  <m:t>𝐴</m:t>
                                </m:r>
                              </m:e>
                            </m:acc>
                          </m:oMath>
                        </m:oMathPara>
                      </a14:m>
                      <a:endParaRPr lang="es-EC" dirty="0"/>
                    </a:p>
                  </p:txBody>
                </p:sp>
              </mc:Choice>
              <mc:Fallback xmlns="">
                <p:sp>
                  <p:nvSpPr>
                    <p:cNvPr id="10" name="9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22545" y="5589240"/>
                      <a:ext cx="388889" cy="404791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20896" r="-3281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EC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7" name="26 Rectángulo"/>
                    <p:cNvSpPr/>
                    <p:nvPr/>
                  </p:nvSpPr>
                  <p:spPr>
                    <a:xfrm>
                      <a:off x="3635896" y="4250205"/>
                      <a:ext cx="399276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s-EC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b="0" i="1" smtClean="0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oMath>
                        </m:oMathPara>
                      </a14:m>
                      <a:endParaRPr lang="es-EC" dirty="0"/>
                    </a:p>
                  </p:txBody>
                </p:sp>
              </mc:Choice>
              <mc:Fallback xmlns="">
                <p:sp>
                  <p:nvSpPr>
                    <p:cNvPr id="11" name="10 Rectángulo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35896" y="4250205"/>
                      <a:ext cx="399276" cy="402931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EC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8" name="27 Arco"/>
                <p:cNvSpPr/>
                <p:nvPr/>
              </p:nvSpPr>
              <p:spPr>
                <a:xfrm>
                  <a:off x="3059399" y="4833156"/>
                  <a:ext cx="1224136" cy="1224136"/>
                </a:xfrm>
                <a:prstGeom prst="arc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C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28 Rectángulo"/>
                    <p:cNvSpPr/>
                    <p:nvPr/>
                  </p:nvSpPr>
                  <p:spPr>
                    <a:xfrm>
                      <a:off x="3589209" y="4842275"/>
                      <a:ext cx="39946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EC" b="1" i="1" smtClean="0">
                                <a:latin typeface="Cambria Math"/>
                                <a:ea typeface="Cambria Math"/>
                              </a:rPr>
                              <m:t>𝜶</m:t>
                            </m:r>
                          </m:oMath>
                        </m:oMathPara>
                      </a14:m>
                      <a:endParaRPr lang="es-EC" b="1" dirty="0"/>
                    </a:p>
                  </p:txBody>
                </p:sp>
              </mc:Choice>
              <mc:Fallback xmlns="">
                <p:sp>
                  <p:nvSpPr>
                    <p:cNvPr id="13" name="12 Rectángulo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89209" y="4842275"/>
                      <a:ext cx="399468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EC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9" name="8 Conector recto de flecha"/>
              <p:cNvCxnSpPr/>
              <p:nvPr/>
            </p:nvCxnSpPr>
            <p:spPr>
              <a:xfrm flipV="1">
                <a:off x="4742112" y="4370978"/>
                <a:ext cx="1800200" cy="172819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" name="9 Conector recto de flecha"/>
              <p:cNvCxnSpPr/>
              <p:nvPr/>
            </p:nvCxnSpPr>
            <p:spPr>
              <a:xfrm>
                <a:off x="3784020" y="4370978"/>
                <a:ext cx="2758292" cy="0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prstDash val="sysDot"/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10 Rectángulo"/>
                  <p:cNvSpPr/>
                  <p:nvPr/>
                </p:nvSpPr>
                <p:spPr>
                  <a:xfrm>
                    <a:off x="5340164" y="4904151"/>
                    <a:ext cx="399276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19" name="18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40164" y="4904151"/>
                    <a:ext cx="399276" cy="40293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" name="11 Conector recto de flecha"/>
              <p:cNvCxnSpPr/>
              <p:nvPr/>
            </p:nvCxnSpPr>
            <p:spPr>
              <a:xfrm flipV="1">
                <a:off x="2005375" y="4370978"/>
                <a:ext cx="4536937" cy="172819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12 Rectángulo"/>
                  <p:cNvSpPr/>
                  <p:nvPr/>
                </p:nvSpPr>
                <p:spPr>
                  <a:xfrm>
                    <a:off x="4705346" y="3956467"/>
                    <a:ext cx="388888" cy="40479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EC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7" name="6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05346" y="3956467"/>
                    <a:ext cx="388888" cy="404791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21212" r="-32813"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13 Rectángulo"/>
                  <p:cNvSpPr/>
                  <p:nvPr/>
                </p:nvSpPr>
                <p:spPr>
                  <a:xfrm>
                    <a:off x="4405736" y="4702685"/>
                    <a:ext cx="394980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14" name="13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05736" y="4702685"/>
                    <a:ext cx="394980" cy="402931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" name="14 Arco"/>
              <p:cNvSpPr/>
              <p:nvPr/>
            </p:nvSpPr>
            <p:spPr>
              <a:xfrm>
                <a:off x="4705346" y="5494975"/>
                <a:ext cx="1224136" cy="1224136"/>
              </a:xfrm>
              <a:prstGeom prst="arc">
                <a:avLst>
                  <a:gd name="adj1" fmla="val 16494839"/>
                  <a:gd name="adj2" fmla="val 0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15 Rectángulo"/>
                  <p:cNvSpPr/>
                  <p:nvPr/>
                </p:nvSpPr>
                <p:spPr>
                  <a:xfrm>
                    <a:off x="5340164" y="5612279"/>
                    <a:ext cx="39946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EC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oMath>
                      </m:oMathPara>
                    </a14:m>
                    <a:endParaRPr lang="es-EC" b="1" dirty="0"/>
                  </a:p>
                </p:txBody>
              </p:sp>
            </mc:Choice>
            <mc:Fallback xmlns="">
              <p:sp>
                <p:nvSpPr>
                  <p:cNvPr id="27" name="26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40164" y="5612279"/>
                    <a:ext cx="399468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16 Conector recto de flecha"/>
              <p:cNvCxnSpPr/>
              <p:nvPr/>
            </p:nvCxnSpPr>
            <p:spPr>
              <a:xfrm>
                <a:off x="4742112" y="6099170"/>
                <a:ext cx="1800200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17 Conector recto de flecha"/>
              <p:cNvCxnSpPr/>
              <p:nvPr/>
            </p:nvCxnSpPr>
            <p:spPr>
              <a:xfrm flipV="1">
                <a:off x="6542312" y="4378851"/>
                <a:ext cx="0" cy="172819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dash"/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18 CuadroTexto"/>
                  <p:cNvSpPr txBox="1"/>
                  <p:nvPr/>
                </p:nvSpPr>
                <p:spPr>
                  <a:xfrm>
                    <a:off x="6542312" y="5105616"/>
                    <a:ext cx="1058880" cy="425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C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s-EC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31" name="30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2312" y="5105616"/>
                    <a:ext cx="1058880" cy="425181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19 CuadroTexto"/>
                  <p:cNvSpPr txBox="1"/>
                  <p:nvPr/>
                </p:nvSpPr>
                <p:spPr>
                  <a:xfrm>
                    <a:off x="5101428" y="6109696"/>
                    <a:ext cx="1089337" cy="425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C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EC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32" name="3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01428" y="6109696"/>
                    <a:ext cx="1089337" cy="425181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20 CuadroTexto"/>
              <p:cNvSpPr txBox="1"/>
              <p:nvPr/>
            </p:nvSpPr>
            <p:spPr>
              <a:xfrm>
                <a:off x="1627716" y="6099170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 smtClean="0">
                    <a:solidFill>
                      <a:srgbClr val="FF0000"/>
                    </a:solidFill>
                  </a:rPr>
                  <a:t>X</a:t>
                </a:r>
                <a:endParaRPr lang="es-EC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21 CuadroTexto"/>
              <p:cNvSpPr txBox="1"/>
              <p:nvPr/>
            </p:nvSpPr>
            <p:spPr>
              <a:xfrm>
                <a:off x="6542312" y="6099170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Y</a:t>
                </a:r>
              </a:p>
            </p:txBody>
          </p:sp>
          <p:sp>
            <p:nvSpPr>
              <p:cNvPr id="23" name="22 CuadroTexto"/>
              <p:cNvSpPr txBox="1"/>
              <p:nvPr/>
            </p:nvSpPr>
            <p:spPr>
              <a:xfrm>
                <a:off x="6542312" y="401540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Z</a:t>
                </a:r>
              </a:p>
            </p:txBody>
          </p:sp>
        </p:grpSp>
        <p:sp>
          <p:nvSpPr>
            <p:cNvPr id="6" name="5 Arco"/>
            <p:cNvSpPr/>
            <p:nvPr/>
          </p:nvSpPr>
          <p:spPr>
            <a:xfrm>
              <a:off x="3155366" y="5530797"/>
              <a:ext cx="985855" cy="985855"/>
            </a:xfrm>
            <a:prstGeom prst="arc">
              <a:avLst>
                <a:gd name="adj1" fmla="val 15283403"/>
                <a:gd name="adj2" fmla="val 621864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6 Rectángulo"/>
                <p:cNvSpPr/>
                <p:nvPr/>
              </p:nvSpPr>
              <p:spPr>
                <a:xfrm>
                  <a:off x="3635896" y="5579948"/>
                  <a:ext cx="5148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C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C" b="1" i="1" smtClean="0">
                                <a:latin typeface="Cambria Math"/>
                                <a:ea typeface="Cambria Math"/>
                              </a:rPr>
                              <m:t>𝜽</m:t>
                            </m:r>
                          </m:e>
                          <m:sub>
                            <m:r>
                              <a:rPr lang="es-EC" b="1" i="1" smtClean="0">
                                <a:latin typeface="Cambria Math"/>
                              </a:rPr>
                              <m:t>𝑹</m:t>
                            </m:r>
                          </m:sub>
                        </m:sSub>
                      </m:oMath>
                    </m:oMathPara>
                  </a14:m>
                  <a:endParaRPr lang="es-EC" b="1" dirty="0"/>
                </a:p>
              </p:txBody>
            </p:sp>
          </mc:Choice>
          <mc:Fallback xmlns="">
            <p:sp>
              <p:nvSpPr>
                <p:cNvPr id="28" name="27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5579948"/>
                  <a:ext cx="514821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1" name="30 Conector recto"/>
          <p:cNvCxnSpPr/>
          <p:nvPr/>
        </p:nvCxnSpPr>
        <p:spPr>
          <a:xfrm flipH="1" flipV="1">
            <a:off x="4364735" y="4799799"/>
            <a:ext cx="468269" cy="87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4647697" y="5744701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4067944" y="4437112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>
                <a:solidFill>
                  <a:srgbClr val="FF0000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1476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Ley del seno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967534"/>
                <a:ext cx="8229600" cy="2607001"/>
              </a:xfrm>
            </p:spPr>
            <p:txBody>
              <a:bodyPr>
                <a:normAutofit fontScale="62500" lnSpcReduction="20000"/>
              </a:bodyPr>
              <a:lstStyle/>
              <a:p>
                <a:pPr marL="109728" indent="0">
                  <a:buNone/>
                </a:pPr>
                <a:r>
                  <a:rPr lang="es-EC" dirty="0" smtClean="0"/>
                  <a:t>Del triángulo XYZ: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C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s-EC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C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s-EC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  <m:r>
                      <a:rPr lang="es-EC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EC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𝑅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s-EC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C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s-EC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C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s-EC" b="0" i="1" smtClean="0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</m:e>
                    </m:func>
                  </m:oMath>
                </a14:m>
                <a:r>
                  <a:rPr lang="es-EC" dirty="0" smtClean="0"/>
                  <a:t> por tanto: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s-EC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EC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C" i="1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EC" i="1">
                                    <a:latin typeface="Cambria Math"/>
                                  </a:rPr>
                                  <m:t>𝑅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s-EC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C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i="1">
                                    <a:latin typeface="Cambria Math"/>
                                  </a:rPr>
                                  <m:t>𝑅</m:t>
                                </m:r>
                              </m:e>
                            </m:ac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s-EC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EC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s-EC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endParaRPr lang="es-EC" dirty="0" smtClean="0"/>
              </a:p>
              <a:p>
                <a:pPr marL="109728" indent="0">
                  <a:buNone/>
                </a:pPr>
                <a:r>
                  <a:rPr lang="es-EC" dirty="0" smtClean="0"/>
                  <a:t>Del triángulo XPQ: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𝑃𝑄</m:t>
                        </m:r>
                      </m:e>
                    </m:acc>
                    <m:r>
                      <a:rPr lang="es-EC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EC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s-EC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C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s-EC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C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s-EC" b="0" i="1" smtClean="0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</m:e>
                    </m:func>
                  </m:oMath>
                </a14:m>
                <a:endParaRPr lang="es-EC" dirty="0" smtClean="0"/>
              </a:p>
              <a:p>
                <a:pPr marL="109728" indent="0">
                  <a:buNone/>
                </a:pPr>
                <a:r>
                  <a:rPr lang="es-EC" dirty="0" smtClean="0"/>
                  <a:t>Del triángulo ZPQ: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C" i="1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>
                            <a:latin typeface="Cambria Math"/>
                          </a:rPr>
                          <m:t>𝑃𝑄</m:t>
                        </m:r>
                      </m:e>
                    </m:acc>
                    <m:r>
                      <a:rPr lang="es-EC" b="0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s-EC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C" b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s-EC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func>
                  </m:oMath>
                </a14:m>
                <a:endParaRPr lang="es-EC" dirty="0" smtClean="0"/>
              </a:p>
              <a:p>
                <a:pPr marL="109728" indent="0">
                  <a:buNone/>
                </a:pPr>
                <a:endParaRPr lang="es-EC" dirty="0" smtClean="0"/>
              </a:p>
              <a:p>
                <a:pPr marL="109728" indent="0">
                  <a:buNone/>
                </a:pPr>
                <a:r>
                  <a:rPr lang="es-EC" dirty="0" smtClean="0"/>
                  <a:t>Igualando: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s-EC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C">
                            <a:latin typeface="Cambria Math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s-EC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C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s-EC" i="1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</m:e>
                    </m:func>
                    <m:r>
                      <a:rPr lang="es-EC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s-EC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C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s-EC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func>
                  </m:oMath>
                </a14:m>
                <a:r>
                  <a:rPr lang="es-EC" dirty="0" smtClean="0"/>
                  <a:t> por ende: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s-EC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EC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C" i="1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EC" i="1">
                                    <a:latin typeface="Cambria Math"/>
                                  </a:rPr>
                                  <m:t>𝑅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s-EC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C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</m:ac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s-EC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EC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s-EC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func>
                      </m:den>
                    </m:f>
                  </m:oMath>
                </a14:m>
                <a:endParaRPr lang="es-EC" dirty="0" smtClean="0"/>
              </a:p>
              <a:p>
                <a:pPr marL="109728" indent="0">
                  <a:buNone/>
                </a:pPr>
                <a:endParaRPr lang="es-EC" dirty="0"/>
              </a:p>
              <a:p>
                <a:pPr marL="109728" indent="0">
                  <a:buNone/>
                </a:pPr>
                <a:r>
                  <a:rPr lang="es-EC" dirty="0" smtClean="0"/>
                  <a:t>Ley del Seno: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3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EC" sz="3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sz="3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𝑩</m:t>
                                </m:r>
                              </m:e>
                            </m:ac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𝒔𝒊𝒏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s-EC" sz="3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C" sz="3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s-EC" sz="3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𝑹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s-EC" sz="38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C" sz="3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EC" sz="3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sz="3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𝑨</m:t>
                                </m:r>
                              </m:e>
                            </m:ac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𝒔𝒊𝒏</m:t>
                            </m:r>
                          </m:fName>
                          <m:e>
                            <m: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𝜷</m:t>
                            </m:r>
                          </m:e>
                        </m:func>
                      </m:den>
                    </m:f>
                    <m:r>
                      <a:rPr lang="es-EC" sz="3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EC" sz="3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EC" sz="3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sz="38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𝑹</m:t>
                                </m:r>
                              </m:e>
                            </m:acc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𝒔𝒊𝒏</m:t>
                            </m:r>
                          </m:fName>
                          <m:e>
                            <m:r>
                              <a:rPr lang="es-EC" sz="3800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𝜶</m:t>
                            </m:r>
                          </m:e>
                        </m:func>
                      </m:den>
                    </m:f>
                  </m:oMath>
                </a14:m>
                <a:endParaRPr lang="es-EC" b="1" dirty="0" smtClean="0"/>
              </a:p>
              <a:p>
                <a:pPr marL="109728" indent="0">
                  <a:buNone/>
                </a:pPr>
                <a:endParaRPr lang="es-EC" dirty="0" smtClean="0"/>
              </a:p>
              <a:p>
                <a:pPr marL="109728" indent="0">
                  <a:buNone/>
                </a:pPr>
                <a:endParaRPr lang="es-EC" dirty="0"/>
              </a:p>
              <a:p>
                <a:pPr marL="109728" indent="0">
                  <a:buNone/>
                </a:pPr>
                <a:endParaRPr lang="es-EC" dirty="0" smtClean="0"/>
              </a:p>
              <a:p>
                <a:pPr marL="109728" indent="0">
                  <a:buNone/>
                </a:pPr>
                <a:endParaRPr lang="es-EC" dirty="0" smtClean="0"/>
              </a:p>
              <a:p>
                <a:pPr marL="109728" indent="0">
                  <a:buNone/>
                </a:pPr>
                <a:endParaRPr lang="es-EC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967534"/>
                <a:ext cx="8229600" cy="260700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35 Grupo"/>
          <p:cNvGrpSpPr/>
          <p:nvPr/>
        </p:nvGrpSpPr>
        <p:grpSpPr>
          <a:xfrm>
            <a:off x="2750283" y="1212763"/>
            <a:ext cx="5973476" cy="2762644"/>
            <a:chOff x="1809500" y="1811196"/>
            <a:chExt cx="5973476" cy="2762644"/>
          </a:xfrm>
        </p:grpSpPr>
        <p:grpSp>
          <p:nvGrpSpPr>
            <p:cNvPr id="30" name="29 Grupo"/>
            <p:cNvGrpSpPr/>
            <p:nvPr/>
          </p:nvGrpSpPr>
          <p:grpSpPr>
            <a:xfrm>
              <a:off x="1809500" y="1811196"/>
              <a:ext cx="5973476" cy="2762644"/>
              <a:chOff x="1718608" y="3521192"/>
              <a:chExt cx="5973476" cy="2762644"/>
            </a:xfrm>
          </p:grpSpPr>
          <p:grpSp>
            <p:nvGrpSpPr>
              <p:cNvPr id="4" name="3 Grupo"/>
              <p:cNvGrpSpPr/>
              <p:nvPr/>
            </p:nvGrpSpPr>
            <p:grpSpPr>
              <a:xfrm>
                <a:off x="1718608" y="3521192"/>
                <a:ext cx="5973476" cy="2762644"/>
                <a:chOff x="1627716" y="3956467"/>
                <a:chExt cx="5973476" cy="2762644"/>
              </a:xfrm>
            </p:grpSpPr>
            <p:grpSp>
              <p:nvGrpSpPr>
                <p:cNvPr id="5" name="4 Grupo"/>
                <p:cNvGrpSpPr/>
                <p:nvPr/>
              </p:nvGrpSpPr>
              <p:grpSpPr>
                <a:xfrm>
                  <a:off x="1627716" y="3956467"/>
                  <a:ext cx="5973476" cy="2762644"/>
                  <a:chOff x="1627716" y="3956467"/>
                  <a:chExt cx="5973476" cy="2762644"/>
                </a:xfrm>
              </p:grpSpPr>
              <p:grpSp>
                <p:nvGrpSpPr>
                  <p:cNvPr id="8" name="7 Grupo"/>
                  <p:cNvGrpSpPr/>
                  <p:nvPr/>
                </p:nvGrpSpPr>
                <p:grpSpPr>
                  <a:xfrm>
                    <a:off x="1983820" y="4370978"/>
                    <a:ext cx="2758292" cy="2340260"/>
                    <a:chOff x="3037844" y="3717032"/>
                    <a:chExt cx="2758292" cy="2340260"/>
                  </a:xfrm>
                </p:grpSpPr>
                <p:cxnSp>
                  <p:nvCxnSpPr>
                    <p:cNvPr id="24" name="23 Conector recto de flecha"/>
                    <p:cNvCxnSpPr/>
                    <p:nvPr/>
                  </p:nvCxnSpPr>
                  <p:spPr>
                    <a:xfrm flipV="1">
                      <a:off x="3037844" y="3717032"/>
                      <a:ext cx="1800200" cy="1728192"/>
                    </a:xfrm>
                    <a:prstGeom prst="straightConnector1">
                      <a:avLst/>
                    </a:prstGeom>
                    <a:ln>
                      <a:solidFill>
                        <a:srgbClr val="00B050"/>
                      </a:solidFill>
                      <a:tailEnd type="arrow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24 Conector recto de flecha"/>
                    <p:cNvCxnSpPr/>
                    <p:nvPr/>
                  </p:nvCxnSpPr>
                  <p:spPr>
                    <a:xfrm>
                      <a:off x="3037844" y="5445224"/>
                      <a:ext cx="2758292" cy="0"/>
                    </a:xfrm>
                    <a:prstGeom prst="straightConnector1">
                      <a:avLst/>
                    </a:prstGeom>
                    <a:ln>
                      <a:solidFill>
                        <a:srgbClr val="FFC000"/>
                      </a:solidFill>
                      <a:tailEnd type="arrow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6" name="25 CuadroTexto"/>
                        <p:cNvSpPr txBox="1"/>
                        <p:nvPr/>
                      </p:nvSpPr>
                      <p:spPr>
                        <a:xfrm>
                          <a:off x="4222545" y="5589240"/>
                          <a:ext cx="388889" cy="40479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es-EC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EC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s-EC" dirty="0"/>
                        </a:p>
                      </p:txBody>
                    </p:sp>
                  </mc:Choice>
                  <mc:Fallback xmlns="">
                    <p:sp>
                      <p:nvSpPr>
                        <p:cNvPr id="10" name="9 CuadroTexto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222545" y="5589240"/>
                          <a:ext cx="388889" cy="404791"/>
                        </a:xfrm>
                        <a:prstGeom prst="rect">
                          <a:avLst/>
                        </a:prstGeom>
                        <a:blipFill rotWithShape="1">
                          <a:blip r:embed="rId3"/>
                          <a:stretch>
                            <a:fillRect t="-20896" r="-3281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s-EC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7" name="26 Rectángulo"/>
                        <p:cNvSpPr/>
                        <p:nvPr/>
                      </p:nvSpPr>
                      <p:spPr>
                        <a:xfrm>
                          <a:off x="3635896" y="4250205"/>
                          <a:ext cx="399276" cy="402931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es-EC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EC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s-EC" dirty="0"/>
                        </a:p>
                      </p:txBody>
                    </p:sp>
                  </mc:Choice>
                  <mc:Fallback xmlns="">
                    <p:sp>
                      <p:nvSpPr>
                        <p:cNvPr id="11" name="10 Rectángulo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635896" y="4250205"/>
                          <a:ext cx="399276" cy="402931"/>
                        </a:xfrm>
                        <a:prstGeom prst="rect">
                          <a:avLst/>
                        </a:prstGeom>
                        <a:blipFill rotWithShape="1">
                          <a:blip r:embed="rId4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s-EC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28" name="27 Arco"/>
                    <p:cNvSpPr/>
                    <p:nvPr/>
                  </p:nvSpPr>
                  <p:spPr>
                    <a:xfrm>
                      <a:off x="3059399" y="4833156"/>
                      <a:ext cx="1224136" cy="1224136"/>
                    </a:xfrm>
                    <a:prstGeom prst="arc">
                      <a:avLst/>
                    </a:prstGeom>
                    <a:ln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C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9" name="28 Rectángulo"/>
                        <p:cNvSpPr/>
                        <p:nvPr/>
                      </p:nvSpPr>
                      <p:spPr>
                        <a:xfrm>
                          <a:off x="3589209" y="4842275"/>
                          <a:ext cx="399468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C" b="1" i="1" smtClean="0">
                                    <a:latin typeface="Cambria Math"/>
                                    <a:ea typeface="Cambria Math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es-EC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13" name="12 Rectángulo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589209" y="4842275"/>
                          <a:ext cx="399468" cy="369332"/>
                        </a:xfrm>
                        <a:prstGeom prst="rect">
                          <a:avLst/>
                        </a:prstGeom>
                        <a:blipFill rotWithShape="1">
                          <a:blip r:embed="rId5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s-EC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9" name="8 Conector recto de flecha"/>
                  <p:cNvCxnSpPr/>
                  <p:nvPr/>
                </p:nvCxnSpPr>
                <p:spPr>
                  <a:xfrm flipV="1">
                    <a:off x="4742112" y="4370978"/>
                    <a:ext cx="1800200" cy="1728192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prstDash val="sysDot"/>
                    <a:tailEnd type="arrow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9 Conector recto de flecha"/>
                  <p:cNvCxnSpPr/>
                  <p:nvPr/>
                </p:nvCxnSpPr>
                <p:spPr>
                  <a:xfrm>
                    <a:off x="3784020" y="4370978"/>
                    <a:ext cx="2758292" cy="0"/>
                  </a:xfrm>
                  <a:prstGeom prst="straightConnector1">
                    <a:avLst/>
                  </a:prstGeom>
                  <a:ln>
                    <a:solidFill>
                      <a:srgbClr val="FFC000"/>
                    </a:solidFill>
                    <a:prstDash val="sysDot"/>
                    <a:tailEnd type="arrow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" name="10 Rectángulo"/>
                      <p:cNvSpPr/>
                      <p:nvPr/>
                    </p:nvSpPr>
                    <p:spPr>
                      <a:xfrm>
                        <a:off x="5340164" y="4904151"/>
                        <a:ext cx="399276" cy="402931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s-EC" dirty="0"/>
                      </a:p>
                    </p:txBody>
                  </p:sp>
                </mc:Choice>
                <mc:Fallback xmlns="">
                  <p:sp>
                    <p:nvSpPr>
                      <p:cNvPr id="19" name="18 Rectángulo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340164" y="4904151"/>
                        <a:ext cx="399276" cy="402931"/>
                      </a:xfrm>
                      <a:prstGeom prst="rect">
                        <a:avLst/>
                      </a:prstGeom>
                      <a:blipFill rotWithShape="1"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EC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12" name="11 Conector recto de flecha"/>
                  <p:cNvCxnSpPr/>
                  <p:nvPr/>
                </p:nvCxnSpPr>
                <p:spPr>
                  <a:xfrm flipV="1">
                    <a:off x="2005375" y="4370978"/>
                    <a:ext cx="4536937" cy="1728192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" name="12 Rectángulo"/>
                      <p:cNvSpPr/>
                      <p:nvPr/>
                    </p:nvSpPr>
                    <p:spPr>
                      <a:xfrm>
                        <a:off x="4705346" y="3956467"/>
                        <a:ext cx="388888" cy="404791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s-EC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s-EC" dirty="0"/>
                      </a:p>
                    </p:txBody>
                  </p:sp>
                </mc:Choice>
                <mc:Fallback xmlns="">
                  <p:sp>
                    <p:nvSpPr>
                      <p:cNvPr id="7" name="6 Rectángulo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705346" y="3956467"/>
                        <a:ext cx="388888" cy="404791"/>
                      </a:xfrm>
                      <a:prstGeom prst="rect">
                        <a:avLst/>
                      </a:prstGeom>
                      <a:blipFill rotWithShape="1">
                        <a:blip r:embed="rId7"/>
                        <a:stretch>
                          <a:fillRect t="-21212" r="-3281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EC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4" name="13 Rectángulo"/>
                      <p:cNvSpPr/>
                      <p:nvPr/>
                    </p:nvSpPr>
                    <p:spPr>
                      <a:xfrm>
                        <a:off x="4405736" y="4702685"/>
                        <a:ext cx="394980" cy="402931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s-EC" dirty="0"/>
                      </a:p>
                    </p:txBody>
                  </p:sp>
                </mc:Choice>
                <mc:Fallback xmlns="">
                  <p:sp>
                    <p:nvSpPr>
                      <p:cNvPr id="14" name="13 Rectángulo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405736" y="4702685"/>
                        <a:ext cx="394980" cy="402931"/>
                      </a:xfrm>
                      <a:prstGeom prst="rect">
                        <a:avLst/>
                      </a:prstGeom>
                      <a:blipFill rotWithShape="1"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EC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5" name="14 Arco"/>
                  <p:cNvSpPr/>
                  <p:nvPr/>
                </p:nvSpPr>
                <p:spPr>
                  <a:xfrm>
                    <a:off x="4705346" y="5494975"/>
                    <a:ext cx="1224136" cy="1224136"/>
                  </a:xfrm>
                  <a:prstGeom prst="arc">
                    <a:avLst>
                      <a:gd name="adj1" fmla="val 16494839"/>
                      <a:gd name="adj2" fmla="val 0"/>
                    </a:avLst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C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" name="15 Rectángulo"/>
                      <p:cNvSpPr/>
                      <p:nvPr/>
                    </p:nvSpPr>
                    <p:spPr>
                      <a:xfrm>
                        <a:off x="5340164" y="5612279"/>
                        <a:ext cx="399468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s-EC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oMath>
                          </m:oMathPara>
                        </a14:m>
                        <a:endParaRPr lang="es-EC" b="1" dirty="0"/>
                      </a:p>
                    </p:txBody>
                  </p:sp>
                </mc:Choice>
                <mc:Fallback xmlns="">
                  <p:sp>
                    <p:nvSpPr>
                      <p:cNvPr id="27" name="26 Rectángulo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340164" y="5612279"/>
                        <a:ext cx="399468" cy="369332"/>
                      </a:xfrm>
                      <a:prstGeom prst="rect">
                        <a:avLst/>
                      </a:prstGeom>
                      <a:blipFill rotWithShape="1"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EC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17" name="16 Conector recto de flecha"/>
                  <p:cNvCxnSpPr/>
                  <p:nvPr/>
                </p:nvCxnSpPr>
                <p:spPr>
                  <a:xfrm>
                    <a:off x="4742112" y="6099170"/>
                    <a:ext cx="1800200" cy="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prstDash val="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17 Conector recto de flecha"/>
                  <p:cNvCxnSpPr/>
                  <p:nvPr/>
                </p:nvCxnSpPr>
                <p:spPr>
                  <a:xfrm flipV="1">
                    <a:off x="6542312" y="4378851"/>
                    <a:ext cx="0" cy="1728192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prstDash val="dash"/>
                    <a:tailEnd type="arrow"/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" name="18 CuadroTexto"/>
                      <p:cNvSpPr txBox="1"/>
                      <p:nvPr/>
                    </p:nvSpPr>
                    <p:spPr>
                      <a:xfrm>
                        <a:off x="6542312" y="5105616"/>
                        <a:ext cx="1058880" cy="42518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0" i="1" smtClean="0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</m:acc>
                                </m:e>
                              </m:d>
                              <m:func>
                                <m:funcPr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C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EC" i="1" smtClean="0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</m:func>
                            </m:oMath>
                          </m:oMathPara>
                        </a14:m>
                        <a:endParaRPr lang="es-EC" dirty="0"/>
                      </a:p>
                    </p:txBody>
                  </p:sp>
                </mc:Choice>
                <mc:Fallback xmlns="">
                  <p:sp>
                    <p:nvSpPr>
                      <p:cNvPr id="31" name="30 CuadroTexto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542312" y="5105616"/>
                        <a:ext cx="1058880" cy="425181"/>
                      </a:xfrm>
                      <a:prstGeom prst="rect">
                        <a:avLst/>
                      </a:prstGeom>
                      <a:blipFill rotWithShape="1">
                        <a:blip r:embed="rId1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EC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" name="19 CuadroTexto"/>
                      <p:cNvSpPr txBox="1"/>
                      <p:nvPr/>
                    </p:nvSpPr>
                    <p:spPr>
                      <a:xfrm>
                        <a:off x="5101428" y="6109696"/>
                        <a:ext cx="1089337" cy="42518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0" i="1" smtClean="0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</m:acc>
                                </m:e>
                              </m:d>
                              <m:func>
                                <m:funcPr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C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EC" i="1" smtClean="0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</m:func>
                            </m:oMath>
                          </m:oMathPara>
                        </a14:m>
                        <a:endParaRPr lang="es-EC" dirty="0"/>
                      </a:p>
                    </p:txBody>
                  </p:sp>
                </mc:Choice>
                <mc:Fallback xmlns="">
                  <p:sp>
                    <p:nvSpPr>
                      <p:cNvPr id="32" name="31 CuadroTexto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101428" y="6109696"/>
                        <a:ext cx="1089337" cy="425181"/>
                      </a:xfrm>
                      <a:prstGeom prst="rect">
                        <a:avLst/>
                      </a:prstGeom>
                      <a:blipFill rotWithShape="1"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EC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1" name="20 CuadroTexto"/>
                  <p:cNvSpPr txBox="1"/>
                  <p:nvPr/>
                </p:nvSpPr>
                <p:spPr>
                  <a:xfrm>
                    <a:off x="1627716" y="6099170"/>
                    <a:ext cx="3706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C" b="1" dirty="0" smtClean="0">
                        <a:solidFill>
                          <a:srgbClr val="FF0000"/>
                        </a:solidFill>
                      </a:rPr>
                      <a:t>X</a:t>
                    </a:r>
                    <a:endParaRPr lang="es-EC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" name="21 CuadroTexto"/>
                  <p:cNvSpPr txBox="1"/>
                  <p:nvPr/>
                </p:nvSpPr>
                <p:spPr>
                  <a:xfrm>
                    <a:off x="6542312" y="6099170"/>
                    <a:ext cx="3529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C" b="1" dirty="0">
                        <a:solidFill>
                          <a:srgbClr val="FF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3" name="22 CuadroTexto"/>
                  <p:cNvSpPr txBox="1"/>
                  <p:nvPr/>
                </p:nvSpPr>
                <p:spPr>
                  <a:xfrm>
                    <a:off x="6542312" y="4015405"/>
                    <a:ext cx="34336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EC" b="1" dirty="0">
                        <a:solidFill>
                          <a:srgbClr val="FF0000"/>
                        </a:solidFill>
                      </a:rPr>
                      <a:t>Z</a:t>
                    </a:r>
                  </a:p>
                </p:txBody>
              </p:sp>
            </p:grpSp>
            <p:sp>
              <p:nvSpPr>
                <p:cNvPr id="6" name="5 Arco"/>
                <p:cNvSpPr/>
                <p:nvPr/>
              </p:nvSpPr>
              <p:spPr>
                <a:xfrm>
                  <a:off x="3155366" y="5530797"/>
                  <a:ext cx="985855" cy="985855"/>
                </a:xfrm>
                <a:prstGeom prst="arc">
                  <a:avLst>
                    <a:gd name="adj1" fmla="val 15283403"/>
                    <a:gd name="adj2" fmla="val 621864"/>
                  </a:avLst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C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" name="6 Rectángulo"/>
                    <p:cNvSpPr/>
                    <p:nvPr/>
                  </p:nvSpPr>
                  <p:spPr>
                    <a:xfrm>
                      <a:off x="3635896" y="5579948"/>
                      <a:ext cx="514821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s-EC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EC" b="1" i="1" smtClean="0"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s-EC" b="1" i="1" smtClean="0">
                                    <a:latin typeface="Cambria Math"/>
                                  </a:rPr>
                                  <m:t>𝑹</m:t>
                                </m:r>
                              </m:sub>
                            </m:sSub>
                          </m:oMath>
                        </m:oMathPara>
                      </a14:m>
                      <a:endParaRPr lang="es-EC" b="1" dirty="0"/>
                    </a:p>
                  </p:txBody>
                </p:sp>
              </mc:Choice>
              <mc:Fallback xmlns="">
                <p:sp>
                  <p:nvSpPr>
                    <p:cNvPr id="28" name="27 Rectángulo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35896" y="5579948"/>
                      <a:ext cx="514821" cy="369332"/>
                    </a:xfrm>
                    <a:prstGeom prst="rect">
                      <a:avLst/>
                    </a:prstGeom>
                    <a:blipFill rotWithShape="1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EC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31" name="30 Conector recto"/>
              <p:cNvCxnSpPr/>
              <p:nvPr/>
            </p:nvCxnSpPr>
            <p:spPr>
              <a:xfrm flipH="1" flipV="1">
                <a:off x="4364735" y="4799799"/>
                <a:ext cx="468269" cy="8746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31 CuadroTexto"/>
              <p:cNvSpPr txBox="1"/>
              <p:nvPr/>
            </p:nvSpPr>
            <p:spPr>
              <a:xfrm>
                <a:off x="4647697" y="5744701"/>
                <a:ext cx="346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P</a:t>
                </a:r>
              </a:p>
            </p:txBody>
          </p:sp>
          <p:sp>
            <p:nvSpPr>
              <p:cNvPr id="33" name="32 CuadroTexto"/>
              <p:cNvSpPr txBox="1"/>
              <p:nvPr/>
            </p:nvSpPr>
            <p:spPr>
              <a:xfrm>
                <a:off x="4067944" y="4437112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Q</a:t>
                </a:r>
              </a:p>
            </p:txBody>
          </p:sp>
        </p:grpSp>
        <p:sp>
          <p:nvSpPr>
            <p:cNvPr id="34" name="33 Arco"/>
            <p:cNvSpPr/>
            <p:nvPr/>
          </p:nvSpPr>
          <p:spPr>
            <a:xfrm flipH="1">
              <a:off x="5721586" y="2498145"/>
              <a:ext cx="592826" cy="447064"/>
            </a:xfrm>
            <a:prstGeom prst="arc">
              <a:avLst>
                <a:gd name="adj1" fmla="val 20441657"/>
                <a:gd name="adj2" fmla="val 5818168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34 Rectángulo"/>
                <p:cNvSpPr/>
                <p:nvPr/>
              </p:nvSpPr>
              <p:spPr>
                <a:xfrm>
                  <a:off x="5795373" y="2594085"/>
                  <a:ext cx="4010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C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</m:oMath>
                    </m:oMathPara>
                  </a14:m>
                  <a:endParaRPr lang="es-EC" b="1" dirty="0"/>
                </a:p>
              </p:txBody>
            </p:sp>
          </mc:Choice>
          <mc:Fallback xmlns="">
            <p:sp>
              <p:nvSpPr>
                <p:cNvPr id="35" name="34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5373" y="2594085"/>
                  <a:ext cx="401071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21148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Ley del seno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2241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s-EC" dirty="0" smtClean="0"/>
              <a:t>Dado cualquier par de vectores, el estudiante debe estar en la capacidad de reconocer los ángulos involucrados en la ley del seno.</a:t>
            </a:r>
          </a:p>
          <a:p>
            <a:pPr marL="109728" indent="0">
              <a:buNone/>
            </a:pPr>
            <a:endParaRPr lang="es-EC" dirty="0"/>
          </a:p>
          <a:p>
            <a:pPr marL="109728" indent="0">
              <a:buNone/>
            </a:pPr>
            <a:endParaRPr lang="es-EC" dirty="0"/>
          </a:p>
        </p:txBody>
      </p:sp>
      <p:grpSp>
        <p:nvGrpSpPr>
          <p:cNvPr id="8" name="7 Grupo"/>
          <p:cNvGrpSpPr/>
          <p:nvPr/>
        </p:nvGrpSpPr>
        <p:grpSpPr>
          <a:xfrm>
            <a:off x="2566381" y="4761148"/>
            <a:ext cx="3744416" cy="1296144"/>
            <a:chOff x="2555776" y="4005064"/>
            <a:chExt cx="3744416" cy="1296144"/>
          </a:xfrm>
        </p:grpSpPr>
        <p:cxnSp>
          <p:nvCxnSpPr>
            <p:cNvPr id="5" name="4 Conector recto de flecha"/>
            <p:cNvCxnSpPr/>
            <p:nvPr/>
          </p:nvCxnSpPr>
          <p:spPr>
            <a:xfrm flipH="1" flipV="1">
              <a:off x="2555776" y="4005064"/>
              <a:ext cx="1800200" cy="12961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 de flecha"/>
            <p:cNvCxnSpPr/>
            <p:nvPr/>
          </p:nvCxnSpPr>
          <p:spPr>
            <a:xfrm flipV="1">
              <a:off x="4355976" y="4653136"/>
              <a:ext cx="1944216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9" name="8 Conector recto de flecha"/>
          <p:cNvCxnSpPr/>
          <p:nvPr/>
        </p:nvCxnSpPr>
        <p:spPr>
          <a:xfrm flipV="1">
            <a:off x="2574765" y="4113076"/>
            <a:ext cx="1944216" cy="64807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 flipV="1">
            <a:off x="4518981" y="4113076"/>
            <a:ext cx="1800200" cy="129614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4366581" y="4113076"/>
            <a:ext cx="152400" cy="19442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CuadroTexto"/>
              <p:cNvSpPr txBox="1"/>
              <p:nvPr/>
            </p:nvSpPr>
            <p:spPr>
              <a:xfrm>
                <a:off x="4485532" y="4882788"/>
                <a:ext cx="394980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C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C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13" name="1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32" y="4882788"/>
                <a:ext cx="394980" cy="4029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5419081" y="5733256"/>
                <a:ext cx="39927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C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C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081" y="5733256"/>
                <a:ext cx="399276" cy="4029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3077592" y="5530860"/>
                <a:ext cx="388889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C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C" i="1">
                              <a:latin typeface="Cambria Math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592" y="5530860"/>
                <a:ext cx="388889" cy="404791"/>
              </a:xfrm>
              <a:prstGeom prst="rect">
                <a:avLst/>
              </a:prstGeom>
              <a:blipFill rotWithShape="1">
                <a:blip r:embed="rId4"/>
                <a:stretch>
                  <a:fillRect t="-20896" r="-3281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853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Ejercicio: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4676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EC" dirty="0" smtClean="0"/>
              <a:t>Dos caballos tiran de una caja, como se muestra en la figura. Determine la fuerza y el ángulo con el cual la caja se moverá</a:t>
            </a:r>
            <a:endParaRPr lang="es-EC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82"/>
          <a:stretch/>
        </p:blipFill>
        <p:spPr bwMode="auto">
          <a:xfrm>
            <a:off x="1547664" y="3645024"/>
            <a:ext cx="5534025" cy="294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30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Generalidades: Ley del Seno y Coseno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dirty="0" smtClean="0"/>
              <a:t>Ambas leyes están basadas en la suma de vectores (no en la sustracción).</a:t>
            </a:r>
          </a:p>
          <a:p>
            <a:r>
              <a:rPr lang="es-EC" dirty="0" smtClean="0"/>
              <a:t>Ambas necesitan del método gráfico del paralelogramo para su definición.</a:t>
            </a:r>
          </a:p>
          <a:p>
            <a:r>
              <a:rPr lang="es-EC" dirty="0" smtClean="0"/>
              <a:t>La </a:t>
            </a:r>
            <a:r>
              <a:rPr lang="es-EC" b="1" u="sng" dirty="0" smtClean="0"/>
              <a:t>Ley del Seno </a:t>
            </a:r>
            <a:r>
              <a:rPr lang="es-EC" dirty="0" smtClean="0"/>
              <a:t> se utiliza cuando se desea saber el ángulo opuesto a un vector, teniendo  al menos un ángulo y dos magnitudes de vectores.</a:t>
            </a:r>
          </a:p>
          <a:p>
            <a:r>
              <a:rPr lang="es-EC" dirty="0" smtClean="0"/>
              <a:t>La </a:t>
            </a:r>
            <a:r>
              <a:rPr lang="es-EC" b="1" u="sng" dirty="0" smtClean="0"/>
              <a:t> Ley del Coseno</a:t>
            </a:r>
            <a:r>
              <a:rPr lang="es-EC" dirty="0" smtClean="0"/>
              <a:t> se utiliza cuando se desea saber la magnitud de un vector, si se tiene al menos un par de vectores que coinciden en su vértice y el ángulo entre ellos.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0614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Fin parte 3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75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del coseno</a:t>
            </a:r>
            <a:endParaRPr lang="es-EC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Aplicaciones vectoriales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121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del coseno</a:t>
            </a:r>
            <a:endParaRPr lang="es-EC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es-EC" dirty="0" smtClean="0"/>
              <a:t>Es sabido que para sumar vectores de manera analítica, se necesita que estos se encuentren en notación cartesiana o de vectores unitarios.</a:t>
            </a:r>
          </a:p>
          <a:p>
            <a:pPr marL="109728" indent="0" algn="just">
              <a:buNone/>
            </a:pPr>
            <a:endParaRPr lang="es-EC" dirty="0" smtClean="0"/>
          </a:p>
          <a:p>
            <a:pPr marL="109728" indent="0" algn="just">
              <a:buNone/>
            </a:pPr>
            <a:r>
              <a:rPr lang="es-EC" dirty="0" smtClean="0"/>
              <a:t>La ley del coseno nos permite sumar analíticamente los vectores si están en representación polar y evitarnos el cambio de notación.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908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Ley del coseno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109728" indent="0">
                  <a:buNone/>
                </a:pPr>
                <a:r>
                  <a:rPr lang="es-EC" dirty="0" smtClean="0"/>
                  <a:t>Sean dos vectores,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s-EC" b="0" i="1" smtClean="0">
                        <a:latin typeface="Cambria Math"/>
                      </a:rPr>
                      <m:t> </m:t>
                    </m:r>
                    <m:r>
                      <a:rPr lang="es-EC" b="0" i="1" smtClean="0">
                        <a:latin typeface="Cambria Math"/>
                      </a:rPr>
                      <m:t>𝑦</m:t>
                    </m:r>
                    <m:r>
                      <a:rPr lang="es-EC" b="0" i="1" smtClean="0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s-EC" dirty="0" smtClean="0"/>
                  <a:t>, en representación polar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s-EC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s-EC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s-EC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</m:acc>
                          </m:e>
                        </m:d>
                        <m:r>
                          <a:rPr lang="es-EC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s-EC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C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s-EC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s-EC" b="0" i="1" smtClean="0">
                        <a:latin typeface="Cambria Math"/>
                      </a:rPr>
                      <m:t> ;</m:t>
                    </m:r>
                    <m:acc>
                      <m:accPr>
                        <m:chr m:val="⃗"/>
                        <m:ctrlPr>
                          <a:rPr lang="es-EC" i="1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s-EC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b="0" i="1" smtClean="0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e>
                        </m:d>
                        <m:r>
                          <a:rPr lang="es-EC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s-EC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C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s-EC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r>
                  <a:rPr lang="es-EC" dirty="0" smtClean="0"/>
                  <a:t>, respectivamente que forman entre sí un ángulo </a:t>
                </a:r>
                <a:r>
                  <a:rPr lang="el-GR" b="1" dirty="0" smtClean="0"/>
                  <a:t>α</a:t>
                </a:r>
                <a:r>
                  <a:rPr lang="es-EC" dirty="0" smtClean="0"/>
                  <a:t>, estos pueden sumarse y obtener el vector resultado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𝑅</m:t>
                        </m:r>
                      </m:e>
                    </m:acc>
                    <m:r>
                      <a:rPr lang="es-EC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s-EC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s-EC" b="1" dirty="0" smtClean="0"/>
                  <a:t> </a:t>
                </a:r>
                <a:r>
                  <a:rPr lang="es-EC" dirty="0" smtClean="0"/>
                  <a:t>de la forma:</a:t>
                </a:r>
              </a:p>
              <a:p>
                <a:pPr marL="109728" indent="0">
                  <a:buNone/>
                </a:pPr>
                <a:endParaRPr lang="es-EC" b="1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EC" b="1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C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</m:acc>
                        </m:e>
                      </m:d>
                      <m:r>
                        <a:rPr lang="es-EC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EC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 smtClean="0">
                                          <a:latin typeface="Cambria Math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s-EC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s-EC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EC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 smtClean="0">
                                          <a:latin typeface="Cambria Math"/>
                                        </a:rPr>
                                        <m:t>𝑩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s-EC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s-EC" b="1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s-EC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 smtClean="0">
                                          <a:latin typeface="Cambria Math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 smtClean="0">
                                          <a:latin typeface="Cambria Math"/>
                                        </a:rPr>
                                        <m:t>𝑩</m:t>
                                      </m:r>
                                    </m:e>
                                  </m:acc>
                                </m:e>
                              </m:d>
                              <m:func>
                                <m:funcPr>
                                  <m:ctrlPr>
                                    <a:rPr lang="es-EC" b="1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C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EC" b="0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</m:e>
                              </m:func>
                            </m:e>
                          </m:d>
                        </m:e>
                      </m:rad>
                    </m:oMath>
                  </m:oMathPara>
                </a14:m>
                <a:endParaRPr lang="es-EC" b="1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EC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EC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s-EC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C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C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</m:sSub>
                            </m:e>
                          </m:d>
                          <m:r>
                            <a:rPr lang="es-EC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EC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 smtClean="0">
                                          <a:latin typeface="Cambria Math"/>
                                        </a:rPr>
                                        <m:t>𝑩</m:t>
                                      </m:r>
                                    </m:e>
                                  </m:acc>
                                </m:e>
                              </m:d>
                              <m:func>
                                <m:funcPr>
                                  <m:ctrlPr>
                                    <a:rPr lang="es-EC" b="1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C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EC" b="0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</m:e>
                              </m:func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 smtClean="0">
                                          <a:latin typeface="Cambria Math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s-EC" b="1" i="1" smtClean="0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b="1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b="1" i="1" smtClean="0">
                                          <a:latin typeface="Cambria Math"/>
                                        </a:rPr>
                                        <m:t>𝑩</m:t>
                                      </m:r>
                                    </m:e>
                                  </m:acc>
                                </m:e>
                              </m:d>
                              <m:func>
                                <m:funcPr>
                                  <m:ctrlPr>
                                    <a:rPr lang="es-EC" b="1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C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EC" b="0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s-EC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699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del coseno: Demostración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s-EC" dirty="0" smtClean="0"/>
                  <a:t>Sean los vectores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s-EC" b="0" i="1" smtClean="0">
                        <a:latin typeface="Cambria Math"/>
                      </a:rPr>
                      <m:t> </m:t>
                    </m:r>
                    <m:r>
                      <a:rPr lang="es-EC" b="0" i="1" smtClean="0">
                        <a:latin typeface="Cambria Math"/>
                      </a:rPr>
                      <m:t>𝑦</m:t>
                    </m:r>
                    <m:r>
                      <a:rPr lang="es-EC" b="0" i="1" smtClean="0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s-EC" dirty="0" smtClean="0"/>
                  <a:t> los mostrados en la figura, encuentre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s-EC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s-EC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C" b="0" i="1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endParaRPr lang="es-EC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r="-103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13 Grupo"/>
          <p:cNvGrpSpPr/>
          <p:nvPr/>
        </p:nvGrpSpPr>
        <p:grpSpPr>
          <a:xfrm>
            <a:off x="3177078" y="3502772"/>
            <a:ext cx="2758292" cy="2340260"/>
            <a:chOff x="3037844" y="3717032"/>
            <a:chExt cx="2758292" cy="2340260"/>
          </a:xfrm>
        </p:grpSpPr>
        <p:cxnSp>
          <p:nvCxnSpPr>
            <p:cNvPr id="5" name="4 Conector recto de flecha"/>
            <p:cNvCxnSpPr/>
            <p:nvPr/>
          </p:nvCxnSpPr>
          <p:spPr>
            <a:xfrm flipV="1">
              <a:off x="3037844" y="3717032"/>
              <a:ext cx="1800200" cy="1728192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/>
            <p:nvPr/>
          </p:nvCxnSpPr>
          <p:spPr>
            <a:xfrm>
              <a:off x="3037844" y="5445224"/>
              <a:ext cx="2758292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9 CuadroTexto"/>
                <p:cNvSpPr txBox="1"/>
                <p:nvPr/>
              </p:nvSpPr>
              <p:spPr>
                <a:xfrm>
                  <a:off x="4222545" y="5589240"/>
                  <a:ext cx="388889" cy="4047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s-EC" dirty="0"/>
                </a:p>
              </p:txBody>
            </p:sp>
          </mc:Choice>
          <mc:Fallback xmlns="">
            <p:sp>
              <p:nvSpPr>
                <p:cNvPr id="10" name="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2545" y="5589240"/>
                  <a:ext cx="388889" cy="40479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21212" r="-34921"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10 Rectángulo"/>
                <p:cNvSpPr/>
                <p:nvPr/>
              </p:nvSpPr>
              <p:spPr>
                <a:xfrm>
                  <a:off x="3635896" y="4250205"/>
                  <a:ext cx="399276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EC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s-EC" dirty="0"/>
                </a:p>
              </p:txBody>
            </p:sp>
          </mc:Choice>
          <mc:Fallback xmlns="">
            <p:sp>
              <p:nvSpPr>
                <p:cNvPr id="11" name="10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4250205"/>
                  <a:ext cx="399276" cy="4029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11 Arco"/>
            <p:cNvSpPr/>
            <p:nvPr/>
          </p:nvSpPr>
          <p:spPr>
            <a:xfrm>
              <a:off x="3059399" y="4833156"/>
              <a:ext cx="1224136" cy="1224136"/>
            </a:xfrm>
            <a:prstGeom prst="arc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12 Rectángulo"/>
                <p:cNvSpPr/>
                <p:nvPr/>
              </p:nvSpPr>
              <p:spPr>
                <a:xfrm>
                  <a:off x="4187006" y="4672902"/>
                  <a:ext cx="3994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C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</m:oMath>
                    </m:oMathPara>
                  </a14:m>
                  <a:endParaRPr lang="es-EC" b="1" dirty="0"/>
                </a:p>
              </p:txBody>
            </p:sp>
          </mc:Choice>
          <mc:Fallback xmlns="">
            <p:sp>
              <p:nvSpPr>
                <p:cNvPr id="13" name="12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7006" y="4672902"/>
                  <a:ext cx="39946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305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del coseno: Demostración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C" dirty="0" smtClean="0"/>
              <a:t>Si realizamos el método gráfico de suma por paralelogramo, podremos observar el vector resultado R</a:t>
            </a:r>
            <a:endParaRPr lang="es-EC" dirty="0"/>
          </a:p>
        </p:txBody>
      </p:sp>
      <p:grpSp>
        <p:nvGrpSpPr>
          <p:cNvPr id="14" name="13 Grupo"/>
          <p:cNvGrpSpPr/>
          <p:nvPr/>
        </p:nvGrpSpPr>
        <p:grpSpPr>
          <a:xfrm>
            <a:off x="1983820" y="4370978"/>
            <a:ext cx="2758292" cy="2340260"/>
            <a:chOff x="3037844" y="3717032"/>
            <a:chExt cx="2758292" cy="2340260"/>
          </a:xfrm>
        </p:grpSpPr>
        <p:cxnSp>
          <p:nvCxnSpPr>
            <p:cNvPr id="5" name="4 Conector recto de flecha"/>
            <p:cNvCxnSpPr/>
            <p:nvPr/>
          </p:nvCxnSpPr>
          <p:spPr>
            <a:xfrm flipV="1">
              <a:off x="3037844" y="3717032"/>
              <a:ext cx="1800200" cy="1728192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/>
            <p:nvPr/>
          </p:nvCxnSpPr>
          <p:spPr>
            <a:xfrm>
              <a:off x="3037844" y="5445224"/>
              <a:ext cx="2758292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9 CuadroTexto"/>
                <p:cNvSpPr txBox="1"/>
                <p:nvPr/>
              </p:nvSpPr>
              <p:spPr>
                <a:xfrm>
                  <a:off x="4222545" y="5589240"/>
                  <a:ext cx="388889" cy="4047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s-EC" dirty="0"/>
                </a:p>
              </p:txBody>
            </p:sp>
          </mc:Choice>
          <mc:Fallback xmlns="">
            <p:sp>
              <p:nvSpPr>
                <p:cNvPr id="10" name="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2545" y="5589240"/>
                  <a:ext cx="388889" cy="40479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20896" r="-32813"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10 Rectángulo"/>
                <p:cNvSpPr/>
                <p:nvPr/>
              </p:nvSpPr>
              <p:spPr>
                <a:xfrm>
                  <a:off x="3635896" y="4250205"/>
                  <a:ext cx="399276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EC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s-EC" dirty="0"/>
                </a:p>
              </p:txBody>
            </p:sp>
          </mc:Choice>
          <mc:Fallback xmlns="">
            <p:sp>
              <p:nvSpPr>
                <p:cNvPr id="11" name="10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4250205"/>
                  <a:ext cx="399276" cy="4029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11 Arco"/>
            <p:cNvSpPr/>
            <p:nvPr/>
          </p:nvSpPr>
          <p:spPr>
            <a:xfrm>
              <a:off x="3059399" y="4833156"/>
              <a:ext cx="1224136" cy="1224136"/>
            </a:xfrm>
            <a:prstGeom prst="arc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12 Rectángulo"/>
                <p:cNvSpPr/>
                <p:nvPr/>
              </p:nvSpPr>
              <p:spPr>
                <a:xfrm>
                  <a:off x="4017521" y="4589001"/>
                  <a:ext cx="3994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C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</m:oMath>
                    </m:oMathPara>
                  </a14:m>
                  <a:endParaRPr lang="es-EC" b="1" dirty="0"/>
                </a:p>
              </p:txBody>
            </p:sp>
          </mc:Choice>
          <mc:Fallback xmlns="">
            <p:sp>
              <p:nvSpPr>
                <p:cNvPr id="13" name="12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7521" y="4589001"/>
                  <a:ext cx="39946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6" name="15 Conector recto de flecha"/>
          <p:cNvCxnSpPr/>
          <p:nvPr/>
        </p:nvCxnSpPr>
        <p:spPr>
          <a:xfrm flipV="1">
            <a:off x="4742112" y="4370978"/>
            <a:ext cx="1800200" cy="172819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784020" y="4370978"/>
            <a:ext cx="2758292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18 Rectángulo"/>
              <p:cNvSpPr/>
              <p:nvPr/>
            </p:nvSpPr>
            <p:spPr>
              <a:xfrm>
                <a:off x="5340164" y="4904151"/>
                <a:ext cx="399276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C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C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19" name="1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164" y="4904151"/>
                <a:ext cx="399276" cy="4029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5 Conector recto de flecha"/>
          <p:cNvCxnSpPr/>
          <p:nvPr/>
        </p:nvCxnSpPr>
        <p:spPr>
          <a:xfrm flipV="1">
            <a:off x="2005375" y="4370978"/>
            <a:ext cx="4536937" cy="1728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4705346" y="3956467"/>
                <a:ext cx="38888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C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C" i="1">
                              <a:latin typeface="Cambria Math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346" y="3956467"/>
                <a:ext cx="388888" cy="404791"/>
              </a:xfrm>
              <a:prstGeom prst="rect">
                <a:avLst/>
              </a:prstGeom>
              <a:blipFill rotWithShape="1">
                <a:blip r:embed="rId6"/>
                <a:stretch>
                  <a:fillRect t="-21212" r="-3281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4076353" y="4904151"/>
                <a:ext cx="394980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C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C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353" y="4904151"/>
                <a:ext cx="394980" cy="4029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12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del coseno: Demostración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47029"/>
            <a:ext cx="8229600" cy="190943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EC" dirty="0" smtClean="0"/>
              <a:t>Realizamos las proyecciones rectangulares del vector B, y las colocamos en función de la magnitud de B y la función trigonométrica específica para el ángulo </a:t>
            </a:r>
            <a:r>
              <a:rPr lang="el-GR" dirty="0" smtClean="0"/>
              <a:t>α</a:t>
            </a:r>
            <a:r>
              <a:rPr lang="es-EC" dirty="0" smtClean="0"/>
              <a:t>.</a:t>
            </a:r>
            <a:endParaRPr lang="es-EC" dirty="0"/>
          </a:p>
        </p:txBody>
      </p:sp>
      <p:grpSp>
        <p:nvGrpSpPr>
          <p:cNvPr id="14" name="13 Grupo"/>
          <p:cNvGrpSpPr/>
          <p:nvPr/>
        </p:nvGrpSpPr>
        <p:grpSpPr>
          <a:xfrm>
            <a:off x="1983820" y="4370978"/>
            <a:ext cx="2758292" cy="2340260"/>
            <a:chOff x="3037844" y="3717032"/>
            <a:chExt cx="2758292" cy="2340260"/>
          </a:xfrm>
        </p:grpSpPr>
        <p:cxnSp>
          <p:nvCxnSpPr>
            <p:cNvPr id="5" name="4 Conector recto de flecha"/>
            <p:cNvCxnSpPr/>
            <p:nvPr/>
          </p:nvCxnSpPr>
          <p:spPr>
            <a:xfrm flipV="1">
              <a:off x="3037844" y="3717032"/>
              <a:ext cx="1800200" cy="1728192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/>
            <p:nvPr/>
          </p:nvCxnSpPr>
          <p:spPr>
            <a:xfrm>
              <a:off x="3037844" y="5445224"/>
              <a:ext cx="2758292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9 CuadroTexto"/>
                <p:cNvSpPr txBox="1"/>
                <p:nvPr/>
              </p:nvSpPr>
              <p:spPr>
                <a:xfrm>
                  <a:off x="4222545" y="5589240"/>
                  <a:ext cx="388889" cy="4047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s-EC" dirty="0"/>
                </a:p>
              </p:txBody>
            </p:sp>
          </mc:Choice>
          <mc:Fallback xmlns="">
            <p:sp>
              <p:nvSpPr>
                <p:cNvPr id="10" name="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2545" y="5589240"/>
                  <a:ext cx="388889" cy="40479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20896" r="-32813"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10 Rectángulo"/>
                <p:cNvSpPr/>
                <p:nvPr/>
              </p:nvSpPr>
              <p:spPr>
                <a:xfrm>
                  <a:off x="3635896" y="4250205"/>
                  <a:ext cx="399276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EC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s-EC" dirty="0"/>
                </a:p>
              </p:txBody>
            </p:sp>
          </mc:Choice>
          <mc:Fallback xmlns="">
            <p:sp>
              <p:nvSpPr>
                <p:cNvPr id="11" name="10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4250205"/>
                  <a:ext cx="399276" cy="4029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11 Arco"/>
            <p:cNvSpPr/>
            <p:nvPr/>
          </p:nvSpPr>
          <p:spPr>
            <a:xfrm>
              <a:off x="3059399" y="4833156"/>
              <a:ext cx="1224136" cy="1224136"/>
            </a:xfrm>
            <a:prstGeom prst="arc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12 Rectángulo"/>
                <p:cNvSpPr/>
                <p:nvPr/>
              </p:nvSpPr>
              <p:spPr>
                <a:xfrm>
                  <a:off x="4017521" y="4589001"/>
                  <a:ext cx="3994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C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</m:oMath>
                    </m:oMathPara>
                  </a14:m>
                  <a:endParaRPr lang="es-EC" b="1" dirty="0"/>
                </a:p>
              </p:txBody>
            </p:sp>
          </mc:Choice>
          <mc:Fallback xmlns="">
            <p:sp>
              <p:nvSpPr>
                <p:cNvPr id="13" name="12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7521" y="4589001"/>
                  <a:ext cx="39946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6" name="15 Conector recto de flecha"/>
          <p:cNvCxnSpPr/>
          <p:nvPr/>
        </p:nvCxnSpPr>
        <p:spPr>
          <a:xfrm flipV="1">
            <a:off x="4742112" y="4370978"/>
            <a:ext cx="1800200" cy="1728192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784020" y="4370978"/>
            <a:ext cx="2758292" cy="0"/>
          </a:xfrm>
          <a:prstGeom prst="straightConnector1">
            <a:avLst/>
          </a:prstGeom>
          <a:ln>
            <a:solidFill>
              <a:srgbClr val="FFC000"/>
            </a:solidFill>
            <a:prstDash val="sysDot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18 Rectángulo"/>
              <p:cNvSpPr/>
              <p:nvPr/>
            </p:nvSpPr>
            <p:spPr>
              <a:xfrm>
                <a:off x="5340164" y="4904151"/>
                <a:ext cx="399276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C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C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19" name="1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164" y="4904151"/>
                <a:ext cx="399276" cy="4029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5 Conector recto de flecha"/>
          <p:cNvCxnSpPr/>
          <p:nvPr/>
        </p:nvCxnSpPr>
        <p:spPr>
          <a:xfrm flipV="1">
            <a:off x="2005375" y="4370978"/>
            <a:ext cx="4536937" cy="1728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4705346" y="3956467"/>
                <a:ext cx="388888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C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C" i="1">
                              <a:latin typeface="Cambria Math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346" y="3956467"/>
                <a:ext cx="388888" cy="404791"/>
              </a:xfrm>
              <a:prstGeom prst="rect">
                <a:avLst/>
              </a:prstGeom>
              <a:blipFill rotWithShape="1">
                <a:blip r:embed="rId6"/>
                <a:stretch>
                  <a:fillRect t="-21212" r="-3281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4076353" y="4904151"/>
                <a:ext cx="394980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EC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s-EC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353" y="4904151"/>
                <a:ext cx="394980" cy="4029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25 Arco"/>
          <p:cNvSpPr/>
          <p:nvPr/>
        </p:nvSpPr>
        <p:spPr>
          <a:xfrm>
            <a:off x="4705346" y="5494975"/>
            <a:ext cx="1224136" cy="1224136"/>
          </a:xfrm>
          <a:prstGeom prst="arc">
            <a:avLst>
              <a:gd name="adj1" fmla="val 16494839"/>
              <a:gd name="adj2" fmla="val 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26 Rectángulo"/>
              <p:cNvSpPr/>
              <p:nvPr/>
            </p:nvSpPr>
            <p:spPr>
              <a:xfrm>
                <a:off x="5340164" y="5612279"/>
                <a:ext cx="3994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s-EC" b="1" dirty="0"/>
              </a:p>
            </p:txBody>
          </p:sp>
        </mc:Choice>
        <mc:Fallback xmlns="">
          <p:sp>
            <p:nvSpPr>
              <p:cNvPr id="27" name="2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164" y="5612279"/>
                <a:ext cx="39946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14 Conector recto de flecha"/>
          <p:cNvCxnSpPr/>
          <p:nvPr/>
        </p:nvCxnSpPr>
        <p:spPr>
          <a:xfrm>
            <a:off x="4742112" y="6099170"/>
            <a:ext cx="1800200" cy="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V="1">
            <a:off x="6542312" y="4378851"/>
            <a:ext cx="0" cy="1728192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30 CuadroTexto"/>
              <p:cNvSpPr txBox="1"/>
              <p:nvPr/>
            </p:nvSpPr>
            <p:spPr>
              <a:xfrm>
                <a:off x="6542312" y="5105616"/>
                <a:ext cx="1058880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EC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func>
                        <m:funcPr>
                          <m:ctrlPr>
                            <a:rPr lang="es-EC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EC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s-EC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31" name="3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312" y="5105616"/>
                <a:ext cx="1058880" cy="42518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31 CuadroTexto"/>
              <p:cNvSpPr txBox="1"/>
              <p:nvPr/>
            </p:nvSpPr>
            <p:spPr>
              <a:xfrm>
                <a:off x="5101428" y="6109696"/>
                <a:ext cx="1089337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EC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func>
                        <m:funcPr>
                          <m:ctrlPr>
                            <a:rPr lang="es-EC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EC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s-EC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32" name="3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428" y="6109696"/>
                <a:ext cx="1089337" cy="42518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32 CuadroTexto"/>
          <p:cNvSpPr txBox="1"/>
          <p:nvPr/>
        </p:nvSpPr>
        <p:spPr>
          <a:xfrm>
            <a:off x="1627716" y="609917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solidFill>
                  <a:srgbClr val="FF0000"/>
                </a:solidFill>
              </a:rPr>
              <a:t>X</a:t>
            </a:r>
            <a:endParaRPr lang="es-EC" b="1" dirty="0">
              <a:solidFill>
                <a:srgbClr val="FF000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542312" y="609917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6542312" y="401540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>
                <a:solidFill>
                  <a:srgbClr val="FF0000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6195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del coseno: Demostración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047029"/>
                <a:ext cx="8229600" cy="1909438"/>
              </a:xfrm>
            </p:spPr>
            <p:txBody>
              <a:bodyPr>
                <a:normAutofit fontScale="70000" lnSpcReduction="20000"/>
              </a:bodyPr>
              <a:lstStyle/>
              <a:p>
                <a:pPr marL="109728" indent="0">
                  <a:buNone/>
                </a:pPr>
                <a:r>
                  <a:rPr lang="es-EC" dirty="0" smtClean="0"/>
                  <a:t>Para el triangulo formado por los puntos XYZ se puede notar que: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C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𝑅</m:t>
                            </m:r>
                          </m:e>
                        </m:acc>
                      </m:e>
                    </m:d>
                  </m:oMath>
                </a14:m>
                <a:r>
                  <a:rPr lang="es-EC" dirty="0" smtClean="0"/>
                  <a:t> es la hipotenusa.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s-EC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C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s-EC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es-EC" dirty="0" smtClean="0"/>
                  <a:t> es el cateto opuesto;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func>
                      <m:funcPr>
                        <m:ctrlPr>
                          <a:rPr lang="es-EC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C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s-EC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es-EC" dirty="0" smtClean="0"/>
                  <a:t> es el cateto adyacente.</a:t>
                </a:r>
              </a:p>
              <a:p>
                <a:pPr marL="109728" indent="0">
                  <a:buNone/>
                </a:pPr>
                <a:r>
                  <a:rPr lang="es-EC" dirty="0" smtClean="0"/>
                  <a:t>Por tanto, estableceremos un Teorema de Pitágoras para hallar la magnitud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EC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  <m:r>
                      <a:rPr lang="es-EC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s-EC" dirty="0" smtClean="0"/>
                  <a:t>y el ángulo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C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s-EC" b="0" i="1" smtClean="0">
                            <a:latin typeface="Cambria Math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s-EC" dirty="0" smtClean="0"/>
                  <a:t> respectivo.</a:t>
                </a:r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047029"/>
                <a:ext cx="8229600" cy="1909438"/>
              </a:xfrm>
              <a:blipFill rotWithShape="1">
                <a:blip r:embed="rId2"/>
                <a:stretch>
                  <a:fillRect t="-511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19 Grupo"/>
          <p:cNvGrpSpPr/>
          <p:nvPr/>
        </p:nvGrpSpPr>
        <p:grpSpPr>
          <a:xfrm>
            <a:off x="1627716" y="3956467"/>
            <a:ext cx="5973476" cy="2762644"/>
            <a:chOff x="1627716" y="3956467"/>
            <a:chExt cx="5973476" cy="2762644"/>
          </a:xfrm>
        </p:grpSpPr>
        <p:grpSp>
          <p:nvGrpSpPr>
            <p:cNvPr id="4" name="3 Grupo"/>
            <p:cNvGrpSpPr/>
            <p:nvPr/>
          </p:nvGrpSpPr>
          <p:grpSpPr>
            <a:xfrm>
              <a:off x="1627716" y="3956467"/>
              <a:ext cx="5973476" cy="2762644"/>
              <a:chOff x="1627716" y="3956467"/>
              <a:chExt cx="5973476" cy="2762644"/>
            </a:xfrm>
          </p:grpSpPr>
          <p:grpSp>
            <p:nvGrpSpPr>
              <p:cNvPr id="14" name="13 Grupo"/>
              <p:cNvGrpSpPr/>
              <p:nvPr/>
            </p:nvGrpSpPr>
            <p:grpSpPr>
              <a:xfrm>
                <a:off x="1983820" y="4370978"/>
                <a:ext cx="2758292" cy="2340260"/>
                <a:chOff x="3037844" y="3717032"/>
                <a:chExt cx="2758292" cy="2340260"/>
              </a:xfrm>
            </p:grpSpPr>
            <p:cxnSp>
              <p:nvCxnSpPr>
                <p:cNvPr id="5" name="4 Conector recto de flecha"/>
                <p:cNvCxnSpPr/>
                <p:nvPr/>
              </p:nvCxnSpPr>
              <p:spPr>
                <a:xfrm flipV="1">
                  <a:off x="3037844" y="3717032"/>
                  <a:ext cx="1800200" cy="1728192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7 Conector recto de flecha"/>
                <p:cNvCxnSpPr/>
                <p:nvPr/>
              </p:nvCxnSpPr>
              <p:spPr>
                <a:xfrm>
                  <a:off x="3037844" y="5445224"/>
                  <a:ext cx="2758292" cy="0"/>
                </a:xfrm>
                <a:prstGeom prst="straightConnector1">
                  <a:avLst/>
                </a:prstGeom>
                <a:ln>
                  <a:solidFill>
                    <a:srgbClr val="FFC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9 CuadroTexto"/>
                    <p:cNvSpPr txBox="1"/>
                    <p:nvPr/>
                  </p:nvSpPr>
                  <p:spPr>
                    <a:xfrm>
                      <a:off x="4222545" y="5589240"/>
                      <a:ext cx="388889" cy="40479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i="1">
                                    <a:latin typeface="Cambria Math"/>
                                  </a:rPr>
                                  <m:t>𝐴</m:t>
                                </m:r>
                              </m:e>
                            </m:acc>
                          </m:oMath>
                        </m:oMathPara>
                      </a14:m>
                      <a:endParaRPr lang="es-EC" dirty="0"/>
                    </a:p>
                  </p:txBody>
                </p:sp>
              </mc:Choice>
              <mc:Fallback xmlns="">
                <p:sp>
                  <p:nvSpPr>
                    <p:cNvPr id="10" name="9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22545" y="5589240"/>
                      <a:ext cx="388889" cy="404791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20896" r="-3281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EC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10 Rectángulo"/>
                    <p:cNvSpPr/>
                    <p:nvPr/>
                  </p:nvSpPr>
                  <p:spPr>
                    <a:xfrm>
                      <a:off x="3635896" y="4250205"/>
                      <a:ext cx="399276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s-EC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s-EC" b="0" i="1" smtClean="0">
                                    <a:latin typeface="Cambria Math"/>
                                  </a:rPr>
                                  <m:t>𝐵</m:t>
                                </m:r>
                              </m:e>
                            </m:acc>
                          </m:oMath>
                        </m:oMathPara>
                      </a14:m>
                      <a:endParaRPr lang="es-EC" dirty="0"/>
                    </a:p>
                  </p:txBody>
                </p:sp>
              </mc:Choice>
              <mc:Fallback xmlns="">
                <p:sp>
                  <p:nvSpPr>
                    <p:cNvPr id="11" name="10 Rectángulo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35896" y="4250205"/>
                      <a:ext cx="399276" cy="402931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EC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2" name="11 Arco"/>
                <p:cNvSpPr/>
                <p:nvPr/>
              </p:nvSpPr>
              <p:spPr>
                <a:xfrm>
                  <a:off x="3059399" y="4833156"/>
                  <a:ext cx="1224136" cy="1224136"/>
                </a:xfrm>
                <a:prstGeom prst="arc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C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12 Rectángulo"/>
                    <p:cNvSpPr/>
                    <p:nvPr/>
                  </p:nvSpPr>
                  <p:spPr>
                    <a:xfrm>
                      <a:off x="3589209" y="4842275"/>
                      <a:ext cx="39946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EC" b="1" i="1" smtClean="0">
                                <a:latin typeface="Cambria Math"/>
                                <a:ea typeface="Cambria Math"/>
                              </a:rPr>
                              <m:t>𝜶</m:t>
                            </m:r>
                          </m:oMath>
                        </m:oMathPara>
                      </a14:m>
                      <a:endParaRPr lang="es-EC" b="1" dirty="0"/>
                    </a:p>
                  </p:txBody>
                </p:sp>
              </mc:Choice>
              <mc:Fallback xmlns="">
                <p:sp>
                  <p:nvSpPr>
                    <p:cNvPr id="13" name="12 Rectángulo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89209" y="4842275"/>
                      <a:ext cx="399468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EC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6" name="15 Conector recto de flecha"/>
              <p:cNvCxnSpPr/>
              <p:nvPr/>
            </p:nvCxnSpPr>
            <p:spPr>
              <a:xfrm flipV="1">
                <a:off x="4742112" y="4370978"/>
                <a:ext cx="1800200" cy="172819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sysDot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" name="16 Conector recto de flecha"/>
              <p:cNvCxnSpPr/>
              <p:nvPr/>
            </p:nvCxnSpPr>
            <p:spPr>
              <a:xfrm>
                <a:off x="3784020" y="4370978"/>
                <a:ext cx="2758292" cy="0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prstDash val="sysDot"/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18 Rectángulo"/>
                  <p:cNvSpPr/>
                  <p:nvPr/>
                </p:nvSpPr>
                <p:spPr>
                  <a:xfrm>
                    <a:off x="5340164" y="4904151"/>
                    <a:ext cx="399276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19" name="18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40164" y="4904151"/>
                    <a:ext cx="399276" cy="40293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" name="5 Conector recto de flecha"/>
              <p:cNvCxnSpPr/>
              <p:nvPr/>
            </p:nvCxnSpPr>
            <p:spPr>
              <a:xfrm flipV="1">
                <a:off x="2005375" y="4370978"/>
                <a:ext cx="4536937" cy="172819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6 Rectángulo"/>
                  <p:cNvSpPr/>
                  <p:nvPr/>
                </p:nvSpPr>
                <p:spPr>
                  <a:xfrm>
                    <a:off x="4705346" y="3956467"/>
                    <a:ext cx="388888" cy="40479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EC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7" name="6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05346" y="3956467"/>
                    <a:ext cx="388888" cy="404791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21212" r="-32813"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8 Rectángulo"/>
                  <p:cNvSpPr/>
                  <p:nvPr/>
                </p:nvSpPr>
                <p:spPr>
                  <a:xfrm>
                    <a:off x="4076353" y="4725743"/>
                    <a:ext cx="394980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9" name="8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76353" y="4725743"/>
                    <a:ext cx="394980" cy="402931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6" name="25 Arco"/>
              <p:cNvSpPr/>
              <p:nvPr/>
            </p:nvSpPr>
            <p:spPr>
              <a:xfrm>
                <a:off x="4705346" y="5494975"/>
                <a:ext cx="1224136" cy="1224136"/>
              </a:xfrm>
              <a:prstGeom prst="arc">
                <a:avLst>
                  <a:gd name="adj1" fmla="val 16494839"/>
                  <a:gd name="adj2" fmla="val 0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26 Rectángulo"/>
                  <p:cNvSpPr/>
                  <p:nvPr/>
                </p:nvSpPr>
                <p:spPr>
                  <a:xfrm>
                    <a:off x="5340164" y="5612279"/>
                    <a:ext cx="39946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EC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oMath>
                      </m:oMathPara>
                    </a14:m>
                    <a:endParaRPr lang="es-EC" b="1" dirty="0"/>
                  </a:p>
                </p:txBody>
              </p:sp>
            </mc:Choice>
            <mc:Fallback xmlns="">
              <p:sp>
                <p:nvSpPr>
                  <p:cNvPr id="27" name="26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40164" y="5612279"/>
                    <a:ext cx="399468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" name="14 Conector recto de flecha"/>
              <p:cNvCxnSpPr/>
              <p:nvPr/>
            </p:nvCxnSpPr>
            <p:spPr>
              <a:xfrm>
                <a:off x="4742112" y="6099170"/>
                <a:ext cx="1800200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28 Conector recto de flecha"/>
              <p:cNvCxnSpPr/>
              <p:nvPr/>
            </p:nvCxnSpPr>
            <p:spPr>
              <a:xfrm flipV="1">
                <a:off x="6542312" y="4378851"/>
                <a:ext cx="0" cy="172819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dash"/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30 CuadroTexto"/>
                  <p:cNvSpPr txBox="1"/>
                  <p:nvPr/>
                </p:nvSpPr>
                <p:spPr>
                  <a:xfrm>
                    <a:off x="6542312" y="5105616"/>
                    <a:ext cx="1058880" cy="425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C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s-EC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31" name="30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2312" y="5105616"/>
                    <a:ext cx="1058880" cy="425181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31 CuadroTexto"/>
                  <p:cNvSpPr txBox="1"/>
                  <p:nvPr/>
                </p:nvSpPr>
                <p:spPr>
                  <a:xfrm>
                    <a:off x="5101428" y="6109696"/>
                    <a:ext cx="1089337" cy="425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C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EC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32" name="3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01428" y="6109696"/>
                    <a:ext cx="1089337" cy="425181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3" name="32 CuadroTexto"/>
              <p:cNvSpPr txBox="1"/>
              <p:nvPr/>
            </p:nvSpPr>
            <p:spPr>
              <a:xfrm>
                <a:off x="1627716" y="6099170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 smtClean="0">
                    <a:solidFill>
                      <a:srgbClr val="FF0000"/>
                    </a:solidFill>
                  </a:rPr>
                  <a:t>X</a:t>
                </a:r>
                <a:endParaRPr lang="es-EC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33 CuadroTexto"/>
              <p:cNvSpPr txBox="1"/>
              <p:nvPr/>
            </p:nvSpPr>
            <p:spPr>
              <a:xfrm>
                <a:off x="6542312" y="6099170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Y</a:t>
                </a:r>
              </a:p>
            </p:txBody>
          </p:sp>
          <p:sp>
            <p:nvSpPr>
              <p:cNvPr id="35" name="34 CuadroTexto"/>
              <p:cNvSpPr txBox="1"/>
              <p:nvPr/>
            </p:nvSpPr>
            <p:spPr>
              <a:xfrm>
                <a:off x="6542312" y="401540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Z</a:t>
                </a:r>
              </a:p>
            </p:txBody>
          </p:sp>
        </p:grpSp>
        <p:sp>
          <p:nvSpPr>
            <p:cNvPr id="18" name="17 Arco"/>
            <p:cNvSpPr/>
            <p:nvPr/>
          </p:nvSpPr>
          <p:spPr>
            <a:xfrm>
              <a:off x="3155366" y="5530797"/>
              <a:ext cx="985855" cy="985855"/>
            </a:xfrm>
            <a:prstGeom prst="arc">
              <a:avLst>
                <a:gd name="adj1" fmla="val 15283403"/>
                <a:gd name="adj2" fmla="val 621864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27 Rectángulo"/>
                <p:cNvSpPr/>
                <p:nvPr/>
              </p:nvSpPr>
              <p:spPr>
                <a:xfrm>
                  <a:off x="3635896" y="5579948"/>
                  <a:ext cx="5148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C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C" b="1" i="1" smtClean="0">
                                <a:latin typeface="Cambria Math"/>
                                <a:ea typeface="Cambria Math"/>
                              </a:rPr>
                              <m:t>𝜽</m:t>
                            </m:r>
                          </m:e>
                          <m:sub>
                            <m:r>
                              <a:rPr lang="es-EC" b="1" i="1" smtClean="0">
                                <a:latin typeface="Cambria Math"/>
                              </a:rPr>
                              <m:t>𝑹</m:t>
                            </m:r>
                          </m:sub>
                        </m:sSub>
                      </m:oMath>
                    </m:oMathPara>
                  </a14:m>
                  <a:endParaRPr lang="es-EC" b="1" dirty="0"/>
                </a:p>
              </p:txBody>
            </p:sp>
          </mc:Choice>
          <mc:Fallback xmlns="">
            <p:sp>
              <p:nvSpPr>
                <p:cNvPr id="28" name="27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5579948"/>
                  <a:ext cx="514821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083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del coseno: demostración</a:t>
            </a:r>
            <a:endParaRPr lang="es-EC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789040"/>
                <a:ext cx="8229600" cy="2785495"/>
              </a:xfrm>
            </p:spPr>
            <p:txBody>
              <a:bodyPr>
                <a:noAutofit/>
              </a:bodyPr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EC" sz="20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sz="2000" i="1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  <m:r>
                        <a:rPr lang="es-EC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EC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EC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EC" sz="20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</m:acc>
                                    </m:e>
                                  </m:d>
                                  <m:r>
                                    <a:rPr lang="es-EC" sz="2000" i="1">
                                      <a:latin typeface="Cambria Math"/>
                                    </a:rPr>
                                    <m:t>+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EC" sz="2000" i="1">
                                              <a:latin typeface="Cambria Math"/>
                                            </a:rPr>
                                            <m:t>𝐵</m:t>
                                          </m:r>
                                        </m:e>
                                      </m:acc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EC" sz="200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EC" sz="2000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</m:func>
                                  <m:r>
                                    <m:rPr>
                                      <m:nor/>
                                    </m:rPr>
                                    <a:rPr lang="es-EC" sz="2000" dirty="0"/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es-EC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20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EC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EC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EC" sz="2000" i="1">
                                              <a:latin typeface="Cambria Math"/>
                                            </a:rPr>
                                            <m:t>𝐵</m:t>
                                          </m:r>
                                        </m:e>
                                      </m:acc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EC" sz="2000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s-EC" sz="2000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s-EC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C" sz="2000" b="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EC" sz="20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sz="2000" i="1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  <m:r>
                        <a:rPr lang="es-EC" sz="20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s-EC" sz="2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C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EC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s-EC" sz="2000" i="1" smtClean="0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s-EC" sz="2000" b="0" i="1" smtClean="0">
                                                  <a:latin typeface="Cambria Math"/>
                                                </a:rPr>
                                                <m:t>𝐴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s-EC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C" sz="2000" b="0" i="1" smtClean="0">
                                  <a:latin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s-EC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EC" sz="20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</m:d>
                              <m:d>
                                <m:dPr>
                                  <m:ctrlPr>
                                    <a:rPr lang="es-EC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EC" sz="2000" i="1">
                                              <a:latin typeface="Cambria Math"/>
                                            </a:rPr>
                                            <m:t>𝐵</m:t>
                                          </m:r>
                                        </m:e>
                                      </m:acc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EC" sz="2000">
                                          <a:latin typeface="Cambria Math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EC" sz="2000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s-EC" sz="2000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EC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EC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s-EC" sz="2000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s-EC" sz="2000" i="1">
                                                  <a:latin typeface="Cambria Math"/>
                                                </a:rPr>
                                                <m:t>𝐵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  <m:func>
                                        <m:funcPr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EC" sz="2000"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s-EC" sz="2000" i="1">
                                              <a:latin typeface="Cambria Math"/>
                                              <a:ea typeface="Cambria Math"/>
                                            </a:rPr>
                                            <m:t>𝛼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s-EC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s-EC" sz="20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EC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EC" sz="2000" i="1">
                                              <a:latin typeface="Cambria Math"/>
                                            </a:rPr>
                                            <m:t>𝐵</m:t>
                                          </m:r>
                                        </m:e>
                                      </m:acc>
                                    </m:e>
                                  </m:d>
                                  <m:func>
                                    <m:funcPr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EC" sz="200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s-EC" sz="2000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s-EC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C" sz="2000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EC" sz="20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sz="2000" i="1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  <m:r>
                        <a:rPr lang="es-EC" sz="20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sz="20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s-EC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2000" i="1">
                              <a:latin typeface="Cambria Math"/>
                            </a:rPr>
                            <m:t>+2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sz="20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sz="2000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sz="20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sz="20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C" sz="20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EC" sz="2000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  <m:r>
                            <a:rPr lang="es-EC" sz="20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EC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sz="200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s-EC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s-EC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C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EC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s-EC" sz="2000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EC" sz="2000" b="0" i="0" smtClean="0">
                                              <a:latin typeface="Cambria Math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s-EC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𝛼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s-EC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EC" sz="2000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EC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EC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s-EC" sz="2000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EC" sz="2000" b="0" i="0" smtClean="0">
                                              <a:latin typeface="Cambria Math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s-EC" sz="2000" i="1">
                                              <a:latin typeface="Cambria Math"/>
                                              <a:ea typeface="Cambria Math"/>
                                            </a:rPr>
                                            <m:t>𝛼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s-EC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rad>
                    </m:oMath>
                  </m:oMathPara>
                </a14:m>
                <a:endParaRPr lang="es-EC" sz="200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EC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EC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EC" sz="2000" b="1" i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𝐑</m:t>
                              </m:r>
                            </m:e>
                          </m:acc>
                        </m:e>
                      </m:d>
                      <m:r>
                        <a:rPr lang="es-EC" sz="2000" b="1" i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EC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sz="2000" b="1" i="1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sz="2000" b="1" i="0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𝐀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s-EC" sz="2000" b="1" i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s-EC" sz="2000" b="1" i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EC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sz="2000" b="1" i="1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sz="2000" b="1" i="0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𝐁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s-EC" sz="2000" b="1" i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s-EC" sz="2000" b="1" i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  <m:r>
                            <a:rPr lang="es-EC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d>
                            <m:dPr>
                              <m:ctrlPr>
                                <a:rPr lang="es-EC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sz="2000" b="1" i="1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sz="2000" b="1" i="0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𝐀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EC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EC" sz="2000" b="1" i="1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C" sz="2000" b="1" i="0">
                                          <a:solidFill>
                                            <a:srgbClr val="FF0000"/>
                                          </a:solidFill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𝐁</m:t>
                                      </m:r>
                                    </m:e>
                                  </m:acc>
                                </m:e>
                              </m:d>
                              <m:func>
                                <m:funcPr>
                                  <m:ctrlPr>
                                    <a:rPr lang="es-EC" sz="2000" b="1" i="1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s-EC" sz="2000" b="1" i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s-EC" sz="2000" b="1" i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</a:rPr>
                                    <m:t>𝛂</m:t>
                                  </m:r>
                                </m:e>
                              </m:func>
                            </m:e>
                          </m:d>
                        </m:e>
                      </m:rad>
                    </m:oMath>
                  </m:oMathPara>
                </a14:m>
                <a:endParaRPr lang="es-EC" sz="2000" b="1" dirty="0"/>
              </a:p>
              <a:p>
                <a:pPr marL="109728" indent="0">
                  <a:buNone/>
                </a:pPr>
                <a:endParaRPr lang="es-EC" sz="2400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789040"/>
                <a:ext cx="8229600" cy="2785495"/>
              </a:xfrm>
              <a:blipFill rotWithShape="1">
                <a:blip r:embed="rId2"/>
                <a:stretch>
                  <a:fillRect b="-285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26 Grupo"/>
          <p:cNvGrpSpPr/>
          <p:nvPr/>
        </p:nvGrpSpPr>
        <p:grpSpPr>
          <a:xfrm>
            <a:off x="2050799" y="1999155"/>
            <a:ext cx="4969473" cy="1757324"/>
            <a:chOff x="1627716" y="4015405"/>
            <a:chExt cx="5973476" cy="2834195"/>
          </a:xfrm>
        </p:grpSpPr>
        <p:grpSp>
          <p:nvGrpSpPr>
            <p:cNvPr id="28" name="27 Grupo"/>
            <p:cNvGrpSpPr/>
            <p:nvPr/>
          </p:nvGrpSpPr>
          <p:grpSpPr>
            <a:xfrm>
              <a:off x="1627716" y="4015405"/>
              <a:ext cx="5973476" cy="2834195"/>
              <a:chOff x="1627716" y="4015405"/>
              <a:chExt cx="5973476" cy="2834195"/>
            </a:xfrm>
          </p:grpSpPr>
          <p:grpSp>
            <p:nvGrpSpPr>
              <p:cNvPr id="31" name="30 Grupo"/>
              <p:cNvGrpSpPr/>
              <p:nvPr/>
            </p:nvGrpSpPr>
            <p:grpSpPr>
              <a:xfrm>
                <a:off x="1983820" y="6099170"/>
                <a:ext cx="2758292" cy="750430"/>
                <a:chOff x="3037844" y="5445224"/>
                <a:chExt cx="2758292" cy="750430"/>
              </a:xfrm>
            </p:grpSpPr>
            <p:cxnSp>
              <p:nvCxnSpPr>
                <p:cNvPr id="48" name="47 Conector recto de flecha"/>
                <p:cNvCxnSpPr/>
                <p:nvPr/>
              </p:nvCxnSpPr>
              <p:spPr>
                <a:xfrm>
                  <a:off x="3037844" y="5445224"/>
                  <a:ext cx="2758292" cy="0"/>
                </a:xfrm>
                <a:prstGeom prst="straightConnector1">
                  <a:avLst/>
                </a:prstGeom>
                <a:ln>
                  <a:solidFill>
                    <a:srgbClr val="FFC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48 CuadroTexto"/>
                    <p:cNvSpPr txBox="1"/>
                    <p:nvPr/>
                  </p:nvSpPr>
                  <p:spPr>
                    <a:xfrm>
                      <a:off x="4222545" y="5506928"/>
                      <a:ext cx="643034" cy="68872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begChr m:val="|"/>
                                <m:endChr m:val="|"/>
                                <m:ctrlPr>
                                  <a:rPr lang="es-EC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s-EC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EC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</m:acc>
                              </m:e>
                            </m:d>
                          </m:oMath>
                        </m:oMathPara>
                      </a14:m>
                      <a:endParaRPr lang="es-EC" dirty="0"/>
                    </a:p>
                  </p:txBody>
                </p:sp>
              </mc:Choice>
              <mc:Fallback xmlns="">
                <p:sp>
                  <p:nvSpPr>
                    <p:cNvPr id="49" name="48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22545" y="5506928"/>
                      <a:ext cx="643034" cy="688726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20000" r="-3678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EC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35" name="34 Conector recto de flecha"/>
              <p:cNvCxnSpPr/>
              <p:nvPr/>
            </p:nvCxnSpPr>
            <p:spPr>
              <a:xfrm flipV="1">
                <a:off x="2005375" y="4370978"/>
                <a:ext cx="4536937" cy="172819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36 Rectángulo"/>
                  <p:cNvSpPr/>
                  <p:nvPr/>
                </p:nvSpPr>
                <p:spPr>
                  <a:xfrm>
                    <a:off x="4076354" y="4419888"/>
                    <a:ext cx="650356" cy="68572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acc>
                            </m:e>
                          </m:d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37" name="36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76354" y="4419888"/>
                    <a:ext cx="650356" cy="685728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38 Rectángulo"/>
                  <p:cNvSpPr/>
                  <p:nvPr/>
                </p:nvSpPr>
                <p:spPr>
                  <a:xfrm>
                    <a:off x="5340164" y="5612279"/>
                    <a:ext cx="39946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EC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oMath>
                      </m:oMathPara>
                    </a14:m>
                    <a:endParaRPr lang="es-EC" b="1" dirty="0"/>
                  </a:p>
                </p:txBody>
              </p:sp>
            </mc:Choice>
            <mc:Fallback xmlns="">
              <p:sp>
                <p:nvSpPr>
                  <p:cNvPr id="39" name="38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40164" y="5612279"/>
                    <a:ext cx="399468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b="-39474"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0" name="39 Conector recto de flecha"/>
              <p:cNvCxnSpPr/>
              <p:nvPr/>
            </p:nvCxnSpPr>
            <p:spPr>
              <a:xfrm>
                <a:off x="4742112" y="6099170"/>
                <a:ext cx="1800200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40 Conector recto de flecha"/>
              <p:cNvCxnSpPr/>
              <p:nvPr/>
            </p:nvCxnSpPr>
            <p:spPr>
              <a:xfrm flipV="1">
                <a:off x="6542312" y="4378851"/>
                <a:ext cx="0" cy="172819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prstDash val="dash"/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41 CuadroTexto"/>
                  <p:cNvSpPr txBox="1"/>
                  <p:nvPr/>
                </p:nvSpPr>
                <p:spPr>
                  <a:xfrm>
                    <a:off x="6542312" y="5105616"/>
                    <a:ext cx="1058880" cy="425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C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s-EC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42" name="4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2312" y="5105616"/>
                    <a:ext cx="1058880" cy="42518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r="-8966" b="-46512"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42 CuadroTexto"/>
                  <p:cNvSpPr txBox="1"/>
                  <p:nvPr/>
                </p:nvSpPr>
                <p:spPr>
                  <a:xfrm>
                    <a:off x="5101428" y="6109696"/>
                    <a:ext cx="1089337" cy="425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EC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C" b="0" i="1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s-EC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EC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EC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oMath>
                      </m:oMathPara>
                    </a14:m>
                    <a:endParaRPr lang="es-EC" dirty="0"/>
                  </a:p>
                </p:txBody>
              </p:sp>
            </mc:Choice>
            <mc:Fallback xmlns="">
              <p:sp>
                <p:nvSpPr>
                  <p:cNvPr id="43" name="42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01428" y="6109696"/>
                    <a:ext cx="1089337" cy="425181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r="-9396" b="-46512"/>
                    </a:stretch>
                  </a:blipFill>
                </p:spPr>
                <p:txBody>
                  <a:bodyPr/>
                  <a:lstStyle/>
                  <a:p>
                    <a:r>
                      <a:rPr lang="es-EC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43 CuadroTexto"/>
              <p:cNvSpPr txBox="1"/>
              <p:nvPr/>
            </p:nvSpPr>
            <p:spPr>
              <a:xfrm>
                <a:off x="1627716" y="6099170"/>
                <a:ext cx="370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 smtClean="0">
                    <a:solidFill>
                      <a:srgbClr val="FF0000"/>
                    </a:solidFill>
                  </a:rPr>
                  <a:t>X</a:t>
                </a:r>
                <a:endParaRPr lang="es-EC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44 CuadroTexto"/>
              <p:cNvSpPr txBox="1"/>
              <p:nvPr/>
            </p:nvSpPr>
            <p:spPr>
              <a:xfrm>
                <a:off x="6542312" y="6099170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Y</a:t>
                </a:r>
              </a:p>
            </p:txBody>
          </p:sp>
          <p:sp>
            <p:nvSpPr>
              <p:cNvPr id="46" name="45 CuadroTexto"/>
              <p:cNvSpPr txBox="1"/>
              <p:nvPr/>
            </p:nvSpPr>
            <p:spPr>
              <a:xfrm>
                <a:off x="6542312" y="4015405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C" b="1" dirty="0">
                    <a:solidFill>
                      <a:srgbClr val="FF0000"/>
                    </a:solidFill>
                  </a:rPr>
                  <a:t>Z</a:t>
                </a:r>
              </a:p>
            </p:txBody>
          </p:sp>
        </p:grpSp>
        <p:sp>
          <p:nvSpPr>
            <p:cNvPr id="29" name="28 Arco"/>
            <p:cNvSpPr/>
            <p:nvPr/>
          </p:nvSpPr>
          <p:spPr>
            <a:xfrm>
              <a:off x="3155366" y="5530797"/>
              <a:ext cx="985855" cy="985855"/>
            </a:xfrm>
            <a:prstGeom prst="arc">
              <a:avLst>
                <a:gd name="adj1" fmla="val 15283403"/>
                <a:gd name="adj2" fmla="val 621864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29 Rectángulo"/>
                <p:cNvSpPr/>
                <p:nvPr/>
              </p:nvSpPr>
              <p:spPr>
                <a:xfrm>
                  <a:off x="3635896" y="5579948"/>
                  <a:ext cx="5148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EC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C" b="1" i="1" smtClean="0">
                                <a:latin typeface="Cambria Math"/>
                                <a:ea typeface="Cambria Math"/>
                              </a:rPr>
                              <m:t>𝜽</m:t>
                            </m:r>
                          </m:e>
                          <m:sub>
                            <m:r>
                              <a:rPr lang="es-EC" b="1" i="1" smtClean="0">
                                <a:latin typeface="Cambria Math"/>
                              </a:rPr>
                              <m:t>𝑹</m:t>
                            </m:r>
                          </m:sub>
                        </m:sSub>
                      </m:oMath>
                    </m:oMathPara>
                  </a14:m>
                  <a:endParaRPr lang="es-EC" b="1" dirty="0"/>
                </a:p>
              </p:txBody>
            </p:sp>
          </mc:Choice>
          <mc:Fallback xmlns="">
            <p:sp>
              <p:nvSpPr>
                <p:cNvPr id="30" name="29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5579948"/>
                  <a:ext cx="514821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60526"/>
                  </a:stretch>
                </a:blipFill>
              </p:spPr>
              <p:txBody>
                <a:bodyPr/>
                <a:lstStyle/>
                <a:p>
                  <a:r>
                    <a:rPr lang="es-EC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783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451</TotalTime>
  <Words>1138</Words>
  <Application>Microsoft Office PowerPoint</Application>
  <PresentationFormat>Presentación en pantalla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Urbano</vt:lpstr>
      <vt:lpstr>Vectores</vt:lpstr>
      <vt:lpstr>Ley del coseno</vt:lpstr>
      <vt:lpstr>Ley del coseno</vt:lpstr>
      <vt:lpstr>Ley del coseno</vt:lpstr>
      <vt:lpstr>Ley del coseno: Demostración</vt:lpstr>
      <vt:lpstr>Ley del coseno: Demostración</vt:lpstr>
      <vt:lpstr>Ley del coseno: Demostración</vt:lpstr>
      <vt:lpstr>Ley del coseno: Demostración</vt:lpstr>
      <vt:lpstr>Ley del coseno: demostración</vt:lpstr>
      <vt:lpstr>Ley del coseno: demostración</vt:lpstr>
      <vt:lpstr>Recapitulación:</vt:lpstr>
      <vt:lpstr>Ejercicio 1:</vt:lpstr>
      <vt:lpstr>Ley del seno</vt:lpstr>
      <vt:lpstr>Ley del seno</vt:lpstr>
      <vt:lpstr>Ley del seno</vt:lpstr>
      <vt:lpstr>Ley del seno</vt:lpstr>
      <vt:lpstr>Ejercicio:</vt:lpstr>
      <vt:lpstr>Generalidades: Ley del Seno y Coseno</vt:lpstr>
      <vt:lpstr>Fin parte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Vectores</dc:title>
  <dc:creator>usuario</dc:creator>
  <cp:lastModifiedBy>Usuario</cp:lastModifiedBy>
  <cp:revision>28</cp:revision>
  <dcterms:created xsi:type="dcterms:W3CDTF">2014-11-12T04:12:18Z</dcterms:created>
  <dcterms:modified xsi:type="dcterms:W3CDTF">2015-05-15T12:37:52Z</dcterms:modified>
</cp:coreProperties>
</file>