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81" r:id="rId22"/>
    <p:sldId id="283" r:id="rId23"/>
    <p:sldId id="280" r:id="rId24"/>
    <p:sldId id="282" r:id="rId25"/>
    <p:sldId id="284" r:id="rId26"/>
    <p:sldId id="285" r:id="rId27"/>
    <p:sldId id="292" r:id="rId28"/>
    <p:sldId id="293" r:id="rId29"/>
    <p:sldId id="294"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B40F-0EC8-40F5-881A-2224F558BE6D}" type="datetimeFigureOut">
              <a:rPr lang="es-EC" smtClean="0"/>
              <a:t>08/05/2015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7CFA0-5193-4962-8AAA-D0876984EDBE}" type="slidenum">
              <a:rPr lang="es-EC" smtClean="0"/>
              <a:t>‹Nº›</a:t>
            </a:fld>
            <a:endParaRPr lang="es-EC"/>
          </a:p>
        </p:txBody>
      </p:sp>
    </p:spTree>
    <p:extLst>
      <p:ext uri="{BB962C8B-B14F-4D97-AF65-F5344CB8AC3E}">
        <p14:creationId xmlns:p14="http://schemas.microsoft.com/office/powerpoint/2010/main" val="19039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B97CFA0-5193-4962-8AAA-D0876984EDBE}" type="slidenum">
              <a:rPr lang="es-EC" smtClean="0"/>
              <a:t>1</a:t>
            </a:fld>
            <a:endParaRPr lang="es-EC"/>
          </a:p>
        </p:txBody>
      </p:sp>
    </p:spTree>
    <p:extLst>
      <p:ext uri="{BB962C8B-B14F-4D97-AF65-F5344CB8AC3E}">
        <p14:creationId xmlns:p14="http://schemas.microsoft.com/office/powerpoint/2010/main" val="274021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E8C88223-8DBA-46FA-B178-5869C45910A3}" type="datetimeFigureOut">
              <a:rPr lang="es-EC" smtClean="0"/>
              <a:t>08/05/2015</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2EAB1F6-3E77-4370-B453-FF9A0F76CE0E}"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E8C88223-8DBA-46FA-B178-5869C45910A3}" type="datetimeFigureOut">
              <a:rPr lang="es-EC" smtClean="0"/>
              <a:t>08/05/2015</a:t>
            </a:fld>
            <a:endParaRPr lang="es-EC"/>
          </a:p>
        </p:txBody>
      </p:sp>
      <p:sp>
        <p:nvSpPr>
          <p:cNvPr id="27" name="26 Marcador de número de diapositiva"/>
          <p:cNvSpPr>
            <a:spLocks noGrp="1"/>
          </p:cNvSpPr>
          <p:nvPr>
            <p:ph type="sldNum" sz="quarter" idx="11"/>
          </p:nvPr>
        </p:nvSpPr>
        <p:spPr/>
        <p:txBody>
          <a:bodyPr rtlCol="0"/>
          <a:lstStyle/>
          <a:p>
            <a:fld id="{82EAB1F6-3E77-4370-B453-FF9A0F76CE0E}"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8C88223-8DBA-46FA-B178-5869C45910A3}" type="datetimeFigureOut">
              <a:rPr lang="es-EC" smtClean="0"/>
              <a:t>08/05/2015</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82EAB1F6-3E77-4370-B453-FF9A0F76CE0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8C88223-8DBA-46FA-B178-5869C45910A3}" type="datetimeFigureOut">
              <a:rPr lang="es-EC" smtClean="0"/>
              <a:t>08/05/2015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2EAB1F6-3E77-4370-B453-FF9A0F76CE0E}"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8C88223-8DBA-46FA-B178-5869C45910A3}" type="datetimeFigureOut">
              <a:rPr lang="es-EC" smtClean="0"/>
              <a:t>08/05/2015</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2EAB1F6-3E77-4370-B453-FF9A0F76CE0E}"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Vectores en R3</a:t>
            </a:r>
            <a:endParaRPr lang="es-EC" dirty="0"/>
          </a:p>
        </p:txBody>
      </p:sp>
      <p:sp>
        <p:nvSpPr>
          <p:cNvPr id="5" name="4 Marcador de texto"/>
          <p:cNvSpPr>
            <a:spLocks noGrp="1"/>
          </p:cNvSpPr>
          <p:nvPr>
            <p:ph type="body" idx="1"/>
          </p:nvPr>
        </p:nvSpPr>
        <p:spPr/>
        <p:txBody>
          <a:bodyPr/>
          <a:lstStyle/>
          <a:p>
            <a:r>
              <a:rPr lang="es-EC" dirty="0" smtClean="0"/>
              <a:t>Producto escalar y vectorial</a:t>
            </a:r>
            <a:endParaRPr lang="es-EC" dirty="0"/>
          </a:p>
        </p:txBody>
      </p:sp>
    </p:spTree>
    <p:extLst>
      <p:ext uri="{BB962C8B-B14F-4D97-AF65-F5344CB8AC3E}">
        <p14:creationId xmlns:p14="http://schemas.microsoft.com/office/powerpoint/2010/main" val="155379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Ejercicios: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109728" indent="0">
                  <a:buNone/>
                </a:pPr>
                <a:r>
                  <a:rPr lang="es-EC" dirty="0" smtClean="0"/>
                  <a:t>Determine los vectores unitarios de los vectores:</a:t>
                </a:r>
              </a:p>
              <a:p>
                <a:pPr marL="624078" indent="-514350">
                  <a:buFont typeface="+mj-lt"/>
                  <a:buAutoNum type="arabicPeriod"/>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=2</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oMath>
                </a14:m>
                <a:endParaRPr lang="es-EC" dirty="0" smtClean="0"/>
              </a:p>
              <a:p>
                <a:pPr marL="624078" indent="-514350">
                  <a:buFont typeface="+mj-lt"/>
                  <a:buAutoNum type="arabicPeriod"/>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r>
                      <a:rPr lang="es-EC" b="0" i="1" smtClean="0">
                        <a:latin typeface="Cambria Math"/>
                      </a:rPr>
                      <m:t>−3</m:t>
                    </m:r>
                    <m:acc>
                      <m:accPr>
                        <m:chr m:val="̂"/>
                        <m:ctrlPr>
                          <a:rPr lang="es-EC" i="1">
                            <a:latin typeface="Cambria Math"/>
                          </a:rPr>
                        </m:ctrlPr>
                      </m:accPr>
                      <m:e>
                        <m:r>
                          <a:rPr lang="es-EC" i="1">
                            <a:latin typeface="Cambria Math"/>
                          </a:rPr>
                          <m:t>𝑖</m:t>
                        </m:r>
                      </m:e>
                    </m:acc>
                    <m:r>
                      <a:rPr lang="es-EC" i="1">
                        <a:latin typeface="Cambria Math"/>
                      </a:rPr>
                      <m:t>+</m:t>
                    </m:r>
                    <m:r>
                      <a:rPr lang="es-EC" b="0" i="1" smtClean="0">
                        <a:latin typeface="Cambria Math"/>
                      </a:rPr>
                      <m:t>3</m:t>
                    </m:r>
                    <m:acc>
                      <m:accPr>
                        <m:chr m:val="̂"/>
                        <m:ctrlPr>
                          <a:rPr lang="es-EC" i="1">
                            <a:latin typeface="Cambria Math"/>
                          </a:rPr>
                        </m:ctrlPr>
                      </m:accPr>
                      <m:e>
                        <m:r>
                          <a:rPr lang="es-EC" i="1">
                            <a:latin typeface="Cambria Math"/>
                          </a:rPr>
                          <m:t>𝑗</m:t>
                        </m:r>
                      </m:e>
                    </m:acc>
                    <m:r>
                      <a:rPr lang="es-EC" i="1">
                        <a:latin typeface="Cambria Math"/>
                      </a:rPr>
                      <m:t>+</m:t>
                    </m:r>
                    <m:r>
                      <a:rPr lang="es-EC" b="0" i="1" smtClean="0">
                        <a:latin typeface="Cambria Math"/>
                      </a:rPr>
                      <m:t>2</m:t>
                    </m:r>
                    <m:acc>
                      <m:accPr>
                        <m:chr m:val="̂"/>
                        <m:ctrlPr>
                          <a:rPr lang="es-EC" i="1">
                            <a:latin typeface="Cambria Math"/>
                          </a:rPr>
                        </m:ctrlPr>
                      </m:accPr>
                      <m:e>
                        <m:r>
                          <a:rPr lang="es-EC" i="1">
                            <a:latin typeface="Cambria Math"/>
                          </a:rPr>
                          <m:t>𝑘</m:t>
                        </m:r>
                      </m:e>
                    </m:acc>
                  </m:oMath>
                </a14:m>
                <a:endParaRPr lang="es-EC" dirty="0" smtClean="0"/>
              </a:p>
              <a:p>
                <a:pPr marL="624078" indent="-514350">
                  <a:buFont typeface="+mj-lt"/>
                  <a:buAutoNum type="arabicPeriod"/>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r>
                      <a:rPr lang="es-EC" b="0" i="1" smtClean="0">
                        <a:latin typeface="Cambria Math"/>
                      </a:rPr>
                      <m:t>3</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b="0" i="1" smtClean="0">
                        <a:latin typeface="Cambria Math"/>
                      </a:rPr>
                      <m:t>−</m:t>
                    </m:r>
                    <m:acc>
                      <m:accPr>
                        <m:chr m:val="̂"/>
                        <m:ctrlPr>
                          <a:rPr lang="es-EC" i="1" smtClean="0">
                            <a:latin typeface="Cambria Math"/>
                          </a:rPr>
                        </m:ctrlPr>
                      </m:accPr>
                      <m:e>
                        <m:r>
                          <a:rPr lang="es-EC" i="1">
                            <a:latin typeface="Cambria Math"/>
                          </a:rPr>
                          <m:t>𝑘</m:t>
                        </m:r>
                      </m:e>
                    </m:acc>
                  </m:oMath>
                </a14:m>
                <a:endParaRPr lang="es-EC" dirty="0" smtClean="0"/>
              </a:p>
              <a:p>
                <a:pPr marL="624078" indent="-514350">
                  <a:buFont typeface="+mj-lt"/>
                  <a:buAutoNum type="arabicPeriod"/>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r>
                      <a:rPr lang="es-EC" b="0" i="1" smtClean="0">
                        <a:latin typeface="Cambria Math"/>
                      </a:rPr>
                      <m:t>−3</m:t>
                    </m:r>
                    <m:acc>
                      <m:accPr>
                        <m:chr m:val="̂"/>
                        <m:ctrlPr>
                          <a:rPr lang="es-EC" i="1">
                            <a:latin typeface="Cambria Math"/>
                          </a:rPr>
                        </m:ctrlPr>
                      </m:accPr>
                      <m:e>
                        <m:r>
                          <a:rPr lang="es-EC" i="1">
                            <a:latin typeface="Cambria Math"/>
                          </a:rPr>
                          <m:t>𝑖</m:t>
                        </m:r>
                      </m:e>
                    </m:acc>
                    <m:r>
                      <a:rPr lang="es-EC" b="0" i="1" smtClean="0">
                        <a:latin typeface="Cambria Math"/>
                      </a:rPr>
                      <m:t>−</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a:stretch>
              </a:blipFill>
            </p:spPr>
            <p:txBody>
              <a:bodyPr/>
              <a:lstStyle/>
              <a:p>
                <a:r>
                  <a:rPr lang="es-EC">
                    <a:noFill/>
                  </a:rPr>
                  <a:t> </a:t>
                </a:r>
              </a:p>
            </p:txBody>
          </p:sp>
        </mc:Fallback>
      </mc:AlternateContent>
    </p:spTree>
    <p:extLst>
      <p:ext uri="{BB962C8B-B14F-4D97-AF65-F5344CB8AC3E}">
        <p14:creationId xmlns:p14="http://schemas.microsoft.com/office/powerpoint/2010/main" val="3161836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Producto entre vectores</a:t>
            </a:r>
            <a:endParaRPr lang="es-EC" dirty="0"/>
          </a:p>
        </p:txBody>
      </p:sp>
      <p:sp>
        <p:nvSpPr>
          <p:cNvPr id="5" name="4 Marcador de texto"/>
          <p:cNvSpPr>
            <a:spLocks noGrp="1"/>
          </p:cNvSpPr>
          <p:nvPr>
            <p:ph type="body" idx="1"/>
          </p:nvPr>
        </p:nvSpPr>
        <p:spPr/>
        <p:txBody>
          <a:bodyPr/>
          <a:lstStyle/>
          <a:p>
            <a:r>
              <a:rPr lang="es-EC" dirty="0" smtClean="0"/>
              <a:t>Producto punto y producto cruz</a:t>
            </a:r>
            <a:endParaRPr lang="es-EC" dirty="0"/>
          </a:p>
        </p:txBody>
      </p:sp>
    </p:spTree>
    <p:extLst>
      <p:ext uri="{BB962C8B-B14F-4D97-AF65-F5344CB8AC3E}">
        <p14:creationId xmlns:p14="http://schemas.microsoft.com/office/powerpoint/2010/main" val="367688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Producto entre vectores</a:t>
            </a:r>
            <a:endParaRPr lang="es-EC" dirty="0"/>
          </a:p>
        </p:txBody>
      </p:sp>
      <p:sp>
        <p:nvSpPr>
          <p:cNvPr id="5" name="4 Marcador de contenido"/>
          <p:cNvSpPr>
            <a:spLocks noGrp="1"/>
          </p:cNvSpPr>
          <p:nvPr>
            <p:ph idx="1"/>
          </p:nvPr>
        </p:nvSpPr>
        <p:spPr/>
        <p:txBody>
          <a:bodyPr/>
          <a:lstStyle/>
          <a:p>
            <a:pPr marL="109728" indent="0">
              <a:buNone/>
            </a:pPr>
            <a:r>
              <a:rPr lang="es-EC" dirty="0" smtClean="0"/>
              <a:t>Se ha definido previamente que sucede cuando multiplicamos un vector por un escalar.</a:t>
            </a:r>
          </a:p>
          <a:p>
            <a:pPr marL="109728" indent="0">
              <a:buNone/>
            </a:pPr>
            <a:r>
              <a:rPr lang="es-EC" dirty="0" smtClean="0"/>
              <a:t>Dentro de la multiplicación vectorial, es decir multiplicar dos vectores entre sí, tenemos dos opciones:</a:t>
            </a:r>
          </a:p>
          <a:p>
            <a:r>
              <a:rPr lang="es-EC" dirty="0" smtClean="0"/>
              <a:t>Producto Escalar o Punto</a:t>
            </a:r>
          </a:p>
          <a:p>
            <a:r>
              <a:rPr lang="es-EC" dirty="0" smtClean="0"/>
              <a:t>Producto Vectorial o Cruz.</a:t>
            </a:r>
            <a:endParaRPr lang="es-EC" dirty="0"/>
          </a:p>
        </p:txBody>
      </p:sp>
    </p:spTree>
    <p:extLst>
      <p:ext uri="{BB962C8B-B14F-4D97-AF65-F5344CB8AC3E}">
        <p14:creationId xmlns:p14="http://schemas.microsoft.com/office/powerpoint/2010/main" val="152524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249424"/>
                <a:ext cx="6419056" cy="4325112"/>
              </a:xfrm>
            </p:spPr>
            <p:txBody>
              <a:bodyPr/>
              <a:lstStyle/>
              <a:p>
                <a:pPr marL="109728" indent="0">
                  <a:buNone/>
                </a:pPr>
                <a:r>
                  <a:rPr lang="es-EC" dirty="0" smtClean="0"/>
                  <a:t>Se </a:t>
                </a:r>
                <a:r>
                  <a:rPr lang="es-EC" dirty="0"/>
                  <a:t>define como producto </a:t>
                </a:r>
                <a:r>
                  <a:rPr lang="es-EC" dirty="0" smtClean="0"/>
                  <a:t>escalar </a:t>
                </a: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acc>
                      <m:accPr>
                        <m:chr m:val="⃗"/>
                        <m:ctrlPr>
                          <a:rPr lang="es-EC" i="1">
                            <a:latin typeface="Cambria Math"/>
                          </a:rPr>
                        </m:ctrlPr>
                      </m:accPr>
                      <m:e>
                        <m:r>
                          <a:rPr lang="es-EC" i="1">
                            <a:latin typeface="Cambria Math"/>
                          </a:rPr>
                          <m:t>𝐵</m:t>
                        </m:r>
                      </m:e>
                    </m:acc>
                    <m:r>
                      <a:rPr lang="es-EC" i="1">
                        <a:latin typeface="Cambria Math"/>
                      </a:rPr>
                      <m:t> </m:t>
                    </m:r>
                  </m:oMath>
                </a14:m>
                <a:r>
                  <a:rPr lang="es-EC" dirty="0" smtClean="0"/>
                  <a:t>a:</a:t>
                </a:r>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𝑨</m:t>
                          </m:r>
                        </m:e>
                      </m:acc>
                      <m:r>
                        <a:rPr lang="es-EC" b="1" i="1">
                          <a:solidFill>
                            <a:srgbClr val="FF0000"/>
                          </a:solidFill>
                          <a:effectLst>
                            <a:outerShdw blurRad="38100" dist="38100" dir="2700000" algn="tl">
                              <a:srgbClr val="000000">
                                <a:alpha val="43137"/>
                              </a:srgbClr>
                            </a:outerShdw>
                          </a:effectLst>
                          <a:latin typeface="Cambria Math"/>
                        </a:rPr>
                        <m:t>.</m:t>
                      </m:r>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r>
                        <a:rPr lang="es-EC" b="1" i="1">
                          <a:solidFill>
                            <a:srgbClr val="FF0000"/>
                          </a:solidFill>
                          <a:effectLst>
                            <a:outerShdw blurRad="38100" dist="38100" dir="2700000" algn="tl">
                              <a:srgbClr val="000000">
                                <a:alpha val="43137"/>
                              </a:srgbClr>
                            </a:outerShdw>
                          </a:effectLst>
                          <a:latin typeface="Cambria Math"/>
                        </a:rPr>
                        <m:t>=</m:t>
                      </m:r>
                      <m:d>
                        <m:dPr>
                          <m:begChr m:val="|"/>
                          <m:endChr m:val="|"/>
                          <m:ctrlPr>
                            <a:rPr lang="es-EC" b="1" i="1">
                              <a:solidFill>
                                <a:srgbClr val="FF0000"/>
                              </a:solidFill>
                              <a:effectLst>
                                <a:outerShdw blurRad="38100" dist="38100" dir="2700000" algn="tl">
                                  <a:srgbClr val="000000">
                                    <a:alpha val="43137"/>
                                  </a:srgbClr>
                                </a:outerShdw>
                              </a:effectLst>
                              <a:latin typeface="Cambria Math"/>
                            </a:rPr>
                          </m:ctrlPr>
                        </m:dPr>
                        <m:e>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𝑨</m:t>
                              </m:r>
                            </m:e>
                          </m:acc>
                        </m:e>
                      </m:d>
                      <m:d>
                        <m:dPr>
                          <m:begChr m:val="|"/>
                          <m:endChr m:val="|"/>
                          <m:ctrlPr>
                            <a:rPr lang="es-EC" b="1" i="1">
                              <a:solidFill>
                                <a:srgbClr val="FF0000"/>
                              </a:solidFill>
                              <a:effectLst>
                                <a:outerShdw blurRad="38100" dist="38100" dir="2700000" algn="tl">
                                  <a:srgbClr val="000000">
                                    <a:alpha val="43137"/>
                                  </a:srgbClr>
                                </a:outerShdw>
                              </a:effectLst>
                              <a:latin typeface="Cambria Math"/>
                            </a:rPr>
                          </m:ctrlPr>
                        </m:dPr>
                        <m:e>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e>
                      </m:d>
                      <m:func>
                        <m:funcPr>
                          <m:ctrlPr>
                            <a:rPr lang="es-EC" b="1" i="1">
                              <a:solidFill>
                                <a:srgbClr val="FF0000"/>
                              </a:solidFill>
                              <a:effectLst>
                                <a:outerShdw blurRad="38100" dist="38100" dir="2700000" algn="tl">
                                  <a:srgbClr val="000000">
                                    <a:alpha val="43137"/>
                                  </a:srgbClr>
                                </a:outerShdw>
                              </a:effectLst>
                              <a:latin typeface="Cambria Math"/>
                            </a:rPr>
                          </m:ctrlPr>
                        </m:funcPr>
                        <m:fName>
                          <m:r>
                            <m:rPr>
                              <m:sty m:val="p"/>
                            </m:rPr>
                            <a:rPr lang="es-EC">
                              <a:solidFill>
                                <a:srgbClr val="FF0000"/>
                              </a:solidFill>
                              <a:effectLst>
                                <a:outerShdw blurRad="38100" dist="38100" dir="2700000" algn="tl">
                                  <a:srgbClr val="000000">
                                    <a:alpha val="43137"/>
                                  </a:srgbClr>
                                </a:outerShdw>
                              </a:effectLst>
                              <a:latin typeface="Cambria Math"/>
                            </a:rPr>
                            <m:t>cos</m:t>
                          </m:r>
                        </m:fName>
                        <m:e>
                          <m:r>
                            <a:rPr lang="es-EC" i="1">
                              <a:solidFill>
                                <a:srgbClr val="FF0000"/>
                              </a:solidFill>
                              <a:effectLst>
                                <a:outerShdw blurRad="38100" dist="38100" dir="2700000" algn="tl">
                                  <a:srgbClr val="000000">
                                    <a:alpha val="43137"/>
                                  </a:srgbClr>
                                </a:outerShdw>
                              </a:effectLst>
                              <a:latin typeface="Cambria Math"/>
                              <a:ea typeface="Cambria Math"/>
                            </a:rPr>
                            <m:t>𝜽</m:t>
                          </m:r>
                        </m:e>
                      </m:func>
                    </m:oMath>
                  </m:oMathPara>
                </a14:m>
                <a:endParaRPr lang="es-EC" dirty="0"/>
              </a:p>
              <a:p>
                <a:pPr marL="109728" indent="0">
                  <a:buNone/>
                </a:pPr>
                <a:r>
                  <a:rPr lang="es-EC" dirty="0"/>
                  <a:t>Donde </a:t>
                </a:r>
                <a14:m>
                  <m:oMath xmlns:m="http://schemas.openxmlformats.org/officeDocument/2006/math">
                    <m:r>
                      <a:rPr lang="es-EC" i="1">
                        <a:latin typeface="Cambria Math"/>
                        <a:ea typeface="Cambria Math"/>
                      </a:rPr>
                      <m:t>𝜃</m:t>
                    </m:r>
                  </m:oMath>
                </a14:m>
                <a:r>
                  <a:rPr lang="es-EC" dirty="0"/>
                  <a:t> es el ángulo entre los dos vectores</a:t>
                </a:r>
                <a:r>
                  <a:rPr lang="es-EC" dirty="0" smtClean="0"/>
                  <a:t>.</a:t>
                </a:r>
              </a:p>
              <a:p>
                <a:pPr marL="109728" indent="0">
                  <a:buNone/>
                </a:pPr>
                <a:endParaRPr lang="es-EC" dirty="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249424"/>
                <a:ext cx="6419056" cy="4325112"/>
              </a:xfrm>
              <a:blipFill rotWithShape="1">
                <a:blip r:embed="rId2"/>
                <a:stretch>
                  <a:fillRect l="-190" t="-1408"/>
                </a:stretch>
              </a:blipFill>
            </p:spPr>
            <p:txBody>
              <a:bodyPr/>
              <a:lstStyle/>
              <a:p>
                <a:r>
                  <a:rPr lang="es-EC">
                    <a:noFill/>
                  </a:rPr>
                  <a:t> </a:t>
                </a:r>
              </a:p>
            </p:txBody>
          </p:sp>
        </mc:Fallback>
      </mc:AlternateContent>
      <p:grpSp>
        <p:nvGrpSpPr>
          <p:cNvPr id="4" name="3 Grupo"/>
          <p:cNvGrpSpPr/>
          <p:nvPr/>
        </p:nvGrpSpPr>
        <p:grpSpPr>
          <a:xfrm>
            <a:off x="3203848" y="4437112"/>
            <a:ext cx="2160240" cy="2035372"/>
            <a:chOff x="3203848" y="4437112"/>
            <a:chExt cx="2160240" cy="2035372"/>
          </a:xfrm>
        </p:grpSpPr>
        <p:cxnSp>
          <p:nvCxnSpPr>
            <p:cNvPr id="5" name="4 Conector recto de flecha"/>
            <p:cNvCxnSpPr/>
            <p:nvPr/>
          </p:nvCxnSpPr>
          <p:spPr>
            <a:xfrm flipV="1">
              <a:off x="3203848" y="4437112"/>
              <a:ext cx="2160240" cy="115212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5 Conector recto de flecha"/>
            <p:cNvCxnSpPr/>
            <p:nvPr/>
          </p:nvCxnSpPr>
          <p:spPr>
            <a:xfrm>
              <a:off x="3203848" y="5589240"/>
              <a:ext cx="21602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 name="7 CuadroTexto"/>
                <p:cNvSpPr txBox="1"/>
                <p:nvPr/>
              </p:nvSpPr>
              <p:spPr>
                <a:xfrm>
                  <a:off x="3836187" y="4534312"/>
                  <a:ext cx="447781" cy="57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800" b="1" i="1" smtClean="0">
                                <a:latin typeface="Cambria Math"/>
                              </a:rPr>
                            </m:ctrlPr>
                          </m:accPr>
                          <m:e>
                            <m:r>
                              <a:rPr lang="es-EC" sz="2800" b="1" i="1" smtClean="0">
                                <a:latin typeface="Cambria Math"/>
                              </a:rPr>
                              <m:t>𝑨</m:t>
                            </m:r>
                          </m:e>
                        </m:acc>
                      </m:oMath>
                    </m:oMathPara>
                  </a14:m>
                  <a:endParaRPr lang="es-EC" b="1" dirty="0"/>
                </a:p>
              </p:txBody>
            </p:sp>
          </mc:Choice>
          <mc:Fallback xmlns="">
            <p:sp>
              <p:nvSpPr>
                <p:cNvPr id="8" name="7 CuadroTexto"/>
                <p:cNvSpPr txBox="1">
                  <a:spLocks noRot="1" noChangeAspect="1" noMove="1" noResize="1" noEditPoints="1" noAdjustHandles="1" noChangeArrowheads="1" noChangeShapeType="1" noTextEdit="1"/>
                </p:cNvSpPr>
                <p:nvPr/>
              </p:nvSpPr>
              <p:spPr>
                <a:xfrm>
                  <a:off x="3836187" y="4534312"/>
                  <a:ext cx="447781" cy="57830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4060077" y="5897005"/>
                  <a:ext cx="447781"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800" b="1" i="1" smtClean="0">
                                <a:latin typeface="Cambria Math"/>
                              </a:rPr>
                            </m:ctrlPr>
                          </m:accPr>
                          <m:e>
                            <m:r>
                              <a:rPr lang="es-EC" sz="2800" b="1" i="1" smtClean="0">
                                <a:latin typeface="Cambria Math"/>
                              </a:rPr>
                              <m:t>𝑩</m:t>
                            </m:r>
                          </m:e>
                        </m:acc>
                      </m:oMath>
                    </m:oMathPara>
                  </a14:m>
                  <a:endParaRPr lang="es-EC" b="1" dirty="0"/>
                </a:p>
              </p:txBody>
            </p:sp>
          </mc:Choice>
          <mc:Fallback xmlns="">
            <p:sp>
              <p:nvSpPr>
                <p:cNvPr id="9" name="8 CuadroTexto"/>
                <p:cNvSpPr txBox="1">
                  <a:spLocks noRot="1" noChangeAspect="1" noMove="1" noResize="1" noEditPoints="1" noAdjustHandles="1" noChangeArrowheads="1" noChangeShapeType="1" noTextEdit="1"/>
                </p:cNvSpPr>
                <p:nvPr/>
              </p:nvSpPr>
              <p:spPr>
                <a:xfrm>
                  <a:off x="4060077" y="5897005"/>
                  <a:ext cx="447781" cy="575479"/>
                </a:xfrm>
                <a:prstGeom prst="rect">
                  <a:avLst/>
                </a:prstGeom>
                <a:blipFill rotWithShape="1">
                  <a:blip r:embed="rId4"/>
                  <a:stretch>
                    <a:fillRect/>
                  </a:stretch>
                </a:blipFill>
              </p:spPr>
              <p:txBody>
                <a:bodyPr/>
                <a:lstStyle/>
                <a:p>
                  <a:r>
                    <a:rPr lang="es-EC">
                      <a:noFill/>
                    </a:rPr>
                    <a:t> </a:t>
                  </a:r>
                </a:p>
              </p:txBody>
            </p:sp>
          </mc:Fallback>
        </mc:AlternateContent>
        <p:sp>
          <p:nvSpPr>
            <p:cNvPr id="10" name="9 Arco"/>
            <p:cNvSpPr/>
            <p:nvPr/>
          </p:nvSpPr>
          <p:spPr>
            <a:xfrm>
              <a:off x="3836187" y="5054538"/>
              <a:ext cx="864096" cy="720080"/>
            </a:xfrm>
            <a:prstGeom prst="arc">
              <a:avLst>
                <a:gd name="adj1" fmla="val 16200000"/>
                <a:gd name="adj2" fmla="val 4445862"/>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1" name="10 CuadroTexto"/>
                <p:cNvSpPr txBox="1"/>
                <p:nvPr/>
              </p:nvSpPr>
              <p:spPr>
                <a:xfrm>
                  <a:off x="4785244" y="5165493"/>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a:ea typeface="Cambria Math"/>
                          </a:rPr>
                          <m:t>𝜽</m:t>
                        </m:r>
                      </m:oMath>
                    </m:oMathPara>
                  </a14:m>
                  <a:endParaRPr lang="es-EC" b="1" dirty="0"/>
                </a:p>
              </p:txBody>
            </p:sp>
          </mc:Choice>
          <mc:Fallback xmlns="">
            <p:sp>
              <p:nvSpPr>
                <p:cNvPr id="11" name="10 CuadroTexto"/>
                <p:cNvSpPr txBox="1">
                  <a:spLocks noRot="1" noChangeAspect="1" noMove="1" noResize="1" noEditPoints="1" noAdjustHandles="1" noChangeArrowheads="1" noChangeShapeType="1" noTextEdit="1"/>
                </p:cNvSpPr>
                <p:nvPr/>
              </p:nvSpPr>
              <p:spPr>
                <a:xfrm>
                  <a:off x="4785244" y="5165493"/>
                  <a:ext cx="360040" cy="369332"/>
                </a:xfrm>
                <a:prstGeom prst="rect">
                  <a:avLst/>
                </a:prstGeom>
                <a:blipFill rotWithShape="1">
                  <a:blip r:embed="rId5"/>
                  <a:stretch>
                    <a:fillRect/>
                  </a:stretch>
                </a:blipFill>
              </p:spPr>
              <p:txBody>
                <a:bodyPr/>
                <a:lstStyle/>
                <a:p>
                  <a:r>
                    <a:rPr lang="es-EC">
                      <a:noFill/>
                    </a:rPr>
                    <a:t> </a:t>
                  </a:r>
                </a:p>
              </p:txBody>
            </p:sp>
          </mc:Fallback>
        </mc:AlternateContent>
      </p:grpSp>
      <p:sp>
        <p:nvSpPr>
          <p:cNvPr id="12" name="11 Llamada ovalada"/>
          <p:cNvSpPr/>
          <p:nvPr/>
        </p:nvSpPr>
        <p:spPr>
          <a:xfrm>
            <a:off x="6156176" y="764704"/>
            <a:ext cx="2880320"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Definición formal del producto escalar</a:t>
            </a:r>
            <a:endParaRPr lang="es-EC" dirty="0"/>
          </a:p>
        </p:txBody>
      </p:sp>
    </p:spTree>
    <p:extLst>
      <p:ext uri="{BB962C8B-B14F-4D97-AF65-F5344CB8AC3E}">
        <p14:creationId xmlns:p14="http://schemas.microsoft.com/office/powerpoint/2010/main" val="393826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249424"/>
                <a:ext cx="7571184" cy="4325112"/>
              </a:xfrm>
            </p:spPr>
            <p:txBody>
              <a:bodyPr>
                <a:normAutofit lnSpcReduction="10000"/>
              </a:bodyPr>
              <a:lstStyle/>
              <a:p>
                <a:pPr marL="109728" indent="0">
                  <a:buNone/>
                </a:pPr>
                <a:r>
                  <a:rPr lang="es-EC" dirty="0" smtClean="0"/>
                  <a:t>Además, si se cuenta con las coordenadas unitarias de los vectores:</a:t>
                </a:r>
                <a:endParaRPr lang="es-EC" i="1" dirty="0" smtClean="0">
                  <a:latin typeface="Cambria Math"/>
                </a:endParaRPr>
              </a:p>
              <a:p>
                <a:pPr marL="109728" indent="0">
                  <a:buNone/>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sSub>
                      <m:sSubPr>
                        <m:ctrlPr>
                          <a:rPr lang="es-EC" i="1" smtClean="0">
                            <a:latin typeface="Cambria Math"/>
                          </a:rPr>
                        </m:ctrlPr>
                      </m:sSubPr>
                      <m:e>
                        <m:r>
                          <a:rPr lang="es-EC" b="0" i="1" smtClean="0">
                            <a:latin typeface="Cambria Math"/>
                          </a:rPr>
                          <m:t>𝑎</m:t>
                        </m:r>
                      </m:e>
                      <m:sub>
                        <m:r>
                          <a:rPr lang="es-EC" b="0" i="1" smtClean="0">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i="1">
                            <a:latin typeface="Cambria Math"/>
                          </a:rPr>
                          <m:t>𝑎</m:t>
                        </m:r>
                      </m:e>
                      <m:sub>
                        <m:r>
                          <a:rPr lang="es-EC" b="0" i="1" smtClean="0">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i="1">
                            <a:latin typeface="Cambria Math"/>
                          </a:rPr>
                          <m:t>𝑎</m:t>
                        </m:r>
                      </m:e>
                      <m:sub>
                        <m:r>
                          <a:rPr lang="es-EC" b="0" i="1" smtClean="0">
                            <a:latin typeface="Cambria Math"/>
                          </a:rPr>
                          <m:t>𝑧</m:t>
                        </m:r>
                      </m:sub>
                    </m:sSub>
                    <m:acc>
                      <m:accPr>
                        <m:chr m:val="̂"/>
                        <m:ctrlPr>
                          <a:rPr lang="es-EC" i="1">
                            <a:latin typeface="Cambria Math"/>
                          </a:rPr>
                        </m:ctrlPr>
                      </m:accPr>
                      <m:e>
                        <m:r>
                          <a:rPr lang="es-EC" i="1">
                            <a:latin typeface="Cambria Math"/>
                          </a:rPr>
                          <m:t>𝑘</m:t>
                        </m:r>
                      </m:e>
                    </m:acc>
                  </m:oMath>
                </a14:m>
                <a:r>
                  <a:rPr lang="es-EC" dirty="0" smtClean="0"/>
                  <a:t> y </a:t>
                </a:r>
                <a14:m>
                  <m:oMath xmlns:m="http://schemas.openxmlformats.org/officeDocument/2006/math">
                    <m:acc>
                      <m:accPr>
                        <m:chr m:val="⃗"/>
                        <m:ctrlPr>
                          <a:rPr lang="es-EC" i="1">
                            <a:latin typeface="Cambria Math"/>
                          </a:rPr>
                        </m:ctrlPr>
                      </m:accPr>
                      <m:e>
                        <m:r>
                          <a:rPr lang="es-EC" b="0" i="1" smtClean="0">
                            <a:latin typeface="Cambria Math"/>
                          </a:rPr>
                          <m:t>𝐵</m:t>
                        </m:r>
                      </m:e>
                    </m:acc>
                    <m:r>
                      <a:rPr lang="es-EC" i="1">
                        <a:latin typeface="Cambria Math"/>
                      </a:rPr>
                      <m:t>=</m:t>
                    </m:r>
                    <m:sSub>
                      <m:sSubPr>
                        <m:ctrlPr>
                          <a:rPr lang="es-EC" i="1">
                            <a:latin typeface="Cambria Math"/>
                          </a:rPr>
                        </m:ctrlPr>
                      </m:sSubPr>
                      <m:e>
                        <m:r>
                          <a:rPr lang="es-EC" b="0" i="1" smtClean="0">
                            <a:latin typeface="Cambria Math"/>
                          </a:rPr>
                          <m:t>𝑏</m:t>
                        </m:r>
                      </m:e>
                      <m:sub>
                        <m:r>
                          <a:rPr lang="es-EC" i="1">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b="0" i="1" smtClean="0">
                            <a:latin typeface="Cambria Math"/>
                          </a:rPr>
                          <m:t>𝑏</m:t>
                        </m:r>
                      </m:e>
                      <m:sub>
                        <m:r>
                          <a:rPr lang="es-EC" i="1">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b="0" i="1" smtClean="0">
                            <a:latin typeface="Cambria Math"/>
                          </a:rPr>
                          <m:t>𝑏</m:t>
                        </m:r>
                      </m:e>
                      <m:sub>
                        <m:r>
                          <a:rPr lang="es-EC" i="1">
                            <a:latin typeface="Cambria Math"/>
                          </a:rPr>
                          <m:t>𝑧</m:t>
                        </m:r>
                      </m:sub>
                    </m:sSub>
                    <m:acc>
                      <m:accPr>
                        <m:chr m:val="̂"/>
                        <m:ctrlPr>
                          <a:rPr lang="es-EC" i="1">
                            <a:latin typeface="Cambria Math"/>
                          </a:rPr>
                        </m:ctrlPr>
                      </m:accPr>
                      <m:e>
                        <m:r>
                          <a:rPr lang="es-EC" i="1">
                            <a:latin typeface="Cambria Math"/>
                          </a:rPr>
                          <m:t>𝑘</m:t>
                        </m:r>
                      </m:e>
                    </m:acc>
                  </m:oMath>
                </a14:m>
                <a:r>
                  <a:rPr lang="es-EC" dirty="0" smtClean="0"/>
                  <a:t>,</a:t>
                </a:r>
              </a:p>
              <a:p>
                <a:pPr marL="109728" indent="0">
                  <a:buNone/>
                </a:pPr>
                <a:r>
                  <a:rPr lang="es-EC" dirty="0" smtClean="0"/>
                  <a:t>Donde</a:t>
                </a:r>
                <a14:m>
                  <m:oMath xmlns:m="http://schemas.openxmlformats.org/officeDocument/2006/math">
                    <m:d>
                      <m:dPr>
                        <m:begChr m:val="{"/>
                        <m:endChr m:val="}"/>
                        <m:ctrlPr>
                          <a:rPr lang="es-EC" i="1">
                            <a:latin typeface="Cambria Math"/>
                          </a:rPr>
                        </m:ctrlPr>
                      </m:dPr>
                      <m:e>
                        <m:sSub>
                          <m:sSubPr>
                            <m:ctrlPr>
                              <a:rPr lang="es-EC" i="1">
                                <a:latin typeface="Cambria Math"/>
                              </a:rPr>
                            </m:ctrlPr>
                          </m:sSubPr>
                          <m:e>
                            <m:r>
                              <a:rPr lang="es-EC" i="1">
                                <a:latin typeface="Cambria Math"/>
                              </a:rPr>
                              <m:t> </m:t>
                            </m:r>
                            <m:r>
                              <a:rPr lang="es-EC" i="1">
                                <a:latin typeface="Cambria Math"/>
                              </a:rPr>
                              <m:t>𝑎</m:t>
                            </m:r>
                          </m:e>
                          <m:sub>
                            <m:r>
                              <a:rPr lang="es-EC" i="1">
                                <a:latin typeface="Cambria Math"/>
                              </a:rPr>
                              <m:t>𝑥</m:t>
                            </m:r>
                          </m:sub>
                        </m:sSub>
                        <m:r>
                          <a:rPr lang="es-EC" b="0" i="1" smtClean="0">
                            <a:latin typeface="Cambria Math"/>
                          </a:rPr>
                          <m:t>,</m:t>
                        </m:r>
                        <m:sSub>
                          <m:sSubPr>
                            <m:ctrlPr>
                              <a:rPr lang="es-EC" i="1">
                                <a:latin typeface="Cambria Math"/>
                              </a:rPr>
                            </m:ctrlPr>
                          </m:sSubPr>
                          <m:e>
                            <m:r>
                              <a:rPr lang="es-EC" i="1">
                                <a:latin typeface="Cambria Math"/>
                              </a:rPr>
                              <m:t>𝑎</m:t>
                            </m:r>
                          </m:e>
                          <m:sub>
                            <m:r>
                              <a:rPr lang="es-EC" b="0" i="1" smtClean="0">
                                <a:latin typeface="Cambria Math"/>
                              </a:rPr>
                              <m:t>𝑦</m:t>
                            </m:r>
                          </m:sub>
                        </m:sSub>
                        <m:r>
                          <a:rPr lang="es-EC" b="0" i="1" smtClean="0">
                            <a:latin typeface="Cambria Math"/>
                          </a:rPr>
                          <m:t>,</m:t>
                        </m:r>
                        <m:sSub>
                          <m:sSubPr>
                            <m:ctrlPr>
                              <a:rPr lang="es-EC" i="1">
                                <a:latin typeface="Cambria Math"/>
                              </a:rPr>
                            </m:ctrlPr>
                          </m:sSubPr>
                          <m:e>
                            <m:r>
                              <a:rPr lang="es-EC" i="1">
                                <a:latin typeface="Cambria Math"/>
                              </a:rPr>
                              <m:t> </m:t>
                            </m:r>
                            <m:r>
                              <a:rPr lang="es-EC" i="1">
                                <a:latin typeface="Cambria Math"/>
                              </a:rPr>
                              <m:t>𝑎</m:t>
                            </m:r>
                          </m:e>
                          <m:sub>
                            <m:r>
                              <a:rPr lang="es-EC" b="0" i="1" smtClean="0">
                                <a:latin typeface="Cambria Math"/>
                              </a:rPr>
                              <m:t>𝑧</m:t>
                            </m:r>
                          </m:sub>
                        </m:sSub>
                        <m:r>
                          <a:rPr lang="es-EC" b="0" i="1" smtClean="0">
                            <a:latin typeface="Cambria Math"/>
                          </a:rPr>
                          <m:t>,</m:t>
                        </m:r>
                        <m:sSub>
                          <m:sSubPr>
                            <m:ctrlPr>
                              <a:rPr lang="es-EC" i="1">
                                <a:latin typeface="Cambria Math"/>
                              </a:rPr>
                            </m:ctrlPr>
                          </m:sSubPr>
                          <m:e>
                            <m:r>
                              <a:rPr lang="es-EC" i="1">
                                <a:latin typeface="Cambria Math"/>
                              </a:rPr>
                              <m:t> </m:t>
                            </m:r>
                            <m:r>
                              <a:rPr lang="es-EC" b="0" i="1" smtClean="0">
                                <a:latin typeface="Cambria Math"/>
                              </a:rPr>
                              <m:t>𝑏</m:t>
                            </m:r>
                          </m:e>
                          <m:sub>
                            <m:r>
                              <a:rPr lang="es-EC" i="1">
                                <a:latin typeface="Cambria Math"/>
                              </a:rPr>
                              <m:t>𝑥</m:t>
                            </m:r>
                          </m:sub>
                        </m:sSub>
                        <m:r>
                          <a:rPr lang="es-EC" b="0" i="1" smtClean="0">
                            <a:latin typeface="Cambria Math"/>
                          </a:rPr>
                          <m:t>,</m:t>
                        </m:r>
                        <m:sSub>
                          <m:sSubPr>
                            <m:ctrlPr>
                              <a:rPr lang="es-EC" i="1">
                                <a:latin typeface="Cambria Math"/>
                              </a:rPr>
                            </m:ctrlPr>
                          </m:sSubPr>
                          <m:e>
                            <m:r>
                              <a:rPr lang="es-EC" i="1">
                                <a:latin typeface="Cambria Math"/>
                              </a:rPr>
                              <m:t> </m:t>
                            </m:r>
                            <m:r>
                              <a:rPr lang="es-EC" b="0" i="1" smtClean="0">
                                <a:latin typeface="Cambria Math"/>
                              </a:rPr>
                              <m:t>𝑏</m:t>
                            </m:r>
                          </m:e>
                          <m:sub>
                            <m:r>
                              <a:rPr lang="es-EC" b="0" i="1" smtClean="0">
                                <a:latin typeface="Cambria Math"/>
                              </a:rPr>
                              <m:t>𝑦</m:t>
                            </m:r>
                          </m:sub>
                        </m:sSub>
                        <m:r>
                          <a:rPr lang="es-EC" b="0" i="1" smtClean="0">
                            <a:latin typeface="Cambria Math"/>
                          </a:rPr>
                          <m:t>,</m:t>
                        </m:r>
                        <m:sSub>
                          <m:sSubPr>
                            <m:ctrlPr>
                              <a:rPr lang="es-EC" i="1">
                                <a:latin typeface="Cambria Math"/>
                              </a:rPr>
                            </m:ctrlPr>
                          </m:sSubPr>
                          <m:e>
                            <m:r>
                              <a:rPr lang="es-EC" i="1">
                                <a:latin typeface="Cambria Math"/>
                              </a:rPr>
                              <m:t> </m:t>
                            </m:r>
                            <m:r>
                              <a:rPr lang="es-EC" b="0" i="1" smtClean="0">
                                <a:latin typeface="Cambria Math"/>
                              </a:rPr>
                              <m:t>𝑏</m:t>
                            </m:r>
                          </m:e>
                          <m:sub>
                            <m:r>
                              <a:rPr lang="es-EC" b="0" i="1" smtClean="0">
                                <a:latin typeface="Cambria Math"/>
                              </a:rPr>
                              <m:t>𝑧</m:t>
                            </m:r>
                          </m:sub>
                        </m:sSub>
                      </m:e>
                    </m:d>
                    <m:r>
                      <a:rPr lang="es-EC" i="1" smtClean="0">
                        <a:latin typeface="Cambria Math"/>
                        <a:ea typeface="Cambria Math"/>
                      </a:rPr>
                      <m:t>∈</m:t>
                    </m:r>
                    <m:r>
                      <a:rPr lang="es-EC" i="1" smtClean="0">
                        <a:latin typeface="Cambria Math"/>
                        <a:ea typeface="Cambria Math"/>
                      </a:rPr>
                      <m:t>ℝ</m:t>
                    </m:r>
                  </m:oMath>
                </a14:m>
                <a:endParaRPr lang="es-EC" dirty="0" smtClean="0"/>
              </a:p>
              <a:p>
                <a:pPr marL="109728" indent="0">
                  <a:buNone/>
                </a:pPr>
                <a:r>
                  <a:rPr lang="es-EC" dirty="0" smtClean="0"/>
                  <a:t>Se define como producto punto </a:t>
                </a:r>
                <a14:m>
                  <m:oMath xmlns:m="http://schemas.openxmlformats.org/officeDocument/2006/math">
                    <m:acc>
                      <m:accPr>
                        <m:chr m:val="⃗"/>
                        <m:ctrlPr>
                          <a:rPr lang="es-EC" i="1" smtClean="0">
                            <a:latin typeface="Cambria Math"/>
                          </a:rPr>
                        </m:ctrlPr>
                      </m:accPr>
                      <m:e>
                        <m:r>
                          <a:rPr lang="es-EC" b="0" i="1" smtClean="0">
                            <a:latin typeface="Cambria Math"/>
                          </a:rPr>
                          <m:t>𝐴</m:t>
                        </m:r>
                      </m:e>
                    </m:acc>
                    <m:r>
                      <a:rPr lang="es-EC" b="0" i="1" smtClean="0">
                        <a:latin typeface="Cambria Math"/>
                      </a:rPr>
                      <m:t>.</m:t>
                    </m:r>
                    <m:acc>
                      <m:accPr>
                        <m:chr m:val="⃗"/>
                        <m:ctrlPr>
                          <a:rPr lang="es-EC" i="1" smtClean="0">
                            <a:latin typeface="Cambria Math"/>
                          </a:rPr>
                        </m:ctrlPr>
                      </m:accPr>
                      <m:e>
                        <m:r>
                          <a:rPr lang="es-EC" b="0" i="1" smtClean="0">
                            <a:latin typeface="Cambria Math"/>
                          </a:rPr>
                          <m:t>𝐵</m:t>
                        </m:r>
                      </m:e>
                    </m:acc>
                  </m:oMath>
                </a14:m>
                <a:r>
                  <a:rPr lang="es-EC" dirty="0" smtClean="0"/>
                  <a:t> a la operación matemática de:</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solidFill>
                                <a:srgbClr val="FF0000"/>
                              </a:solidFill>
                              <a:latin typeface="Cambria Math"/>
                            </a:rPr>
                          </m:ctrlPr>
                        </m:accPr>
                        <m:e>
                          <m:r>
                            <a:rPr lang="es-EC" b="1" i="1">
                              <a:solidFill>
                                <a:srgbClr val="FF0000"/>
                              </a:solidFill>
                              <a:latin typeface="Cambria Math"/>
                            </a:rPr>
                            <m:t>𝑨</m:t>
                          </m:r>
                        </m:e>
                      </m:acc>
                      <m:r>
                        <a:rPr lang="es-EC" b="1" i="1">
                          <a:solidFill>
                            <a:srgbClr val="FF0000"/>
                          </a:solidFill>
                          <a:latin typeface="Cambria Math"/>
                        </a:rPr>
                        <m:t>.</m:t>
                      </m:r>
                      <m:acc>
                        <m:accPr>
                          <m:chr m:val="⃗"/>
                          <m:ctrlPr>
                            <a:rPr lang="es-EC" b="1" i="1">
                              <a:solidFill>
                                <a:srgbClr val="FF0000"/>
                              </a:solidFill>
                              <a:latin typeface="Cambria Math"/>
                            </a:rPr>
                          </m:ctrlPr>
                        </m:accPr>
                        <m:e>
                          <m:r>
                            <a:rPr lang="es-EC" b="1" i="1">
                              <a:solidFill>
                                <a:srgbClr val="FF0000"/>
                              </a:solidFill>
                              <a:latin typeface="Cambria Math"/>
                            </a:rPr>
                            <m:t>𝑩</m:t>
                          </m:r>
                        </m:e>
                      </m:acc>
                      <m:r>
                        <a:rPr lang="es-EC" b="1" i="1" smtClean="0">
                          <a:solidFill>
                            <a:srgbClr val="FF0000"/>
                          </a:solidFill>
                          <a:latin typeface="Cambria Math"/>
                        </a:rPr>
                        <m:t>=</m:t>
                      </m:r>
                      <m:d>
                        <m:dPr>
                          <m:ctrlPr>
                            <a:rPr lang="es-EC" b="1" i="1" smtClean="0">
                              <a:solidFill>
                                <a:srgbClr val="FF0000"/>
                              </a:solidFill>
                              <a:latin typeface="Cambria Math"/>
                            </a:rPr>
                          </m:ctrlPr>
                        </m:dPr>
                        <m:e>
                          <m:sSub>
                            <m:sSubPr>
                              <m:ctrlPr>
                                <a:rPr lang="es-EC" b="1" i="1" smtClean="0">
                                  <a:solidFill>
                                    <a:srgbClr val="FF0000"/>
                                  </a:solidFill>
                                  <a:latin typeface="Cambria Math"/>
                                </a:rPr>
                              </m:ctrlPr>
                            </m:sSubPr>
                            <m:e>
                              <m:r>
                                <a:rPr lang="es-EC" b="1" i="1" smtClean="0">
                                  <a:solidFill>
                                    <a:srgbClr val="FF0000"/>
                                  </a:solidFill>
                                  <a:latin typeface="Cambria Math"/>
                                </a:rPr>
                                <m:t>𝒂</m:t>
                              </m:r>
                            </m:e>
                            <m:sub>
                              <m:r>
                                <a:rPr lang="es-EC" b="1" i="1" smtClean="0">
                                  <a:solidFill>
                                    <a:srgbClr val="FF0000"/>
                                  </a:solidFill>
                                  <a:latin typeface="Cambria Math"/>
                                </a:rPr>
                                <m:t>𝒙</m:t>
                              </m:r>
                            </m:sub>
                          </m:sSub>
                        </m:e>
                      </m:d>
                      <m:d>
                        <m:dPr>
                          <m:ctrlPr>
                            <a:rPr lang="es-EC" b="1" i="1" smtClean="0">
                              <a:solidFill>
                                <a:srgbClr val="FF0000"/>
                              </a:solidFill>
                              <a:latin typeface="Cambria Math"/>
                            </a:rPr>
                          </m:ctrlPr>
                        </m:dPr>
                        <m:e>
                          <m:sSub>
                            <m:sSubPr>
                              <m:ctrlPr>
                                <a:rPr lang="es-EC" b="1" i="1" smtClean="0">
                                  <a:solidFill>
                                    <a:srgbClr val="FF0000"/>
                                  </a:solidFill>
                                  <a:latin typeface="Cambria Math"/>
                                </a:rPr>
                              </m:ctrlPr>
                            </m:sSubPr>
                            <m:e>
                              <m:r>
                                <a:rPr lang="es-EC" b="1" i="1" smtClean="0">
                                  <a:solidFill>
                                    <a:srgbClr val="FF0000"/>
                                  </a:solidFill>
                                  <a:latin typeface="Cambria Math"/>
                                </a:rPr>
                                <m:t>𝒃</m:t>
                              </m:r>
                            </m:e>
                            <m:sub>
                              <m:r>
                                <a:rPr lang="es-EC" b="1" i="1" smtClean="0">
                                  <a:solidFill>
                                    <a:srgbClr val="FF0000"/>
                                  </a:solidFill>
                                  <a:latin typeface="Cambria Math"/>
                                </a:rPr>
                                <m:t>𝒙</m:t>
                              </m:r>
                            </m:sub>
                          </m:sSub>
                        </m:e>
                      </m:d>
                      <m:r>
                        <a:rPr lang="es-EC" b="1" i="1" smtClean="0">
                          <a:solidFill>
                            <a:srgbClr val="FF0000"/>
                          </a:solidFill>
                          <a:latin typeface="Cambria Math"/>
                        </a:rPr>
                        <m:t>+</m:t>
                      </m:r>
                      <m:d>
                        <m:dPr>
                          <m:ctrlPr>
                            <a:rPr lang="es-EC" b="1" i="1">
                              <a:solidFill>
                                <a:srgbClr val="FF0000"/>
                              </a:solidFill>
                              <a:latin typeface="Cambria Math"/>
                            </a:rPr>
                          </m:ctrlPr>
                        </m:dPr>
                        <m:e>
                          <m:sSub>
                            <m:sSubPr>
                              <m:ctrlPr>
                                <a:rPr lang="es-EC" b="1" i="1">
                                  <a:solidFill>
                                    <a:srgbClr val="FF0000"/>
                                  </a:solidFill>
                                  <a:latin typeface="Cambria Math"/>
                                </a:rPr>
                              </m:ctrlPr>
                            </m:sSubPr>
                            <m:e>
                              <m:r>
                                <a:rPr lang="es-EC" b="1" i="1">
                                  <a:solidFill>
                                    <a:srgbClr val="FF0000"/>
                                  </a:solidFill>
                                  <a:latin typeface="Cambria Math"/>
                                </a:rPr>
                                <m:t>𝒂</m:t>
                              </m:r>
                            </m:e>
                            <m:sub>
                              <m:r>
                                <a:rPr lang="es-EC" b="1" i="1" smtClean="0">
                                  <a:solidFill>
                                    <a:srgbClr val="FF0000"/>
                                  </a:solidFill>
                                  <a:latin typeface="Cambria Math"/>
                                </a:rPr>
                                <m:t>𝒚</m:t>
                              </m:r>
                            </m:sub>
                          </m:sSub>
                        </m:e>
                      </m:d>
                      <m:d>
                        <m:dPr>
                          <m:ctrlPr>
                            <a:rPr lang="es-EC" b="1" i="1">
                              <a:solidFill>
                                <a:srgbClr val="FF0000"/>
                              </a:solidFill>
                              <a:latin typeface="Cambria Math"/>
                            </a:rPr>
                          </m:ctrlPr>
                        </m:dPr>
                        <m:e>
                          <m:sSub>
                            <m:sSubPr>
                              <m:ctrlPr>
                                <a:rPr lang="es-EC" b="1" i="1">
                                  <a:solidFill>
                                    <a:srgbClr val="FF0000"/>
                                  </a:solidFill>
                                  <a:latin typeface="Cambria Math"/>
                                </a:rPr>
                              </m:ctrlPr>
                            </m:sSubPr>
                            <m:e>
                              <m:r>
                                <a:rPr lang="es-EC" b="1" i="1">
                                  <a:solidFill>
                                    <a:srgbClr val="FF0000"/>
                                  </a:solidFill>
                                  <a:latin typeface="Cambria Math"/>
                                </a:rPr>
                                <m:t>𝒃</m:t>
                              </m:r>
                            </m:e>
                            <m:sub>
                              <m:r>
                                <a:rPr lang="es-EC" b="1" i="1" smtClean="0">
                                  <a:solidFill>
                                    <a:srgbClr val="FF0000"/>
                                  </a:solidFill>
                                  <a:latin typeface="Cambria Math"/>
                                </a:rPr>
                                <m:t>𝒚</m:t>
                              </m:r>
                            </m:sub>
                          </m:sSub>
                        </m:e>
                      </m:d>
                      <m:r>
                        <a:rPr lang="es-EC" b="1" i="1" smtClean="0">
                          <a:solidFill>
                            <a:srgbClr val="FF0000"/>
                          </a:solidFill>
                          <a:latin typeface="Cambria Math"/>
                        </a:rPr>
                        <m:t>+</m:t>
                      </m:r>
                      <m:d>
                        <m:dPr>
                          <m:ctrlPr>
                            <a:rPr lang="es-EC" b="1" i="1">
                              <a:solidFill>
                                <a:srgbClr val="FF0000"/>
                              </a:solidFill>
                              <a:latin typeface="Cambria Math"/>
                            </a:rPr>
                          </m:ctrlPr>
                        </m:dPr>
                        <m:e>
                          <m:sSub>
                            <m:sSubPr>
                              <m:ctrlPr>
                                <a:rPr lang="es-EC" b="1" i="1">
                                  <a:solidFill>
                                    <a:srgbClr val="FF0000"/>
                                  </a:solidFill>
                                  <a:latin typeface="Cambria Math"/>
                                </a:rPr>
                              </m:ctrlPr>
                            </m:sSubPr>
                            <m:e>
                              <m:r>
                                <a:rPr lang="es-EC" b="1" i="1">
                                  <a:solidFill>
                                    <a:srgbClr val="FF0000"/>
                                  </a:solidFill>
                                  <a:latin typeface="Cambria Math"/>
                                </a:rPr>
                                <m:t>𝒂</m:t>
                              </m:r>
                            </m:e>
                            <m:sub>
                              <m:r>
                                <a:rPr lang="es-EC" b="1" i="1" smtClean="0">
                                  <a:solidFill>
                                    <a:srgbClr val="FF0000"/>
                                  </a:solidFill>
                                  <a:latin typeface="Cambria Math"/>
                                </a:rPr>
                                <m:t>𝒛</m:t>
                              </m:r>
                            </m:sub>
                          </m:sSub>
                        </m:e>
                      </m:d>
                      <m:d>
                        <m:dPr>
                          <m:ctrlPr>
                            <a:rPr lang="es-EC" b="1" i="1">
                              <a:solidFill>
                                <a:srgbClr val="FF0000"/>
                              </a:solidFill>
                              <a:latin typeface="Cambria Math"/>
                            </a:rPr>
                          </m:ctrlPr>
                        </m:dPr>
                        <m:e>
                          <m:sSub>
                            <m:sSubPr>
                              <m:ctrlPr>
                                <a:rPr lang="es-EC" b="1" i="1">
                                  <a:solidFill>
                                    <a:srgbClr val="FF0000"/>
                                  </a:solidFill>
                                  <a:latin typeface="Cambria Math"/>
                                </a:rPr>
                              </m:ctrlPr>
                            </m:sSubPr>
                            <m:e>
                              <m:r>
                                <a:rPr lang="es-EC" b="1" i="1">
                                  <a:solidFill>
                                    <a:srgbClr val="FF0000"/>
                                  </a:solidFill>
                                  <a:latin typeface="Cambria Math"/>
                                </a:rPr>
                                <m:t>𝒃</m:t>
                              </m:r>
                            </m:e>
                            <m:sub>
                              <m:r>
                                <a:rPr lang="es-EC" b="1" i="1" smtClean="0">
                                  <a:solidFill>
                                    <a:srgbClr val="FF0000"/>
                                  </a:solidFill>
                                  <a:latin typeface="Cambria Math"/>
                                </a:rPr>
                                <m:t>𝒛</m:t>
                              </m:r>
                            </m:sub>
                          </m:sSub>
                        </m:e>
                      </m:d>
                    </m:oMath>
                  </m:oMathPara>
                </a14:m>
                <a:endParaRPr lang="es-EC" b="1" dirty="0" smtClean="0">
                  <a:solidFill>
                    <a:srgbClr val="FF0000"/>
                  </a:solidFill>
                </a:endParaRPr>
              </a:p>
              <a:p>
                <a:pPr marL="109728" indent="0">
                  <a:buNone/>
                </a:pPr>
                <a:r>
                  <a:rPr lang="es-EC" dirty="0" smtClean="0"/>
                  <a:t>Donde el resultado de la operación “producto punto” es siempre UN ESCALAR.</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249424"/>
                <a:ext cx="7571184" cy="4325112"/>
              </a:xfrm>
              <a:blipFill rotWithShape="1">
                <a:blip r:embed="rId2"/>
                <a:stretch>
                  <a:fillRect l="-161" t="-2394" r="-403"/>
                </a:stretch>
              </a:blipFill>
            </p:spPr>
            <p:txBody>
              <a:bodyPr/>
              <a:lstStyle/>
              <a:p>
                <a:r>
                  <a:rPr lang="es-EC">
                    <a:noFill/>
                  </a:rPr>
                  <a:t> </a:t>
                </a:r>
              </a:p>
            </p:txBody>
          </p:sp>
        </mc:Fallback>
      </mc:AlternateContent>
      <p:sp>
        <p:nvSpPr>
          <p:cNvPr id="4" name="3 Llamada ovalada"/>
          <p:cNvSpPr/>
          <p:nvPr/>
        </p:nvSpPr>
        <p:spPr>
          <a:xfrm>
            <a:off x="6300192" y="616788"/>
            <a:ext cx="2592288" cy="15841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Definición de operación “producto escalar”</a:t>
            </a:r>
            <a:endParaRPr lang="es-EC" dirty="0"/>
          </a:p>
        </p:txBody>
      </p:sp>
    </p:spTree>
    <p:extLst>
      <p:ext uri="{BB962C8B-B14F-4D97-AF65-F5344CB8AC3E}">
        <p14:creationId xmlns:p14="http://schemas.microsoft.com/office/powerpoint/2010/main" val="280824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77500" lnSpcReduction="20000"/>
              </a:bodyPr>
              <a:lstStyle/>
              <a:p>
                <a:pPr marL="109728" indent="0">
                  <a:buNone/>
                </a:pPr>
                <a:r>
                  <a:rPr lang="es-EC" b="1" u="sng" dirty="0" smtClean="0"/>
                  <a:t>¿Y qué sucede con los vectores unitarios directores?</a:t>
                </a:r>
              </a:p>
              <a:p>
                <a:pPr marL="109728" indent="0">
                  <a:buNone/>
                </a:pPr>
                <a:r>
                  <a:rPr lang="es-EC" dirty="0" smtClean="0"/>
                  <a:t>Al aplicar la definición formal:</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𝑨</m:t>
                              </m:r>
                            </m:e>
                          </m:acc>
                        </m:e>
                      </m:d>
                      <m:d>
                        <m:dPr>
                          <m:begChr m:val="|"/>
                          <m:endChr m:val="|"/>
                          <m:ctrlPr>
                            <a:rPr lang="es-EC" b="1" i="1">
                              <a:latin typeface="Cambria Math"/>
                            </a:rPr>
                          </m:ctrlPr>
                        </m:dPr>
                        <m:e>
                          <m:acc>
                            <m:accPr>
                              <m:chr m:val="⃗"/>
                              <m:ctrlPr>
                                <a:rPr lang="es-EC" b="1" i="1">
                                  <a:latin typeface="Cambria Math"/>
                                </a:rPr>
                              </m:ctrlPr>
                            </m:accPr>
                            <m:e>
                              <m:r>
                                <a:rPr lang="es-EC" b="1" i="1">
                                  <a:latin typeface="Cambria Math"/>
                                </a:rPr>
                                <m:t>𝑩</m:t>
                              </m:r>
                            </m:e>
                          </m:acc>
                        </m:e>
                      </m:d>
                      <m:func>
                        <m:funcPr>
                          <m:ctrlPr>
                            <a:rPr lang="es-EC" b="1" i="1">
                              <a:latin typeface="Cambria Math"/>
                            </a:rPr>
                          </m:ctrlPr>
                        </m:funcPr>
                        <m:fName>
                          <m:r>
                            <m:rPr>
                              <m:sty m:val="p"/>
                            </m:rPr>
                            <a:rPr lang="es-EC">
                              <a:latin typeface="Cambria Math"/>
                            </a:rPr>
                            <m:t>cos</m:t>
                          </m:r>
                        </m:fName>
                        <m:e>
                          <m:r>
                            <a:rPr lang="es-EC" i="1">
                              <a:latin typeface="Cambria Math"/>
                              <a:ea typeface="Cambria Math"/>
                            </a:rPr>
                            <m:t>𝜽</m:t>
                          </m:r>
                        </m:e>
                      </m:func>
                    </m:oMath>
                  </m:oMathPara>
                </a14:m>
                <a:endParaRPr lang="es-EC" dirty="0" smtClean="0"/>
              </a:p>
              <a:p>
                <a:pPr marL="109728" indent="0">
                  <a:buNone/>
                </a:pPr>
                <a:r>
                  <a:rPr lang="es-EC" dirty="0" smtClean="0"/>
                  <a:t>Si multiplicamos los vectores unitarios entre sí:</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latin typeface="Cambria Math"/>
                            </a:rPr>
                          </m:ctrlPr>
                        </m:accPr>
                        <m:e>
                          <m:r>
                            <a:rPr lang="es-EC" b="1" i="1" smtClean="0">
                              <a:latin typeface="Cambria Math"/>
                            </a:rPr>
                            <m:t>𝒊</m:t>
                          </m:r>
                        </m:e>
                      </m:acc>
                      <m:r>
                        <a:rPr lang="es-EC" b="1" i="1" smtClean="0">
                          <a:latin typeface="Cambria Math"/>
                        </a:rPr>
                        <m:t>.</m:t>
                      </m:r>
                      <m:acc>
                        <m:accPr>
                          <m:chr m:val="̂"/>
                          <m:ctrlPr>
                            <a:rPr lang="es-EC" b="1" i="1" smtClean="0">
                              <a:latin typeface="Cambria Math"/>
                            </a:rPr>
                          </m:ctrlPr>
                        </m:accPr>
                        <m:e>
                          <m:r>
                            <a:rPr lang="es-EC" b="1" i="1" smtClean="0">
                              <a:latin typeface="Cambria Math"/>
                            </a:rPr>
                            <m:t>𝒊</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𝒊</m:t>
                              </m:r>
                            </m:e>
                          </m:acc>
                        </m:e>
                      </m:d>
                      <m:d>
                        <m:dPr>
                          <m:begChr m:val="|"/>
                          <m:endChr m:val="|"/>
                          <m:ctrlPr>
                            <a:rPr lang="es-EC" b="1" i="1">
                              <a:latin typeface="Cambria Math"/>
                            </a:rPr>
                          </m:ctrlPr>
                        </m:dPr>
                        <m:e>
                          <m:acc>
                            <m:accPr>
                              <m:chr m:val="̂"/>
                              <m:ctrlPr>
                                <a:rPr lang="es-EC" b="1" i="1">
                                  <a:latin typeface="Cambria Math"/>
                                </a:rPr>
                              </m:ctrlPr>
                            </m:accPr>
                            <m:e>
                              <m:r>
                                <a:rPr lang="es-EC" b="1" i="1">
                                  <a:latin typeface="Cambria Math"/>
                                </a:rPr>
                                <m:t>𝒊</m:t>
                              </m:r>
                            </m:e>
                          </m:acc>
                        </m:e>
                      </m:d>
                      <m:func>
                        <m:funcPr>
                          <m:ctrlPr>
                            <a:rPr lang="es-EC" b="1" i="1">
                              <a:latin typeface="Cambria Math"/>
                            </a:rPr>
                          </m:ctrlPr>
                        </m:funcPr>
                        <m:fName>
                          <m:r>
                            <m:rPr>
                              <m:sty m:val="p"/>
                            </m:rPr>
                            <a:rPr lang="es-EC">
                              <a:latin typeface="Cambria Math"/>
                            </a:rPr>
                            <m:t>cos</m:t>
                          </m:r>
                        </m:fName>
                        <m:e>
                          <m:r>
                            <a:rPr lang="es-EC" b="1" i="1" smtClean="0">
                              <a:latin typeface="Cambria Math"/>
                            </a:rPr>
                            <m:t>𝟎</m:t>
                          </m:r>
                          <m:r>
                            <a:rPr lang="es-EC" b="1" i="1" smtClean="0">
                              <a:latin typeface="Cambria Math"/>
                            </a:rPr>
                            <m:t>°=</m:t>
                          </m:r>
                          <m:d>
                            <m:dPr>
                              <m:ctrlPr>
                                <a:rPr lang="es-EC" b="1" i="1" smtClean="0">
                                  <a:latin typeface="Cambria Math"/>
                                </a:rPr>
                              </m:ctrlPr>
                            </m:dPr>
                            <m:e>
                              <m:r>
                                <a:rPr lang="es-EC" b="1" i="1" smtClean="0">
                                  <a:latin typeface="Cambria Math"/>
                                </a:rPr>
                                <m:t>𝟏</m:t>
                              </m:r>
                            </m:e>
                          </m:d>
                          <m:d>
                            <m:dPr>
                              <m:ctrlPr>
                                <a:rPr lang="es-EC" b="1" i="1" smtClean="0">
                                  <a:latin typeface="Cambria Math"/>
                                </a:rPr>
                              </m:ctrlPr>
                            </m:dPr>
                            <m:e>
                              <m:r>
                                <a:rPr lang="es-EC" b="1" i="1" smtClean="0">
                                  <a:latin typeface="Cambria Math"/>
                                </a:rPr>
                                <m:t>𝟏</m:t>
                              </m:r>
                            </m:e>
                          </m:d>
                        </m:e>
                      </m:func>
                      <m:d>
                        <m:dPr>
                          <m:ctrlPr>
                            <a:rPr lang="es-EC" b="1" i="1" smtClean="0">
                              <a:latin typeface="Cambria Math"/>
                              <a:ea typeface="Cambria Math"/>
                            </a:rPr>
                          </m:ctrlPr>
                        </m:dPr>
                        <m:e>
                          <m:r>
                            <a:rPr lang="es-EC" b="1" i="1" smtClean="0">
                              <a:latin typeface="Cambria Math"/>
                              <a:ea typeface="Cambria Math"/>
                            </a:rPr>
                            <m:t>𝟏</m:t>
                          </m:r>
                        </m:e>
                      </m:d>
                      <m:r>
                        <a:rPr lang="es-EC" b="1" i="1" smtClean="0">
                          <a:latin typeface="Cambria Math"/>
                          <a:ea typeface="Cambria Math"/>
                        </a:rPr>
                        <m:t>=</m:t>
                      </m:r>
                      <m:r>
                        <a:rPr lang="es-EC" b="1" i="1" smtClean="0">
                          <a:latin typeface="Cambria Math"/>
                          <a:ea typeface="Cambria Math"/>
                        </a:rPr>
                        <m:t>𝟏</m:t>
                      </m:r>
                    </m:oMath>
                  </m:oMathPara>
                </a14:m>
                <a:endParaRPr lang="es-EC" b="1" dirty="0" smtClean="0">
                  <a:ea typeface="Cambria Math"/>
                </a:endParaRP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smtClean="0">
                              <a:latin typeface="Cambria Math"/>
                            </a:rPr>
                            <m:t>𝒋</m:t>
                          </m:r>
                        </m:e>
                      </m:acc>
                      <m:r>
                        <a:rPr lang="es-EC" b="1" i="1">
                          <a:latin typeface="Cambria Math"/>
                        </a:rPr>
                        <m:t>.</m:t>
                      </m:r>
                      <m:acc>
                        <m:accPr>
                          <m:chr m:val="̂"/>
                          <m:ctrlPr>
                            <a:rPr lang="es-EC" b="1" i="1">
                              <a:latin typeface="Cambria Math"/>
                            </a:rPr>
                          </m:ctrlPr>
                        </m:accPr>
                        <m:e>
                          <m:r>
                            <a:rPr lang="es-EC" b="1" i="1" smtClean="0">
                              <a:latin typeface="Cambria Math"/>
                            </a:rPr>
                            <m:t>𝒋</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𝒋</m:t>
                              </m:r>
                            </m:e>
                          </m:acc>
                        </m:e>
                      </m:d>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𝒋</m:t>
                              </m:r>
                            </m:e>
                          </m:acc>
                        </m:e>
                      </m:d>
                      <m:func>
                        <m:funcPr>
                          <m:ctrlPr>
                            <a:rPr lang="es-EC" b="1" i="1">
                              <a:latin typeface="Cambria Math"/>
                            </a:rPr>
                          </m:ctrlPr>
                        </m:funcPr>
                        <m:fName>
                          <m:r>
                            <m:rPr>
                              <m:sty m:val="p"/>
                            </m:rPr>
                            <a:rPr lang="es-EC">
                              <a:latin typeface="Cambria Math"/>
                            </a:rPr>
                            <m:t>cos</m:t>
                          </m:r>
                        </m:fName>
                        <m:e>
                          <m:r>
                            <a:rPr lang="es-EC" b="1" i="1">
                              <a:latin typeface="Cambria Math"/>
                            </a:rPr>
                            <m:t>𝟎</m:t>
                          </m:r>
                          <m:r>
                            <a:rPr lang="es-EC" b="1" i="1">
                              <a:latin typeface="Cambria Math"/>
                            </a:rPr>
                            <m:t>°=</m:t>
                          </m:r>
                          <m:d>
                            <m:dPr>
                              <m:ctrlPr>
                                <a:rPr lang="es-EC" b="1" i="1">
                                  <a:latin typeface="Cambria Math"/>
                                </a:rPr>
                              </m:ctrlPr>
                            </m:dPr>
                            <m:e>
                              <m:r>
                                <a:rPr lang="es-EC" b="1" i="1">
                                  <a:latin typeface="Cambria Math"/>
                                </a:rPr>
                                <m:t>𝟏</m:t>
                              </m:r>
                            </m:e>
                          </m:d>
                          <m:d>
                            <m:dPr>
                              <m:ctrlPr>
                                <a:rPr lang="es-EC" b="1" i="1">
                                  <a:latin typeface="Cambria Math"/>
                                </a:rPr>
                              </m:ctrlPr>
                            </m:dPr>
                            <m:e>
                              <m:r>
                                <a:rPr lang="es-EC" b="1" i="1">
                                  <a:latin typeface="Cambria Math"/>
                                </a:rPr>
                                <m:t>𝟏</m:t>
                              </m:r>
                            </m:e>
                          </m:d>
                        </m:e>
                      </m:func>
                      <m:d>
                        <m:dPr>
                          <m:ctrlPr>
                            <a:rPr lang="es-EC" b="1" i="1">
                              <a:latin typeface="Cambria Math"/>
                              <a:ea typeface="Cambria Math"/>
                            </a:rPr>
                          </m:ctrlPr>
                        </m:dPr>
                        <m:e>
                          <m:r>
                            <a:rPr lang="es-EC" b="1" i="1">
                              <a:latin typeface="Cambria Math"/>
                              <a:ea typeface="Cambria Math"/>
                            </a:rPr>
                            <m:t>𝟏</m:t>
                          </m:r>
                        </m:e>
                      </m:d>
                      <m:r>
                        <a:rPr lang="es-EC" b="1" i="1">
                          <a:latin typeface="Cambria Math"/>
                          <a:ea typeface="Cambria Math"/>
                        </a:rPr>
                        <m:t>=</m:t>
                      </m:r>
                      <m:r>
                        <a:rPr lang="es-EC" b="1" i="1">
                          <a:latin typeface="Cambria Math"/>
                          <a:ea typeface="Cambria Math"/>
                        </a:rPr>
                        <m:t>𝟏</m:t>
                      </m:r>
                    </m:oMath>
                  </m:oMathPara>
                </a14:m>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smtClean="0">
                              <a:latin typeface="Cambria Math"/>
                            </a:rPr>
                            <m:t>𝒌</m:t>
                          </m:r>
                        </m:e>
                      </m:acc>
                      <m:r>
                        <a:rPr lang="es-EC" b="1" i="1">
                          <a:latin typeface="Cambria Math"/>
                        </a:rPr>
                        <m:t>.</m:t>
                      </m:r>
                      <m:acc>
                        <m:accPr>
                          <m:chr m:val="̂"/>
                          <m:ctrlPr>
                            <a:rPr lang="es-EC" b="1" i="1">
                              <a:latin typeface="Cambria Math"/>
                            </a:rPr>
                          </m:ctrlPr>
                        </m:accPr>
                        <m:e>
                          <m:r>
                            <a:rPr lang="es-EC" b="1" i="1" smtClean="0">
                              <a:latin typeface="Cambria Math"/>
                            </a:rPr>
                            <m:t>𝒌</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𝒌</m:t>
                              </m:r>
                            </m:e>
                          </m:acc>
                        </m:e>
                      </m:d>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𝒌</m:t>
                              </m:r>
                            </m:e>
                          </m:acc>
                        </m:e>
                      </m:d>
                      <m:func>
                        <m:funcPr>
                          <m:ctrlPr>
                            <a:rPr lang="es-EC" b="1" i="1">
                              <a:latin typeface="Cambria Math"/>
                            </a:rPr>
                          </m:ctrlPr>
                        </m:funcPr>
                        <m:fName>
                          <m:r>
                            <m:rPr>
                              <m:sty m:val="p"/>
                            </m:rPr>
                            <a:rPr lang="es-EC">
                              <a:latin typeface="Cambria Math"/>
                            </a:rPr>
                            <m:t>cos</m:t>
                          </m:r>
                        </m:fName>
                        <m:e>
                          <m:r>
                            <a:rPr lang="es-EC" b="1" i="1">
                              <a:latin typeface="Cambria Math"/>
                            </a:rPr>
                            <m:t>𝟎</m:t>
                          </m:r>
                          <m:r>
                            <a:rPr lang="es-EC" b="1" i="1">
                              <a:latin typeface="Cambria Math"/>
                            </a:rPr>
                            <m:t>°=</m:t>
                          </m:r>
                          <m:d>
                            <m:dPr>
                              <m:ctrlPr>
                                <a:rPr lang="es-EC" b="1" i="1">
                                  <a:latin typeface="Cambria Math"/>
                                </a:rPr>
                              </m:ctrlPr>
                            </m:dPr>
                            <m:e>
                              <m:r>
                                <a:rPr lang="es-EC" b="1" i="1">
                                  <a:latin typeface="Cambria Math"/>
                                </a:rPr>
                                <m:t>𝟏</m:t>
                              </m:r>
                            </m:e>
                          </m:d>
                          <m:d>
                            <m:dPr>
                              <m:ctrlPr>
                                <a:rPr lang="es-EC" b="1" i="1">
                                  <a:latin typeface="Cambria Math"/>
                                </a:rPr>
                              </m:ctrlPr>
                            </m:dPr>
                            <m:e>
                              <m:r>
                                <a:rPr lang="es-EC" b="1" i="1">
                                  <a:latin typeface="Cambria Math"/>
                                </a:rPr>
                                <m:t>𝟏</m:t>
                              </m:r>
                            </m:e>
                          </m:d>
                        </m:e>
                      </m:func>
                      <m:d>
                        <m:dPr>
                          <m:ctrlPr>
                            <a:rPr lang="es-EC" b="1" i="1">
                              <a:latin typeface="Cambria Math"/>
                              <a:ea typeface="Cambria Math"/>
                            </a:rPr>
                          </m:ctrlPr>
                        </m:dPr>
                        <m:e>
                          <m:r>
                            <a:rPr lang="es-EC" b="1" i="1">
                              <a:latin typeface="Cambria Math"/>
                              <a:ea typeface="Cambria Math"/>
                            </a:rPr>
                            <m:t>𝟏</m:t>
                          </m:r>
                        </m:e>
                      </m:d>
                      <m:r>
                        <a:rPr lang="es-EC" b="1" i="1">
                          <a:latin typeface="Cambria Math"/>
                          <a:ea typeface="Cambria Math"/>
                        </a:rPr>
                        <m:t>=</m:t>
                      </m:r>
                      <m:r>
                        <a:rPr lang="es-EC" b="1" i="1">
                          <a:latin typeface="Cambria Math"/>
                          <a:ea typeface="Cambria Math"/>
                        </a:rPr>
                        <m:t>𝟏</m:t>
                      </m:r>
                    </m:oMath>
                  </m:oMathPara>
                </a14:m>
                <a:endParaRPr lang="es-EC" dirty="0" smtClean="0"/>
              </a:p>
              <a:p>
                <a:pPr marL="109728" indent="0">
                  <a:buNone/>
                </a:pPr>
                <a:r>
                  <a:rPr lang="es-EC" dirty="0" smtClean="0"/>
                  <a:t>Si multiplicamos los vectores unitarios entre ellos:</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𝒊</m:t>
                          </m:r>
                        </m:e>
                      </m:acc>
                      <m:r>
                        <a:rPr lang="es-EC" b="1" i="1">
                          <a:latin typeface="Cambria Math"/>
                        </a:rPr>
                        <m:t>.</m:t>
                      </m:r>
                      <m:acc>
                        <m:accPr>
                          <m:chr m:val="̂"/>
                          <m:ctrlPr>
                            <a:rPr lang="es-EC" b="1" i="1">
                              <a:latin typeface="Cambria Math"/>
                            </a:rPr>
                          </m:ctrlPr>
                        </m:accPr>
                        <m:e>
                          <m:r>
                            <a:rPr lang="es-EC" b="1" i="1" smtClean="0">
                              <a:latin typeface="Cambria Math"/>
                            </a:rPr>
                            <m:t>𝒋</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𝒊</m:t>
                              </m:r>
                            </m:e>
                          </m:acc>
                        </m:e>
                      </m:d>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𝒋</m:t>
                              </m:r>
                            </m:e>
                          </m:acc>
                        </m:e>
                      </m:d>
                      <m:func>
                        <m:funcPr>
                          <m:ctrlPr>
                            <a:rPr lang="es-EC" b="1" i="1">
                              <a:latin typeface="Cambria Math"/>
                            </a:rPr>
                          </m:ctrlPr>
                        </m:funcPr>
                        <m:fName>
                          <m:r>
                            <m:rPr>
                              <m:sty m:val="p"/>
                            </m:rPr>
                            <a:rPr lang="es-EC">
                              <a:latin typeface="Cambria Math"/>
                            </a:rPr>
                            <m:t>cos</m:t>
                          </m:r>
                        </m:fName>
                        <m:e>
                          <m:r>
                            <a:rPr lang="es-EC" b="1" i="1" smtClean="0">
                              <a:latin typeface="Cambria Math"/>
                            </a:rPr>
                            <m:t>𝟗</m:t>
                          </m:r>
                          <m:r>
                            <a:rPr lang="es-EC" b="1" i="1">
                              <a:latin typeface="Cambria Math"/>
                            </a:rPr>
                            <m:t>𝟎</m:t>
                          </m:r>
                          <m:r>
                            <a:rPr lang="es-EC" b="1" i="1">
                              <a:latin typeface="Cambria Math"/>
                            </a:rPr>
                            <m:t>°=</m:t>
                          </m:r>
                          <m:d>
                            <m:dPr>
                              <m:ctrlPr>
                                <a:rPr lang="es-EC" b="1" i="1">
                                  <a:latin typeface="Cambria Math"/>
                                </a:rPr>
                              </m:ctrlPr>
                            </m:dPr>
                            <m:e>
                              <m:r>
                                <a:rPr lang="es-EC" b="1" i="1">
                                  <a:latin typeface="Cambria Math"/>
                                </a:rPr>
                                <m:t>𝟏</m:t>
                              </m:r>
                            </m:e>
                          </m:d>
                          <m:d>
                            <m:dPr>
                              <m:ctrlPr>
                                <a:rPr lang="es-EC" b="1" i="1">
                                  <a:latin typeface="Cambria Math"/>
                                </a:rPr>
                              </m:ctrlPr>
                            </m:dPr>
                            <m:e>
                              <m:r>
                                <a:rPr lang="es-EC" b="1" i="1">
                                  <a:latin typeface="Cambria Math"/>
                                </a:rPr>
                                <m:t>𝟏</m:t>
                              </m:r>
                            </m:e>
                          </m:d>
                        </m:e>
                      </m:func>
                      <m:d>
                        <m:dPr>
                          <m:ctrlPr>
                            <a:rPr lang="es-EC" b="1" i="1">
                              <a:latin typeface="Cambria Math"/>
                              <a:ea typeface="Cambria Math"/>
                            </a:rPr>
                          </m:ctrlPr>
                        </m:dPr>
                        <m:e>
                          <m:r>
                            <a:rPr lang="es-EC" b="1" i="1" smtClean="0">
                              <a:latin typeface="Cambria Math"/>
                              <a:ea typeface="Cambria Math"/>
                            </a:rPr>
                            <m:t>𝟎</m:t>
                          </m:r>
                        </m:e>
                      </m:d>
                      <m:r>
                        <a:rPr lang="es-EC" b="1" i="1">
                          <a:latin typeface="Cambria Math"/>
                          <a:ea typeface="Cambria Math"/>
                        </a:rPr>
                        <m:t>=</m:t>
                      </m:r>
                      <m:r>
                        <a:rPr lang="es-EC" b="1" i="1" smtClean="0">
                          <a:latin typeface="Cambria Math"/>
                          <a:ea typeface="Cambria Math"/>
                        </a:rPr>
                        <m:t>𝟎</m:t>
                      </m:r>
                    </m:oMath>
                  </m:oMathPara>
                </a14:m>
                <a:endParaRPr lang="es-EC" b="1" dirty="0">
                  <a:ea typeface="Cambria Math"/>
                </a:endParaRP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𝒋</m:t>
                          </m:r>
                        </m:e>
                      </m:acc>
                      <m:r>
                        <a:rPr lang="es-EC" b="1" i="1">
                          <a:latin typeface="Cambria Math"/>
                        </a:rPr>
                        <m:t>.</m:t>
                      </m:r>
                      <m:acc>
                        <m:accPr>
                          <m:chr m:val="̂"/>
                          <m:ctrlPr>
                            <a:rPr lang="es-EC" b="1" i="1">
                              <a:latin typeface="Cambria Math"/>
                            </a:rPr>
                          </m:ctrlPr>
                        </m:accPr>
                        <m:e>
                          <m:r>
                            <a:rPr lang="es-EC" b="1" i="1" smtClean="0">
                              <a:latin typeface="Cambria Math"/>
                            </a:rPr>
                            <m:t>𝒌</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𝒋</m:t>
                              </m:r>
                            </m:e>
                          </m:acc>
                        </m:e>
                      </m:d>
                      <m:d>
                        <m:dPr>
                          <m:begChr m:val="|"/>
                          <m:endChr m:val="|"/>
                          <m:ctrlPr>
                            <a:rPr lang="es-EC" b="1" i="1">
                              <a:latin typeface="Cambria Math"/>
                            </a:rPr>
                          </m:ctrlPr>
                        </m:dPr>
                        <m:e>
                          <m:acc>
                            <m:accPr>
                              <m:chr m:val="̂"/>
                              <m:ctrlPr>
                                <a:rPr lang="es-EC" b="1" i="1">
                                  <a:latin typeface="Cambria Math"/>
                                </a:rPr>
                              </m:ctrlPr>
                            </m:accPr>
                            <m:e>
                              <m:r>
                                <a:rPr lang="es-EC" b="1" i="1" smtClean="0">
                                  <a:latin typeface="Cambria Math"/>
                                </a:rPr>
                                <m:t>𝒌</m:t>
                              </m:r>
                            </m:e>
                          </m:acc>
                        </m:e>
                      </m:d>
                      <m:func>
                        <m:funcPr>
                          <m:ctrlPr>
                            <a:rPr lang="es-EC" b="1" i="1">
                              <a:latin typeface="Cambria Math"/>
                            </a:rPr>
                          </m:ctrlPr>
                        </m:funcPr>
                        <m:fName>
                          <m:r>
                            <m:rPr>
                              <m:sty m:val="p"/>
                            </m:rPr>
                            <a:rPr lang="es-EC">
                              <a:latin typeface="Cambria Math"/>
                            </a:rPr>
                            <m:t>cos</m:t>
                          </m:r>
                        </m:fName>
                        <m:e>
                          <m:r>
                            <a:rPr lang="es-EC" b="1" i="1" smtClean="0">
                              <a:latin typeface="Cambria Math"/>
                            </a:rPr>
                            <m:t>𝟗</m:t>
                          </m:r>
                          <m:r>
                            <a:rPr lang="es-EC" b="1" i="1">
                              <a:latin typeface="Cambria Math"/>
                            </a:rPr>
                            <m:t>𝟎</m:t>
                          </m:r>
                          <m:r>
                            <a:rPr lang="es-EC" b="1" i="1">
                              <a:latin typeface="Cambria Math"/>
                            </a:rPr>
                            <m:t>°=</m:t>
                          </m:r>
                          <m:d>
                            <m:dPr>
                              <m:ctrlPr>
                                <a:rPr lang="es-EC" b="1" i="1">
                                  <a:latin typeface="Cambria Math"/>
                                </a:rPr>
                              </m:ctrlPr>
                            </m:dPr>
                            <m:e>
                              <m:r>
                                <a:rPr lang="es-EC" b="1" i="1">
                                  <a:latin typeface="Cambria Math"/>
                                </a:rPr>
                                <m:t>𝟏</m:t>
                              </m:r>
                            </m:e>
                          </m:d>
                          <m:d>
                            <m:dPr>
                              <m:ctrlPr>
                                <a:rPr lang="es-EC" b="1" i="1">
                                  <a:latin typeface="Cambria Math"/>
                                </a:rPr>
                              </m:ctrlPr>
                            </m:dPr>
                            <m:e>
                              <m:r>
                                <a:rPr lang="es-EC" b="1" i="1">
                                  <a:latin typeface="Cambria Math"/>
                                </a:rPr>
                                <m:t>𝟏</m:t>
                              </m:r>
                            </m:e>
                          </m:d>
                        </m:e>
                      </m:func>
                      <m:d>
                        <m:dPr>
                          <m:ctrlPr>
                            <a:rPr lang="es-EC" b="1" i="1">
                              <a:latin typeface="Cambria Math"/>
                              <a:ea typeface="Cambria Math"/>
                            </a:rPr>
                          </m:ctrlPr>
                        </m:dPr>
                        <m:e>
                          <m:r>
                            <a:rPr lang="es-EC" b="1" i="1" smtClean="0">
                              <a:latin typeface="Cambria Math"/>
                              <a:ea typeface="Cambria Math"/>
                            </a:rPr>
                            <m:t>𝟎</m:t>
                          </m:r>
                        </m:e>
                      </m:d>
                      <m:r>
                        <a:rPr lang="es-EC" b="1" i="1">
                          <a:latin typeface="Cambria Math"/>
                          <a:ea typeface="Cambria Math"/>
                        </a:rPr>
                        <m:t>=</m:t>
                      </m:r>
                      <m:r>
                        <a:rPr lang="es-EC" b="1" i="1" smtClean="0">
                          <a:latin typeface="Cambria Math"/>
                          <a:ea typeface="Cambria Math"/>
                        </a:rPr>
                        <m:t>𝟎</m:t>
                      </m:r>
                    </m:oMath>
                  </m:oMathPara>
                </a14:m>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𝒌</m:t>
                          </m:r>
                        </m:e>
                      </m:acc>
                      <m:r>
                        <a:rPr lang="es-EC" b="1" i="1">
                          <a:latin typeface="Cambria Math"/>
                        </a:rPr>
                        <m:t>.</m:t>
                      </m:r>
                      <m:acc>
                        <m:accPr>
                          <m:chr m:val="̂"/>
                          <m:ctrlPr>
                            <a:rPr lang="es-EC" b="1" i="1">
                              <a:latin typeface="Cambria Math"/>
                            </a:rPr>
                          </m:ctrlPr>
                        </m:accPr>
                        <m:e>
                          <m:r>
                            <a:rPr lang="es-EC" b="1" i="1" smtClean="0">
                              <a:latin typeface="Cambria Math"/>
                            </a:rPr>
                            <m:t>𝒊</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𝒌</m:t>
                              </m:r>
                            </m:e>
                          </m:acc>
                        </m:e>
                      </m:d>
                      <m:d>
                        <m:dPr>
                          <m:begChr m:val="|"/>
                          <m:endChr m:val="|"/>
                          <m:ctrlPr>
                            <a:rPr lang="es-EC" b="1" i="1">
                              <a:latin typeface="Cambria Math"/>
                            </a:rPr>
                          </m:ctrlPr>
                        </m:dPr>
                        <m:e>
                          <m:acc>
                            <m:accPr>
                              <m:chr m:val="̂"/>
                              <m:ctrlPr>
                                <a:rPr lang="es-EC" b="1" i="1" smtClean="0">
                                  <a:latin typeface="Cambria Math"/>
                                </a:rPr>
                              </m:ctrlPr>
                            </m:accPr>
                            <m:e>
                              <m:r>
                                <a:rPr lang="es-EC" b="1" i="1" smtClean="0">
                                  <a:latin typeface="Cambria Math"/>
                                </a:rPr>
                                <m:t>𝒊</m:t>
                              </m:r>
                            </m:e>
                          </m:acc>
                        </m:e>
                      </m:d>
                      <m:func>
                        <m:funcPr>
                          <m:ctrlPr>
                            <a:rPr lang="es-EC" b="1" i="1">
                              <a:latin typeface="Cambria Math"/>
                            </a:rPr>
                          </m:ctrlPr>
                        </m:funcPr>
                        <m:fName>
                          <m:r>
                            <m:rPr>
                              <m:sty m:val="p"/>
                            </m:rPr>
                            <a:rPr lang="es-EC">
                              <a:latin typeface="Cambria Math"/>
                            </a:rPr>
                            <m:t>cos</m:t>
                          </m:r>
                        </m:fName>
                        <m:e>
                          <m:r>
                            <a:rPr lang="es-EC" b="1" i="1" smtClean="0">
                              <a:latin typeface="Cambria Math"/>
                            </a:rPr>
                            <m:t>𝟗</m:t>
                          </m:r>
                          <m:r>
                            <a:rPr lang="es-EC" b="1" i="1">
                              <a:latin typeface="Cambria Math"/>
                            </a:rPr>
                            <m:t>𝟎</m:t>
                          </m:r>
                          <m:r>
                            <a:rPr lang="es-EC" b="1" i="1">
                              <a:latin typeface="Cambria Math"/>
                            </a:rPr>
                            <m:t>°=</m:t>
                          </m:r>
                          <m:d>
                            <m:dPr>
                              <m:ctrlPr>
                                <a:rPr lang="es-EC" b="1" i="1">
                                  <a:latin typeface="Cambria Math"/>
                                </a:rPr>
                              </m:ctrlPr>
                            </m:dPr>
                            <m:e>
                              <m:r>
                                <a:rPr lang="es-EC" b="1" i="1">
                                  <a:latin typeface="Cambria Math"/>
                                </a:rPr>
                                <m:t>𝟏</m:t>
                              </m:r>
                            </m:e>
                          </m:d>
                          <m:d>
                            <m:dPr>
                              <m:ctrlPr>
                                <a:rPr lang="es-EC" b="1" i="1">
                                  <a:latin typeface="Cambria Math"/>
                                </a:rPr>
                              </m:ctrlPr>
                            </m:dPr>
                            <m:e>
                              <m:r>
                                <a:rPr lang="es-EC" b="1" i="1">
                                  <a:latin typeface="Cambria Math"/>
                                </a:rPr>
                                <m:t>𝟏</m:t>
                              </m:r>
                            </m:e>
                          </m:d>
                        </m:e>
                      </m:func>
                      <m:d>
                        <m:dPr>
                          <m:ctrlPr>
                            <a:rPr lang="es-EC" b="1" i="1">
                              <a:latin typeface="Cambria Math"/>
                              <a:ea typeface="Cambria Math"/>
                            </a:rPr>
                          </m:ctrlPr>
                        </m:dPr>
                        <m:e>
                          <m:r>
                            <a:rPr lang="es-EC" b="1" i="1" smtClean="0">
                              <a:latin typeface="Cambria Math"/>
                              <a:ea typeface="Cambria Math"/>
                            </a:rPr>
                            <m:t>𝟎</m:t>
                          </m:r>
                        </m:e>
                      </m:d>
                      <m:r>
                        <a:rPr lang="es-EC" b="1" i="1">
                          <a:latin typeface="Cambria Math"/>
                          <a:ea typeface="Cambria Math"/>
                        </a:rPr>
                        <m:t>=</m:t>
                      </m:r>
                      <m:r>
                        <a:rPr lang="es-EC" b="1" i="1" smtClean="0">
                          <a:latin typeface="Cambria Math"/>
                          <a:ea typeface="Cambria Math"/>
                        </a:rPr>
                        <m:t>𝟎</m:t>
                      </m:r>
                    </m:oMath>
                  </m:oMathPara>
                </a14:m>
                <a:endParaRPr lang="es-EC" dirty="0" smtClean="0"/>
              </a:p>
              <a:p>
                <a:pPr marL="109728" indent="0">
                  <a:buNone/>
                </a:pPr>
                <a:r>
                  <a:rPr lang="es-EC" dirty="0" smtClean="0"/>
                  <a:t>Con eso…</a:t>
                </a:r>
              </a:p>
              <a:p>
                <a:pPr marL="109728" indent="0">
                  <a:buNone/>
                </a:pPr>
                <a:endParaRPr lang="es-EC" dirty="0"/>
              </a:p>
              <a:p>
                <a:pPr marL="109728" indent="0">
                  <a:buNone/>
                </a:pPr>
                <a:endParaRPr lang="es-EC"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2394"/>
                </a:stretch>
              </a:blipFill>
            </p:spPr>
            <p:txBody>
              <a:bodyPr/>
              <a:lstStyle/>
              <a:p>
                <a:r>
                  <a:rPr lang="es-EC">
                    <a:noFill/>
                  </a:rPr>
                  <a:t> </a:t>
                </a:r>
              </a:p>
            </p:txBody>
          </p:sp>
        </mc:Fallback>
      </mc:AlternateContent>
    </p:spTree>
    <p:extLst>
      <p:ext uri="{BB962C8B-B14F-4D97-AF65-F5344CB8AC3E}">
        <p14:creationId xmlns:p14="http://schemas.microsoft.com/office/powerpoint/2010/main" val="394252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85000" lnSpcReduction="10000"/>
              </a:bodyPr>
              <a:lstStyle/>
              <a:p>
                <a:pPr marL="109728" indent="0">
                  <a:buNone/>
                </a:pPr>
                <a:r>
                  <a:rPr lang="es-EC" dirty="0" smtClean="0"/>
                  <a:t>Comprobaremos la definición matemática del producto escalar. Asumamos que multiplicamos tal cual nos enseñaron a multiplicar polinomios:</a:t>
                </a:r>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i="1">
                              <a:latin typeface="Cambria Math"/>
                            </a:rPr>
                            <m:t>𝐴</m:t>
                          </m:r>
                        </m:e>
                      </m:acc>
                      <m:r>
                        <a:rPr lang="es-EC" b="0" i="1" smtClean="0">
                          <a:latin typeface="Cambria Math"/>
                        </a:rPr>
                        <m:t>.</m:t>
                      </m:r>
                      <m:acc>
                        <m:accPr>
                          <m:chr m:val="⃗"/>
                          <m:ctrlPr>
                            <a:rPr lang="es-EC" i="1">
                              <a:latin typeface="Cambria Math"/>
                            </a:rPr>
                          </m:ctrlPr>
                        </m:accPr>
                        <m:e>
                          <m:r>
                            <a:rPr lang="es-EC" i="1">
                              <a:latin typeface="Cambria Math"/>
                            </a:rPr>
                            <m:t>𝐵</m:t>
                          </m:r>
                        </m:e>
                      </m:acc>
                      <m:r>
                        <a:rPr lang="es-EC" i="1">
                          <a:latin typeface="Cambria Math"/>
                        </a:rPr>
                        <m:t>=</m:t>
                      </m:r>
                      <m:d>
                        <m:dPr>
                          <m:ctrlPr>
                            <a:rPr lang="es-EC" b="0" i="1" smtClean="0">
                              <a:latin typeface="Cambria Math"/>
                            </a:rPr>
                          </m:ctrlPr>
                        </m:dPr>
                        <m:e>
                          <m:sSub>
                            <m:sSubPr>
                              <m:ctrlPr>
                                <a:rPr lang="es-EC" i="1">
                                  <a:latin typeface="Cambria Math"/>
                                </a:rPr>
                              </m:ctrlPr>
                            </m:sSubPr>
                            <m:e>
                              <m:r>
                                <a:rPr lang="es-EC" i="1">
                                  <a:latin typeface="Cambria Math"/>
                                </a:rPr>
                                <m:t>𝑎</m:t>
                              </m:r>
                            </m:e>
                            <m:sub>
                              <m:r>
                                <a:rPr lang="es-EC" i="1">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𝑧</m:t>
                              </m:r>
                            </m:sub>
                          </m:sSub>
                          <m:acc>
                            <m:accPr>
                              <m:chr m:val="̂"/>
                              <m:ctrlPr>
                                <a:rPr lang="es-EC" i="1">
                                  <a:latin typeface="Cambria Math"/>
                                </a:rPr>
                              </m:ctrlPr>
                            </m:accPr>
                            <m:e>
                              <m:r>
                                <a:rPr lang="es-EC" i="1">
                                  <a:latin typeface="Cambria Math"/>
                                </a:rPr>
                                <m:t>𝑘</m:t>
                              </m:r>
                            </m:e>
                          </m:acc>
                        </m:e>
                      </m:d>
                      <m:r>
                        <a:rPr lang="es-EC" b="0" i="1" smtClean="0">
                          <a:latin typeface="Cambria Math"/>
                        </a:rPr>
                        <m:t>.</m:t>
                      </m:r>
                      <m:d>
                        <m:dPr>
                          <m:ctrlPr>
                            <a:rPr lang="es-EC" b="0" i="1" smtClean="0">
                              <a:latin typeface="Cambria Math"/>
                            </a:rPr>
                          </m:ctrlPr>
                        </m:dPr>
                        <m:e>
                          <m:sSub>
                            <m:sSubPr>
                              <m:ctrlPr>
                                <a:rPr lang="es-EC" i="1">
                                  <a:latin typeface="Cambria Math"/>
                                </a:rPr>
                              </m:ctrlPr>
                            </m:sSubPr>
                            <m:e>
                              <m:r>
                                <a:rPr lang="es-EC" i="1">
                                  <a:latin typeface="Cambria Math"/>
                                </a:rPr>
                                <m:t>𝑏</m:t>
                              </m:r>
                            </m:e>
                            <m:sub>
                              <m:r>
                                <a:rPr lang="es-EC" i="1">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i="1">
                                  <a:latin typeface="Cambria Math"/>
                                </a:rPr>
                                <m:t>𝑏</m:t>
                              </m:r>
                            </m:e>
                            <m:sub>
                              <m:r>
                                <a:rPr lang="es-EC" i="1">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i="1">
                                  <a:latin typeface="Cambria Math"/>
                                </a:rPr>
                                <m:t>𝑏</m:t>
                              </m:r>
                            </m:e>
                            <m:sub>
                              <m:r>
                                <a:rPr lang="es-EC" i="1">
                                  <a:latin typeface="Cambria Math"/>
                                </a:rPr>
                                <m:t>𝑧</m:t>
                              </m:r>
                            </m:sub>
                          </m:sSub>
                          <m:acc>
                            <m:accPr>
                              <m:chr m:val="̂"/>
                              <m:ctrlPr>
                                <a:rPr lang="es-EC" i="1">
                                  <a:latin typeface="Cambria Math"/>
                                </a:rPr>
                              </m:ctrlPr>
                            </m:accPr>
                            <m:e>
                              <m:r>
                                <a:rPr lang="es-EC" i="1">
                                  <a:latin typeface="Cambria Math"/>
                                </a:rPr>
                                <m:t>𝑘</m:t>
                              </m:r>
                            </m:e>
                          </m:acc>
                        </m:e>
                      </m:d>
                    </m:oMath>
                  </m:oMathPara>
                </a14:m>
                <a:endParaRPr lang="es-EC" b="0" dirty="0" smtClean="0"/>
              </a:p>
              <a:p>
                <a:pPr marL="109728" indent="0">
                  <a:buNone/>
                </a:pPr>
                <a:r>
                  <a:rPr lang="es-EC" dirty="0" smtClean="0"/>
                  <a:t>Multiplicamos término por término:</a:t>
                </a:r>
                <a:endParaRPr lang="es-EC" b="0" dirty="0" smtClean="0"/>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acc>
                        <m:accPr>
                          <m:chr m:val="⃗"/>
                          <m:ctrlPr>
                            <a:rPr lang="es-EC" i="1">
                              <a:latin typeface="Cambria Math"/>
                            </a:rPr>
                          </m:ctrlPr>
                        </m:accPr>
                        <m:e>
                          <m:r>
                            <a:rPr lang="es-EC" i="1">
                              <a:latin typeface="Cambria Math"/>
                            </a:rPr>
                            <m:t>𝐵</m:t>
                          </m:r>
                        </m:e>
                      </m:acc>
                      <m:r>
                        <a:rPr lang="es-EC" i="1">
                          <a:latin typeface="Cambria Math"/>
                        </a:rPr>
                        <m:t>=</m:t>
                      </m:r>
                      <m:d>
                        <m:dPr>
                          <m:ctrlPr>
                            <a:rPr lang="es-EC" i="1">
                              <a:latin typeface="Cambria Math"/>
                            </a:rPr>
                          </m:ctrlPr>
                        </m:dPr>
                        <m:e>
                          <m:sSub>
                            <m:sSubPr>
                              <m:ctrlPr>
                                <a:rPr lang="es-EC" i="1">
                                  <a:latin typeface="Cambria Math"/>
                                </a:rPr>
                              </m:ctrlPr>
                            </m:sSubPr>
                            <m:e>
                              <m:r>
                                <a:rPr lang="es-EC" b="0" i="1" smtClean="0">
                                  <a:latin typeface="Cambria Math"/>
                                </a:rPr>
                                <m:t>(</m:t>
                              </m:r>
                              <m:r>
                                <a:rPr lang="es-EC" i="1">
                                  <a:latin typeface="Cambria Math"/>
                                </a:rPr>
                                <m:t>𝑎</m:t>
                              </m:r>
                            </m:e>
                            <m:sub>
                              <m:r>
                                <a:rPr lang="es-EC" i="1">
                                  <a:latin typeface="Cambria Math"/>
                                </a:rPr>
                                <m:t>𝑥</m:t>
                              </m:r>
                            </m:sub>
                          </m:sSub>
                          <m:sSub>
                            <m:sSubPr>
                              <m:ctrlPr>
                                <a:rPr lang="es-EC" i="1">
                                  <a:latin typeface="Cambria Math"/>
                                </a:rPr>
                              </m:ctrlPr>
                            </m:sSubPr>
                            <m:e>
                              <m:r>
                                <a:rPr lang="es-EC" i="1">
                                  <a:latin typeface="Cambria Math"/>
                                </a:rPr>
                                <m:t>𝑏</m:t>
                              </m:r>
                            </m:e>
                            <m:sub>
                              <m:r>
                                <a:rPr lang="es-EC" i="1">
                                  <a:latin typeface="Cambria Math"/>
                                </a:rPr>
                                <m:t>𝑥</m:t>
                              </m:r>
                            </m:sub>
                          </m:sSub>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m:t>
                          </m:r>
                        </m:e>
                      </m:d>
                      <m:r>
                        <a:rPr lang="es-EC" b="0" i="0" smtClean="0">
                          <a:latin typeface="Cambria Math"/>
                        </a:rPr>
                        <m:t>+</m:t>
                      </m:r>
                      <m:d>
                        <m:dPr>
                          <m:ctrlPr>
                            <a:rPr lang="es-EC" i="1">
                              <a:latin typeface="Cambria Math"/>
                            </a:rPr>
                          </m:ctrlPr>
                        </m:dPr>
                        <m:e>
                          <m:sSub>
                            <m:sSubPr>
                              <m:ctrlPr>
                                <a:rPr lang="es-EC" i="1">
                                  <a:latin typeface="Cambria Math"/>
                                </a:rPr>
                              </m:ctrlPr>
                            </m:sSubPr>
                            <m:e>
                              <m:r>
                                <a:rPr lang="es-EC" i="1">
                                  <a:latin typeface="Cambria Math"/>
                                </a:rPr>
                                <m:t>(</m:t>
                              </m:r>
                              <m:r>
                                <a:rPr lang="es-EC" i="1">
                                  <a:latin typeface="Cambria Math"/>
                                </a:rPr>
                                <m:t>𝑎</m:t>
                              </m:r>
                            </m:e>
                            <m:sub>
                              <m:r>
                                <a:rPr lang="es-EC" i="1">
                                  <a:latin typeface="Cambria Math"/>
                                </a:rPr>
                                <m:t>𝑥</m:t>
                              </m:r>
                            </m:sub>
                          </m:sSub>
                          <m:sSub>
                            <m:sSubPr>
                              <m:ctrlPr>
                                <a:rPr lang="es-EC" i="1">
                                  <a:latin typeface="Cambria Math"/>
                                </a:rPr>
                              </m:ctrlPr>
                            </m:sSubPr>
                            <m:e>
                              <m:r>
                                <a:rPr lang="es-EC" i="1">
                                  <a:latin typeface="Cambria Math"/>
                                </a:rPr>
                                <m:t>𝑏</m:t>
                              </m:r>
                            </m:e>
                            <m:sub>
                              <m:r>
                                <a:rPr lang="es-EC" b="0" i="1" smtClean="0">
                                  <a:latin typeface="Cambria Math"/>
                                </a:rPr>
                                <m:t>𝑦</m:t>
                              </m:r>
                            </m:sub>
                          </m:sSub>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m:t>
                          </m:r>
                          <m:acc>
                            <m:accPr>
                              <m:chr m:val="̂"/>
                              <m:ctrlPr>
                                <a:rPr lang="es-EC" i="1">
                                  <a:latin typeface="Cambria Math"/>
                                </a:rPr>
                              </m:ctrlPr>
                            </m:accPr>
                            <m:e>
                              <m:r>
                                <a:rPr lang="es-EC" b="0" i="1" smtClean="0">
                                  <a:latin typeface="Cambria Math"/>
                                </a:rPr>
                                <m:t>𝑗</m:t>
                              </m:r>
                            </m:e>
                          </m:acc>
                          <m:r>
                            <a:rPr lang="es-EC" i="1">
                              <a:latin typeface="Cambria Math"/>
                            </a:rPr>
                            <m:t>)</m:t>
                          </m:r>
                        </m:e>
                      </m:d>
                      <m:r>
                        <a:rPr lang="es-EC" b="0" i="1" smtClean="0">
                          <a:latin typeface="Cambria Math"/>
                        </a:rPr>
                        <m:t>+</m:t>
                      </m:r>
                      <m:d>
                        <m:dPr>
                          <m:ctrlPr>
                            <a:rPr lang="es-EC" i="1">
                              <a:latin typeface="Cambria Math"/>
                            </a:rPr>
                          </m:ctrlPr>
                        </m:dPr>
                        <m:e>
                          <m:sSub>
                            <m:sSubPr>
                              <m:ctrlPr>
                                <a:rPr lang="es-EC" i="1">
                                  <a:latin typeface="Cambria Math"/>
                                </a:rPr>
                              </m:ctrlPr>
                            </m:sSubPr>
                            <m:e>
                              <m:r>
                                <a:rPr lang="es-EC" i="1">
                                  <a:latin typeface="Cambria Math"/>
                                </a:rPr>
                                <m:t>(</m:t>
                              </m:r>
                              <m:r>
                                <a:rPr lang="es-EC" i="1">
                                  <a:latin typeface="Cambria Math"/>
                                </a:rPr>
                                <m:t>𝑎</m:t>
                              </m:r>
                            </m:e>
                            <m:sub>
                              <m:r>
                                <a:rPr lang="es-EC" i="1">
                                  <a:latin typeface="Cambria Math"/>
                                </a:rPr>
                                <m:t>𝑥</m:t>
                              </m:r>
                            </m:sub>
                          </m:sSub>
                          <m:sSub>
                            <m:sSubPr>
                              <m:ctrlPr>
                                <a:rPr lang="es-EC" i="1">
                                  <a:latin typeface="Cambria Math"/>
                                </a:rPr>
                              </m:ctrlPr>
                            </m:sSubPr>
                            <m:e>
                              <m:r>
                                <a:rPr lang="es-EC" i="1">
                                  <a:latin typeface="Cambria Math"/>
                                </a:rPr>
                                <m:t>𝑏</m:t>
                              </m:r>
                            </m:e>
                            <m:sub>
                              <m:r>
                                <a:rPr lang="es-EC" b="0" i="1" smtClean="0">
                                  <a:latin typeface="Cambria Math"/>
                                </a:rPr>
                                <m:t>𝑧</m:t>
                              </m:r>
                            </m:sub>
                          </m:sSub>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m:t>
                          </m:r>
                          <m:acc>
                            <m:accPr>
                              <m:chr m:val="̂"/>
                              <m:ctrlPr>
                                <a:rPr lang="es-EC" i="1">
                                  <a:latin typeface="Cambria Math"/>
                                </a:rPr>
                              </m:ctrlPr>
                            </m:accPr>
                            <m:e>
                              <m:r>
                                <a:rPr lang="es-EC" b="0" i="1" smtClean="0">
                                  <a:latin typeface="Cambria Math"/>
                                </a:rPr>
                                <m:t>𝑘</m:t>
                              </m:r>
                            </m:e>
                          </m:acc>
                          <m:r>
                            <a:rPr lang="es-EC" i="1">
                              <a:latin typeface="Cambria Math"/>
                            </a:rPr>
                            <m:t>)</m:t>
                          </m:r>
                        </m:e>
                      </m:d>
                      <m:r>
                        <a:rPr lang="es-EC" b="0" i="1" smtClean="0">
                          <a:latin typeface="Cambria Math"/>
                        </a:rPr>
                        <m:t>+…+</m:t>
                      </m:r>
                      <m:d>
                        <m:dPr>
                          <m:ctrlPr>
                            <a:rPr lang="es-EC" i="1">
                              <a:latin typeface="Cambria Math"/>
                            </a:rPr>
                          </m:ctrlPr>
                        </m:dPr>
                        <m:e>
                          <m:sSub>
                            <m:sSubPr>
                              <m:ctrlPr>
                                <a:rPr lang="es-EC" i="1">
                                  <a:latin typeface="Cambria Math"/>
                                </a:rPr>
                              </m:ctrlPr>
                            </m:sSubPr>
                            <m:e>
                              <m:r>
                                <a:rPr lang="es-EC" i="1">
                                  <a:latin typeface="Cambria Math"/>
                                </a:rPr>
                                <m:t>(</m:t>
                              </m:r>
                              <m:r>
                                <a:rPr lang="es-EC" i="1">
                                  <a:latin typeface="Cambria Math"/>
                                </a:rPr>
                                <m:t>𝑎</m:t>
                              </m:r>
                            </m:e>
                            <m:sub>
                              <m:r>
                                <a:rPr lang="es-EC" b="0" i="1" smtClean="0">
                                  <a:latin typeface="Cambria Math"/>
                                </a:rPr>
                                <m:t>𝑧</m:t>
                              </m:r>
                            </m:sub>
                          </m:sSub>
                          <m:sSub>
                            <m:sSubPr>
                              <m:ctrlPr>
                                <a:rPr lang="es-EC" i="1">
                                  <a:latin typeface="Cambria Math"/>
                                </a:rPr>
                              </m:ctrlPr>
                            </m:sSubPr>
                            <m:e>
                              <m:r>
                                <a:rPr lang="es-EC" i="1">
                                  <a:latin typeface="Cambria Math"/>
                                </a:rPr>
                                <m:t>𝑏</m:t>
                              </m:r>
                            </m:e>
                            <m:sub>
                              <m:r>
                                <a:rPr lang="es-EC" i="1">
                                  <a:latin typeface="Cambria Math"/>
                                </a:rPr>
                                <m:t>𝑥</m:t>
                              </m:r>
                            </m:sub>
                          </m:sSub>
                          <m:r>
                            <a:rPr lang="es-EC" i="1">
                              <a:latin typeface="Cambria Math"/>
                            </a:rPr>
                            <m:t>)(</m:t>
                          </m:r>
                          <m:acc>
                            <m:accPr>
                              <m:chr m:val="̂"/>
                              <m:ctrlPr>
                                <a:rPr lang="es-EC" i="1">
                                  <a:latin typeface="Cambria Math"/>
                                </a:rPr>
                              </m:ctrlPr>
                            </m:accPr>
                            <m:e>
                              <m:r>
                                <a:rPr lang="es-EC" b="0" i="1" smtClean="0">
                                  <a:latin typeface="Cambria Math"/>
                                </a:rPr>
                                <m:t>𝑘</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m:t>
                          </m:r>
                        </m:e>
                      </m:d>
                      <m:r>
                        <a:rPr lang="es-EC">
                          <a:latin typeface="Cambria Math"/>
                        </a:rPr>
                        <m:t>+</m:t>
                      </m:r>
                      <m:d>
                        <m:dPr>
                          <m:ctrlPr>
                            <a:rPr lang="es-EC" i="1">
                              <a:latin typeface="Cambria Math"/>
                            </a:rPr>
                          </m:ctrlPr>
                        </m:dPr>
                        <m:e>
                          <m:sSub>
                            <m:sSubPr>
                              <m:ctrlPr>
                                <a:rPr lang="es-EC" i="1">
                                  <a:latin typeface="Cambria Math"/>
                                </a:rPr>
                              </m:ctrlPr>
                            </m:sSubPr>
                            <m:e>
                              <m:r>
                                <a:rPr lang="es-EC" i="1">
                                  <a:latin typeface="Cambria Math"/>
                                </a:rPr>
                                <m:t>(</m:t>
                              </m:r>
                              <m:r>
                                <a:rPr lang="es-EC" i="1">
                                  <a:latin typeface="Cambria Math"/>
                                </a:rPr>
                                <m:t>𝑎</m:t>
                              </m:r>
                            </m:e>
                            <m:sub>
                              <m:r>
                                <a:rPr lang="es-EC" b="0" i="1" smtClean="0">
                                  <a:latin typeface="Cambria Math"/>
                                </a:rPr>
                                <m:t>𝑧</m:t>
                              </m:r>
                            </m:sub>
                          </m:sSub>
                          <m:sSub>
                            <m:sSubPr>
                              <m:ctrlPr>
                                <a:rPr lang="es-EC" i="1">
                                  <a:latin typeface="Cambria Math"/>
                                </a:rPr>
                              </m:ctrlPr>
                            </m:sSubPr>
                            <m:e>
                              <m:r>
                                <a:rPr lang="es-EC" i="1">
                                  <a:latin typeface="Cambria Math"/>
                                </a:rPr>
                                <m:t>𝑏</m:t>
                              </m:r>
                            </m:e>
                            <m:sub>
                              <m:r>
                                <a:rPr lang="es-EC" i="1">
                                  <a:latin typeface="Cambria Math"/>
                                </a:rPr>
                                <m:t>𝑦</m:t>
                              </m:r>
                            </m:sub>
                          </m:sSub>
                          <m:r>
                            <a:rPr lang="es-EC" i="1">
                              <a:latin typeface="Cambria Math"/>
                            </a:rPr>
                            <m:t>)(</m:t>
                          </m:r>
                          <m:acc>
                            <m:accPr>
                              <m:chr m:val="̂"/>
                              <m:ctrlPr>
                                <a:rPr lang="es-EC" i="1">
                                  <a:latin typeface="Cambria Math"/>
                                </a:rPr>
                              </m:ctrlPr>
                            </m:accPr>
                            <m:e>
                              <m:r>
                                <a:rPr lang="es-EC" b="0" i="1" smtClean="0">
                                  <a:latin typeface="Cambria Math"/>
                                </a:rPr>
                                <m:t>𝑘</m:t>
                              </m:r>
                            </m:e>
                          </m:acc>
                          <m:r>
                            <a:rPr lang="es-EC" i="1">
                              <a:latin typeface="Cambria Math"/>
                            </a:rPr>
                            <m:t>.</m:t>
                          </m:r>
                          <m:acc>
                            <m:accPr>
                              <m:chr m:val="̂"/>
                              <m:ctrlPr>
                                <a:rPr lang="es-EC" i="1">
                                  <a:latin typeface="Cambria Math"/>
                                </a:rPr>
                              </m:ctrlPr>
                            </m:accPr>
                            <m:e>
                              <m:r>
                                <a:rPr lang="es-EC" i="1">
                                  <a:latin typeface="Cambria Math"/>
                                </a:rPr>
                                <m:t>𝑗</m:t>
                              </m:r>
                            </m:e>
                          </m:acc>
                          <m:r>
                            <a:rPr lang="es-EC" i="1">
                              <a:latin typeface="Cambria Math"/>
                            </a:rPr>
                            <m:t>)</m:t>
                          </m:r>
                        </m:e>
                      </m:d>
                      <m:r>
                        <a:rPr lang="es-EC" i="1">
                          <a:latin typeface="Cambria Math"/>
                        </a:rPr>
                        <m:t>+</m:t>
                      </m:r>
                      <m:d>
                        <m:dPr>
                          <m:ctrlPr>
                            <a:rPr lang="es-EC" i="1">
                              <a:latin typeface="Cambria Math"/>
                            </a:rPr>
                          </m:ctrlPr>
                        </m:dPr>
                        <m:e>
                          <m:sSub>
                            <m:sSubPr>
                              <m:ctrlPr>
                                <a:rPr lang="es-EC" i="1">
                                  <a:latin typeface="Cambria Math"/>
                                </a:rPr>
                              </m:ctrlPr>
                            </m:sSubPr>
                            <m:e>
                              <m:r>
                                <a:rPr lang="es-EC" i="1">
                                  <a:latin typeface="Cambria Math"/>
                                </a:rPr>
                                <m:t>(</m:t>
                              </m:r>
                              <m:r>
                                <a:rPr lang="es-EC" i="1">
                                  <a:latin typeface="Cambria Math"/>
                                </a:rPr>
                                <m:t>𝑎</m:t>
                              </m:r>
                            </m:e>
                            <m:sub>
                              <m:r>
                                <a:rPr lang="es-EC" b="0" i="1" smtClean="0">
                                  <a:latin typeface="Cambria Math"/>
                                </a:rPr>
                                <m:t>𝑧</m:t>
                              </m:r>
                            </m:sub>
                          </m:sSub>
                          <m:sSub>
                            <m:sSubPr>
                              <m:ctrlPr>
                                <a:rPr lang="es-EC" i="1">
                                  <a:latin typeface="Cambria Math"/>
                                </a:rPr>
                              </m:ctrlPr>
                            </m:sSubPr>
                            <m:e>
                              <m:r>
                                <a:rPr lang="es-EC" i="1">
                                  <a:latin typeface="Cambria Math"/>
                                </a:rPr>
                                <m:t>𝑏</m:t>
                              </m:r>
                            </m:e>
                            <m:sub>
                              <m:r>
                                <a:rPr lang="es-EC" i="1">
                                  <a:latin typeface="Cambria Math"/>
                                </a:rPr>
                                <m:t>𝑧</m:t>
                              </m:r>
                            </m:sub>
                          </m:sSub>
                          <m:r>
                            <a:rPr lang="es-EC" i="1">
                              <a:latin typeface="Cambria Math"/>
                            </a:rPr>
                            <m:t>)(</m:t>
                          </m:r>
                          <m:acc>
                            <m:accPr>
                              <m:chr m:val="̂"/>
                              <m:ctrlPr>
                                <a:rPr lang="es-EC" i="1">
                                  <a:latin typeface="Cambria Math"/>
                                </a:rPr>
                              </m:ctrlPr>
                            </m:accPr>
                            <m:e>
                              <m:r>
                                <a:rPr lang="es-EC" b="0" i="1" smtClean="0">
                                  <a:latin typeface="Cambria Math"/>
                                </a:rPr>
                                <m:t>𝑘</m:t>
                              </m:r>
                            </m:e>
                          </m:acc>
                          <m:r>
                            <a:rPr lang="es-EC" i="1">
                              <a:latin typeface="Cambria Math"/>
                            </a:rPr>
                            <m:t>.</m:t>
                          </m:r>
                          <m:acc>
                            <m:accPr>
                              <m:chr m:val="̂"/>
                              <m:ctrlPr>
                                <a:rPr lang="es-EC" i="1">
                                  <a:latin typeface="Cambria Math"/>
                                </a:rPr>
                              </m:ctrlPr>
                            </m:accPr>
                            <m:e>
                              <m:r>
                                <a:rPr lang="es-EC" i="1">
                                  <a:latin typeface="Cambria Math"/>
                                </a:rPr>
                                <m:t>𝑘</m:t>
                              </m:r>
                            </m:e>
                          </m:acc>
                          <m:r>
                            <a:rPr lang="es-EC" i="1">
                              <a:latin typeface="Cambria Math"/>
                            </a:rPr>
                            <m:t>)</m:t>
                          </m:r>
                        </m:e>
                      </m:d>
                    </m:oMath>
                  </m:oMathPara>
                </a14:m>
                <a:endParaRPr lang="es-EC" dirty="0" smtClean="0"/>
              </a:p>
              <a:p>
                <a:pPr marL="109728" indent="0">
                  <a:buNone/>
                </a:pPr>
                <a:r>
                  <a:rPr lang="es-EC" dirty="0" smtClean="0"/>
                  <a:t>Todos los términos con producto vectorial entre dos unitarios directores distintos serán cero, mientras con los iguales serán uno. La expresión quedara:</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𝒙</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𝒙</m:t>
                              </m:r>
                            </m:sub>
                          </m:sSub>
                        </m:e>
                      </m:d>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𝒚</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𝒚</m:t>
                              </m:r>
                            </m:sub>
                          </m:sSub>
                        </m:e>
                      </m:d>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𝒛</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𝒛</m:t>
                              </m:r>
                            </m:sub>
                          </m:sSub>
                        </m:e>
                      </m:d>
                    </m:oMath>
                  </m:oMathPara>
                </a14:m>
                <a:endParaRPr lang="es-EC" dirty="0" smtClean="0"/>
              </a:p>
              <a:p>
                <a:pPr marL="109728" indent="0">
                  <a:buNone/>
                </a:pPr>
                <a:endParaRPr lang="es-EC" dirty="0" smtClean="0"/>
              </a:p>
              <a:p>
                <a:pPr marL="109728" indent="0">
                  <a:buNone/>
                </a:pPr>
                <a:endParaRPr lang="es-EC" dirty="0" smtClean="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1972"/>
                </a:stretch>
              </a:blipFill>
            </p:spPr>
            <p:txBody>
              <a:bodyPr/>
              <a:lstStyle/>
              <a:p>
                <a:r>
                  <a:rPr lang="es-EC">
                    <a:noFill/>
                  </a:rPr>
                  <a:t> </a:t>
                </a:r>
              </a:p>
            </p:txBody>
          </p:sp>
        </mc:Fallback>
      </mc:AlternateContent>
      <p:sp>
        <p:nvSpPr>
          <p:cNvPr id="4" name="3 Llamada ovalada"/>
          <p:cNvSpPr/>
          <p:nvPr/>
        </p:nvSpPr>
        <p:spPr>
          <a:xfrm>
            <a:off x="5364088" y="872716"/>
            <a:ext cx="3600400" cy="13321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Comprobación de definición matemática del producto escalar</a:t>
            </a:r>
            <a:endParaRPr lang="es-EC" dirty="0"/>
          </a:p>
        </p:txBody>
      </p:sp>
    </p:spTree>
    <p:extLst>
      <p:ext uri="{BB962C8B-B14F-4D97-AF65-F5344CB8AC3E}">
        <p14:creationId xmlns:p14="http://schemas.microsoft.com/office/powerpoint/2010/main" val="113431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Ejercicio 1</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109728" indent="0">
                  <a:buNone/>
                </a:pPr>
                <a:r>
                  <a:rPr lang="es-EC" dirty="0" smtClean="0"/>
                  <a:t>Determine el producto escalar entre:</a:t>
                </a:r>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r>
                        <a:rPr lang="es-EC" b="0" i="1" smtClean="0">
                          <a:latin typeface="Cambria Math"/>
                        </a:rPr>
                        <m:t>3</m:t>
                      </m:r>
                      <m:acc>
                        <m:accPr>
                          <m:chr m:val="̂"/>
                          <m:ctrlPr>
                            <a:rPr lang="es-EC" i="1">
                              <a:latin typeface="Cambria Math"/>
                            </a:rPr>
                          </m:ctrlPr>
                        </m:accPr>
                        <m:e>
                          <m:r>
                            <a:rPr lang="es-EC" i="1">
                              <a:latin typeface="Cambria Math"/>
                            </a:rPr>
                            <m:t>𝑘</m:t>
                          </m:r>
                        </m:e>
                      </m:acc>
                      <m:r>
                        <a:rPr lang="es-EC" b="0" i="0" smtClean="0">
                          <a:latin typeface="Cambria Math"/>
                        </a:rPr>
                        <m:t>   </m:t>
                      </m:r>
                      <m:r>
                        <m:rPr>
                          <m:sty m:val="p"/>
                        </m:rPr>
                        <a:rPr lang="es-EC" b="0" i="0" smtClean="0">
                          <a:latin typeface="Cambria Math"/>
                        </a:rPr>
                        <m:t>y</m:t>
                      </m:r>
                      <m:r>
                        <a:rPr lang="es-EC" b="0" i="0" smtClean="0">
                          <a:latin typeface="Cambria Math"/>
                        </a:rPr>
                        <m:t> </m:t>
                      </m:r>
                      <m:acc>
                        <m:accPr>
                          <m:chr m:val="⃗"/>
                          <m:ctrlPr>
                            <a:rPr lang="es-EC" i="1">
                              <a:latin typeface="Cambria Math"/>
                            </a:rPr>
                          </m:ctrlPr>
                        </m:accPr>
                        <m:e>
                          <m:r>
                            <a:rPr lang="es-EC" b="0" i="1" smtClean="0">
                              <a:latin typeface="Cambria Math"/>
                            </a:rPr>
                            <m:t>𝐵</m:t>
                          </m:r>
                        </m:e>
                      </m:acc>
                      <m:r>
                        <a:rPr lang="es-EC" i="1">
                          <a:latin typeface="Cambria Math"/>
                        </a:rPr>
                        <m:t>=</m:t>
                      </m:r>
                      <m:r>
                        <a:rPr lang="es-EC" b="0" i="1" smtClean="0">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oMath>
                  </m:oMathPara>
                </a14:m>
                <a:endParaRPr lang="es-EC" dirty="0" smtClean="0"/>
              </a:p>
              <a:p>
                <a:pPr marL="109728" indent="0">
                  <a:buNone/>
                </a:pPr>
                <a:r>
                  <a:rPr lang="es-EC" dirty="0" smtClean="0"/>
                  <a:t>Resolviendo:</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𝒙</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𝒙</m:t>
                              </m:r>
                            </m:sub>
                          </m:sSub>
                        </m:e>
                      </m:d>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𝒚</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𝒚</m:t>
                              </m:r>
                            </m:sub>
                          </m:sSub>
                        </m:e>
                      </m:d>
                      <m:r>
                        <a:rPr lang="es-EC" b="1" i="1">
                          <a:latin typeface="Cambria Math"/>
                        </a:rPr>
                        <m:t>+</m:t>
                      </m:r>
                      <m:d>
                        <m:dPr>
                          <m:ctrlPr>
                            <a:rPr lang="es-EC" b="1" i="1">
                              <a:latin typeface="Cambria Math"/>
                            </a:rPr>
                          </m:ctrlPr>
                        </m:dPr>
                        <m:e>
                          <m:sSub>
                            <m:sSubPr>
                              <m:ctrlPr>
                                <a:rPr lang="es-EC" b="1" i="1">
                                  <a:latin typeface="Cambria Math"/>
                                </a:rPr>
                              </m:ctrlPr>
                            </m:sSubPr>
                            <m:e>
                              <m:r>
                                <a:rPr lang="es-EC" b="1" i="1">
                                  <a:latin typeface="Cambria Math"/>
                                </a:rPr>
                                <m:t>𝒂</m:t>
                              </m:r>
                            </m:e>
                            <m:sub>
                              <m:r>
                                <a:rPr lang="es-EC" b="1" i="1">
                                  <a:latin typeface="Cambria Math"/>
                                </a:rPr>
                                <m:t>𝒛</m:t>
                              </m:r>
                            </m:sub>
                          </m:sSub>
                        </m:e>
                      </m:d>
                      <m:d>
                        <m:dPr>
                          <m:ctrlPr>
                            <a:rPr lang="es-EC" b="1" i="1">
                              <a:latin typeface="Cambria Math"/>
                            </a:rPr>
                          </m:ctrlPr>
                        </m:dPr>
                        <m:e>
                          <m:sSub>
                            <m:sSubPr>
                              <m:ctrlPr>
                                <a:rPr lang="es-EC" b="1" i="1">
                                  <a:latin typeface="Cambria Math"/>
                                </a:rPr>
                              </m:ctrlPr>
                            </m:sSubPr>
                            <m:e>
                              <m:r>
                                <a:rPr lang="es-EC" b="1" i="1">
                                  <a:latin typeface="Cambria Math"/>
                                </a:rPr>
                                <m:t>𝒃</m:t>
                              </m:r>
                            </m:e>
                            <m:sub>
                              <m:r>
                                <a:rPr lang="es-EC" b="1" i="1">
                                  <a:latin typeface="Cambria Math"/>
                                </a:rPr>
                                <m:t>𝒛</m:t>
                              </m:r>
                            </m:sub>
                          </m:sSub>
                        </m:e>
                      </m:d>
                    </m:oMath>
                  </m:oMathPara>
                </a14:m>
                <a:endParaRPr lang="es-EC" b="1" dirty="0" smtClean="0"/>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ctrlPr>
                            <a:rPr lang="es-EC" b="1" i="1">
                              <a:latin typeface="Cambria Math"/>
                            </a:rPr>
                          </m:ctrlPr>
                        </m:dPr>
                        <m:e>
                          <m:r>
                            <a:rPr lang="es-EC" b="1" i="1" smtClean="0">
                              <a:latin typeface="Cambria Math"/>
                            </a:rPr>
                            <m:t>𝟏</m:t>
                          </m:r>
                        </m:e>
                      </m:d>
                      <m:d>
                        <m:dPr>
                          <m:ctrlPr>
                            <a:rPr lang="es-EC" b="1" i="1">
                              <a:latin typeface="Cambria Math"/>
                            </a:rPr>
                          </m:ctrlPr>
                        </m:dPr>
                        <m:e>
                          <m:r>
                            <a:rPr lang="es-EC" b="1" i="1" smtClean="0">
                              <a:latin typeface="Cambria Math"/>
                            </a:rPr>
                            <m:t>−</m:t>
                          </m:r>
                          <m:r>
                            <a:rPr lang="es-EC" b="1" i="1" smtClean="0">
                              <a:latin typeface="Cambria Math"/>
                            </a:rPr>
                            <m:t>𝟏</m:t>
                          </m:r>
                        </m:e>
                      </m:d>
                      <m:r>
                        <a:rPr lang="es-EC" b="1" i="1">
                          <a:latin typeface="Cambria Math"/>
                        </a:rPr>
                        <m:t>+</m:t>
                      </m:r>
                      <m:d>
                        <m:dPr>
                          <m:ctrlPr>
                            <a:rPr lang="es-EC" b="1" i="1">
                              <a:latin typeface="Cambria Math"/>
                            </a:rPr>
                          </m:ctrlPr>
                        </m:dPr>
                        <m:e>
                          <m:r>
                            <a:rPr lang="es-EC" b="1" i="1" smtClean="0">
                              <a:latin typeface="Cambria Math"/>
                            </a:rPr>
                            <m:t>𝟐</m:t>
                          </m:r>
                        </m:e>
                      </m:d>
                      <m:d>
                        <m:dPr>
                          <m:ctrlPr>
                            <a:rPr lang="es-EC" b="1" i="1">
                              <a:latin typeface="Cambria Math"/>
                            </a:rPr>
                          </m:ctrlPr>
                        </m:dPr>
                        <m:e>
                          <m:r>
                            <a:rPr lang="es-EC" b="1" i="1" smtClean="0">
                              <a:latin typeface="Cambria Math"/>
                            </a:rPr>
                            <m:t>𝟐</m:t>
                          </m:r>
                        </m:e>
                      </m:d>
                      <m:r>
                        <a:rPr lang="es-EC" b="1" i="1">
                          <a:latin typeface="Cambria Math"/>
                        </a:rPr>
                        <m:t>+</m:t>
                      </m:r>
                      <m:d>
                        <m:dPr>
                          <m:ctrlPr>
                            <a:rPr lang="es-EC" b="1" i="1">
                              <a:latin typeface="Cambria Math"/>
                            </a:rPr>
                          </m:ctrlPr>
                        </m:dPr>
                        <m:e>
                          <m:r>
                            <a:rPr lang="es-EC" b="1" i="1" smtClean="0">
                              <a:latin typeface="Cambria Math"/>
                            </a:rPr>
                            <m:t>𝟑</m:t>
                          </m:r>
                        </m:e>
                      </m:d>
                      <m:d>
                        <m:dPr>
                          <m:ctrlPr>
                            <a:rPr lang="es-EC" b="1" i="1">
                              <a:latin typeface="Cambria Math"/>
                            </a:rPr>
                          </m:ctrlPr>
                        </m:dPr>
                        <m:e>
                          <m:r>
                            <a:rPr lang="es-EC" b="1" i="1" smtClean="0">
                              <a:latin typeface="Cambria Math"/>
                            </a:rPr>
                            <m:t>𝟏</m:t>
                          </m:r>
                        </m:e>
                      </m:d>
                    </m:oMath>
                  </m:oMathPara>
                </a14:m>
                <a:endParaRPr lang="es-EC" b="1" dirty="0" smtClean="0"/>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r>
                        <a:rPr lang="es-EC" b="1" i="1" smtClean="0">
                          <a:latin typeface="Cambria Math"/>
                        </a:rPr>
                        <m:t>−</m:t>
                      </m:r>
                      <m:r>
                        <a:rPr lang="es-EC" b="1" i="1" smtClean="0">
                          <a:latin typeface="Cambria Math"/>
                        </a:rPr>
                        <m:t>𝟏</m:t>
                      </m:r>
                      <m:r>
                        <a:rPr lang="es-EC" b="1" i="1" smtClean="0">
                          <a:latin typeface="Cambria Math"/>
                        </a:rPr>
                        <m:t>+</m:t>
                      </m:r>
                      <m:r>
                        <a:rPr lang="es-EC" b="1" i="1" smtClean="0">
                          <a:latin typeface="Cambria Math"/>
                        </a:rPr>
                        <m:t>𝟒</m:t>
                      </m:r>
                      <m:r>
                        <a:rPr lang="es-EC" b="1" i="1" smtClean="0">
                          <a:latin typeface="Cambria Math"/>
                        </a:rPr>
                        <m:t>+</m:t>
                      </m:r>
                      <m:r>
                        <a:rPr lang="es-EC" b="1" i="1" smtClean="0">
                          <a:latin typeface="Cambria Math"/>
                        </a:rPr>
                        <m:t>𝟑</m:t>
                      </m:r>
                      <m:r>
                        <a:rPr lang="es-EC" b="1" i="1" smtClean="0">
                          <a:latin typeface="Cambria Math"/>
                        </a:rPr>
                        <m:t>=</m:t>
                      </m:r>
                      <m:r>
                        <a:rPr lang="es-EC" b="1" i="1" smtClean="0">
                          <a:latin typeface="Cambria Math"/>
                        </a:rPr>
                        <m:t>𝟔</m:t>
                      </m:r>
                      <m:d>
                        <m:dPr>
                          <m:begChr m:val="["/>
                          <m:endChr m:val="]"/>
                          <m:ctrlPr>
                            <a:rPr lang="es-EC" b="1" i="1" smtClean="0">
                              <a:latin typeface="Cambria Math"/>
                            </a:rPr>
                          </m:ctrlPr>
                        </m:dPr>
                        <m:e>
                          <m:r>
                            <a:rPr lang="es-EC" b="1" i="1" smtClean="0">
                              <a:latin typeface="Cambria Math"/>
                            </a:rPr>
                            <m:t>𝒖</m:t>
                          </m:r>
                        </m:e>
                      </m:d>
                    </m:oMath>
                  </m:oMathPara>
                </a14:m>
                <a:endParaRPr lang="es-EC" b="1" dirty="0"/>
              </a:p>
              <a:p>
                <a:pPr marL="109728" indent="0">
                  <a:buNone/>
                </a:pPr>
                <a:endParaRPr lang="es-EC" b="1" dirty="0"/>
              </a:p>
              <a:p>
                <a:pPr marL="109728" indent="0">
                  <a:buNone/>
                </a:pPr>
                <a:endParaRPr lang="es-EC" b="1" dirty="0"/>
              </a:p>
              <a:p>
                <a:pPr marL="109728" indent="0">
                  <a:buNone/>
                </a:pPr>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a:stretch>
              </a:blipFill>
            </p:spPr>
            <p:txBody>
              <a:bodyPr/>
              <a:lstStyle/>
              <a:p>
                <a:r>
                  <a:rPr lang="es-EC">
                    <a:noFill/>
                  </a:rPr>
                  <a:t> </a:t>
                </a:r>
              </a:p>
            </p:txBody>
          </p:sp>
        </mc:Fallback>
      </mc:AlternateContent>
    </p:spTree>
    <p:extLst>
      <p:ext uri="{BB962C8B-B14F-4D97-AF65-F5344CB8AC3E}">
        <p14:creationId xmlns:p14="http://schemas.microsoft.com/office/powerpoint/2010/main" val="204484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Ejercicio 2: Uso común del P.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109728" indent="0">
                  <a:buNone/>
                </a:pPr>
                <a:r>
                  <a:rPr lang="es-EC" dirty="0" smtClean="0"/>
                  <a:t>Determine el ángulo formado entre los vectores:</a:t>
                </a:r>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+3</m:t>
                      </m:r>
                      <m:acc>
                        <m:accPr>
                          <m:chr m:val="̂"/>
                          <m:ctrlPr>
                            <a:rPr lang="es-EC" i="1">
                              <a:latin typeface="Cambria Math"/>
                            </a:rPr>
                          </m:ctrlPr>
                        </m:accPr>
                        <m:e>
                          <m:r>
                            <a:rPr lang="es-EC" i="1">
                              <a:latin typeface="Cambria Math"/>
                            </a:rPr>
                            <m:t>𝑘</m:t>
                          </m:r>
                        </m:e>
                      </m:acc>
                      <m:r>
                        <a:rPr lang="es-EC">
                          <a:latin typeface="Cambria Math"/>
                        </a:rPr>
                        <m:t>   </m:t>
                      </m:r>
                      <m:r>
                        <m:rPr>
                          <m:sty m:val="p"/>
                        </m:rPr>
                        <a:rPr lang="es-EC">
                          <a:latin typeface="Cambria Math"/>
                        </a:rPr>
                        <m:t>y</m:t>
                      </m:r>
                      <m:r>
                        <a:rPr lang="es-EC">
                          <a:latin typeface="Cambria Math"/>
                        </a:rPr>
                        <m:t> </m:t>
                      </m:r>
                      <m:acc>
                        <m:accPr>
                          <m:chr m:val="⃗"/>
                          <m:ctrlPr>
                            <a:rPr lang="es-EC" i="1">
                              <a:latin typeface="Cambria Math"/>
                            </a:rPr>
                          </m:ctrlPr>
                        </m:accPr>
                        <m:e>
                          <m:r>
                            <a:rPr lang="es-EC" i="1">
                              <a:latin typeface="Cambria Math"/>
                            </a:rPr>
                            <m:t>𝐵</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oMath>
                  </m:oMathPara>
                </a14:m>
                <a:endParaRPr lang="es-EC" dirty="0" smtClean="0"/>
              </a:p>
              <a:p>
                <a:pPr marL="109728" indent="0">
                  <a:buNone/>
                </a:pPr>
                <a:r>
                  <a:rPr lang="es-EC" dirty="0" smtClean="0"/>
                  <a:t>Resolviendo:</a:t>
                </a:r>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b="0" i="1">
                              <a:latin typeface="Cambria Math"/>
                            </a:rPr>
                            <m:t>𝐴</m:t>
                          </m:r>
                        </m:e>
                      </m:acc>
                      <m:r>
                        <a:rPr lang="es-EC" b="0" i="1">
                          <a:latin typeface="Cambria Math"/>
                        </a:rPr>
                        <m:t>.</m:t>
                      </m:r>
                      <m:acc>
                        <m:accPr>
                          <m:chr m:val="⃗"/>
                          <m:ctrlPr>
                            <a:rPr lang="es-EC" i="1">
                              <a:latin typeface="Cambria Math"/>
                            </a:rPr>
                          </m:ctrlPr>
                        </m:accPr>
                        <m:e>
                          <m:r>
                            <a:rPr lang="es-EC" b="0" i="1">
                              <a:latin typeface="Cambria Math"/>
                            </a:rPr>
                            <m:t>𝐵</m:t>
                          </m:r>
                        </m:e>
                      </m:acc>
                      <m:r>
                        <a:rPr lang="es-EC" b="0" i="1">
                          <a:latin typeface="Cambria Math"/>
                        </a:rPr>
                        <m:t>=</m:t>
                      </m:r>
                      <m:d>
                        <m:dPr>
                          <m:begChr m:val="|"/>
                          <m:endChr m:val="|"/>
                          <m:ctrlPr>
                            <a:rPr lang="es-EC" i="1">
                              <a:latin typeface="Cambria Math"/>
                            </a:rPr>
                          </m:ctrlPr>
                        </m:dPr>
                        <m:e>
                          <m:acc>
                            <m:accPr>
                              <m:chr m:val="⃗"/>
                              <m:ctrlPr>
                                <a:rPr lang="es-EC" i="1">
                                  <a:latin typeface="Cambria Math"/>
                                </a:rPr>
                              </m:ctrlPr>
                            </m:accPr>
                            <m:e>
                              <m:r>
                                <a:rPr lang="es-EC" b="0" i="1">
                                  <a:latin typeface="Cambria Math"/>
                                </a:rPr>
                                <m:t>𝐴</m:t>
                              </m:r>
                            </m:e>
                          </m:acc>
                        </m:e>
                      </m:d>
                      <m:d>
                        <m:dPr>
                          <m:begChr m:val="|"/>
                          <m:endChr m:val="|"/>
                          <m:ctrlPr>
                            <a:rPr lang="es-EC" i="1">
                              <a:latin typeface="Cambria Math"/>
                            </a:rPr>
                          </m:ctrlPr>
                        </m:dPr>
                        <m:e>
                          <m:acc>
                            <m:accPr>
                              <m:chr m:val="⃗"/>
                              <m:ctrlPr>
                                <a:rPr lang="es-EC" i="1">
                                  <a:latin typeface="Cambria Math"/>
                                </a:rPr>
                              </m:ctrlPr>
                            </m:accPr>
                            <m:e>
                              <m:r>
                                <a:rPr lang="es-EC" b="0" i="1">
                                  <a:latin typeface="Cambria Math"/>
                                </a:rPr>
                                <m:t>𝐵</m:t>
                              </m:r>
                            </m:e>
                          </m:acc>
                        </m:e>
                      </m:d>
                      <m:func>
                        <m:funcPr>
                          <m:ctrlPr>
                            <a:rPr lang="es-EC" i="1">
                              <a:latin typeface="Cambria Math"/>
                            </a:rPr>
                          </m:ctrlPr>
                        </m:funcPr>
                        <m:fName>
                          <m:r>
                            <m:rPr>
                              <m:sty m:val="p"/>
                            </m:rPr>
                            <a:rPr lang="es-EC" b="0">
                              <a:latin typeface="Cambria Math"/>
                            </a:rPr>
                            <m:t>cos</m:t>
                          </m:r>
                        </m:fName>
                        <m:e>
                          <m:r>
                            <a:rPr lang="es-EC" b="0" i="1">
                              <a:latin typeface="Cambria Math"/>
                              <a:ea typeface="Cambria Math"/>
                            </a:rPr>
                            <m:t>𝜃</m:t>
                          </m:r>
                        </m:e>
                      </m:func>
                    </m:oMath>
                  </m:oMathPara>
                </a14:m>
                <a:endParaRPr lang="es-EC" dirty="0" smtClean="0">
                  <a:ea typeface="Cambria Math"/>
                </a:endParaRPr>
              </a:p>
              <a:p>
                <a:pPr marL="109728" indent="0">
                  <a:buNone/>
                </a:pPr>
                <a14:m>
                  <m:oMathPara xmlns:m="http://schemas.openxmlformats.org/officeDocument/2006/math">
                    <m:oMathParaPr>
                      <m:jc m:val="centerGroup"/>
                    </m:oMathParaPr>
                    <m:oMath xmlns:m="http://schemas.openxmlformats.org/officeDocument/2006/math">
                      <m:func>
                        <m:funcPr>
                          <m:ctrlPr>
                            <a:rPr lang="es-EC" i="1">
                              <a:latin typeface="Cambria Math"/>
                            </a:rPr>
                          </m:ctrlPr>
                        </m:funcPr>
                        <m:fName>
                          <m:r>
                            <m:rPr>
                              <m:sty m:val="p"/>
                            </m:rPr>
                            <a:rPr lang="es-EC" b="0">
                              <a:latin typeface="Cambria Math"/>
                            </a:rPr>
                            <m:t>cos</m:t>
                          </m:r>
                        </m:fName>
                        <m:e>
                          <m:r>
                            <a:rPr lang="es-EC" b="0" i="1">
                              <a:latin typeface="Cambria Math"/>
                              <a:ea typeface="Cambria Math"/>
                            </a:rPr>
                            <m:t>𝜃</m:t>
                          </m:r>
                        </m:e>
                      </m:func>
                      <m:r>
                        <a:rPr lang="es-EC" b="0" i="1" smtClean="0">
                          <a:latin typeface="Cambria Math"/>
                          <a:ea typeface="Cambria Math"/>
                        </a:rPr>
                        <m:t>=</m:t>
                      </m:r>
                      <m:f>
                        <m:fPr>
                          <m:ctrlPr>
                            <a:rPr lang="es-EC" i="1" smtClean="0">
                              <a:latin typeface="Cambria Math"/>
                              <a:ea typeface="Cambria Math"/>
                            </a:rPr>
                          </m:ctrlPr>
                        </m:fPr>
                        <m:num>
                          <m:acc>
                            <m:accPr>
                              <m:chr m:val="⃗"/>
                              <m:ctrlPr>
                                <a:rPr lang="es-EC" i="1">
                                  <a:latin typeface="Cambria Math"/>
                                </a:rPr>
                              </m:ctrlPr>
                            </m:accPr>
                            <m:e>
                              <m:r>
                                <a:rPr lang="es-EC" b="0" i="1">
                                  <a:latin typeface="Cambria Math"/>
                                </a:rPr>
                                <m:t>𝐴</m:t>
                              </m:r>
                            </m:e>
                          </m:acc>
                          <m:r>
                            <a:rPr lang="es-EC" b="0" i="1">
                              <a:latin typeface="Cambria Math"/>
                            </a:rPr>
                            <m:t>.</m:t>
                          </m:r>
                          <m:acc>
                            <m:accPr>
                              <m:chr m:val="⃗"/>
                              <m:ctrlPr>
                                <a:rPr lang="es-EC" i="1">
                                  <a:latin typeface="Cambria Math"/>
                                </a:rPr>
                              </m:ctrlPr>
                            </m:accPr>
                            <m:e>
                              <m:r>
                                <a:rPr lang="es-EC" b="0" i="1">
                                  <a:latin typeface="Cambria Math"/>
                                </a:rPr>
                                <m:t>𝐵</m:t>
                              </m:r>
                            </m:e>
                          </m:acc>
                        </m:num>
                        <m:den>
                          <m:d>
                            <m:dPr>
                              <m:begChr m:val="|"/>
                              <m:endChr m:val="|"/>
                              <m:ctrlPr>
                                <a:rPr lang="es-EC" i="1">
                                  <a:latin typeface="Cambria Math"/>
                                </a:rPr>
                              </m:ctrlPr>
                            </m:dPr>
                            <m:e>
                              <m:acc>
                                <m:accPr>
                                  <m:chr m:val="⃗"/>
                                  <m:ctrlPr>
                                    <a:rPr lang="es-EC" i="1">
                                      <a:latin typeface="Cambria Math"/>
                                    </a:rPr>
                                  </m:ctrlPr>
                                </m:accPr>
                                <m:e>
                                  <m:r>
                                    <a:rPr lang="es-EC" b="0" i="1">
                                      <a:latin typeface="Cambria Math"/>
                                    </a:rPr>
                                    <m:t>𝐴</m:t>
                                  </m:r>
                                </m:e>
                              </m:acc>
                            </m:e>
                          </m:d>
                          <m:d>
                            <m:dPr>
                              <m:begChr m:val="|"/>
                              <m:endChr m:val="|"/>
                              <m:ctrlPr>
                                <a:rPr lang="es-EC" i="1">
                                  <a:latin typeface="Cambria Math"/>
                                </a:rPr>
                              </m:ctrlPr>
                            </m:dPr>
                            <m:e>
                              <m:acc>
                                <m:accPr>
                                  <m:chr m:val="⃗"/>
                                  <m:ctrlPr>
                                    <a:rPr lang="es-EC" i="1">
                                      <a:latin typeface="Cambria Math"/>
                                    </a:rPr>
                                  </m:ctrlPr>
                                </m:accPr>
                                <m:e>
                                  <m:r>
                                    <a:rPr lang="es-EC" b="0" i="1">
                                      <a:latin typeface="Cambria Math"/>
                                    </a:rPr>
                                    <m:t>𝐵</m:t>
                                  </m:r>
                                </m:e>
                              </m:acc>
                            </m:e>
                          </m:d>
                        </m:den>
                      </m:f>
                      <m:r>
                        <a:rPr lang="es-EC" b="0" i="1" smtClean="0">
                          <a:latin typeface="Cambria Math"/>
                          <a:ea typeface="Cambria Math"/>
                        </a:rPr>
                        <m:t>=</m:t>
                      </m:r>
                      <m:f>
                        <m:fPr>
                          <m:ctrlPr>
                            <a:rPr lang="es-EC" i="1" smtClean="0">
                              <a:latin typeface="Cambria Math"/>
                              <a:ea typeface="Cambria Math"/>
                            </a:rPr>
                          </m:ctrlPr>
                        </m:fPr>
                        <m:num>
                          <m:r>
                            <a:rPr lang="es-EC" b="0" i="1" smtClean="0">
                              <a:latin typeface="Cambria Math"/>
                              <a:ea typeface="Cambria Math"/>
                            </a:rPr>
                            <m:t>6</m:t>
                          </m:r>
                        </m:num>
                        <m:den>
                          <m:d>
                            <m:dPr>
                              <m:ctrlPr>
                                <a:rPr lang="es-EC" i="1" smtClean="0">
                                  <a:latin typeface="Cambria Math"/>
                                  <a:ea typeface="Cambria Math"/>
                                </a:rPr>
                              </m:ctrlPr>
                            </m:dPr>
                            <m:e>
                              <m:rad>
                                <m:radPr>
                                  <m:degHide m:val="on"/>
                                  <m:ctrlPr>
                                    <a:rPr lang="es-EC" i="1" smtClean="0">
                                      <a:latin typeface="Cambria Math"/>
                                      <a:ea typeface="Cambria Math"/>
                                    </a:rPr>
                                  </m:ctrlPr>
                                </m:radPr>
                                <m:deg/>
                                <m:e>
                                  <m:r>
                                    <a:rPr lang="es-EC" b="0" i="1" smtClean="0">
                                      <a:latin typeface="Cambria Math"/>
                                      <a:ea typeface="Cambria Math"/>
                                    </a:rPr>
                                    <m:t>14</m:t>
                                  </m:r>
                                </m:e>
                              </m:rad>
                            </m:e>
                          </m:d>
                          <m:d>
                            <m:dPr>
                              <m:ctrlPr>
                                <a:rPr lang="es-EC" i="1" smtClean="0">
                                  <a:latin typeface="Cambria Math"/>
                                  <a:ea typeface="Cambria Math"/>
                                </a:rPr>
                              </m:ctrlPr>
                            </m:dPr>
                            <m:e>
                              <m:rad>
                                <m:radPr>
                                  <m:degHide m:val="on"/>
                                  <m:ctrlPr>
                                    <a:rPr lang="es-EC" i="1" smtClean="0">
                                      <a:latin typeface="Cambria Math"/>
                                      <a:ea typeface="Cambria Math"/>
                                    </a:rPr>
                                  </m:ctrlPr>
                                </m:radPr>
                                <m:deg/>
                                <m:e>
                                  <m:r>
                                    <a:rPr lang="es-EC" b="0" i="1" smtClean="0">
                                      <a:latin typeface="Cambria Math"/>
                                      <a:ea typeface="Cambria Math"/>
                                    </a:rPr>
                                    <m:t>6</m:t>
                                  </m:r>
                                </m:e>
                              </m:rad>
                            </m:e>
                          </m:d>
                        </m:den>
                      </m:f>
                      <m:r>
                        <a:rPr lang="es-EC" b="0" i="1" smtClean="0">
                          <a:latin typeface="Cambria Math"/>
                          <a:ea typeface="Cambria Math"/>
                        </a:rPr>
                        <m:t>=0,65</m:t>
                      </m:r>
                    </m:oMath>
                  </m:oMathPara>
                </a14:m>
                <a:endParaRPr lang="es-EC" dirty="0" smtClean="0">
                  <a:ea typeface="Cambria Math"/>
                </a:endParaRPr>
              </a:p>
              <a:p>
                <a:pPr marL="109728" indent="0">
                  <a:buNone/>
                </a:pPr>
                <a14:m>
                  <m:oMathPara xmlns:m="http://schemas.openxmlformats.org/officeDocument/2006/math">
                    <m:oMathParaPr>
                      <m:jc m:val="centerGroup"/>
                    </m:oMathParaPr>
                    <m:oMath xmlns:m="http://schemas.openxmlformats.org/officeDocument/2006/math">
                      <m:func>
                        <m:funcPr>
                          <m:ctrlPr>
                            <a:rPr lang="es-EC" i="1" smtClean="0">
                              <a:latin typeface="Cambria Math"/>
                            </a:rPr>
                          </m:ctrlPr>
                        </m:funcPr>
                        <m:fName>
                          <m:sSup>
                            <m:sSupPr>
                              <m:ctrlPr>
                                <a:rPr lang="es-EC" i="1" smtClean="0">
                                  <a:latin typeface="Cambria Math"/>
                                </a:rPr>
                              </m:ctrlPr>
                            </m:sSupPr>
                            <m:e>
                              <m:r>
                                <m:rPr>
                                  <m:sty m:val="p"/>
                                </m:rPr>
                                <a:rPr lang="el-GR" i="1" smtClean="0">
                                  <a:latin typeface="Cambria Math"/>
                                  <a:ea typeface="Cambria Math"/>
                                </a:rPr>
                                <m:t>θ</m:t>
                              </m:r>
                              <m:r>
                                <a:rPr lang="es-EC" b="0" i="0" smtClean="0">
                                  <a:latin typeface="Cambria Math"/>
                                  <a:ea typeface="Cambria Math"/>
                                </a:rPr>
                                <m:t>=</m:t>
                              </m:r>
                              <m:r>
                                <m:rPr>
                                  <m:sty m:val="p"/>
                                </m:rPr>
                                <a:rPr lang="es-EC" i="0" smtClean="0">
                                  <a:latin typeface="Cambria Math"/>
                                </a:rPr>
                                <m:t>cos</m:t>
                              </m:r>
                            </m:e>
                            <m:sup>
                              <m:r>
                                <a:rPr lang="es-EC" i="1" smtClean="0">
                                  <a:latin typeface="Cambria Math"/>
                                </a:rPr>
                                <m:t>−1</m:t>
                              </m:r>
                            </m:sup>
                          </m:sSup>
                        </m:fName>
                        <m:e>
                          <m:d>
                            <m:dPr>
                              <m:ctrlPr>
                                <a:rPr lang="es-EC" b="0" i="1" smtClean="0">
                                  <a:latin typeface="Cambria Math"/>
                                </a:rPr>
                              </m:ctrlPr>
                            </m:dPr>
                            <m:e>
                              <m:r>
                                <a:rPr lang="es-EC" b="0" i="1" smtClean="0">
                                  <a:latin typeface="Cambria Math"/>
                                </a:rPr>
                                <m:t>0,65</m:t>
                              </m:r>
                            </m:e>
                          </m:d>
                          <m:r>
                            <a:rPr lang="es-EC" b="0" i="1" smtClean="0">
                              <a:latin typeface="Cambria Math"/>
                            </a:rPr>
                            <m:t>=49°</m:t>
                          </m:r>
                        </m:e>
                      </m:func>
                    </m:oMath>
                  </m:oMathPara>
                </a14:m>
                <a:endParaRPr lang="es-EC" dirty="0" smtClean="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a:stretch>
              </a:blipFill>
            </p:spPr>
            <p:txBody>
              <a:bodyPr/>
              <a:lstStyle/>
              <a:p>
                <a:r>
                  <a:rPr lang="es-EC">
                    <a:noFill/>
                  </a:rPr>
                  <a:t> </a:t>
                </a:r>
              </a:p>
            </p:txBody>
          </p:sp>
        </mc:Fallback>
      </mc:AlternateContent>
    </p:spTree>
    <p:extLst>
      <p:ext uri="{BB962C8B-B14F-4D97-AF65-F5344CB8AC3E}">
        <p14:creationId xmlns:p14="http://schemas.microsoft.com/office/powerpoint/2010/main" val="280312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Interpretación geométrica de P.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249424"/>
                <a:ext cx="8229600" cy="1539616"/>
              </a:xfrm>
            </p:spPr>
            <p:txBody>
              <a:bodyPr/>
              <a:lstStyle/>
              <a:p>
                <a:pPr marL="109728" indent="0">
                  <a:buNone/>
                </a:pPr>
                <a:r>
                  <a:rPr lang="es-EC" dirty="0" smtClean="0"/>
                  <a:t>La interpretación geométrica del producto escalar es </a:t>
                </a:r>
                <a:r>
                  <a:rPr lang="es-EC" u="sng" dirty="0" smtClean="0"/>
                  <a:t>la proyección de un vector sobre otro vector.</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𝑨</m:t>
                              </m:r>
                            </m:e>
                          </m:acc>
                        </m:e>
                      </m:d>
                      <m:d>
                        <m:dPr>
                          <m:begChr m:val="|"/>
                          <m:endChr m:val="|"/>
                          <m:ctrlPr>
                            <a:rPr lang="es-EC" b="1" i="1">
                              <a:latin typeface="Cambria Math"/>
                            </a:rPr>
                          </m:ctrlPr>
                        </m:dPr>
                        <m:e>
                          <m:acc>
                            <m:accPr>
                              <m:chr m:val="⃗"/>
                              <m:ctrlPr>
                                <a:rPr lang="es-EC" b="1" i="1">
                                  <a:latin typeface="Cambria Math"/>
                                </a:rPr>
                              </m:ctrlPr>
                            </m:accPr>
                            <m:e>
                              <m:r>
                                <a:rPr lang="es-EC" b="1" i="1">
                                  <a:latin typeface="Cambria Math"/>
                                </a:rPr>
                                <m:t>𝑩</m:t>
                              </m:r>
                            </m:e>
                          </m:acc>
                        </m:e>
                      </m:d>
                      <m:func>
                        <m:funcPr>
                          <m:ctrlPr>
                            <a:rPr lang="es-EC" b="1" i="1">
                              <a:latin typeface="Cambria Math"/>
                            </a:rPr>
                          </m:ctrlPr>
                        </m:funcPr>
                        <m:fName>
                          <m:r>
                            <m:rPr>
                              <m:sty m:val="p"/>
                            </m:rPr>
                            <a:rPr lang="es-EC">
                              <a:latin typeface="Cambria Math"/>
                            </a:rPr>
                            <m:t>cos</m:t>
                          </m:r>
                        </m:fName>
                        <m:e>
                          <m:r>
                            <a:rPr lang="es-EC" i="1">
                              <a:latin typeface="Cambria Math"/>
                              <a:ea typeface="Cambria Math"/>
                            </a:rPr>
                            <m:t>𝜽</m:t>
                          </m:r>
                        </m:e>
                      </m:func>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249424"/>
                <a:ext cx="8229600" cy="1539616"/>
              </a:xfrm>
              <a:blipFill rotWithShape="1">
                <a:blip r:embed="rId2"/>
                <a:stretch>
                  <a:fillRect l="-148" t="-3953" r="-963"/>
                </a:stretch>
              </a:blipFill>
            </p:spPr>
            <p:txBody>
              <a:bodyPr/>
              <a:lstStyle/>
              <a:p>
                <a:r>
                  <a:rPr lang="es-EC">
                    <a:noFill/>
                  </a:rPr>
                  <a:t> </a:t>
                </a:r>
              </a:p>
            </p:txBody>
          </p:sp>
        </mc:Fallback>
      </mc:AlternateContent>
      <p:grpSp>
        <p:nvGrpSpPr>
          <p:cNvPr id="4" name="3 Grupo"/>
          <p:cNvGrpSpPr/>
          <p:nvPr/>
        </p:nvGrpSpPr>
        <p:grpSpPr>
          <a:xfrm>
            <a:off x="467544" y="4348105"/>
            <a:ext cx="4007062" cy="2151221"/>
            <a:chOff x="3123386" y="4534312"/>
            <a:chExt cx="2340265" cy="1534747"/>
          </a:xfrm>
        </p:grpSpPr>
        <p:cxnSp>
          <p:nvCxnSpPr>
            <p:cNvPr id="5" name="4 Conector recto de flecha"/>
            <p:cNvCxnSpPr/>
            <p:nvPr/>
          </p:nvCxnSpPr>
          <p:spPr>
            <a:xfrm flipV="1">
              <a:off x="3203848" y="4751930"/>
              <a:ext cx="1559691" cy="83730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 name="5 Conector recto de flecha"/>
            <p:cNvCxnSpPr/>
            <p:nvPr/>
          </p:nvCxnSpPr>
          <p:spPr>
            <a:xfrm>
              <a:off x="3203848" y="5589240"/>
              <a:ext cx="2160240"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7" name="6 CuadroTexto"/>
                <p:cNvSpPr txBox="1"/>
                <p:nvPr/>
              </p:nvSpPr>
              <p:spPr>
                <a:xfrm>
                  <a:off x="3836187" y="4534312"/>
                  <a:ext cx="447781" cy="57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800" b="1" i="1" smtClean="0">
                                <a:latin typeface="Cambria Math"/>
                              </a:rPr>
                            </m:ctrlPr>
                          </m:accPr>
                          <m:e>
                            <m:r>
                              <a:rPr lang="es-EC" sz="2800" b="1" i="1" smtClean="0">
                                <a:latin typeface="Cambria Math"/>
                              </a:rPr>
                              <m:t>𝑨</m:t>
                            </m:r>
                          </m:e>
                        </m:acc>
                      </m:oMath>
                    </m:oMathPara>
                  </a14:m>
                  <a:endParaRPr lang="es-EC" b="1" dirty="0"/>
                </a:p>
              </p:txBody>
            </p:sp>
          </mc:Choice>
          <mc:Fallback xmlns="">
            <p:sp>
              <p:nvSpPr>
                <p:cNvPr id="7" name="6 CuadroTexto"/>
                <p:cNvSpPr txBox="1">
                  <a:spLocks noRot="1" noChangeAspect="1" noMove="1" noResize="1" noEditPoints="1" noAdjustHandles="1" noChangeArrowheads="1" noChangeShapeType="1" noTextEdit="1"/>
                </p:cNvSpPr>
                <p:nvPr/>
              </p:nvSpPr>
              <p:spPr>
                <a:xfrm>
                  <a:off x="3836187" y="4534312"/>
                  <a:ext cx="447781" cy="578300"/>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CuadroTexto"/>
                <p:cNvSpPr txBox="1"/>
                <p:nvPr/>
              </p:nvSpPr>
              <p:spPr>
                <a:xfrm>
                  <a:off x="5015870" y="5493580"/>
                  <a:ext cx="447781" cy="575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800" b="1" i="1" smtClean="0">
                                <a:latin typeface="Cambria Math"/>
                              </a:rPr>
                            </m:ctrlPr>
                          </m:accPr>
                          <m:e>
                            <m:r>
                              <a:rPr lang="es-EC" sz="2800" b="1" i="1" smtClean="0">
                                <a:latin typeface="Cambria Math"/>
                              </a:rPr>
                              <m:t>𝑩</m:t>
                            </m:r>
                          </m:e>
                        </m:acc>
                      </m:oMath>
                    </m:oMathPara>
                  </a14:m>
                  <a:endParaRPr lang="es-EC" b="1" dirty="0"/>
                </a:p>
              </p:txBody>
            </p:sp>
          </mc:Choice>
          <mc:Fallback xmlns="">
            <p:sp>
              <p:nvSpPr>
                <p:cNvPr id="8" name="7 CuadroTexto"/>
                <p:cNvSpPr txBox="1">
                  <a:spLocks noRot="1" noChangeAspect="1" noMove="1" noResize="1" noEditPoints="1" noAdjustHandles="1" noChangeArrowheads="1" noChangeShapeType="1" noTextEdit="1"/>
                </p:cNvSpPr>
                <p:nvPr/>
              </p:nvSpPr>
              <p:spPr>
                <a:xfrm>
                  <a:off x="5015870" y="5493580"/>
                  <a:ext cx="447781" cy="575479"/>
                </a:xfrm>
                <a:prstGeom prst="rect">
                  <a:avLst/>
                </a:prstGeom>
                <a:blipFill rotWithShape="1">
                  <a:blip r:embed="rId4"/>
                  <a:stretch>
                    <a:fillRect/>
                  </a:stretch>
                </a:blipFill>
              </p:spPr>
              <p:txBody>
                <a:bodyPr/>
                <a:lstStyle/>
                <a:p>
                  <a:r>
                    <a:rPr lang="es-EC">
                      <a:noFill/>
                    </a:rPr>
                    <a:t> </a:t>
                  </a:r>
                </a:p>
              </p:txBody>
            </p:sp>
          </mc:Fallback>
        </mc:AlternateContent>
        <p:sp>
          <p:nvSpPr>
            <p:cNvPr id="9" name="8 Arco"/>
            <p:cNvSpPr/>
            <p:nvPr/>
          </p:nvSpPr>
          <p:spPr>
            <a:xfrm>
              <a:off x="3123386" y="5112612"/>
              <a:ext cx="864096" cy="720080"/>
            </a:xfrm>
            <a:prstGeom prst="arc">
              <a:avLst>
                <a:gd name="adj1" fmla="val 19529627"/>
                <a:gd name="adj2" fmla="val 1459394"/>
              </a:avLst>
            </a:prstGeom>
            <a:ln>
              <a:solidFill>
                <a:srgbClr val="00B050"/>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0" name="9 CuadroTexto"/>
                <p:cNvSpPr txBox="1"/>
                <p:nvPr/>
              </p:nvSpPr>
              <p:spPr>
                <a:xfrm>
                  <a:off x="3476147" y="535158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a:ea typeface="Cambria Math"/>
                          </a:rPr>
                          <m:t>𝜽</m:t>
                        </m:r>
                      </m:oMath>
                    </m:oMathPara>
                  </a14:m>
                  <a:endParaRPr lang="es-EC" b="1"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3476147" y="5351589"/>
                  <a:ext cx="360040" cy="369332"/>
                </a:xfrm>
                <a:prstGeom prst="rect">
                  <a:avLst/>
                </a:prstGeom>
                <a:blipFill rotWithShape="1">
                  <a:blip r:embed="rId5"/>
                  <a:stretch>
                    <a:fillRect/>
                  </a:stretch>
                </a:blipFill>
              </p:spPr>
              <p:txBody>
                <a:bodyPr/>
                <a:lstStyle/>
                <a:p>
                  <a:r>
                    <a:rPr lang="es-EC">
                      <a:noFill/>
                    </a:rPr>
                    <a:t> </a:t>
                  </a:r>
                </a:p>
              </p:txBody>
            </p:sp>
          </mc:Fallback>
        </mc:AlternateContent>
      </p:grpSp>
      <p:cxnSp>
        <p:nvCxnSpPr>
          <p:cNvPr id="13" name="12 Conector recto"/>
          <p:cNvCxnSpPr/>
          <p:nvPr/>
        </p:nvCxnSpPr>
        <p:spPr>
          <a:xfrm flipH="1">
            <a:off x="3131840" y="4653135"/>
            <a:ext cx="144016" cy="144287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605313" y="5826774"/>
            <a:ext cx="2526527" cy="26923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9" name="18 Rectángulo"/>
              <p:cNvSpPr/>
              <p:nvPr/>
            </p:nvSpPr>
            <p:spPr>
              <a:xfrm>
                <a:off x="1530101" y="6148999"/>
                <a:ext cx="1082540" cy="426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b="1" i="1" smtClean="0">
                              <a:latin typeface="Cambria Math"/>
                            </a:rPr>
                          </m:ctrlPr>
                        </m:dPr>
                        <m:e>
                          <m:acc>
                            <m:accPr>
                              <m:chr m:val="⃗"/>
                              <m:ctrlPr>
                                <a:rPr lang="es-EC" b="1" i="1" smtClean="0">
                                  <a:latin typeface="Cambria Math"/>
                                </a:rPr>
                              </m:ctrlPr>
                            </m:accPr>
                            <m:e>
                              <m:r>
                                <a:rPr lang="es-EC" b="1" i="1" smtClean="0">
                                  <a:latin typeface="Cambria Math"/>
                                </a:rPr>
                                <m:t>𝑨</m:t>
                              </m:r>
                            </m:e>
                          </m:acc>
                        </m:e>
                      </m:d>
                      <m:func>
                        <m:funcPr>
                          <m:ctrlPr>
                            <a:rPr lang="es-EC" b="1" i="1" smtClean="0">
                              <a:latin typeface="Cambria Math"/>
                            </a:rPr>
                          </m:ctrlPr>
                        </m:funcPr>
                        <m:fName>
                          <m:r>
                            <m:rPr>
                              <m:sty m:val="p"/>
                            </m:rPr>
                            <a:rPr lang="es-EC" b="0" i="0" smtClean="0">
                              <a:latin typeface="Cambria Math"/>
                            </a:rPr>
                            <m:t>cos</m:t>
                          </m:r>
                        </m:fName>
                        <m:e>
                          <m:r>
                            <a:rPr lang="es-EC" b="0" i="1" smtClean="0">
                              <a:latin typeface="Cambria Math"/>
                              <a:ea typeface="Cambria Math"/>
                            </a:rPr>
                            <m:t>𝜽</m:t>
                          </m:r>
                        </m:e>
                      </m:func>
                    </m:oMath>
                  </m:oMathPara>
                </a14:m>
                <a:endParaRPr lang="es-EC" dirty="0"/>
              </a:p>
            </p:txBody>
          </p:sp>
        </mc:Choice>
        <mc:Fallback xmlns="">
          <p:sp>
            <p:nvSpPr>
              <p:cNvPr id="19" name="18 Rectángulo"/>
              <p:cNvSpPr>
                <a:spLocks noRot="1" noChangeAspect="1" noMove="1" noResize="1" noEditPoints="1" noAdjustHandles="1" noChangeArrowheads="1" noChangeShapeType="1" noTextEdit="1"/>
              </p:cNvSpPr>
              <p:nvPr/>
            </p:nvSpPr>
            <p:spPr>
              <a:xfrm>
                <a:off x="1530101" y="6148999"/>
                <a:ext cx="1082540" cy="426014"/>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9 CuadroTexto"/>
              <p:cNvSpPr txBox="1"/>
              <p:nvPr/>
            </p:nvSpPr>
            <p:spPr>
              <a:xfrm>
                <a:off x="4572000" y="4077072"/>
                <a:ext cx="1789464" cy="797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C" b="1" i="1" smtClean="0">
                              <a:latin typeface="Cambria Math"/>
                            </a:rPr>
                          </m:ctrlPr>
                        </m:dPr>
                        <m:e>
                          <m:acc>
                            <m:accPr>
                              <m:chr m:val="⃗"/>
                              <m:ctrlPr>
                                <a:rPr lang="es-EC" b="1" i="1">
                                  <a:latin typeface="Cambria Math"/>
                                </a:rPr>
                              </m:ctrlPr>
                            </m:accPr>
                            <m:e>
                              <m:r>
                                <a:rPr lang="es-EC" b="1" i="1">
                                  <a:latin typeface="Cambria Math"/>
                                </a:rPr>
                                <m:t>𝑨</m:t>
                              </m:r>
                            </m:e>
                          </m:acc>
                        </m:e>
                      </m:d>
                      <m:func>
                        <m:funcPr>
                          <m:ctrlPr>
                            <a:rPr lang="es-EC" b="1" i="1" smtClean="0">
                              <a:latin typeface="Cambria Math"/>
                            </a:rPr>
                          </m:ctrlPr>
                        </m:funcPr>
                        <m:fName>
                          <m:r>
                            <m:rPr>
                              <m:sty m:val="p"/>
                            </m:rPr>
                            <a:rPr lang="es-EC">
                              <a:latin typeface="Cambria Math"/>
                            </a:rPr>
                            <m:t>cos</m:t>
                          </m:r>
                        </m:fName>
                        <m:e>
                          <m:r>
                            <a:rPr lang="es-EC" i="1">
                              <a:latin typeface="Cambria Math"/>
                              <a:ea typeface="Cambria Math"/>
                            </a:rPr>
                            <m:t>𝜽</m:t>
                          </m:r>
                        </m:e>
                      </m:func>
                      <m:r>
                        <a:rPr lang="es-EC" b="1" i="1" smtClean="0">
                          <a:latin typeface="Cambria Math"/>
                          <a:ea typeface="Cambria Math"/>
                        </a:rPr>
                        <m:t>=</m:t>
                      </m:r>
                      <m:f>
                        <m:fPr>
                          <m:ctrlPr>
                            <a:rPr lang="es-EC" b="1" i="1" smtClean="0">
                              <a:latin typeface="Cambria Math"/>
                              <a:ea typeface="Cambria Math"/>
                            </a:rPr>
                          </m:ctrlPr>
                        </m:fPr>
                        <m:num>
                          <m:acc>
                            <m:accPr>
                              <m:chr m:val="⃗"/>
                              <m:ctrlPr>
                                <a:rPr lang="es-EC" b="1" i="1" smtClean="0">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num>
                        <m:den>
                          <m:d>
                            <m:dPr>
                              <m:begChr m:val="|"/>
                              <m:endChr m:val="|"/>
                              <m:ctrlPr>
                                <a:rPr lang="es-EC" b="1" i="1" smtClean="0">
                                  <a:latin typeface="Cambria Math"/>
                                </a:rPr>
                              </m:ctrlPr>
                            </m:dPr>
                            <m:e>
                              <m:acc>
                                <m:accPr>
                                  <m:chr m:val="⃗"/>
                                  <m:ctrlPr>
                                    <a:rPr lang="es-EC" b="1" i="1">
                                      <a:latin typeface="Cambria Math"/>
                                    </a:rPr>
                                  </m:ctrlPr>
                                </m:accPr>
                                <m:e>
                                  <m:r>
                                    <a:rPr lang="es-EC" b="1" i="1">
                                      <a:latin typeface="Cambria Math"/>
                                    </a:rPr>
                                    <m:t>𝑩</m:t>
                                  </m:r>
                                </m:e>
                              </m:acc>
                            </m:e>
                          </m:d>
                        </m:den>
                      </m:f>
                    </m:oMath>
                  </m:oMathPara>
                </a14:m>
                <a:endParaRPr lang="es-EC" dirty="0"/>
              </a:p>
            </p:txBody>
          </p:sp>
        </mc:Choice>
        <mc:Fallback xmlns="">
          <p:sp>
            <p:nvSpPr>
              <p:cNvPr id="20" name="19 CuadroTexto"/>
              <p:cNvSpPr txBox="1">
                <a:spLocks noRot="1" noChangeAspect="1" noMove="1" noResize="1" noEditPoints="1" noAdjustHandles="1" noChangeArrowheads="1" noChangeShapeType="1" noTextEdit="1"/>
              </p:cNvSpPr>
              <p:nvPr/>
            </p:nvSpPr>
            <p:spPr>
              <a:xfrm>
                <a:off x="4572000" y="4077072"/>
                <a:ext cx="1789464" cy="797141"/>
              </a:xfrm>
              <a:prstGeom prst="rect">
                <a:avLst/>
              </a:prstGeom>
              <a:blipFill rotWithShape="1">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20 Rectángulo"/>
              <p:cNvSpPr/>
              <p:nvPr/>
            </p:nvSpPr>
            <p:spPr>
              <a:xfrm>
                <a:off x="4572000" y="4976000"/>
                <a:ext cx="1895198" cy="4260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b="1" i="1" smtClean="0">
                              <a:latin typeface="Cambria Math"/>
                            </a:rPr>
                          </m:ctrlPr>
                        </m:dPr>
                        <m:e>
                          <m:acc>
                            <m:accPr>
                              <m:chr m:val="⃗"/>
                              <m:ctrlPr>
                                <a:rPr lang="es-EC" b="1" i="1">
                                  <a:latin typeface="Cambria Math"/>
                                </a:rPr>
                              </m:ctrlPr>
                            </m:accPr>
                            <m:e>
                              <m:r>
                                <a:rPr lang="es-EC" b="1" i="1">
                                  <a:latin typeface="Cambria Math"/>
                                </a:rPr>
                                <m:t>𝑨</m:t>
                              </m:r>
                            </m:e>
                          </m:acc>
                        </m:e>
                      </m:d>
                      <m:func>
                        <m:funcPr>
                          <m:ctrlPr>
                            <a:rPr lang="es-EC" b="1" i="1" smtClean="0">
                              <a:latin typeface="Cambria Math"/>
                            </a:rPr>
                          </m:ctrlPr>
                        </m:funcPr>
                        <m:fName>
                          <m:r>
                            <m:rPr>
                              <m:sty m:val="p"/>
                            </m:rPr>
                            <a:rPr lang="es-EC">
                              <a:latin typeface="Cambria Math"/>
                            </a:rPr>
                            <m:t>cos</m:t>
                          </m:r>
                        </m:fName>
                        <m:e>
                          <m:r>
                            <a:rPr lang="es-EC" i="1">
                              <a:latin typeface="Cambria Math"/>
                              <a:ea typeface="Cambria Math"/>
                            </a:rPr>
                            <m:t>𝜽</m:t>
                          </m:r>
                        </m:e>
                      </m:func>
                      <m:r>
                        <a:rPr lang="es-EC" b="1" i="1" smtClean="0">
                          <a:latin typeface="Cambria Math"/>
                          <a:ea typeface="Cambria Math"/>
                        </a:rPr>
                        <m:t>=</m:t>
                      </m:r>
                      <m:acc>
                        <m:accPr>
                          <m:chr m:val="⃗"/>
                          <m:ctrlPr>
                            <a:rPr lang="es-EC" b="1" i="1" smtClean="0">
                              <a:latin typeface="Cambria Math"/>
                            </a:rPr>
                          </m:ctrlPr>
                        </m:accPr>
                        <m:e>
                          <m:r>
                            <a:rPr lang="es-EC" b="1" i="1">
                              <a:latin typeface="Cambria Math"/>
                            </a:rPr>
                            <m:t>𝑨</m:t>
                          </m:r>
                        </m:e>
                      </m:acc>
                      <m:r>
                        <a:rPr lang="es-EC" b="0" i="0" smtClean="0">
                          <a:latin typeface="Cambria Math"/>
                        </a:rPr>
                        <m:t>.</m:t>
                      </m:r>
                      <m:acc>
                        <m:accPr>
                          <m:chr m:val="̂"/>
                          <m:ctrlPr>
                            <a:rPr lang="es-EC" b="0" i="1" smtClean="0">
                              <a:latin typeface="Cambria Math"/>
                            </a:rPr>
                          </m:ctrlPr>
                        </m:accPr>
                        <m:e>
                          <m:sSub>
                            <m:sSubPr>
                              <m:ctrlPr>
                                <a:rPr lang="es-EC" b="0" i="1" smtClean="0">
                                  <a:latin typeface="Cambria Math"/>
                                </a:rPr>
                              </m:ctrlPr>
                            </m:sSubPr>
                            <m:e>
                              <m:r>
                                <a:rPr lang="es-EC" b="0" i="1" smtClean="0">
                                  <a:latin typeface="Cambria Math"/>
                                </a:rPr>
                                <m:t>𝑈</m:t>
                              </m:r>
                            </m:e>
                            <m:sub>
                              <m:r>
                                <a:rPr lang="es-EC" b="0" i="1" smtClean="0">
                                  <a:latin typeface="Cambria Math"/>
                                </a:rPr>
                                <m:t>𝐵</m:t>
                              </m:r>
                            </m:sub>
                          </m:sSub>
                        </m:e>
                      </m:acc>
                    </m:oMath>
                  </m:oMathPara>
                </a14:m>
                <a:endParaRPr lang="es-EC" dirty="0"/>
              </a:p>
            </p:txBody>
          </p:sp>
        </mc:Choice>
        <mc:Fallback xmlns="">
          <p:sp>
            <p:nvSpPr>
              <p:cNvPr id="21" name="20 Rectángulo"/>
              <p:cNvSpPr>
                <a:spLocks noRot="1" noChangeAspect="1" noMove="1" noResize="1" noEditPoints="1" noAdjustHandles="1" noChangeArrowheads="1" noChangeShapeType="1" noTextEdit="1"/>
              </p:cNvSpPr>
              <p:nvPr/>
            </p:nvSpPr>
            <p:spPr>
              <a:xfrm>
                <a:off x="4572000" y="4976000"/>
                <a:ext cx="1895198" cy="426014"/>
              </a:xfrm>
              <a:prstGeom prst="rect">
                <a:avLst/>
              </a:prstGeom>
              <a:blipFill rotWithShape="1">
                <a:blip r:embed="rId8"/>
                <a:stretch>
                  <a:fillRect r="-29904"/>
                </a:stretch>
              </a:blipFill>
            </p:spPr>
            <p:txBody>
              <a:bodyPr/>
              <a:lstStyle/>
              <a:p>
                <a:r>
                  <a:rPr lang="es-EC">
                    <a:noFill/>
                  </a:rPr>
                  <a:t> </a:t>
                </a:r>
              </a:p>
            </p:txBody>
          </p:sp>
        </mc:Fallback>
      </mc:AlternateContent>
      <p:sp>
        <p:nvSpPr>
          <p:cNvPr id="22" name="21 Llamada ovalada"/>
          <p:cNvSpPr/>
          <p:nvPr/>
        </p:nvSpPr>
        <p:spPr>
          <a:xfrm>
            <a:off x="6588224" y="3548272"/>
            <a:ext cx="2676802" cy="16159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Es decir, es la proyección del vector A, con la dirección del vector B. Se lee: “proyección de A sobre B”</a:t>
            </a:r>
            <a:endParaRPr lang="es-EC" sz="1400" dirty="0"/>
          </a:p>
        </p:txBody>
      </p:sp>
      <mc:AlternateContent xmlns:mc="http://schemas.openxmlformats.org/markup-compatibility/2006" xmlns:a14="http://schemas.microsoft.com/office/drawing/2010/main">
        <mc:Choice Requires="a14">
          <p:sp>
            <p:nvSpPr>
              <p:cNvPr id="23" name="22 Rectángulo"/>
              <p:cNvSpPr/>
              <p:nvPr/>
            </p:nvSpPr>
            <p:spPr>
              <a:xfrm>
                <a:off x="4304132" y="5519596"/>
                <a:ext cx="4912138" cy="1684820"/>
              </a:xfrm>
              <a:prstGeom prst="rect">
                <a:avLst/>
              </a:prstGeom>
            </p:spPr>
            <p:txBody>
              <a:bodyPr wrap="square">
                <a:spAutoFit/>
              </a:bodyPr>
              <a:lstStyle/>
              <a:p>
                <a14:m>
                  <m:oMath xmlns:m="http://schemas.openxmlformats.org/officeDocument/2006/math">
                    <m:sSub>
                      <m:sSubPr>
                        <m:ctrlPr>
                          <a:rPr lang="es-EC" b="1" i="1" smtClean="0">
                            <a:latin typeface="Cambria Math"/>
                            <a:ea typeface="Cambria Math"/>
                          </a:rPr>
                        </m:ctrlPr>
                      </m:sSubPr>
                      <m:e>
                        <m:r>
                          <a:rPr lang="es-EC" b="1" i="1" smtClean="0">
                            <a:latin typeface="Cambria Math"/>
                            <a:ea typeface="Cambria Math"/>
                          </a:rPr>
                          <m:t>𝑷𝒓𝒐𝒚</m:t>
                        </m:r>
                      </m:e>
                      <m:sub>
                        <m:r>
                          <a:rPr lang="es-EC" b="1" i="1" smtClean="0">
                            <a:latin typeface="Cambria Math"/>
                            <a:ea typeface="Cambria Math"/>
                          </a:rPr>
                          <m:t>𝑨</m:t>
                        </m:r>
                      </m:sub>
                    </m:sSub>
                    <m:r>
                      <a:rPr lang="es-EC" b="1" i="1" smtClean="0">
                        <a:latin typeface="Cambria Math"/>
                        <a:ea typeface="Cambria Math"/>
                      </a:rPr>
                      <m:t>𝑩</m:t>
                    </m:r>
                    <m:r>
                      <a:rPr lang="es-EC" b="1" i="1" smtClean="0">
                        <a:latin typeface="Cambria Math"/>
                        <a:ea typeface="Cambria Math"/>
                      </a:rPr>
                      <m:t>=</m:t>
                    </m:r>
                    <m:acc>
                      <m:accPr>
                        <m:chr m:val="⃗"/>
                        <m:ctrlPr>
                          <a:rPr lang="es-EC" b="1" i="1" smtClean="0">
                            <a:latin typeface="Cambria Math"/>
                          </a:rPr>
                        </m:ctrlPr>
                      </m:accPr>
                      <m:e>
                        <m:r>
                          <a:rPr lang="es-EC" b="1" i="1">
                            <a:latin typeface="Cambria Math"/>
                          </a:rPr>
                          <m:t>𝑨</m:t>
                        </m:r>
                      </m:e>
                    </m:acc>
                    <m:r>
                      <a:rPr lang="es-EC" b="0" i="0" smtClean="0">
                        <a:latin typeface="Cambria Math"/>
                      </a:rPr>
                      <m:t>.</m:t>
                    </m:r>
                    <m:acc>
                      <m:accPr>
                        <m:chr m:val="̂"/>
                        <m:ctrlPr>
                          <a:rPr lang="es-EC" b="0" i="1" smtClean="0">
                            <a:latin typeface="Cambria Math"/>
                          </a:rPr>
                        </m:ctrlPr>
                      </m:accPr>
                      <m:e>
                        <m:sSub>
                          <m:sSubPr>
                            <m:ctrlPr>
                              <a:rPr lang="es-EC" b="0" i="1" smtClean="0">
                                <a:latin typeface="Cambria Math"/>
                              </a:rPr>
                            </m:ctrlPr>
                          </m:sSubPr>
                          <m:e>
                            <m:r>
                              <a:rPr lang="es-EC" b="0" i="1" smtClean="0">
                                <a:latin typeface="Cambria Math"/>
                              </a:rPr>
                              <m:t>𝑈</m:t>
                            </m:r>
                          </m:e>
                          <m:sub>
                            <m:r>
                              <a:rPr lang="es-EC" b="0" i="1" smtClean="0">
                                <a:latin typeface="Cambria Math"/>
                              </a:rPr>
                              <m:t>𝐵</m:t>
                            </m:r>
                          </m:sub>
                        </m:sSub>
                      </m:e>
                    </m:acc>
                    <m:r>
                      <a:rPr lang="es-EC" b="0" i="1" smtClean="0">
                        <a:latin typeface="Cambria Math"/>
                      </a:rPr>
                      <m:t>     </m:t>
                    </m:r>
                    <m:r>
                      <a:rPr lang="es-EC" b="0" i="1" smtClean="0">
                        <a:latin typeface="Cambria Math"/>
                        <a:ea typeface="Cambria Math"/>
                      </a:rPr>
                      <m:t>∴</m:t>
                    </m:r>
                    <m:r>
                      <a:rPr lang="es-EC" b="1" i="1" smtClean="0">
                        <a:latin typeface="Cambria Math"/>
                        <a:ea typeface="Cambria Math"/>
                      </a:rPr>
                      <m:t>   </m:t>
                    </m:r>
                    <m:acc>
                      <m:accPr>
                        <m:chr m:val="⃗"/>
                        <m:ctrlPr>
                          <a:rPr lang="es-EC" b="1" i="1" smtClean="0">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a:latin typeface="Cambria Math"/>
                      </a:rPr>
                      <m:t>=</m:t>
                    </m:r>
                    <m:d>
                      <m:dPr>
                        <m:begChr m:val="|"/>
                        <m:endChr m:val="|"/>
                        <m:ctrlPr>
                          <a:rPr lang="es-EC" b="1" i="1">
                            <a:latin typeface="Cambria Math"/>
                          </a:rPr>
                        </m:ctrlPr>
                      </m:dPr>
                      <m:e>
                        <m:acc>
                          <m:accPr>
                            <m:chr m:val="⃗"/>
                            <m:ctrlPr>
                              <a:rPr lang="es-EC" b="1" i="1">
                                <a:latin typeface="Cambria Math"/>
                              </a:rPr>
                            </m:ctrlPr>
                          </m:accPr>
                          <m:e>
                            <m:r>
                              <a:rPr lang="es-EC" b="1" i="1">
                                <a:latin typeface="Cambria Math"/>
                              </a:rPr>
                              <m:t>𝑩</m:t>
                            </m:r>
                          </m:e>
                        </m:acc>
                      </m:e>
                    </m:d>
                  </m:oMath>
                </a14:m>
                <a:r>
                  <a:rPr lang="es-EC" b="1" dirty="0" smtClean="0">
                    <a:ea typeface="Cambria Math"/>
                  </a:rPr>
                  <a:t> </a:t>
                </a:r>
                <a14:m>
                  <m:oMath xmlns:m="http://schemas.openxmlformats.org/officeDocument/2006/math">
                    <m:sSub>
                      <m:sSubPr>
                        <m:ctrlPr>
                          <a:rPr lang="es-EC" b="1" i="1" smtClean="0">
                            <a:latin typeface="Cambria Math"/>
                            <a:ea typeface="Cambria Math"/>
                          </a:rPr>
                        </m:ctrlPr>
                      </m:sSubPr>
                      <m:e>
                        <m:r>
                          <a:rPr lang="es-EC" b="1" i="1" smtClean="0">
                            <a:latin typeface="Cambria Math"/>
                            <a:ea typeface="Cambria Math"/>
                          </a:rPr>
                          <m:t>𝑷𝒓𝒐𝒚</m:t>
                        </m:r>
                      </m:e>
                      <m:sub>
                        <m:r>
                          <a:rPr lang="es-EC" b="1" i="1" smtClean="0">
                            <a:latin typeface="Cambria Math"/>
                            <a:ea typeface="Cambria Math"/>
                          </a:rPr>
                          <m:t>𝑨</m:t>
                        </m:r>
                      </m:sub>
                    </m:sSub>
                    <m:r>
                      <a:rPr lang="es-EC" b="1" i="1" smtClean="0">
                        <a:latin typeface="Cambria Math"/>
                        <a:ea typeface="Cambria Math"/>
                      </a:rPr>
                      <m:t>𝑩</m:t>
                    </m:r>
                  </m:oMath>
                </a14:m>
                <a:endParaRPr lang="es-EC" dirty="0" smtClean="0"/>
              </a:p>
              <a:p>
                <a:endParaRPr lang="es-EC" dirty="0"/>
              </a:p>
              <a:p>
                <a:pPr algn="ctr"/>
                <a14:m>
                  <m:oMathPara xmlns:m="http://schemas.openxmlformats.org/officeDocument/2006/math">
                    <m:oMathParaPr>
                      <m:jc m:val="centerGroup"/>
                    </m:oMathParaPr>
                    <m:oMath xmlns:m="http://schemas.openxmlformats.org/officeDocument/2006/math">
                      <m:sSub>
                        <m:sSubPr>
                          <m:ctrlPr>
                            <a:rPr lang="es-EC" b="1" i="1" smtClean="0">
                              <a:solidFill>
                                <a:srgbClr val="FF0000"/>
                              </a:solidFill>
                              <a:effectLst>
                                <a:outerShdw blurRad="38100" dist="38100" dir="2700000" algn="tl">
                                  <a:srgbClr val="000000">
                                    <a:alpha val="43137"/>
                                  </a:srgbClr>
                                </a:outerShdw>
                              </a:effectLst>
                              <a:latin typeface="Cambria Math"/>
                              <a:ea typeface="Cambria Math"/>
                            </a:rPr>
                          </m:ctrlPr>
                        </m:sSubPr>
                        <m:e>
                          <m:r>
                            <a:rPr lang="es-EC" b="1" i="1" smtClean="0">
                              <a:solidFill>
                                <a:srgbClr val="FF0000"/>
                              </a:solidFill>
                              <a:effectLst>
                                <a:outerShdw blurRad="38100" dist="38100" dir="2700000" algn="tl">
                                  <a:srgbClr val="000000">
                                    <a:alpha val="43137"/>
                                  </a:srgbClr>
                                </a:outerShdw>
                              </a:effectLst>
                              <a:latin typeface="Cambria Math"/>
                              <a:ea typeface="Cambria Math"/>
                            </a:rPr>
                            <m:t>𝑷𝒓𝒐𝒚</m:t>
                          </m:r>
                        </m:e>
                        <m:sub>
                          <m:r>
                            <a:rPr lang="es-EC" b="1" i="1" smtClean="0">
                              <a:solidFill>
                                <a:srgbClr val="FF0000"/>
                              </a:solidFill>
                              <a:effectLst>
                                <a:outerShdw blurRad="38100" dist="38100" dir="2700000" algn="tl">
                                  <a:srgbClr val="000000">
                                    <a:alpha val="43137"/>
                                  </a:srgbClr>
                                </a:outerShdw>
                              </a:effectLst>
                              <a:latin typeface="Cambria Math"/>
                              <a:ea typeface="Cambria Math"/>
                            </a:rPr>
                            <m:t>𝑨</m:t>
                          </m:r>
                        </m:sub>
                      </m:sSub>
                      <m:r>
                        <a:rPr lang="es-EC" b="1" i="1" smtClean="0">
                          <a:solidFill>
                            <a:srgbClr val="FF0000"/>
                          </a:solidFill>
                          <a:effectLst>
                            <a:outerShdw blurRad="38100" dist="38100" dir="2700000" algn="tl">
                              <a:srgbClr val="000000">
                                <a:alpha val="43137"/>
                              </a:srgbClr>
                            </a:outerShdw>
                          </a:effectLst>
                          <a:latin typeface="Cambria Math"/>
                          <a:ea typeface="Cambria Math"/>
                        </a:rPr>
                        <m:t>𝑩</m:t>
                      </m:r>
                      <m:r>
                        <a:rPr lang="es-EC" b="1" i="1" smtClean="0">
                          <a:solidFill>
                            <a:srgbClr val="FF0000"/>
                          </a:solidFill>
                          <a:effectLst>
                            <a:outerShdw blurRad="38100" dist="38100" dir="2700000" algn="tl">
                              <a:srgbClr val="000000">
                                <a:alpha val="43137"/>
                              </a:srgbClr>
                            </a:outerShdw>
                          </a:effectLst>
                          <a:latin typeface="Cambria Math"/>
                          <a:ea typeface="Cambria Math"/>
                        </a:rPr>
                        <m:t>=</m:t>
                      </m:r>
                      <m:f>
                        <m:fPr>
                          <m:ctrlPr>
                            <a:rPr lang="es-EC" b="1" i="1" smtClean="0">
                              <a:solidFill>
                                <a:srgbClr val="FF0000"/>
                              </a:solidFill>
                              <a:effectLst>
                                <a:outerShdw blurRad="38100" dist="38100" dir="2700000" algn="tl">
                                  <a:srgbClr val="000000">
                                    <a:alpha val="43137"/>
                                  </a:srgbClr>
                                </a:outerShdw>
                              </a:effectLst>
                              <a:latin typeface="Cambria Math"/>
                              <a:ea typeface="Cambria Math"/>
                            </a:rPr>
                          </m:ctrlPr>
                        </m:fPr>
                        <m:num>
                          <m:acc>
                            <m:accPr>
                              <m:chr m:val="⃗"/>
                              <m:ctrlPr>
                                <a:rPr lang="es-EC" b="1" i="1" smtClean="0">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𝑨</m:t>
                              </m:r>
                            </m:e>
                          </m:acc>
                          <m:r>
                            <a:rPr lang="es-EC" b="1" i="1">
                              <a:solidFill>
                                <a:srgbClr val="FF0000"/>
                              </a:solidFill>
                              <a:effectLst>
                                <a:outerShdw blurRad="38100" dist="38100" dir="2700000" algn="tl">
                                  <a:srgbClr val="000000">
                                    <a:alpha val="43137"/>
                                  </a:srgbClr>
                                </a:outerShdw>
                              </a:effectLst>
                              <a:latin typeface="Cambria Math"/>
                            </a:rPr>
                            <m:t>.</m:t>
                          </m:r>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num>
                        <m:den>
                          <m:d>
                            <m:dPr>
                              <m:begChr m:val="|"/>
                              <m:endChr m:val="|"/>
                              <m:ctrlPr>
                                <a:rPr lang="es-EC" b="1" i="1" smtClean="0">
                                  <a:solidFill>
                                    <a:srgbClr val="FF0000"/>
                                  </a:solidFill>
                                  <a:effectLst>
                                    <a:outerShdw blurRad="38100" dist="38100" dir="2700000" algn="tl">
                                      <a:srgbClr val="000000">
                                        <a:alpha val="43137"/>
                                      </a:srgbClr>
                                    </a:outerShdw>
                                  </a:effectLst>
                                  <a:latin typeface="Cambria Math"/>
                                </a:rPr>
                              </m:ctrlPr>
                            </m:dPr>
                            <m:e>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e>
                          </m:d>
                        </m:den>
                      </m:f>
                    </m:oMath>
                  </m:oMathPara>
                </a14:m>
                <a:endParaRPr lang="es-EC" b="1" dirty="0" smtClean="0"/>
              </a:p>
              <a:p>
                <a:pPr algn="ctr"/>
                <a:endParaRPr lang="es-EC" dirty="0"/>
              </a:p>
            </p:txBody>
          </p:sp>
        </mc:Choice>
        <mc:Fallback xmlns="">
          <p:sp>
            <p:nvSpPr>
              <p:cNvPr id="23" name="22 Rectángulo"/>
              <p:cNvSpPr>
                <a:spLocks noRot="1" noChangeAspect="1" noMove="1" noResize="1" noEditPoints="1" noAdjustHandles="1" noChangeArrowheads="1" noChangeShapeType="1" noTextEdit="1"/>
              </p:cNvSpPr>
              <p:nvPr/>
            </p:nvSpPr>
            <p:spPr>
              <a:xfrm>
                <a:off x="4304132" y="5519596"/>
                <a:ext cx="4912138" cy="1684820"/>
              </a:xfrm>
              <a:prstGeom prst="rect">
                <a:avLst/>
              </a:prstGeom>
              <a:blipFill rotWithShape="1">
                <a:blip r:embed="rId9"/>
                <a:stretch>
                  <a:fillRect l="-248"/>
                </a:stretch>
              </a:blipFill>
            </p:spPr>
            <p:txBody>
              <a:bodyPr/>
              <a:lstStyle/>
              <a:p>
                <a:r>
                  <a:rPr lang="es-EC">
                    <a:noFill/>
                  </a:rPr>
                  <a:t> </a:t>
                </a:r>
              </a:p>
            </p:txBody>
          </p:sp>
        </mc:Fallback>
      </mc:AlternateContent>
    </p:spTree>
    <p:extLst>
      <p:ext uri="{BB962C8B-B14F-4D97-AF65-F5344CB8AC3E}">
        <p14:creationId xmlns:p14="http://schemas.microsoft.com/office/powerpoint/2010/main" val="180958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Vectores en R3</a:t>
            </a:r>
            <a:endParaRPr lang="es-EC" dirty="0"/>
          </a:p>
        </p:txBody>
      </p:sp>
      <mc:AlternateContent xmlns:mc="http://schemas.openxmlformats.org/markup-compatibility/2006" xmlns:a14="http://schemas.microsoft.com/office/drawing/2010/main">
        <mc:Choice Requires="a14">
          <p:sp>
            <p:nvSpPr>
              <p:cNvPr id="5" name="4 Marcador de contenido"/>
              <p:cNvSpPr>
                <a:spLocks noGrp="1"/>
              </p:cNvSpPr>
              <p:nvPr>
                <p:ph idx="1"/>
              </p:nvPr>
            </p:nvSpPr>
            <p:spPr/>
            <p:txBody>
              <a:bodyPr/>
              <a:lstStyle/>
              <a:p>
                <a:pPr marL="109728" indent="0">
                  <a:buNone/>
                </a:pPr>
                <a:r>
                  <a:rPr lang="es-EC" dirty="0" smtClean="0"/>
                  <a:t>Sea un vector A en R3 definido de la forma:</a:t>
                </a:r>
              </a:p>
              <a:p>
                <a:pPr marL="109728" indent="0">
                  <a:buNone/>
                </a:pPr>
                <a14:m>
                  <m:oMathPara xmlns:m="http://schemas.openxmlformats.org/officeDocument/2006/math">
                    <m:oMathParaPr>
                      <m:jc m:val="centerGroup"/>
                    </m:oMathParaPr>
                    <m:oMath xmlns:m="http://schemas.openxmlformats.org/officeDocument/2006/math">
                      <m:acc>
                        <m:accPr>
                          <m:chr m:val="⃗"/>
                          <m:ctrlPr>
                            <a:rPr lang="es-EC" i="1" smtClean="0">
                              <a:latin typeface="Cambria Math"/>
                            </a:rPr>
                          </m:ctrlPr>
                        </m:accPr>
                        <m:e>
                          <m:r>
                            <a:rPr lang="es-EC" b="0" i="1" smtClean="0">
                              <a:latin typeface="Cambria Math"/>
                            </a:rPr>
                            <m:t>𝐴</m:t>
                          </m:r>
                        </m:e>
                      </m:acc>
                      <m:r>
                        <a:rPr lang="es-EC" b="0" i="1" smtClean="0">
                          <a:latin typeface="Cambria Math"/>
                        </a:rPr>
                        <m:t>=</m:t>
                      </m:r>
                      <m:r>
                        <a:rPr lang="es-EC" b="0" i="1" smtClean="0">
                          <a:latin typeface="Cambria Math"/>
                        </a:rPr>
                        <m:t>𝑎</m:t>
                      </m:r>
                      <m:acc>
                        <m:accPr>
                          <m:chr m:val="̂"/>
                          <m:ctrlPr>
                            <a:rPr lang="es-EC" b="0" i="1" smtClean="0">
                              <a:latin typeface="Cambria Math"/>
                            </a:rPr>
                          </m:ctrlPr>
                        </m:accPr>
                        <m:e>
                          <m:r>
                            <a:rPr lang="es-EC" b="0" i="1" smtClean="0">
                              <a:latin typeface="Cambria Math"/>
                            </a:rPr>
                            <m:t>𝑖</m:t>
                          </m:r>
                        </m:e>
                      </m:acc>
                      <m:r>
                        <a:rPr lang="es-EC" b="0" i="1" smtClean="0">
                          <a:latin typeface="Cambria Math"/>
                        </a:rPr>
                        <m:t>+</m:t>
                      </m:r>
                      <m:r>
                        <a:rPr lang="es-EC" b="0" i="1" smtClean="0">
                          <a:latin typeface="Cambria Math"/>
                        </a:rPr>
                        <m:t>𝑏</m:t>
                      </m:r>
                      <m:acc>
                        <m:accPr>
                          <m:chr m:val="̂"/>
                          <m:ctrlPr>
                            <a:rPr lang="es-EC" i="1">
                              <a:latin typeface="Cambria Math"/>
                            </a:rPr>
                          </m:ctrlPr>
                        </m:accPr>
                        <m:e>
                          <m:r>
                            <a:rPr lang="es-EC" b="0" i="1" smtClean="0">
                              <a:latin typeface="Cambria Math"/>
                            </a:rPr>
                            <m:t>𝑗</m:t>
                          </m:r>
                        </m:e>
                      </m:acc>
                      <m:r>
                        <a:rPr lang="es-EC" b="0" i="1" smtClean="0">
                          <a:latin typeface="Cambria Math"/>
                        </a:rPr>
                        <m:t>+</m:t>
                      </m:r>
                      <m:r>
                        <a:rPr lang="es-EC" b="0" i="1" smtClean="0">
                          <a:latin typeface="Cambria Math"/>
                        </a:rPr>
                        <m:t>𝑐</m:t>
                      </m:r>
                      <m:acc>
                        <m:accPr>
                          <m:chr m:val="̂"/>
                          <m:ctrlPr>
                            <a:rPr lang="es-EC" i="1">
                              <a:latin typeface="Cambria Math"/>
                            </a:rPr>
                          </m:ctrlPr>
                        </m:accPr>
                        <m:e>
                          <m:r>
                            <a:rPr lang="es-EC" b="0" i="1" smtClean="0">
                              <a:latin typeface="Cambria Math"/>
                            </a:rPr>
                            <m:t>𝑘</m:t>
                          </m:r>
                        </m:e>
                      </m:acc>
                    </m:oMath>
                  </m:oMathPara>
                </a14:m>
                <a:endParaRPr lang="es-EC" dirty="0" smtClean="0"/>
              </a:p>
              <a:p>
                <a:pPr marL="109728" indent="0">
                  <a:buNone/>
                </a:pPr>
                <a:r>
                  <a:rPr lang="es-EC" dirty="0" smtClean="0"/>
                  <a:t>Donde i, j , k son los vectores unitarios de los ejes coordenados X, Y, Z respectivamente.</a:t>
                </a:r>
              </a:p>
              <a:p>
                <a:pPr marL="109728" indent="0">
                  <a:buNone/>
                </a:pPr>
                <a:endParaRPr lang="es-EC" dirty="0"/>
              </a:p>
              <a:p>
                <a:pPr marL="109728" indent="0">
                  <a:buNone/>
                </a:pPr>
                <a:endParaRPr lang="es-EC" dirty="0" smtClean="0"/>
              </a:p>
            </p:txBody>
          </p:sp>
        </mc:Choice>
        <mc:Fallback xmlns="">
          <p:sp>
            <p:nvSpPr>
              <p:cNvPr id="5" name="4 Marcador de contenido"/>
              <p:cNvSpPr>
                <a:spLocks noGrp="1" noRot="1" noChangeAspect="1" noMove="1" noResize="1" noEditPoints="1" noAdjustHandles="1" noChangeArrowheads="1" noChangeShapeType="1" noTextEdit="1"/>
              </p:cNvSpPr>
              <p:nvPr>
                <p:ph idx="1"/>
              </p:nvPr>
            </p:nvSpPr>
            <p:spPr>
              <a:blipFill rotWithShape="1">
                <a:blip r:embed="rId2"/>
                <a:stretch>
                  <a:fillRect l="-392" t="-1600"/>
                </a:stretch>
              </a:blipFill>
            </p:spPr>
            <p:txBody>
              <a:bodyPr/>
              <a:lstStyle/>
              <a:p>
                <a:r>
                  <a:rPr lang="es-EC">
                    <a:noFill/>
                  </a:rPr>
                  <a:t> </a:t>
                </a:r>
              </a:p>
            </p:txBody>
          </p:sp>
        </mc:Fallback>
      </mc:AlternateContent>
      <p:sp>
        <p:nvSpPr>
          <p:cNvPr id="6" name="AutoShape 2" descr="https://encrypted-tbn2.gstatic.com/images?q=tbn:ANd9GcTkf8twfKVSEpnimoP-qY59R9zRDvh888f00IRES12MvYa4i9Y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451" y="4221088"/>
            <a:ext cx="2543175" cy="1800225"/>
          </a:xfrm>
          <a:prstGeom prst="rect">
            <a:avLst/>
          </a:prstGeom>
        </p:spPr>
      </p:pic>
    </p:spTree>
    <p:extLst>
      <p:ext uri="{BB962C8B-B14F-4D97-AF65-F5344CB8AC3E}">
        <p14:creationId xmlns:p14="http://schemas.microsoft.com/office/powerpoint/2010/main" val="200116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Ejercicio 3:</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109728" indent="0">
                  <a:buNone/>
                </a:pPr>
                <a:r>
                  <a:rPr lang="es-EC" dirty="0" smtClean="0"/>
                  <a:t>Sean los vectores:</a:t>
                </a:r>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+3</m:t>
                      </m:r>
                      <m:acc>
                        <m:accPr>
                          <m:chr m:val="̂"/>
                          <m:ctrlPr>
                            <a:rPr lang="es-EC" i="1">
                              <a:latin typeface="Cambria Math"/>
                            </a:rPr>
                          </m:ctrlPr>
                        </m:accPr>
                        <m:e>
                          <m:r>
                            <a:rPr lang="es-EC" i="1">
                              <a:latin typeface="Cambria Math"/>
                            </a:rPr>
                            <m:t>𝑘</m:t>
                          </m:r>
                        </m:e>
                      </m:acc>
                      <m:r>
                        <a:rPr lang="es-EC">
                          <a:latin typeface="Cambria Math"/>
                        </a:rPr>
                        <m:t>   </m:t>
                      </m:r>
                      <m:r>
                        <m:rPr>
                          <m:sty m:val="p"/>
                        </m:rPr>
                        <a:rPr lang="es-EC">
                          <a:latin typeface="Cambria Math"/>
                        </a:rPr>
                        <m:t>y</m:t>
                      </m:r>
                      <m:r>
                        <a:rPr lang="es-EC">
                          <a:latin typeface="Cambria Math"/>
                        </a:rPr>
                        <m:t> </m:t>
                      </m:r>
                      <m:acc>
                        <m:accPr>
                          <m:chr m:val="⃗"/>
                          <m:ctrlPr>
                            <a:rPr lang="es-EC" i="1">
                              <a:latin typeface="Cambria Math"/>
                            </a:rPr>
                          </m:ctrlPr>
                        </m:accPr>
                        <m:e>
                          <m:r>
                            <a:rPr lang="es-EC" i="1">
                              <a:latin typeface="Cambria Math"/>
                            </a:rPr>
                            <m:t>𝐵</m:t>
                          </m:r>
                        </m:e>
                      </m:acc>
                      <m:r>
                        <a:rPr lang="es-EC" i="1">
                          <a:latin typeface="Cambria Math"/>
                        </a:rPr>
                        <m:t>=−</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oMath>
                  </m:oMathPara>
                </a14:m>
                <a:endParaRPr lang="es-EC" dirty="0"/>
              </a:p>
              <a:p>
                <a:pPr marL="109728" indent="0">
                  <a:buNone/>
                </a:pPr>
                <a:r>
                  <a:rPr lang="es-EC" dirty="0" smtClean="0"/>
                  <a:t>Determine la proyección de A sobre B, sabiendo que el ángulo entre ellos es 49°.</a:t>
                </a:r>
              </a:p>
              <a:p>
                <a:pPr marL="109728" indent="0">
                  <a:buNone/>
                </a:pPr>
                <a:r>
                  <a:rPr lang="es-EC" dirty="0" smtClean="0"/>
                  <a:t>Resolución: </a:t>
                </a:r>
              </a:p>
              <a:p>
                <a:pPr marL="109728" indent="0">
                  <a:buNone/>
                </a:pPr>
                <a:r>
                  <a:rPr lang="es-EC" dirty="0" smtClean="0"/>
                  <a:t>Se pide </a:t>
                </a:r>
                <a14:m>
                  <m:oMath xmlns:m="http://schemas.openxmlformats.org/officeDocument/2006/math">
                    <m:sSub>
                      <m:sSubPr>
                        <m:ctrlPr>
                          <a:rPr lang="es-EC" b="1" i="1">
                            <a:solidFill>
                              <a:srgbClr val="FF0000"/>
                            </a:solidFill>
                            <a:effectLst>
                              <a:outerShdw blurRad="38100" dist="38100" dir="2700000" algn="tl">
                                <a:srgbClr val="000000">
                                  <a:alpha val="43137"/>
                                </a:srgbClr>
                              </a:outerShdw>
                            </a:effectLst>
                            <a:latin typeface="Cambria Math"/>
                            <a:ea typeface="Cambria Math"/>
                          </a:rPr>
                        </m:ctrlPr>
                      </m:sSubPr>
                      <m:e>
                        <m:r>
                          <a:rPr lang="es-EC" b="1" i="1">
                            <a:solidFill>
                              <a:srgbClr val="FF0000"/>
                            </a:solidFill>
                            <a:effectLst>
                              <a:outerShdw blurRad="38100" dist="38100" dir="2700000" algn="tl">
                                <a:srgbClr val="000000">
                                  <a:alpha val="43137"/>
                                </a:srgbClr>
                              </a:outerShdw>
                            </a:effectLst>
                            <a:latin typeface="Cambria Math"/>
                            <a:ea typeface="Cambria Math"/>
                          </a:rPr>
                          <m:t>𝑷𝒓𝒐𝒚</m:t>
                        </m:r>
                      </m:e>
                      <m:sub>
                        <m:r>
                          <a:rPr lang="es-EC" b="1" i="1">
                            <a:solidFill>
                              <a:srgbClr val="FF0000"/>
                            </a:solidFill>
                            <a:effectLst>
                              <a:outerShdw blurRad="38100" dist="38100" dir="2700000" algn="tl">
                                <a:srgbClr val="000000">
                                  <a:alpha val="43137"/>
                                </a:srgbClr>
                              </a:outerShdw>
                            </a:effectLst>
                            <a:latin typeface="Cambria Math"/>
                            <a:ea typeface="Cambria Math"/>
                          </a:rPr>
                          <m:t>𝑨</m:t>
                        </m:r>
                      </m:sub>
                    </m:sSub>
                    <m:r>
                      <a:rPr lang="es-EC" b="1" i="1">
                        <a:solidFill>
                          <a:srgbClr val="FF0000"/>
                        </a:solidFill>
                        <a:effectLst>
                          <a:outerShdw blurRad="38100" dist="38100" dir="2700000" algn="tl">
                            <a:srgbClr val="000000">
                              <a:alpha val="43137"/>
                            </a:srgbClr>
                          </a:outerShdw>
                        </a:effectLst>
                        <a:latin typeface="Cambria Math"/>
                        <a:ea typeface="Cambria Math"/>
                      </a:rPr>
                      <m:t>𝑩</m:t>
                    </m:r>
                  </m:oMath>
                </a14:m>
                <a:r>
                  <a:rPr lang="es-EC" dirty="0" smtClean="0"/>
                  <a:t> por tanto:</a:t>
                </a:r>
              </a:p>
              <a:p>
                <a:pPr marL="109728" indent="0">
                  <a:buNone/>
                </a:pPr>
                <a14:m>
                  <m:oMathPara xmlns:m="http://schemas.openxmlformats.org/officeDocument/2006/math">
                    <m:oMathParaPr>
                      <m:jc m:val="centerGroup"/>
                    </m:oMathParaPr>
                    <m:oMath xmlns:m="http://schemas.openxmlformats.org/officeDocument/2006/math">
                      <m:sSub>
                        <m:sSubPr>
                          <m:ctrlPr>
                            <a:rPr lang="es-EC" i="1" smtClean="0">
                              <a:solidFill>
                                <a:schemeClr val="tx1"/>
                              </a:solidFill>
                              <a:effectLst/>
                              <a:latin typeface="Cambria Math"/>
                              <a:ea typeface="Cambria Math"/>
                            </a:rPr>
                          </m:ctrlPr>
                        </m:sSubPr>
                        <m:e>
                          <m:r>
                            <m:rPr>
                              <m:sty m:val="p"/>
                            </m:rPr>
                            <a:rPr lang="es-EC" b="0" i="0">
                              <a:solidFill>
                                <a:schemeClr val="tx1"/>
                              </a:solidFill>
                              <a:effectLst/>
                              <a:latin typeface="Cambria Math"/>
                              <a:ea typeface="Cambria Math"/>
                            </a:rPr>
                            <m:t>Proy</m:t>
                          </m:r>
                        </m:e>
                        <m:sub>
                          <m:r>
                            <m:rPr>
                              <m:sty m:val="p"/>
                            </m:rPr>
                            <a:rPr lang="es-EC" b="0" i="0">
                              <a:solidFill>
                                <a:schemeClr val="tx1"/>
                              </a:solidFill>
                              <a:effectLst/>
                              <a:latin typeface="Cambria Math"/>
                              <a:ea typeface="Cambria Math"/>
                            </a:rPr>
                            <m:t>A</m:t>
                          </m:r>
                        </m:sub>
                      </m:sSub>
                      <m:r>
                        <m:rPr>
                          <m:sty m:val="p"/>
                        </m:rPr>
                        <a:rPr lang="es-EC" b="0" i="0">
                          <a:solidFill>
                            <a:schemeClr val="tx1"/>
                          </a:solidFill>
                          <a:effectLst/>
                          <a:latin typeface="Cambria Math"/>
                          <a:ea typeface="Cambria Math"/>
                        </a:rPr>
                        <m:t>B</m:t>
                      </m:r>
                      <m:r>
                        <a:rPr lang="es-EC" b="0" i="0">
                          <a:solidFill>
                            <a:schemeClr val="tx1"/>
                          </a:solidFill>
                          <a:effectLst/>
                          <a:latin typeface="Cambria Math"/>
                          <a:ea typeface="Cambria Math"/>
                        </a:rPr>
                        <m:t>=</m:t>
                      </m:r>
                      <m:f>
                        <m:fPr>
                          <m:ctrlPr>
                            <a:rPr lang="es-EC" i="1">
                              <a:solidFill>
                                <a:schemeClr val="tx1"/>
                              </a:solidFill>
                              <a:effectLst/>
                              <a:latin typeface="Cambria Math"/>
                              <a:ea typeface="Cambria Math"/>
                            </a:rPr>
                          </m:ctrlPr>
                        </m:fPr>
                        <m:num>
                          <m:acc>
                            <m:accPr>
                              <m:chr m:val="⃗"/>
                              <m:ctrlPr>
                                <a:rPr lang="es-EC" i="1">
                                  <a:solidFill>
                                    <a:schemeClr val="tx1"/>
                                  </a:solidFill>
                                  <a:effectLst/>
                                  <a:latin typeface="Cambria Math"/>
                                </a:rPr>
                              </m:ctrlPr>
                            </m:accPr>
                            <m:e>
                              <m:r>
                                <m:rPr>
                                  <m:sty m:val="p"/>
                                </m:rPr>
                                <a:rPr lang="es-EC" b="0" i="0">
                                  <a:solidFill>
                                    <a:schemeClr val="tx1"/>
                                  </a:solidFill>
                                  <a:effectLst/>
                                  <a:latin typeface="Cambria Math"/>
                                </a:rPr>
                                <m:t>A</m:t>
                              </m:r>
                            </m:e>
                          </m:acc>
                          <m:r>
                            <a:rPr lang="es-EC" b="0" i="0">
                              <a:solidFill>
                                <a:schemeClr val="tx1"/>
                              </a:solidFill>
                              <a:effectLst/>
                              <a:latin typeface="Cambria Math"/>
                            </a:rPr>
                            <m:t>.</m:t>
                          </m:r>
                          <m:acc>
                            <m:accPr>
                              <m:chr m:val="⃗"/>
                              <m:ctrlPr>
                                <a:rPr lang="es-EC" i="1">
                                  <a:solidFill>
                                    <a:schemeClr val="tx1"/>
                                  </a:solidFill>
                                  <a:effectLst/>
                                  <a:latin typeface="Cambria Math"/>
                                </a:rPr>
                              </m:ctrlPr>
                            </m:accPr>
                            <m:e>
                              <m:r>
                                <m:rPr>
                                  <m:sty m:val="p"/>
                                </m:rPr>
                                <a:rPr lang="es-EC" b="0" i="0">
                                  <a:solidFill>
                                    <a:schemeClr val="tx1"/>
                                  </a:solidFill>
                                  <a:effectLst/>
                                  <a:latin typeface="Cambria Math"/>
                                </a:rPr>
                                <m:t>B</m:t>
                              </m:r>
                            </m:e>
                          </m:acc>
                        </m:num>
                        <m:den>
                          <m:d>
                            <m:dPr>
                              <m:begChr m:val="|"/>
                              <m:endChr m:val="|"/>
                              <m:ctrlPr>
                                <a:rPr lang="es-EC" i="1">
                                  <a:solidFill>
                                    <a:schemeClr val="tx1"/>
                                  </a:solidFill>
                                  <a:effectLst/>
                                  <a:latin typeface="Cambria Math"/>
                                </a:rPr>
                              </m:ctrlPr>
                            </m:dPr>
                            <m:e>
                              <m:acc>
                                <m:accPr>
                                  <m:chr m:val="⃗"/>
                                  <m:ctrlPr>
                                    <a:rPr lang="es-EC" i="1">
                                      <a:solidFill>
                                        <a:schemeClr val="tx1"/>
                                      </a:solidFill>
                                      <a:effectLst/>
                                      <a:latin typeface="Cambria Math"/>
                                    </a:rPr>
                                  </m:ctrlPr>
                                </m:accPr>
                                <m:e>
                                  <m:r>
                                    <m:rPr>
                                      <m:sty m:val="p"/>
                                    </m:rPr>
                                    <a:rPr lang="es-EC" b="0" i="0">
                                      <a:solidFill>
                                        <a:schemeClr val="tx1"/>
                                      </a:solidFill>
                                      <a:effectLst/>
                                      <a:latin typeface="Cambria Math"/>
                                    </a:rPr>
                                    <m:t>B</m:t>
                                  </m:r>
                                </m:e>
                              </m:acc>
                            </m:e>
                          </m:d>
                        </m:den>
                      </m:f>
                      <m:r>
                        <a:rPr lang="es-EC" b="0" i="0" smtClean="0">
                          <a:solidFill>
                            <a:schemeClr val="tx1"/>
                          </a:solidFill>
                          <a:effectLst/>
                          <a:latin typeface="Cambria Math"/>
                        </a:rPr>
                        <m:t>=</m:t>
                      </m:r>
                      <m:f>
                        <m:fPr>
                          <m:ctrlPr>
                            <a:rPr lang="es-EC" b="0" i="1" smtClean="0">
                              <a:solidFill>
                                <a:schemeClr val="tx1"/>
                              </a:solidFill>
                              <a:effectLst/>
                              <a:latin typeface="Cambria Math"/>
                            </a:rPr>
                          </m:ctrlPr>
                        </m:fPr>
                        <m:num>
                          <m:r>
                            <a:rPr lang="es-EC" b="0" i="1" smtClean="0">
                              <a:solidFill>
                                <a:schemeClr val="tx1"/>
                              </a:solidFill>
                              <a:effectLst/>
                              <a:latin typeface="Cambria Math"/>
                            </a:rPr>
                            <m:t>6</m:t>
                          </m:r>
                        </m:num>
                        <m:den>
                          <m:rad>
                            <m:radPr>
                              <m:degHide m:val="on"/>
                              <m:ctrlPr>
                                <a:rPr lang="es-EC" b="0" i="1" smtClean="0">
                                  <a:solidFill>
                                    <a:schemeClr val="tx1"/>
                                  </a:solidFill>
                                  <a:effectLst/>
                                  <a:latin typeface="Cambria Math"/>
                                </a:rPr>
                              </m:ctrlPr>
                            </m:radPr>
                            <m:deg/>
                            <m:e>
                              <m:r>
                                <a:rPr lang="es-EC" b="0" i="1" smtClean="0">
                                  <a:solidFill>
                                    <a:schemeClr val="tx1"/>
                                  </a:solidFill>
                                  <a:effectLst/>
                                  <a:latin typeface="Cambria Math"/>
                                </a:rPr>
                                <m:t>6</m:t>
                              </m:r>
                            </m:e>
                          </m:rad>
                        </m:den>
                      </m:f>
                      <m:r>
                        <a:rPr lang="es-EC" b="0" i="1" smtClean="0">
                          <a:solidFill>
                            <a:schemeClr val="tx1"/>
                          </a:solidFill>
                          <a:effectLst/>
                          <a:latin typeface="Cambria Math"/>
                        </a:rPr>
                        <m:t>=2,45</m:t>
                      </m:r>
                    </m:oMath>
                  </m:oMathPara>
                </a14:m>
                <a:endParaRPr lang="es-EC"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a:stretch>
              </a:blipFill>
            </p:spPr>
            <p:txBody>
              <a:bodyPr/>
              <a:lstStyle/>
              <a:p>
                <a:r>
                  <a:rPr lang="es-EC">
                    <a:noFill/>
                  </a:rPr>
                  <a:t> </a:t>
                </a:r>
              </a:p>
            </p:txBody>
          </p:sp>
        </mc:Fallback>
      </mc:AlternateContent>
      <p:sp>
        <p:nvSpPr>
          <p:cNvPr id="4" name="3 CuadroTexto"/>
          <p:cNvSpPr txBox="1"/>
          <p:nvPr/>
        </p:nvSpPr>
        <p:spPr>
          <a:xfrm>
            <a:off x="6155160" y="3717032"/>
            <a:ext cx="2988840" cy="1477328"/>
          </a:xfrm>
          <a:prstGeom prst="rect">
            <a:avLst/>
          </a:prstGeom>
          <a:noFill/>
        </p:spPr>
        <p:txBody>
          <a:bodyPr wrap="square" rtlCol="0">
            <a:spAutoFit/>
          </a:bodyPr>
          <a:lstStyle/>
          <a:p>
            <a:r>
              <a:rPr lang="es-EC" b="1" dirty="0" smtClean="0"/>
              <a:t>Ojo</a:t>
            </a:r>
            <a:r>
              <a:rPr lang="es-EC" dirty="0" smtClean="0"/>
              <a:t>: Aunque no se coloca el vector unitario de B, se debe recordar que el escalar está medido sobre la dirección del vector B</a:t>
            </a:r>
            <a:endParaRPr lang="es-EC" dirty="0"/>
          </a:p>
        </p:txBody>
      </p:sp>
    </p:spTree>
    <p:extLst>
      <p:ext uri="{BB962C8B-B14F-4D97-AF65-F5344CB8AC3E}">
        <p14:creationId xmlns:p14="http://schemas.microsoft.com/office/powerpoint/2010/main" val="50638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Propiedades del producto escalar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624078" indent="-514350">
                  <a:buFont typeface="+mj-lt"/>
                  <a:buAutoNum type="arabicPeriod"/>
                </a:pPr>
                <a14:m>
                  <m:oMath xmlns:m="http://schemas.openxmlformats.org/officeDocument/2006/math">
                    <m:acc>
                      <m:accPr>
                        <m:chr m:val="⃗"/>
                        <m:ctrlPr>
                          <a:rPr lang="es-EC" b="1" i="1" smtClean="0">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smtClean="0">
                        <a:latin typeface="Cambria Math"/>
                      </a:rPr>
                      <m:t>=</m:t>
                    </m:r>
                    <m:acc>
                      <m:accPr>
                        <m:chr m:val="⃗"/>
                        <m:ctrlPr>
                          <a:rPr lang="es-EC" b="1" i="1">
                            <a:latin typeface="Cambria Math"/>
                          </a:rPr>
                        </m:ctrlPr>
                      </m:accPr>
                      <m:e>
                        <m:r>
                          <a:rPr lang="es-EC" b="1" i="1" smtClean="0">
                            <a:latin typeface="Cambria Math"/>
                          </a:rPr>
                          <m:t>𝑩</m:t>
                        </m:r>
                      </m:e>
                    </m:acc>
                    <m:r>
                      <a:rPr lang="es-EC" b="1" i="1">
                        <a:latin typeface="Cambria Math"/>
                      </a:rPr>
                      <m:t>.</m:t>
                    </m:r>
                    <m:acc>
                      <m:accPr>
                        <m:chr m:val="⃗"/>
                        <m:ctrlPr>
                          <a:rPr lang="es-EC" b="1" i="1">
                            <a:latin typeface="Cambria Math"/>
                          </a:rPr>
                        </m:ctrlPr>
                      </m:accPr>
                      <m:e>
                        <m:r>
                          <a:rPr lang="es-EC" b="1" i="1" smtClean="0">
                            <a:latin typeface="Cambria Math"/>
                          </a:rPr>
                          <m:t>𝑨</m:t>
                        </m:r>
                      </m:e>
                    </m:acc>
                  </m:oMath>
                </a14:m>
                <a:endParaRPr lang="es-EC" dirty="0" smtClean="0"/>
              </a:p>
              <a:p>
                <a:pPr marL="624078" indent="-514350">
                  <a:buFont typeface="+mj-lt"/>
                  <a:buAutoNum type="arabicPeriod"/>
                </a:pPr>
                <a14:m>
                  <m:oMath xmlns:m="http://schemas.openxmlformats.org/officeDocument/2006/math">
                    <m:r>
                      <a:rPr lang="es-EC" b="1" i="1" smtClean="0">
                        <a:latin typeface="Cambria Math"/>
                      </a:rPr>
                      <m:t>𝒂</m:t>
                    </m:r>
                    <m:d>
                      <m:dPr>
                        <m:ctrlPr>
                          <a:rPr lang="es-EC" b="1" i="1" smtClean="0">
                            <a:latin typeface="Cambria Math"/>
                          </a:rPr>
                        </m:ctrlPr>
                      </m:dPr>
                      <m:e>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e>
                    </m:d>
                    <m:r>
                      <a:rPr lang="es-EC" b="1" i="1" smtClean="0">
                        <a:latin typeface="Cambria Math"/>
                      </a:rPr>
                      <m:t>=</m:t>
                    </m:r>
                    <m:r>
                      <a:rPr lang="es-EC" b="1" i="1" smtClean="0">
                        <a:latin typeface="Cambria Math"/>
                      </a:rPr>
                      <m:t>𝒂</m:t>
                    </m:r>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r>
                      <a:rPr lang="es-EC" b="1" i="1" smtClean="0">
                        <a:latin typeface="Cambria Math"/>
                      </a:rPr>
                      <m:t>=</m:t>
                    </m:r>
                    <m:acc>
                      <m:accPr>
                        <m:chr m:val="⃗"/>
                        <m:ctrlPr>
                          <a:rPr lang="es-EC" b="1" i="1">
                            <a:latin typeface="Cambria Math"/>
                          </a:rPr>
                        </m:ctrlPr>
                      </m:accPr>
                      <m:e>
                        <m:r>
                          <a:rPr lang="es-EC" b="1" i="1">
                            <a:latin typeface="Cambria Math"/>
                          </a:rPr>
                          <m:t>𝑨</m:t>
                        </m:r>
                      </m:e>
                    </m:acc>
                    <m:r>
                      <a:rPr lang="es-EC" b="1" i="1">
                        <a:latin typeface="Cambria Math"/>
                      </a:rPr>
                      <m:t>.</m:t>
                    </m:r>
                    <m:r>
                      <a:rPr lang="es-EC" b="1" i="1" smtClean="0">
                        <a:latin typeface="Cambria Math"/>
                      </a:rPr>
                      <m:t>𝒂</m:t>
                    </m:r>
                    <m:acc>
                      <m:accPr>
                        <m:chr m:val="⃗"/>
                        <m:ctrlPr>
                          <a:rPr lang="es-EC" b="1" i="1">
                            <a:latin typeface="Cambria Math"/>
                          </a:rPr>
                        </m:ctrlPr>
                      </m:accPr>
                      <m:e>
                        <m:r>
                          <a:rPr lang="es-EC" b="1" i="1">
                            <a:latin typeface="Cambria Math"/>
                          </a:rPr>
                          <m:t>𝑩</m:t>
                        </m:r>
                      </m:e>
                    </m:acc>
                    <m:r>
                      <a:rPr lang="es-EC" b="1" i="1" smtClean="0">
                        <a:latin typeface="Cambria Math"/>
                      </a:rPr>
                      <m:t>  ,   </m:t>
                    </m:r>
                    <m:r>
                      <a:rPr lang="es-EC" b="1" i="1" smtClean="0">
                        <a:latin typeface="Cambria Math"/>
                      </a:rPr>
                      <m:t>𝒂</m:t>
                    </m:r>
                    <m:r>
                      <a:rPr lang="es-EC" b="1" i="1" smtClean="0">
                        <a:latin typeface="Cambria Math"/>
                      </a:rPr>
                      <m:t> ∈</m:t>
                    </m:r>
                    <m:r>
                      <a:rPr lang="es-EC" b="1" i="1" smtClean="0">
                        <a:latin typeface="Cambria Math"/>
                        <a:ea typeface="Cambria Math"/>
                      </a:rPr>
                      <m:t>ℝ</m:t>
                    </m:r>
                  </m:oMath>
                </a14:m>
                <a:endParaRPr lang="es-EC" dirty="0" smtClean="0"/>
              </a:p>
              <a:p>
                <a:pPr marL="624078" indent="-514350">
                  <a:buFont typeface="+mj-lt"/>
                  <a:buAutoNum type="arabicPeriod"/>
                </a:pPr>
                <a14:m>
                  <m:oMath xmlns:m="http://schemas.openxmlformats.org/officeDocument/2006/math">
                    <m:acc>
                      <m:accPr>
                        <m:chr m:val="⃗"/>
                        <m:ctrlPr>
                          <a:rPr lang="es-EC" b="1" i="1">
                            <a:latin typeface="Cambria Math"/>
                          </a:rPr>
                        </m:ctrlPr>
                      </m:accPr>
                      <m:e>
                        <m:r>
                          <a:rPr lang="es-EC" b="1" i="1">
                            <a:latin typeface="Cambria Math"/>
                          </a:rPr>
                          <m:t>𝑨</m:t>
                        </m:r>
                      </m:e>
                    </m:acc>
                    <m:r>
                      <a:rPr lang="es-EC" b="1" i="1">
                        <a:latin typeface="Cambria Math"/>
                      </a:rPr>
                      <m:t>.</m:t>
                    </m:r>
                    <m:d>
                      <m:dPr>
                        <m:ctrlPr>
                          <a:rPr lang="es-EC" b="1" i="1" smtClean="0">
                            <a:latin typeface="Cambria Math"/>
                          </a:rPr>
                        </m:ctrlPr>
                      </m:dPr>
                      <m:e>
                        <m:acc>
                          <m:accPr>
                            <m:chr m:val="⃗"/>
                            <m:ctrlPr>
                              <a:rPr lang="es-EC" b="1" i="1">
                                <a:latin typeface="Cambria Math"/>
                              </a:rPr>
                            </m:ctrlPr>
                          </m:accPr>
                          <m:e>
                            <m:r>
                              <a:rPr lang="es-EC" b="1" i="1">
                                <a:latin typeface="Cambria Math"/>
                              </a:rPr>
                              <m:t>𝑩</m:t>
                            </m:r>
                          </m:e>
                        </m:acc>
                        <m:r>
                          <a:rPr lang="es-EC" b="1" i="1" smtClean="0">
                            <a:latin typeface="Cambria Math"/>
                          </a:rPr>
                          <m:t>+</m:t>
                        </m:r>
                        <m:acc>
                          <m:accPr>
                            <m:chr m:val="⃗"/>
                            <m:ctrlPr>
                              <a:rPr lang="es-EC" b="1" i="1">
                                <a:latin typeface="Cambria Math"/>
                              </a:rPr>
                            </m:ctrlPr>
                          </m:accPr>
                          <m:e>
                            <m:r>
                              <a:rPr lang="es-EC" b="1" i="1" smtClean="0">
                                <a:latin typeface="Cambria Math"/>
                              </a:rPr>
                              <m:t>𝑪</m:t>
                            </m:r>
                          </m:e>
                        </m:acc>
                      </m:e>
                    </m:d>
                    <m:r>
                      <a:rPr lang="es-EC" b="1" i="1" smtClean="0">
                        <a:latin typeface="Cambria Math"/>
                      </a:rPr>
                      <m:t>=</m:t>
                    </m:r>
                    <m:d>
                      <m:dPr>
                        <m:ctrlPr>
                          <a:rPr lang="es-EC" b="1" i="1" smtClean="0">
                            <a:latin typeface="Cambria Math"/>
                          </a:rPr>
                        </m:ctrlPr>
                      </m:dPr>
                      <m:e>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a:latin typeface="Cambria Math"/>
                              </a:rPr>
                              <m:t>𝑩</m:t>
                            </m:r>
                          </m:e>
                        </m:acc>
                      </m:e>
                    </m:d>
                    <m:r>
                      <a:rPr lang="es-EC" b="1" i="1" smtClean="0">
                        <a:latin typeface="Cambria Math"/>
                      </a:rPr>
                      <m:t>+</m:t>
                    </m:r>
                    <m:d>
                      <m:dPr>
                        <m:ctrlPr>
                          <a:rPr lang="es-EC" b="1" i="1">
                            <a:latin typeface="Cambria Math"/>
                          </a:rPr>
                        </m:ctrlPr>
                      </m:dPr>
                      <m:e>
                        <m:acc>
                          <m:accPr>
                            <m:chr m:val="⃗"/>
                            <m:ctrlPr>
                              <a:rPr lang="es-EC" b="1" i="1">
                                <a:latin typeface="Cambria Math"/>
                              </a:rPr>
                            </m:ctrlPr>
                          </m:accPr>
                          <m:e>
                            <m:r>
                              <a:rPr lang="es-EC" b="1" i="1">
                                <a:latin typeface="Cambria Math"/>
                              </a:rPr>
                              <m:t>𝑨</m:t>
                            </m:r>
                          </m:e>
                        </m:acc>
                        <m:r>
                          <a:rPr lang="es-EC" b="1" i="1">
                            <a:latin typeface="Cambria Math"/>
                          </a:rPr>
                          <m:t>.</m:t>
                        </m:r>
                        <m:acc>
                          <m:accPr>
                            <m:chr m:val="⃗"/>
                            <m:ctrlPr>
                              <a:rPr lang="es-EC" b="1" i="1">
                                <a:latin typeface="Cambria Math"/>
                              </a:rPr>
                            </m:ctrlPr>
                          </m:accPr>
                          <m:e>
                            <m:r>
                              <a:rPr lang="es-EC" b="1" i="1" smtClean="0">
                                <a:latin typeface="Cambria Math"/>
                              </a:rPr>
                              <m:t>𝑪</m:t>
                            </m:r>
                          </m:e>
                        </m:acc>
                      </m:e>
                    </m:d>
                  </m:oMath>
                </a14:m>
                <a:endParaRPr lang="es-EC" dirty="0" smtClean="0"/>
              </a:p>
              <a:p>
                <a:pPr marL="624078" indent="-514350">
                  <a:buFont typeface="+mj-lt"/>
                  <a:buAutoNum type="arabicPeriod"/>
                </a:pPr>
                <a:endParaRPr lang="es-EC" dirty="0"/>
              </a:p>
              <a:p>
                <a:pPr marL="109728" indent="0">
                  <a:buNone/>
                </a:pPr>
                <a:r>
                  <a:rPr lang="es-EC" dirty="0" smtClean="0"/>
                  <a:t>Se pide al estudiante que para cualquier par de vectores, compruebe las propiedades.</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a:stretch>
              </a:blipFill>
            </p:spPr>
            <p:txBody>
              <a:bodyPr/>
              <a:lstStyle/>
              <a:p>
                <a:r>
                  <a:rPr lang="es-EC">
                    <a:noFill/>
                  </a:rPr>
                  <a:t> </a:t>
                </a:r>
              </a:p>
            </p:txBody>
          </p:sp>
        </mc:Fallback>
      </mc:AlternateContent>
    </p:spTree>
    <p:extLst>
      <p:ext uri="{BB962C8B-B14F-4D97-AF65-F5344CB8AC3E}">
        <p14:creationId xmlns:p14="http://schemas.microsoft.com/office/powerpoint/2010/main" val="308882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Generalidades: P. Escalar</a:t>
            </a:r>
            <a:endParaRPr lang="es-EC" dirty="0"/>
          </a:p>
        </p:txBody>
      </p:sp>
      <p:sp>
        <p:nvSpPr>
          <p:cNvPr id="3" name="2 Marcador de contenido"/>
          <p:cNvSpPr>
            <a:spLocks noGrp="1"/>
          </p:cNvSpPr>
          <p:nvPr>
            <p:ph idx="1"/>
          </p:nvPr>
        </p:nvSpPr>
        <p:spPr/>
        <p:txBody>
          <a:bodyPr/>
          <a:lstStyle/>
          <a:p>
            <a:r>
              <a:rPr lang="es-EC" dirty="0" smtClean="0"/>
              <a:t>Se usa para hallar el ángulo entre dos vectores, sea en R2 o en R3 (coplanares).</a:t>
            </a:r>
          </a:p>
          <a:p>
            <a:r>
              <a:rPr lang="es-EC" dirty="0" smtClean="0"/>
              <a:t>Se usa para definir la proyección de un vector sobre otro.</a:t>
            </a:r>
          </a:p>
          <a:p>
            <a:r>
              <a:rPr lang="es-EC" dirty="0" smtClean="0"/>
              <a:t>Si dos vectores son </a:t>
            </a:r>
            <a:r>
              <a:rPr lang="es-EC" u="sng" dirty="0" smtClean="0"/>
              <a:t>perpendiculares</a:t>
            </a:r>
            <a:r>
              <a:rPr lang="es-EC" dirty="0" smtClean="0"/>
              <a:t> entre sí, el producto escalar entre ellos es </a:t>
            </a:r>
            <a:r>
              <a:rPr lang="es-EC" dirty="0"/>
              <a:t>0</a:t>
            </a:r>
            <a:r>
              <a:rPr lang="es-EC" dirty="0" smtClean="0"/>
              <a:t>.</a:t>
            </a:r>
          </a:p>
        </p:txBody>
      </p:sp>
    </p:spTree>
    <p:extLst>
      <p:ext uri="{BB962C8B-B14F-4D97-AF65-F5344CB8AC3E}">
        <p14:creationId xmlns:p14="http://schemas.microsoft.com/office/powerpoint/2010/main" val="205263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Producto Vectorial</a:t>
            </a:r>
            <a:endParaRPr lang="es-EC" dirty="0"/>
          </a:p>
        </p:txBody>
      </p:sp>
      <p:sp>
        <p:nvSpPr>
          <p:cNvPr id="5" name="4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291276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Producto vectorial</a:t>
            </a:r>
            <a:endParaRPr lang="es-EC" dirty="0"/>
          </a:p>
        </p:txBody>
      </p:sp>
      <mc:AlternateContent xmlns:mc="http://schemas.openxmlformats.org/markup-compatibility/2006" xmlns:a14="http://schemas.microsoft.com/office/drawing/2010/main">
        <mc:Choice Requires="a14">
          <p:sp>
            <p:nvSpPr>
              <p:cNvPr id="5" name="4 Marcador de contenido"/>
              <p:cNvSpPr>
                <a:spLocks noGrp="1"/>
              </p:cNvSpPr>
              <p:nvPr>
                <p:ph sz="half" idx="1"/>
              </p:nvPr>
            </p:nvSpPr>
            <p:spPr/>
            <p:txBody>
              <a:bodyPr>
                <a:normAutofit lnSpcReduction="10000"/>
              </a:bodyPr>
              <a:lstStyle/>
              <a:p>
                <a:pPr marL="109728" indent="0">
                  <a:buNone/>
                </a:pPr>
                <a:r>
                  <a:rPr lang="es-EC" dirty="0" smtClean="0"/>
                  <a:t>A diferencia del producto escalar que puede ser utilizado en R2, el producto vectorial es EXCLUSIVO de R3.</a:t>
                </a:r>
              </a:p>
              <a:p>
                <a:pPr marL="109728" indent="0">
                  <a:buNone/>
                </a:pPr>
                <a:endParaRPr lang="es-EC" dirty="0"/>
              </a:p>
              <a:p>
                <a:pPr marL="109728" indent="0">
                  <a:buNone/>
                </a:pPr>
                <a:r>
                  <a:rPr lang="es-EC" dirty="0" smtClean="0"/>
                  <a:t>Se define al producto vectorial, también llamado producto cruz, como:</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𝑨</m:t>
                          </m:r>
                        </m:e>
                      </m:acc>
                      <m:r>
                        <a:rPr lang="es-EC" b="1" i="1" smtClean="0">
                          <a:solidFill>
                            <a:srgbClr val="FF0000"/>
                          </a:solidFill>
                          <a:effectLst>
                            <a:outerShdw blurRad="38100" dist="38100" dir="2700000" algn="tl">
                              <a:srgbClr val="000000">
                                <a:alpha val="43137"/>
                              </a:srgbClr>
                            </a:outerShdw>
                          </a:effectLst>
                          <a:latin typeface="Cambria Math"/>
                        </a:rPr>
                        <m:t>𝒙</m:t>
                      </m:r>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r>
                        <a:rPr lang="es-EC" b="1" i="1">
                          <a:solidFill>
                            <a:srgbClr val="FF0000"/>
                          </a:solidFill>
                          <a:effectLst>
                            <a:outerShdw blurRad="38100" dist="38100" dir="2700000" algn="tl">
                              <a:srgbClr val="000000">
                                <a:alpha val="43137"/>
                              </a:srgbClr>
                            </a:outerShdw>
                          </a:effectLst>
                          <a:latin typeface="Cambria Math"/>
                        </a:rPr>
                        <m:t>=</m:t>
                      </m:r>
                      <m:d>
                        <m:dPr>
                          <m:begChr m:val="|"/>
                          <m:endChr m:val="|"/>
                          <m:ctrlPr>
                            <a:rPr lang="es-EC" b="1" i="1">
                              <a:solidFill>
                                <a:srgbClr val="FF0000"/>
                              </a:solidFill>
                              <a:effectLst>
                                <a:outerShdw blurRad="38100" dist="38100" dir="2700000" algn="tl">
                                  <a:srgbClr val="000000">
                                    <a:alpha val="43137"/>
                                  </a:srgbClr>
                                </a:outerShdw>
                              </a:effectLst>
                              <a:latin typeface="Cambria Math"/>
                            </a:rPr>
                          </m:ctrlPr>
                        </m:dPr>
                        <m:e>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𝑨</m:t>
                              </m:r>
                            </m:e>
                          </m:acc>
                        </m:e>
                      </m:d>
                      <m:d>
                        <m:dPr>
                          <m:begChr m:val="|"/>
                          <m:endChr m:val="|"/>
                          <m:ctrlPr>
                            <a:rPr lang="es-EC" b="1" i="1">
                              <a:solidFill>
                                <a:srgbClr val="FF0000"/>
                              </a:solidFill>
                              <a:effectLst>
                                <a:outerShdw blurRad="38100" dist="38100" dir="2700000" algn="tl">
                                  <a:srgbClr val="000000">
                                    <a:alpha val="43137"/>
                                  </a:srgbClr>
                                </a:outerShdw>
                              </a:effectLst>
                              <a:latin typeface="Cambria Math"/>
                            </a:rPr>
                          </m:ctrlPr>
                        </m:dPr>
                        <m:e>
                          <m:acc>
                            <m:accPr>
                              <m:chr m:val="⃗"/>
                              <m:ctrlPr>
                                <a:rPr lang="es-EC" b="1" i="1">
                                  <a:solidFill>
                                    <a:srgbClr val="FF0000"/>
                                  </a:solidFill>
                                  <a:effectLst>
                                    <a:outerShdw blurRad="38100" dist="38100" dir="2700000" algn="tl">
                                      <a:srgbClr val="000000">
                                        <a:alpha val="43137"/>
                                      </a:srgbClr>
                                    </a:outerShdw>
                                  </a:effectLst>
                                  <a:latin typeface="Cambria Math"/>
                                </a:rPr>
                              </m:ctrlPr>
                            </m:accPr>
                            <m:e>
                              <m:r>
                                <a:rPr lang="es-EC" b="1" i="1">
                                  <a:solidFill>
                                    <a:srgbClr val="FF0000"/>
                                  </a:solidFill>
                                  <a:effectLst>
                                    <a:outerShdw blurRad="38100" dist="38100" dir="2700000" algn="tl">
                                      <a:srgbClr val="000000">
                                        <a:alpha val="43137"/>
                                      </a:srgbClr>
                                    </a:outerShdw>
                                  </a:effectLst>
                                  <a:latin typeface="Cambria Math"/>
                                </a:rPr>
                                <m:t>𝑩</m:t>
                              </m:r>
                            </m:e>
                          </m:acc>
                        </m:e>
                      </m:d>
                      <m:func>
                        <m:funcPr>
                          <m:ctrlPr>
                            <a:rPr lang="es-EC" b="1" i="1">
                              <a:solidFill>
                                <a:srgbClr val="FF0000"/>
                              </a:solidFill>
                              <a:effectLst>
                                <a:outerShdw blurRad="38100" dist="38100" dir="2700000" algn="tl">
                                  <a:srgbClr val="000000">
                                    <a:alpha val="43137"/>
                                  </a:srgbClr>
                                </a:outerShdw>
                              </a:effectLst>
                              <a:latin typeface="Cambria Math"/>
                            </a:rPr>
                          </m:ctrlPr>
                        </m:funcPr>
                        <m:fName>
                          <m:r>
                            <a:rPr lang="es-EC" b="1" i="0" smtClean="0">
                              <a:solidFill>
                                <a:srgbClr val="FF0000"/>
                              </a:solidFill>
                              <a:effectLst>
                                <a:outerShdw blurRad="38100" dist="38100" dir="2700000" algn="tl">
                                  <a:srgbClr val="000000">
                                    <a:alpha val="43137"/>
                                  </a:srgbClr>
                                </a:outerShdw>
                              </a:effectLst>
                              <a:latin typeface="Cambria Math"/>
                            </a:rPr>
                            <m:t>𝐬𝐢𝐧</m:t>
                          </m:r>
                        </m:fName>
                        <m:e>
                          <m:r>
                            <a:rPr lang="es-EC" b="1" i="1">
                              <a:solidFill>
                                <a:srgbClr val="FF0000"/>
                              </a:solidFill>
                              <a:effectLst>
                                <a:outerShdw blurRad="38100" dist="38100" dir="2700000" algn="tl">
                                  <a:srgbClr val="000000">
                                    <a:alpha val="43137"/>
                                  </a:srgbClr>
                                </a:outerShdw>
                              </a:effectLst>
                              <a:latin typeface="Cambria Math"/>
                              <a:ea typeface="Cambria Math"/>
                            </a:rPr>
                            <m:t>𝜽</m:t>
                          </m:r>
                        </m:e>
                      </m:func>
                    </m:oMath>
                  </m:oMathPara>
                </a14:m>
                <a:endParaRPr lang="es-EC" b="1" dirty="0" smtClean="0"/>
              </a:p>
              <a:p>
                <a:pPr marL="109728" indent="0">
                  <a:buNone/>
                </a:pPr>
                <a:r>
                  <a:rPr lang="es-EC" dirty="0" smtClean="0"/>
                  <a:t>El resultado del producto escalar SIEMPRE es un vector perpendicular al plano que forman los dos vectores involucrados.</a:t>
                </a:r>
                <a:endParaRPr lang="es-EC" dirty="0"/>
              </a:p>
            </p:txBody>
          </p:sp>
        </mc:Choice>
        <mc:Fallback xmlns="">
          <p:sp>
            <p:nvSpPr>
              <p:cNvPr id="5" name="4 Marcador de contenido"/>
              <p:cNvSpPr>
                <a:spLocks noGrp="1" noRot="1" noChangeAspect="1" noMove="1" noResize="1" noEditPoints="1" noAdjustHandles="1" noChangeArrowheads="1" noChangeShapeType="1" noTextEdit="1"/>
              </p:cNvSpPr>
              <p:nvPr>
                <p:ph sz="half" idx="1"/>
              </p:nvPr>
            </p:nvSpPr>
            <p:spPr>
              <a:blipFill rotWithShape="1">
                <a:blip r:embed="rId2"/>
                <a:stretch>
                  <a:fillRect t="-1482" r="-1357"/>
                </a:stretch>
              </a:blipFill>
            </p:spPr>
            <p:txBody>
              <a:bodyPr/>
              <a:lstStyle/>
              <a:p>
                <a:r>
                  <a:rPr lang="es-EC">
                    <a:noFill/>
                  </a:rPr>
                  <a:t> </a:t>
                </a:r>
              </a:p>
            </p:txBody>
          </p:sp>
        </mc:Fallback>
      </mc:AlternateContent>
      <p:sp>
        <p:nvSpPr>
          <p:cNvPr id="7" name="AutoShape 2" descr="data:image/png;base64,iVBORw0KGgoAAAANSUhEUgAAAN4AAADjCAMAAADdXVr2AAABLFBMVEX///8AAAD/AAAAAP/n5+f8/PwAbgD39/cAeADf398AZAAYGBjAwMDz8/Pa2tq7u7t0dHQAfQCHh4eoqKjr6+uenp7Ly8uysrLU1NRtbW1fX1/W5Nb/4+P/8vJGRkb/u7v/6urA1sA7Ozvh6+F/f3+QkJA7jzuYmJj/z88AgAD/fHz/cHBVVVXv9O8zMzMgICD/2dmox6j/PT1RUVH/IyP/p6eKtoqav5r/nJy7u/92dv//jY0wizBJlUn/TEz/yspjoWNxqHFCkkJYnFijxKP/Y2P/WFj/MjKPuY/l5f8chRzX5df/s7P/Gxt8rnzF2cX/Rkb/k5OkpP+bm/9wcP9NTf+Jif8/P/8AX2NKmi9jYv+1rY9ZWf+xsf/X1/9paf8kJP+GnMsVISHJyf/OQT0vAAAP/0lEQVR4nO2dCVfqSBbHcyMhYd8DQQmrorKJqDhPnoK4jeuzXy8z3TPTPdPf/ztMhQCyZKmqJAQ8/TvnPVmt/E1Sde+te6sY5i/+Yu0QK5W028fgGHIzAFBx+yicgQt3slmRh4TbB+IIkThE0Y9s0+0DcYJwFpphHj2QPqE8DiDgUR9+PnkhsVWJTJ5ILTcPxQFSEuxOn2RaEYOPbh5BGeoebvo0BS4ei+0kISDPvZD4RPKSEaiK8y99InnRDiwaYJ5SypVDsZ9UC+L84osZCLtxLLYjQimr8XIGMis/FPsJJyDh03zjM8jLNnVUcKU4p/nGBhGFlp5TwG28uxCsdOK6b266PLEKnZDB+7DJ4wJXAkgaqctml4aKjYGToSMaf6QlreZQHCCdlUxvrI2Vl45C1LzP31B5vgAEOIwRrRV1/lhsJwkgadooi0gb6C5wqdJuEO+jlc2TV63PhBpM2DR5oSC0tBwDHaSSc4fiAD4IVIxG8QUSsEn2dGgXEkTuTRoI/hZuIzWXQg0mbJC8Ksj6joHed1obYnGK1eYu8X20KZ66LwrgofgamBjc60GpBRmaq2wT5HEVyFJ63OnW2gcB05U6dThBz1Pfv1yT4TCThRJ93w5V7dfzLLsG+ngeAi0rA5eBvPuChd9rC3wW4piOgQ56pjeSx34rWPrVlqlmoxbzURJNHZ8QyTtiX6z9cmtEZCBwDLQp1XXeyLO5u/1LNme1AUqSYWjJ5h8zQzaQd7LDvN9Zb4KGZAmqdlhTst6fCMljzxnmyIY2yImWdm0xNiK6M3tI3j7rjrjdAH6owZi4biBi/y5XuD+3pxUiIiDbFpjcNYyzPK9+ZM8kIEHhGOhgLC93V7OtJTzqLcAKXuKRCRjbBBcrPX0hCZq2ppUGIWn8gYvjgp3tGZKCrE09yoSgmQPMsc/2tqhLMB6I2B30MZWHepcdm9vUJFQCsD/kI5rKO2Lztre6CO9pQseBiE8SzL2Nc9b+dheogDOJ6kkwz3MsHF840fQHCUkWnemfceQxtXtH2h6TAXAsEdiDcXEyzN2dQ14RJ4YBJPtslEXwLNecU71LBaBqLdRgDOBF7M/vnTh96WzA52yAHFPeFbtvd8sh5Iw7nZ3O6UXJFrmweXDgg02IOx497uBOyx6dnNracNbZe27SCvas8/Gljc1WS53kKhwRfHnMfc2mA/JEoGk5vIcFL+On6+ywVxifOjo18S+SaTQWODfQzVElSPjgDudnVPK3WqZabv/l0OjPwMmQXtl8FFHpSZ4tTB5yiFyOfXmeFVxgTxD3LEL3d0gaSfjOQVZZczg57B12yszbudsa4vCF/Xar/f1MCurE8/5WIJO3P7n7cqeI5zzL1pZGi6Nz9lk7NBpOQTOx0hSFpEF2tRZzjm3+7mVn2VIr7OvEfZMBEFfUo0wQSUNu7PvoB1cooP9zhXl16FWOQbekxve4UNOFXHSRtLLmSI3Jo3sPibhlRyHQo7z6D3Ut7A5zqtWvBOMQdSHTnrhwKFcb9RqqvBp7qDw5RDfbiaIJySswzxry0lB3o/SRy0ZJb3U17DInjzu5zauxtNORvMV7L1MyTsJ3DJ409wxxq8zWzslDd+RYEupKC+z8bGfIA9AxiRM7BY28vCJFR97OJZtj5yzTtAS4CcEOQNOb5ZFjuzPKCJnIe7+8GHsT72xtzu1FPYqL+U4Vmssmxz4r8u6VPnIk74I9zLNqKO0dmTFTg5NL4yXhOwZQZfdfoX4EdZXs8Ykq7xkND6fjy/QbO5nt9IShJbmb9BOgkle4Q1r2T093rk6XXIP86fjaTCHHwO0sygDdDC9G2KUOu65n4aUClD32N+O4RHLXeq6NDUQDlF88fTGYEQtHQF6LdW2o5THn93r6QvEWBFfsGOhAL08/7BKAtEs2yhJR+sqavGaimU+yK9fGBqwsEnF0vBzUFVMgYYa8V0Haykz24dLgIAJkzB2D7hl9m2RYksecHM4+40JIHI6NMuxZaJOIhCV5h8cfdx+XkfFsZ24gCK8WGiXAaunJ4WVh/CiNPe8/EA5iK7o6wxZrM44mbnkaSj6866A/fBC8D5ZaxcaqPOQQof9CGcCuHht+ZR4eG96itWYxCVqti9p/yTeCLYhjxhK5/pDZ9pdXJc963PGWfe4srrikT3/IM/0B3/CvSJ7lNTA49pDAX+1xDOdtM0z7oGGhzUbvK6Jnfq9blOdJw/9IcwW3Y+jMFf1lqga7fi9CGPRiMaFn+mf14GQj6X87DYFUkqvViNJBYgP0X/mB7uxtdxXaxaEQG5r/BkvTv5IMEcUbvyJKhWw/0p23Wfr+h7K3a/45zeWuMMnCpICVKB1kEKNvcgTXPRii8aWP8VFqeZkqdKZP8gRlDo2hNXusXPRf9xnm1YvzYd3CIWMyKZDTM/3W5TH2V9t+qhbHNLqPQhtd3OUexqXJiAEqm8UDEJ7zxgvYnWf5sU3T4oSeXxHHNB5x1FGtgeEJBZa724JhriBXnvYmZe82eZNjGgPv2BLfFt5wvqBfWaNLCrQcg9zlhcEg1DiLFZ/Uh91r2n7z7cbfnxjiXix1NPIgqjlSaoddEK9nZ2cP3Wth72w0TPmxrqplymexx+J0oMNTF24SW5ySTu4gp5eJ7BUUkI3hVU5bf0g34cAfeN+I7YAI+RoYst5IcvqRzbNMeTi8GT3YG5I2yCi37rWXpkOKmFXWLKNbo8nc65dnls/GN832I4WjUDzzv1J1t6aFQ8voyzvCyKV7FUjbQwOl93qb6ooOlciXBTEoGNzXzESOxd6Yp4OY2tDrAWFz3FMs1qCcH8TL7p/DqKvVLtH0oiFqW/CODrHoJ+seGtsxYUBtgONU1ixgWMT4rGVZPyB5ZXU45vuvRCeiO/B38YYATeLkzp6hvNydRg5gWdhrXAsjU6WMORqPefD3LblOQJyuw1UMc/K1SjTLj0JDeBzZLJim1IhG0ftIeHAL8JjFCzOYDZSsRoVtUWgLar+OH9wsF4XHMyvBGNSxBMhvPbMiRi3Hr42MlpEl1u7hXmuvX/1test7RLyZIneGTGs0tUo0B4JqiQ2vMVvpey2eOSSOKkRmKu/oZdnxuxmOLsrGNZabXu76v1Ic2Qy+NJSocln4qOnaufolml0cN/2p7b/uWkvzyUArRTfzjTFQ6pZolnsYduOg59+2FkcLSRChLefHqdGsnWi//uY1P+7eQdvamePqQN5fTgnh2AG32iWa3b1Rd/Hnn3qX99ur3+KcZqYKWSvT+vEORq6Kdokm51euzT+/b219+UHrW29df99SkEnp9+aid+Tg2QHnJxqnb9hXWv5566fvW39ofAcZ3eXR2X29phTpqS9E78jBk6fpGI0mFv62tcUwX7Z+XHiv0fDG0CjOlxsIJHSbeNTjQwB6K1nhg7n7mUZMXnXTx/K+zL9XHPofFGNUnfzxHhx4SQc+LmpHOX+ihfcH2lku0eyPMj2QvJ9//mVeXhv1KGqEolxEvBUFL6lBlpKydmRq13GLGJdTIQcj8x/JU5iV1xYe57zx171XwktTbIJsS74vfo3mYonmjWqxLF6cjW3/44eYxpMyMpbLJPJCPoC6TQVX+HvXLeQKNvqD0c/5roVv73lvnj4+dTPy8LwkSQWhOlA4BtoQJFFwF99mT9/2eGIh9PvWD//5Y+vvoycPQ3937iZrC8oNKgj48ipyxb4KApIqv/xcUPdNGJ+k73+gW+8X5RF3dtBf+A6hPD4BdEnuOhAVMc7lCvr/Oz2Xv/+onLunon9vqTsgkucToWnv7gpE8vZfPkyzm3/Mj+SNbizWXjawSeR5mraXFpMlts6EXXp9ZIx9WJqDPX9Ry3sgkNdppWxcxGwEaY3muEQT3SS9M4b5aevf6rPGsKcTUSrGhAF/HTOVl6yAAxuxkdZoTnMF1YmFf31RbjbkGOjPERUFwfsqmAwMmbQzddOk8rhDNai7rbrp/K+/MuUzoVc0GLWRUYb+GQ7rGeSvOpJkTyiPuz9RO8+iVz3e71uNAwpnYJ4W2L5CmwpZEWNuh73br40W1O32RpL48j+p5iBn8GXBFttZCyJ5pzWlxC3/ghy/sn8UeUeOwZlFdbsgObeFF8Fe0M81tjbyaJXKvuEAnby3gfcr3RzklIgUwKggoCaJe/YKLLrpuPHDZ2VigXuLxazdc5wHAs5uQ4Ndo1mY8Rau2MJBeztGMDOkBS+WIOpwlSO2+crV7qaXYZ79rTfw31hTx0iw63g9P751ztWmCXTcb14v/eyxSkqWPY5X3/IB/Kqu048MpRuL1TRJ5Bh0zD9mGYmkym+0HBbOkkomJIMAuyupciQqYtxn88y79fXouA7hRkr0kNVoHjPv1peji7aiK1tDA79GM3f87Wrnwuoq5L7EKkuLfUQe1unh5fn5uYVl5H1paKZWuPwJ4e5nOxfM/tU7tb5QE0S7vXFDyGo0cyNPj3YhDE5e+e63ZPIOzT+iixh30jHQJrmyddMi0EmvfIWQVe1+Fu6Ax4V6fss1mjgoc5AlVxYrWMXuZxEJ4m4s9IXISo4PQlWQXFstyvGeOtgE3r2tG52Vl/RBq+7qalFOyksgx8DdjQ1xl62mAfUoLq8WpVt6Yhk+BTbs72URKyWoRviClJmX9uKMvN1UE9IrdQx0kJ2I5lTAzl2iLODAPuXJhHNbZ5BCUcRoDLrnmqtcmNoYu+VVShBch3tujM3ykDO+TjuDW1ssaoEwcsbt+212QFGjqYeYgPqqIw1m2CaPlwKWE4LtJ22PPI4Dkz3+XMFjj6cu6pWEuwxFCeoyEdSjOLJ5mWVskOfpAHjWZhifh6LCdp6QD0prNIovkLJ2bFxEtrQek9NYW0s0JYE9uxo7hSV5yBkPubvqthnkBcQTPEForZN1qUWQbr0h1KMkWpBY3y5lTIcy1FPpQML1JcXNqVPJ46OBtVh02xSC3c+mZBJrEN7DQiQ3gz1VCKzNqtsmkOx+ptJpgrgh4ojlccmSA0n4zkG2PVhwd91CDcb4mgTnIlMBWVxTx0AbktKTQGBtvR49sOWFwpBdZ8dAG1x5iXXapAAfvN3PIhJk3d6whoYQTnY/HwFnk/AdA0OeR9mBYRXH4gDm8nbr7m+kRA1nUlmTkiG+FlOQdCiLRHA+j8fj04ooeKqBVSThO4cizwMKyxGJcASaG3zmFFR5VVGsLOrjKqtOCHYAVZ4SbJHm+/5oCxLrHiUyJausCOiBVDgcnysAC0fXY38vi0iqPIUZdWIK6ht/5hSkydnLZKauQCi7uKT4xpJVAkLzM0Qy0MY91w7VU5+VJ9azmxRqMEYtPfnYcCMdp9sFdE1R5XHj3ZN8MkByw7xxQ2YLh5JhkD9HhzIhJE2jXnykZMcM+1rx4alXs4C/kdKmkBm7qcGWbWtlrRNq4ZAvAqZLqm4klWxSSSvd2FCDCZBmovJ6ZDs7ATKkW6sq23OBaOUz2Sh/8Vn4PwiaQAb7XPO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91224"/>
            <a:ext cx="4038600" cy="324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12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Producto vectorial</a:t>
            </a:r>
            <a:endParaRPr lang="es-EC" dirty="0"/>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p:txBody>
              <a:bodyPr>
                <a:normAutofit fontScale="70000" lnSpcReduction="20000"/>
              </a:bodyPr>
              <a:lstStyle/>
              <a:p>
                <a:pPr marL="109728" indent="0">
                  <a:buNone/>
                </a:pPr>
                <a:r>
                  <a:rPr lang="es-EC" dirty="0" smtClean="0"/>
                  <a:t>Si </a:t>
                </a:r>
                <a:r>
                  <a:rPr lang="es-EC" dirty="0"/>
                  <a:t>se cuenta con las coordenadas unitarias de los vectores:</a:t>
                </a:r>
                <a:endParaRPr lang="es-EC" i="1" dirty="0">
                  <a:latin typeface="Cambria Math"/>
                </a:endParaRPr>
              </a:p>
              <a:p>
                <a:pPr marL="109728" indent="0">
                  <a:buNone/>
                </a:pPr>
                <a14:m>
                  <m:oMath xmlns:m="http://schemas.openxmlformats.org/officeDocument/2006/math">
                    <m:acc>
                      <m:accPr>
                        <m:chr m:val="⃗"/>
                        <m:ctrlPr>
                          <a:rPr lang="es-EC" i="1">
                            <a:latin typeface="Cambria Math"/>
                          </a:rPr>
                        </m:ctrlPr>
                      </m:accPr>
                      <m:e>
                        <m:r>
                          <a:rPr lang="es-EC" i="1">
                            <a:latin typeface="Cambria Math"/>
                          </a:rPr>
                          <m:t>𝐴</m:t>
                        </m:r>
                      </m:e>
                    </m:acc>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𝑧</m:t>
                        </m:r>
                      </m:sub>
                    </m:sSub>
                    <m:acc>
                      <m:accPr>
                        <m:chr m:val="̂"/>
                        <m:ctrlPr>
                          <a:rPr lang="es-EC" i="1">
                            <a:latin typeface="Cambria Math"/>
                          </a:rPr>
                        </m:ctrlPr>
                      </m:accPr>
                      <m:e>
                        <m:r>
                          <a:rPr lang="es-EC" i="1">
                            <a:latin typeface="Cambria Math"/>
                          </a:rPr>
                          <m:t>𝑘</m:t>
                        </m:r>
                      </m:e>
                    </m:acc>
                  </m:oMath>
                </a14:m>
                <a:r>
                  <a:rPr lang="es-EC" dirty="0"/>
                  <a:t> y </a:t>
                </a:r>
                <a14:m>
                  <m:oMath xmlns:m="http://schemas.openxmlformats.org/officeDocument/2006/math">
                    <m:acc>
                      <m:accPr>
                        <m:chr m:val="⃗"/>
                        <m:ctrlPr>
                          <a:rPr lang="es-EC" i="1">
                            <a:latin typeface="Cambria Math"/>
                          </a:rPr>
                        </m:ctrlPr>
                      </m:accPr>
                      <m:e>
                        <m:r>
                          <a:rPr lang="es-EC" i="1">
                            <a:latin typeface="Cambria Math"/>
                          </a:rPr>
                          <m:t>𝐵</m:t>
                        </m:r>
                      </m:e>
                    </m:acc>
                    <m:r>
                      <a:rPr lang="es-EC" i="1">
                        <a:latin typeface="Cambria Math"/>
                      </a:rPr>
                      <m:t>=</m:t>
                    </m:r>
                    <m:sSub>
                      <m:sSubPr>
                        <m:ctrlPr>
                          <a:rPr lang="es-EC" i="1">
                            <a:latin typeface="Cambria Math"/>
                          </a:rPr>
                        </m:ctrlPr>
                      </m:sSubPr>
                      <m:e>
                        <m:r>
                          <a:rPr lang="es-EC" i="1">
                            <a:latin typeface="Cambria Math"/>
                          </a:rPr>
                          <m:t>𝑏</m:t>
                        </m:r>
                      </m:e>
                      <m:sub>
                        <m:r>
                          <a:rPr lang="es-EC" i="1">
                            <a:latin typeface="Cambria Math"/>
                          </a:rPr>
                          <m:t>𝑥</m:t>
                        </m:r>
                      </m:sub>
                    </m:sSub>
                    <m:acc>
                      <m:accPr>
                        <m:chr m:val="̂"/>
                        <m:ctrlPr>
                          <a:rPr lang="es-EC" i="1">
                            <a:latin typeface="Cambria Math"/>
                          </a:rPr>
                        </m:ctrlPr>
                      </m:accPr>
                      <m:e>
                        <m:r>
                          <a:rPr lang="es-EC" i="1">
                            <a:latin typeface="Cambria Math"/>
                          </a:rPr>
                          <m:t>𝑖</m:t>
                        </m:r>
                      </m:e>
                    </m:acc>
                    <m:r>
                      <a:rPr lang="es-EC" i="1">
                        <a:latin typeface="Cambria Math"/>
                      </a:rPr>
                      <m:t>+</m:t>
                    </m:r>
                    <m:sSub>
                      <m:sSubPr>
                        <m:ctrlPr>
                          <a:rPr lang="es-EC" i="1">
                            <a:latin typeface="Cambria Math"/>
                          </a:rPr>
                        </m:ctrlPr>
                      </m:sSubPr>
                      <m:e>
                        <m:r>
                          <a:rPr lang="es-EC" i="1">
                            <a:latin typeface="Cambria Math"/>
                          </a:rPr>
                          <m:t>𝑏</m:t>
                        </m:r>
                      </m:e>
                      <m:sub>
                        <m:r>
                          <a:rPr lang="es-EC" i="1">
                            <a:latin typeface="Cambria Math"/>
                          </a:rPr>
                          <m:t>𝑦</m:t>
                        </m:r>
                      </m:sub>
                    </m:sSub>
                    <m:acc>
                      <m:accPr>
                        <m:chr m:val="̂"/>
                        <m:ctrlPr>
                          <a:rPr lang="es-EC" i="1">
                            <a:latin typeface="Cambria Math"/>
                          </a:rPr>
                        </m:ctrlPr>
                      </m:accPr>
                      <m:e>
                        <m:r>
                          <a:rPr lang="es-EC" i="1">
                            <a:latin typeface="Cambria Math"/>
                          </a:rPr>
                          <m:t>𝑗</m:t>
                        </m:r>
                      </m:e>
                    </m:acc>
                    <m:r>
                      <a:rPr lang="es-EC" i="1">
                        <a:latin typeface="Cambria Math"/>
                      </a:rPr>
                      <m:t>+</m:t>
                    </m:r>
                    <m:sSub>
                      <m:sSubPr>
                        <m:ctrlPr>
                          <a:rPr lang="es-EC" i="1">
                            <a:latin typeface="Cambria Math"/>
                          </a:rPr>
                        </m:ctrlPr>
                      </m:sSubPr>
                      <m:e>
                        <m:r>
                          <a:rPr lang="es-EC" i="1">
                            <a:latin typeface="Cambria Math"/>
                          </a:rPr>
                          <m:t>𝑏</m:t>
                        </m:r>
                      </m:e>
                      <m:sub>
                        <m:r>
                          <a:rPr lang="es-EC" i="1">
                            <a:latin typeface="Cambria Math"/>
                          </a:rPr>
                          <m:t>𝑧</m:t>
                        </m:r>
                      </m:sub>
                    </m:sSub>
                    <m:acc>
                      <m:accPr>
                        <m:chr m:val="̂"/>
                        <m:ctrlPr>
                          <a:rPr lang="es-EC" i="1">
                            <a:latin typeface="Cambria Math"/>
                          </a:rPr>
                        </m:ctrlPr>
                      </m:accPr>
                      <m:e>
                        <m:r>
                          <a:rPr lang="es-EC" i="1">
                            <a:latin typeface="Cambria Math"/>
                          </a:rPr>
                          <m:t>𝑘</m:t>
                        </m:r>
                      </m:e>
                    </m:acc>
                  </m:oMath>
                </a14:m>
                <a:r>
                  <a:rPr lang="es-EC" dirty="0"/>
                  <a:t>,</a:t>
                </a:r>
              </a:p>
              <a:p>
                <a:pPr marL="109728" indent="0">
                  <a:buNone/>
                </a:pPr>
                <a:r>
                  <a:rPr lang="es-EC" dirty="0"/>
                  <a:t>Donde</a:t>
                </a:r>
                <a14:m>
                  <m:oMath xmlns:m="http://schemas.openxmlformats.org/officeDocument/2006/math">
                    <m:d>
                      <m:dPr>
                        <m:begChr m:val="{"/>
                        <m:endChr m:val="}"/>
                        <m:ctrlPr>
                          <a:rPr lang="es-EC" i="1">
                            <a:latin typeface="Cambria Math"/>
                          </a:rPr>
                        </m:ctrlPr>
                      </m:dPr>
                      <m:e>
                        <m:sSub>
                          <m:sSubPr>
                            <m:ctrlPr>
                              <a:rPr lang="es-EC" i="1">
                                <a:latin typeface="Cambria Math"/>
                              </a:rPr>
                            </m:ctrlPr>
                          </m:sSubPr>
                          <m:e>
                            <m:r>
                              <a:rPr lang="es-EC" i="1">
                                <a:latin typeface="Cambria Math"/>
                              </a:rPr>
                              <m:t> </m:t>
                            </m:r>
                            <m:r>
                              <a:rPr lang="es-EC" i="1">
                                <a:latin typeface="Cambria Math"/>
                              </a:rPr>
                              <m:t>𝑎</m:t>
                            </m:r>
                          </m:e>
                          <m:sub>
                            <m:r>
                              <a:rPr lang="es-EC" i="1">
                                <a:latin typeface="Cambria Math"/>
                              </a:rPr>
                              <m:t>𝑥</m:t>
                            </m:r>
                          </m:sub>
                        </m:sSub>
                        <m:r>
                          <a:rPr lang="es-EC" i="1">
                            <a:latin typeface="Cambria Math"/>
                          </a:rPr>
                          <m:t>,</m:t>
                        </m:r>
                        <m:sSub>
                          <m:sSubPr>
                            <m:ctrlPr>
                              <a:rPr lang="es-EC" i="1">
                                <a:latin typeface="Cambria Math"/>
                              </a:rPr>
                            </m:ctrlPr>
                          </m:sSubPr>
                          <m:e>
                            <m:r>
                              <a:rPr lang="es-EC" i="1">
                                <a:latin typeface="Cambria Math"/>
                              </a:rPr>
                              <m:t>𝑎</m:t>
                            </m:r>
                          </m:e>
                          <m:sub>
                            <m:r>
                              <a:rPr lang="es-EC" i="1">
                                <a:latin typeface="Cambria Math"/>
                              </a:rPr>
                              <m:t>𝑦</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𝑎</m:t>
                            </m:r>
                          </m:e>
                          <m:sub>
                            <m:r>
                              <a:rPr lang="es-EC" i="1">
                                <a:latin typeface="Cambria Math"/>
                              </a:rPr>
                              <m:t>𝑧</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i="1">
                                <a:latin typeface="Cambria Math"/>
                              </a:rPr>
                              <m:t>𝑥</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i="1">
                                <a:latin typeface="Cambria Math"/>
                              </a:rPr>
                              <m:t>𝑦</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i="1">
                                <a:latin typeface="Cambria Math"/>
                              </a:rPr>
                              <m:t>𝑧</m:t>
                            </m:r>
                          </m:sub>
                        </m:sSub>
                      </m:e>
                    </m:d>
                    <m:r>
                      <a:rPr lang="es-EC" i="1">
                        <a:latin typeface="Cambria Math"/>
                        <a:ea typeface="Cambria Math"/>
                      </a:rPr>
                      <m:t>∈</m:t>
                    </m:r>
                    <m:r>
                      <a:rPr lang="es-EC" i="1">
                        <a:latin typeface="Cambria Math"/>
                        <a:ea typeface="Cambria Math"/>
                      </a:rPr>
                      <m:t>ℝ</m:t>
                    </m:r>
                  </m:oMath>
                </a14:m>
                <a:endParaRPr lang="es-EC" dirty="0"/>
              </a:p>
              <a:p>
                <a:pPr marL="109728" indent="0">
                  <a:buNone/>
                </a:pPr>
                <a:r>
                  <a:rPr lang="es-EC" dirty="0" smtClean="0"/>
                  <a:t>Para determinar el producto vectorial o cruz </a:t>
                </a:r>
                <a14:m>
                  <m:oMath xmlns:m="http://schemas.openxmlformats.org/officeDocument/2006/math">
                    <m:acc>
                      <m:accPr>
                        <m:chr m:val="⃗"/>
                        <m:ctrlPr>
                          <a:rPr lang="es-EC" i="1">
                            <a:latin typeface="Cambria Math"/>
                          </a:rPr>
                        </m:ctrlPr>
                      </m:accPr>
                      <m:e>
                        <m:r>
                          <a:rPr lang="es-EC" i="1">
                            <a:latin typeface="Cambria Math"/>
                          </a:rPr>
                          <m:t>𝐴</m:t>
                        </m:r>
                      </m:e>
                    </m:acc>
                    <m:r>
                      <a:rPr lang="es-EC" b="0" i="1" smtClean="0">
                        <a:latin typeface="Cambria Math"/>
                      </a:rPr>
                      <m:t>𝑥</m:t>
                    </m:r>
                    <m:acc>
                      <m:accPr>
                        <m:chr m:val="⃗"/>
                        <m:ctrlPr>
                          <a:rPr lang="es-EC" i="1">
                            <a:latin typeface="Cambria Math"/>
                          </a:rPr>
                        </m:ctrlPr>
                      </m:accPr>
                      <m:e>
                        <m:r>
                          <a:rPr lang="es-EC" i="1">
                            <a:latin typeface="Cambria Math"/>
                          </a:rPr>
                          <m:t>𝐵</m:t>
                        </m:r>
                      </m:e>
                    </m:acc>
                  </m:oMath>
                </a14:m>
                <a:r>
                  <a:rPr lang="es-EC" dirty="0"/>
                  <a:t> </a:t>
                </a:r>
                <a:r>
                  <a:rPr lang="es-EC" dirty="0" smtClean="0"/>
                  <a:t>se debe colocar los vectores de tal manera que se forme una matriz de la forma:</a:t>
                </a:r>
                <a:endParaRPr lang="es-EC" dirty="0"/>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solidFill>
                                <a:schemeClr val="tx1"/>
                              </a:solidFill>
                              <a:latin typeface="Cambria Math"/>
                            </a:rPr>
                          </m:ctrlPr>
                        </m:accPr>
                        <m:e>
                          <m:r>
                            <a:rPr lang="es-EC" b="1" i="1">
                              <a:solidFill>
                                <a:schemeClr val="tx1"/>
                              </a:solidFill>
                              <a:latin typeface="Cambria Math"/>
                            </a:rPr>
                            <m:t>𝑨</m:t>
                          </m:r>
                        </m:e>
                      </m:acc>
                      <m:r>
                        <a:rPr lang="es-EC" b="1" i="1" smtClean="0">
                          <a:solidFill>
                            <a:schemeClr val="tx1"/>
                          </a:solidFill>
                          <a:latin typeface="Cambria Math"/>
                        </a:rPr>
                        <m:t>𝒙</m:t>
                      </m:r>
                      <m:acc>
                        <m:accPr>
                          <m:chr m:val="⃗"/>
                          <m:ctrlPr>
                            <a:rPr lang="es-EC" b="1" i="1">
                              <a:solidFill>
                                <a:schemeClr val="tx1"/>
                              </a:solidFill>
                              <a:latin typeface="Cambria Math"/>
                            </a:rPr>
                          </m:ctrlPr>
                        </m:accPr>
                        <m:e>
                          <m:r>
                            <a:rPr lang="es-EC" b="1" i="1">
                              <a:solidFill>
                                <a:schemeClr val="tx1"/>
                              </a:solidFill>
                              <a:latin typeface="Cambria Math"/>
                            </a:rPr>
                            <m:t>𝑩</m:t>
                          </m:r>
                        </m:e>
                      </m:acc>
                      <m:r>
                        <a:rPr lang="es-EC" b="1" i="1">
                          <a:solidFill>
                            <a:schemeClr val="tx1"/>
                          </a:solidFill>
                          <a:latin typeface="Cambria Math"/>
                        </a:rPr>
                        <m:t>=</m:t>
                      </m:r>
                      <m:d>
                        <m:dPr>
                          <m:begChr m:val="["/>
                          <m:endChr m:val="]"/>
                          <m:ctrlPr>
                            <a:rPr lang="es-EC" b="1" i="1" smtClean="0">
                              <a:solidFill>
                                <a:schemeClr val="tx1"/>
                              </a:solidFill>
                              <a:latin typeface="Cambria Math"/>
                            </a:rPr>
                          </m:ctrlPr>
                        </m:dPr>
                        <m:e>
                          <m:m>
                            <m:mPr>
                              <m:mcs>
                                <m:mc>
                                  <m:mcPr>
                                    <m:count m:val="3"/>
                                    <m:mcJc m:val="center"/>
                                  </m:mcPr>
                                </m:mc>
                              </m:mcs>
                              <m:ctrlPr>
                                <a:rPr lang="es-EC" b="1" i="1" smtClean="0">
                                  <a:solidFill>
                                    <a:schemeClr val="tx1"/>
                                  </a:solidFill>
                                  <a:latin typeface="Cambria Math"/>
                                </a:rPr>
                              </m:ctrlPr>
                            </m:mPr>
                            <m:mr>
                              <m:e>
                                <m:acc>
                                  <m:accPr>
                                    <m:chr m:val="̂"/>
                                    <m:ctrlPr>
                                      <a:rPr lang="es-EC" b="1" i="1" smtClean="0">
                                        <a:solidFill>
                                          <a:schemeClr val="tx1"/>
                                        </a:solidFill>
                                        <a:latin typeface="Cambria Math"/>
                                      </a:rPr>
                                    </m:ctrlPr>
                                  </m:accPr>
                                  <m:e>
                                    <m:r>
                                      <a:rPr lang="es-EC" b="1" i="1" smtClean="0">
                                        <a:solidFill>
                                          <a:schemeClr val="tx1"/>
                                        </a:solidFill>
                                        <a:latin typeface="Cambria Math"/>
                                      </a:rPr>
                                      <m:t>𝒊</m:t>
                                    </m:r>
                                  </m:e>
                                </m:acc>
                              </m:e>
                              <m:e>
                                <m:acc>
                                  <m:accPr>
                                    <m:chr m:val="̂"/>
                                    <m:ctrlPr>
                                      <a:rPr lang="es-EC" b="1" i="1" smtClean="0">
                                        <a:solidFill>
                                          <a:schemeClr val="tx1"/>
                                        </a:solidFill>
                                        <a:latin typeface="Cambria Math"/>
                                      </a:rPr>
                                    </m:ctrlPr>
                                  </m:accPr>
                                  <m:e>
                                    <m:r>
                                      <a:rPr lang="es-EC" b="1" i="1" smtClean="0">
                                        <a:solidFill>
                                          <a:schemeClr val="tx1"/>
                                        </a:solidFill>
                                        <a:latin typeface="Cambria Math"/>
                                      </a:rPr>
                                      <m:t>𝒋</m:t>
                                    </m:r>
                                  </m:e>
                                </m:acc>
                              </m:e>
                              <m:e>
                                <m:acc>
                                  <m:accPr>
                                    <m:chr m:val="̂"/>
                                    <m:ctrlPr>
                                      <a:rPr lang="es-EC" b="1" i="1" smtClean="0">
                                        <a:solidFill>
                                          <a:schemeClr val="tx1"/>
                                        </a:solidFill>
                                        <a:latin typeface="Cambria Math"/>
                                      </a:rPr>
                                    </m:ctrlPr>
                                  </m:accPr>
                                  <m:e>
                                    <m:r>
                                      <a:rPr lang="es-EC" b="1" i="1" smtClean="0">
                                        <a:solidFill>
                                          <a:schemeClr val="tx1"/>
                                        </a:solidFill>
                                        <a:latin typeface="Cambria Math"/>
                                      </a:rPr>
                                      <m:t>𝒌</m:t>
                                    </m:r>
                                  </m:e>
                                </m:acc>
                              </m:e>
                            </m:mr>
                            <m:mr>
                              <m:e>
                                <m:sSub>
                                  <m:sSubPr>
                                    <m:ctrlPr>
                                      <a:rPr lang="es-EC" i="1">
                                        <a:solidFill>
                                          <a:schemeClr val="tx1"/>
                                        </a:solidFill>
                                        <a:latin typeface="Cambria Math"/>
                                      </a:rPr>
                                    </m:ctrlPr>
                                  </m:sSubPr>
                                  <m:e>
                                    <m:r>
                                      <a:rPr lang="es-EC" i="1">
                                        <a:solidFill>
                                          <a:schemeClr val="tx1"/>
                                        </a:solidFill>
                                        <a:latin typeface="Cambria Math"/>
                                      </a:rPr>
                                      <m:t> </m:t>
                                    </m:r>
                                    <m:r>
                                      <a:rPr lang="es-EC" i="1">
                                        <a:solidFill>
                                          <a:schemeClr val="tx1"/>
                                        </a:solidFill>
                                        <a:latin typeface="Cambria Math"/>
                                      </a:rPr>
                                      <m:t>𝑎</m:t>
                                    </m:r>
                                  </m:e>
                                  <m:sub>
                                    <m:r>
                                      <a:rPr lang="es-EC" i="1">
                                        <a:solidFill>
                                          <a:schemeClr val="tx1"/>
                                        </a:solidFill>
                                        <a:latin typeface="Cambria Math"/>
                                      </a:rPr>
                                      <m:t>𝑥</m:t>
                                    </m:r>
                                  </m:sub>
                                </m:sSub>
                              </m:e>
                              <m:e>
                                <m:sSub>
                                  <m:sSubPr>
                                    <m:ctrlPr>
                                      <a:rPr lang="es-EC" i="1">
                                        <a:solidFill>
                                          <a:schemeClr val="tx1"/>
                                        </a:solidFill>
                                        <a:latin typeface="Cambria Math"/>
                                      </a:rPr>
                                    </m:ctrlPr>
                                  </m:sSubPr>
                                  <m:e>
                                    <m:r>
                                      <a:rPr lang="es-EC" i="1">
                                        <a:solidFill>
                                          <a:schemeClr val="tx1"/>
                                        </a:solidFill>
                                        <a:latin typeface="Cambria Math"/>
                                      </a:rPr>
                                      <m:t> </m:t>
                                    </m:r>
                                    <m:r>
                                      <a:rPr lang="es-EC" i="1">
                                        <a:solidFill>
                                          <a:schemeClr val="tx1"/>
                                        </a:solidFill>
                                        <a:latin typeface="Cambria Math"/>
                                      </a:rPr>
                                      <m:t>𝑎</m:t>
                                    </m:r>
                                  </m:e>
                                  <m:sub>
                                    <m:r>
                                      <a:rPr lang="es-EC" b="0" i="1" smtClean="0">
                                        <a:solidFill>
                                          <a:schemeClr val="tx1"/>
                                        </a:solidFill>
                                        <a:latin typeface="Cambria Math"/>
                                      </a:rPr>
                                      <m:t>𝑦</m:t>
                                    </m:r>
                                  </m:sub>
                                </m:sSub>
                              </m:e>
                              <m:e>
                                <m:sSub>
                                  <m:sSubPr>
                                    <m:ctrlPr>
                                      <a:rPr lang="es-EC" i="1">
                                        <a:solidFill>
                                          <a:schemeClr val="tx1"/>
                                        </a:solidFill>
                                        <a:latin typeface="Cambria Math"/>
                                      </a:rPr>
                                    </m:ctrlPr>
                                  </m:sSubPr>
                                  <m:e>
                                    <m:r>
                                      <a:rPr lang="es-EC" i="1">
                                        <a:solidFill>
                                          <a:schemeClr val="tx1"/>
                                        </a:solidFill>
                                        <a:latin typeface="Cambria Math"/>
                                      </a:rPr>
                                      <m:t> </m:t>
                                    </m:r>
                                    <m:r>
                                      <a:rPr lang="es-EC" i="1">
                                        <a:solidFill>
                                          <a:schemeClr val="tx1"/>
                                        </a:solidFill>
                                        <a:latin typeface="Cambria Math"/>
                                      </a:rPr>
                                      <m:t>𝑎</m:t>
                                    </m:r>
                                  </m:e>
                                  <m:sub>
                                    <m:r>
                                      <a:rPr lang="es-EC" b="0" i="1" smtClean="0">
                                        <a:solidFill>
                                          <a:schemeClr val="tx1"/>
                                        </a:solidFill>
                                        <a:latin typeface="Cambria Math"/>
                                      </a:rPr>
                                      <m:t>𝑧</m:t>
                                    </m:r>
                                  </m:sub>
                                </m:sSub>
                              </m:e>
                            </m:mr>
                            <m:mr>
                              <m:e>
                                <m:sSub>
                                  <m:sSubPr>
                                    <m:ctrlPr>
                                      <a:rPr lang="es-EC" i="1">
                                        <a:solidFill>
                                          <a:schemeClr val="tx1"/>
                                        </a:solidFill>
                                        <a:latin typeface="Cambria Math"/>
                                      </a:rPr>
                                    </m:ctrlPr>
                                  </m:sSubPr>
                                  <m:e>
                                    <m:r>
                                      <a:rPr lang="es-EC" i="1">
                                        <a:solidFill>
                                          <a:schemeClr val="tx1"/>
                                        </a:solidFill>
                                        <a:latin typeface="Cambria Math"/>
                                      </a:rPr>
                                      <m:t> </m:t>
                                    </m:r>
                                    <m:r>
                                      <a:rPr lang="es-EC" b="0" i="1" smtClean="0">
                                        <a:solidFill>
                                          <a:schemeClr val="tx1"/>
                                        </a:solidFill>
                                        <a:latin typeface="Cambria Math"/>
                                      </a:rPr>
                                      <m:t>𝑏</m:t>
                                    </m:r>
                                  </m:e>
                                  <m:sub>
                                    <m:r>
                                      <a:rPr lang="es-EC" i="1" smtClean="0">
                                        <a:solidFill>
                                          <a:schemeClr val="tx1"/>
                                        </a:solidFill>
                                        <a:latin typeface="Cambria Math"/>
                                      </a:rPr>
                                      <m:t>𝑥</m:t>
                                    </m:r>
                                  </m:sub>
                                </m:sSub>
                              </m:e>
                              <m:e>
                                <m:sSub>
                                  <m:sSubPr>
                                    <m:ctrlPr>
                                      <a:rPr lang="es-EC" i="1" smtClean="0">
                                        <a:solidFill>
                                          <a:schemeClr val="tx1"/>
                                        </a:solidFill>
                                        <a:latin typeface="Cambria Math"/>
                                      </a:rPr>
                                    </m:ctrlPr>
                                  </m:sSubPr>
                                  <m:e>
                                    <m:r>
                                      <a:rPr lang="es-EC" i="1">
                                        <a:solidFill>
                                          <a:schemeClr val="tx1"/>
                                        </a:solidFill>
                                        <a:latin typeface="Cambria Math"/>
                                      </a:rPr>
                                      <m:t> </m:t>
                                    </m:r>
                                    <m:r>
                                      <a:rPr lang="es-EC" b="0" i="1" smtClean="0">
                                        <a:solidFill>
                                          <a:schemeClr val="tx1"/>
                                        </a:solidFill>
                                        <a:latin typeface="Cambria Math"/>
                                      </a:rPr>
                                      <m:t>𝑏</m:t>
                                    </m:r>
                                  </m:e>
                                  <m:sub>
                                    <m:r>
                                      <a:rPr lang="es-EC" b="0" i="1" smtClean="0">
                                        <a:solidFill>
                                          <a:schemeClr val="tx1"/>
                                        </a:solidFill>
                                        <a:latin typeface="Cambria Math"/>
                                      </a:rPr>
                                      <m:t>𝑦</m:t>
                                    </m:r>
                                  </m:sub>
                                </m:sSub>
                              </m:e>
                              <m:e>
                                <m:sSub>
                                  <m:sSubPr>
                                    <m:ctrlPr>
                                      <a:rPr lang="es-EC" i="1">
                                        <a:solidFill>
                                          <a:schemeClr val="tx1"/>
                                        </a:solidFill>
                                        <a:latin typeface="Cambria Math"/>
                                      </a:rPr>
                                    </m:ctrlPr>
                                  </m:sSubPr>
                                  <m:e>
                                    <m:r>
                                      <a:rPr lang="es-EC" i="1">
                                        <a:solidFill>
                                          <a:schemeClr val="tx1"/>
                                        </a:solidFill>
                                        <a:latin typeface="Cambria Math"/>
                                      </a:rPr>
                                      <m:t> </m:t>
                                    </m:r>
                                    <m:r>
                                      <a:rPr lang="es-EC" b="0" i="1" smtClean="0">
                                        <a:solidFill>
                                          <a:schemeClr val="tx1"/>
                                        </a:solidFill>
                                        <a:latin typeface="Cambria Math"/>
                                      </a:rPr>
                                      <m:t>𝑏</m:t>
                                    </m:r>
                                  </m:e>
                                  <m:sub>
                                    <m:r>
                                      <a:rPr lang="es-EC" b="0" i="1" smtClean="0">
                                        <a:solidFill>
                                          <a:schemeClr val="tx1"/>
                                        </a:solidFill>
                                        <a:latin typeface="Cambria Math"/>
                                      </a:rPr>
                                      <m:t>𝑧</m:t>
                                    </m:r>
                                  </m:sub>
                                </m:sSub>
                              </m:e>
                            </m:mr>
                          </m:m>
                        </m:e>
                      </m:d>
                    </m:oMath>
                  </m:oMathPara>
                </a14:m>
                <a:endParaRPr lang="es-EC" b="1" dirty="0">
                  <a:solidFill>
                    <a:srgbClr val="FF0000"/>
                  </a:solidFill>
                </a:endParaRPr>
              </a:p>
              <a:p>
                <a:pPr marL="109728" indent="0">
                  <a:buNone/>
                </a:pPr>
                <a:r>
                  <a:rPr lang="es-EC" dirty="0"/>
                  <a:t>Donde el resultado de la operación “producto </a:t>
                </a:r>
                <a:r>
                  <a:rPr lang="es-EC" dirty="0" smtClean="0"/>
                  <a:t>cruz” </a:t>
                </a:r>
                <a:r>
                  <a:rPr lang="es-EC" dirty="0"/>
                  <a:t>es siempre UN </a:t>
                </a:r>
                <a:r>
                  <a:rPr lang="es-EC" dirty="0" smtClean="0"/>
                  <a:t>VECTOR perpendicular a los vectores A y B.</a:t>
                </a:r>
              </a:p>
              <a:p>
                <a:pPr marL="109728" indent="0">
                  <a:buNone/>
                </a:pPr>
                <a:r>
                  <a:rPr lang="es-EC" dirty="0" smtClean="0"/>
                  <a:t>Para resolver la matriz, se debe aplicar </a:t>
                </a:r>
                <a:r>
                  <a:rPr lang="es-EC" u="sng" dirty="0" smtClean="0"/>
                  <a:t>el determinante</a:t>
                </a:r>
                <a:r>
                  <a:rPr lang="es-EC" dirty="0" smtClean="0"/>
                  <a:t>, utilizando como guía la fila que contenga los unitarios directores.</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smtClean="0">
                              <a:solidFill>
                                <a:schemeClr val="tx1"/>
                              </a:solidFill>
                              <a:latin typeface="Cambria Math"/>
                            </a:rPr>
                          </m:ctrlPr>
                        </m:accPr>
                        <m:e>
                          <m:r>
                            <a:rPr lang="es-EC" b="1" i="1">
                              <a:solidFill>
                                <a:schemeClr val="tx1"/>
                              </a:solidFill>
                              <a:latin typeface="Cambria Math"/>
                            </a:rPr>
                            <m:t>𝑨</m:t>
                          </m:r>
                        </m:e>
                      </m:acc>
                      <m:r>
                        <a:rPr lang="es-EC" b="1" i="1">
                          <a:solidFill>
                            <a:schemeClr val="tx1"/>
                          </a:solidFill>
                          <a:latin typeface="Cambria Math"/>
                        </a:rPr>
                        <m:t>𝒙</m:t>
                      </m:r>
                      <m:acc>
                        <m:accPr>
                          <m:chr m:val="⃗"/>
                          <m:ctrlPr>
                            <a:rPr lang="es-EC" b="1" i="1">
                              <a:solidFill>
                                <a:schemeClr val="tx1"/>
                              </a:solidFill>
                              <a:latin typeface="Cambria Math"/>
                            </a:rPr>
                          </m:ctrlPr>
                        </m:accPr>
                        <m:e>
                          <m:r>
                            <a:rPr lang="es-EC" b="1" i="1">
                              <a:solidFill>
                                <a:schemeClr val="tx1"/>
                              </a:solidFill>
                              <a:latin typeface="Cambria Math"/>
                            </a:rPr>
                            <m:t>𝑩</m:t>
                          </m:r>
                        </m:e>
                      </m:acc>
                      <m:r>
                        <a:rPr lang="es-EC" b="1" i="1" smtClean="0">
                          <a:solidFill>
                            <a:schemeClr val="tx1"/>
                          </a:solidFill>
                          <a:latin typeface="Cambria Math"/>
                        </a:rPr>
                        <m:t>=+</m:t>
                      </m:r>
                      <m:d>
                        <m:dPr>
                          <m:ctrlPr>
                            <a:rPr lang="es-EC" b="0" i="1" smtClean="0">
                              <a:solidFill>
                                <a:schemeClr val="tx1"/>
                              </a:solidFill>
                              <a:latin typeface="Cambria Math"/>
                            </a:rPr>
                          </m:ctrlPr>
                        </m:dPr>
                        <m:e>
                          <m:sSub>
                            <m:sSubPr>
                              <m:ctrlPr>
                                <a:rPr lang="es-EC" i="1">
                                  <a:latin typeface="Cambria Math"/>
                                </a:rPr>
                              </m:ctrlPr>
                            </m:sSubPr>
                            <m:e>
                              <m:r>
                                <a:rPr lang="es-EC" i="1">
                                  <a:latin typeface="Cambria Math"/>
                                </a:rPr>
                                <m:t> </m:t>
                              </m:r>
                              <m:r>
                                <a:rPr lang="es-EC" b="0" i="1" smtClean="0">
                                  <a:latin typeface="Cambria Math"/>
                                </a:rPr>
                                <m:t>𝑎</m:t>
                              </m:r>
                            </m:e>
                            <m:sub>
                              <m:r>
                                <a:rPr lang="es-EC" b="0" i="1" smtClean="0">
                                  <a:latin typeface="Cambria Math"/>
                                </a:rPr>
                                <m:t>𝑦</m:t>
                              </m:r>
                            </m:sub>
                          </m:sSub>
                          <m:sSub>
                            <m:sSubPr>
                              <m:ctrlPr>
                                <a:rPr lang="es-EC" i="1">
                                  <a:latin typeface="Cambria Math"/>
                                </a:rPr>
                              </m:ctrlPr>
                            </m:sSubPr>
                            <m:e>
                              <m:r>
                                <a:rPr lang="es-EC" i="1">
                                  <a:latin typeface="Cambria Math"/>
                                </a:rPr>
                                <m:t> </m:t>
                              </m:r>
                              <m:r>
                                <a:rPr lang="es-EC" i="1">
                                  <a:latin typeface="Cambria Math"/>
                                </a:rPr>
                                <m:t>𝑏</m:t>
                              </m:r>
                            </m:e>
                            <m:sub>
                              <m:r>
                                <a:rPr lang="es-EC" i="1">
                                  <a:latin typeface="Cambria Math"/>
                                </a:rPr>
                                <m:t>𝑧</m:t>
                              </m:r>
                            </m:sub>
                          </m:sSub>
                          <m:r>
                            <a:rPr lang="es-EC" b="0" i="1" smtClean="0">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b="0" i="1" smtClean="0">
                                  <a:latin typeface="Cambria Math"/>
                                </a:rPr>
                                <m:t>𝑦</m:t>
                              </m:r>
                            </m:sub>
                          </m:sSub>
                          <m:sSub>
                            <m:sSubPr>
                              <m:ctrlPr>
                                <a:rPr lang="es-EC" i="1">
                                  <a:latin typeface="Cambria Math"/>
                                </a:rPr>
                              </m:ctrlPr>
                            </m:sSubPr>
                            <m:e>
                              <m:r>
                                <a:rPr lang="es-EC" i="1">
                                  <a:latin typeface="Cambria Math"/>
                                </a:rPr>
                                <m:t> </m:t>
                              </m:r>
                              <m:r>
                                <a:rPr lang="es-EC" b="0" i="1" smtClean="0">
                                  <a:latin typeface="Cambria Math"/>
                                </a:rPr>
                                <m:t>𝑎</m:t>
                              </m:r>
                            </m:e>
                            <m:sub>
                              <m:r>
                                <a:rPr lang="es-EC" i="1">
                                  <a:latin typeface="Cambria Math"/>
                                </a:rPr>
                                <m:t>𝑧</m:t>
                              </m:r>
                            </m:sub>
                          </m:sSub>
                        </m:e>
                      </m:d>
                      <m:acc>
                        <m:accPr>
                          <m:chr m:val="̂"/>
                          <m:ctrlPr>
                            <a:rPr lang="es-EC" b="0" i="1" smtClean="0">
                              <a:solidFill>
                                <a:schemeClr val="tx1"/>
                              </a:solidFill>
                              <a:latin typeface="Cambria Math"/>
                            </a:rPr>
                          </m:ctrlPr>
                        </m:accPr>
                        <m:e>
                          <m:r>
                            <a:rPr lang="es-EC" b="1" i="1" smtClean="0">
                              <a:solidFill>
                                <a:schemeClr val="tx1"/>
                              </a:solidFill>
                              <a:latin typeface="Cambria Math"/>
                            </a:rPr>
                            <m:t>𝒊</m:t>
                          </m:r>
                        </m:e>
                      </m:acc>
                      <m:r>
                        <a:rPr lang="es-EC" b="1" i="1" smtClean="0">
                          <a:solidFill>
                            <a:schemeClr val="tx1"/>
                          </a:solidFill>
                          <a:latin typeface="Cambria Math"/>
                        </a:rPr>
                        <m:t>−</m:t>
                      </m:r>
                      <m:d>
                        <m:dPr>
                          <m:ctrlPr>
                            <a:rPr lang="es-EC" i="1">
                              <a:latin typeface="Cambria Math"/>
                            </a:rPr>
                          </m:ctrlPr>
                        </m:dPr>
                        <m:e>
                          <m:sSub>
                            <m:sSubPr>
                              <m:ctrlPr>
                                <a:rPr lang="es-EC" i="1">
                                  <a:latin typeface="Cambria Math"/>
                                </a:rPr>
                              </m:ctrlPr>
                            </m:sSubPr>
                            <m:e>
                              <m:r>
                                <a:rPr lang="es-EC" i="1">
                                  <a:latin typeface="Cambria Math"/>
                                </a:rPr>
                                <m:t> </m:t>
                              </m:r>
                              <m:r>
                                <a:rPr lang="es-EC" i="1">
                                  <a:latin typeface="Cambria Math"/>
                                </a:rPr>
                                <m:t>𝑎</m:t>
                              </m:r>
                            </m:e>
                            <m:sub>
                              <m:r>
                                <a:rPr lang="es-EC" b="0" i="1" smtClean="0">
                                  <a:latin typeface="Cambria Math"/>
                                </a:rPr>
                                <m:t>𝑥</m:t>
                              </m:r>
                            </m:sub>
                          </m:sSub>
                          <m:sSub>
                            <m:sSubPr>
                              <m:ctrlPr>
                                <a:rPr lang="es-EC" i="1">
                                  <a:latin typeface="Cambria Math"/>
                                </a:rPr>
                              </m:ctrlPr>
                            </m:sSubPr>
                            <m:e>
                              <m:r>
                                <a:rPr lang="es-EC" i="1">
                                  <a:latin typeface="Cambria Math"/>
                                </a:rPr>
                                <m:t> </m:t>
                              </m:r>
                              <m:r>
                                <a:rPr lang="es-EC" i="1">
                                  <a:latin typeface="Cambria Math"/>
                                </a:rPr>
                                <m:t>𝑏</m:t>
                              </m:r>
                            </m:e>
                            <m:sub>
                              <m:r>
                                <a:rPr lang="es-EC" i="1">
                                  <a:latin typeface="Cambria Math"/>
                                </a:rPr>
                                <m:t>𝑧</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b="0" i="1" smtClean="0">
                                  <a:latin typeface="Cambria Math"/>
                                </a:rPr>
                                <m:t>𝑥</m:t>
                              </m:r>
                            </m:sub>
                          </m:sSub>
                          <m:sSub>
                            <m:sSubPr>
                              <m:ctrlPr>
                                <a:rPr lang="es-EC" i="1">
                                  <a:latin typeface="Cambria Math"/>
                                </a:rPr>
                              </m:ctrlPr>
                            </m:sSubPr>
                            <m:e>
                              <m:r>
                                <a:rPr lang="es-EC" i="1">
                                  <a:latin typeface="Cambria Math"/>
                                </a:rPr>
                                <m:t> </m:t>
                              </m:r>
                              <m:r>
                                <a:rPr lang="es-EC" i="1">
                                  <a:latin typeface="Cambria Math"/>
                                </a:rPr>
                                <m:t>𝑎</m:t>
                              </m:r>
                            </m:e>
                            <m:sub>
                              <m:r>
                                <a:rPr lang="es-EC" i="1">
                                  <a:latin typeface="Cambria Math"/>
                                </a:rPr>
                                <m:t>𝑧</m:t>
                              </m:r>
                            </m:sub>
                          </m:sSub>
                        </m:e>
                      </m:d>
                      <m:acc>
                        <m:accPr>
                          <m:chr m:val="̂"/>
                          <m:ctrlPr>
                            <a:rPr lang="es-EC" i="1">
                              <a:latin typeface="Cambria Math"/>
                            </a:rPr>
                          </m:ctrlPr>
                        </m:accPr>
                        <m:e>
                          <m:r>
                            <a:rPr lang="es-EC" b="0" i="1" smtClean="0">
                              <a:latin typeface="Cambria Math"/>
                            </a:rPr>
                            <m:t>𝑗</m:t>
                          </m:r>
                        </m:e>
                      </m:acc>
                      <m:r>
                        <a:rPr lang="es-EC" b="1" i="1">
                          <a:latin typeface="Cambria Math"/>
                        </a:rPr>
                        <m:t>+</m:t>
                      </m:r>
                      <m:d>
                        <m:dPr>
                          <m:ctrlPr>
                            <a:rPr lang="es-EC" i="1">
                              <a:latin typeface="Cambria Math"/>
                            </a:rPr>
                          </m:ctrlPr>
                        </m:dPr>
                        <m:e>
                          <m:sSub>
                            <m:sSubPr>
                              <m:ctrlPr>
                                <a:rPr lang="es-EC" i="1">
                                  <a:latin typeface="Cambria Math"/>
                                </a:rPr>
                              </m:ctrlPr>
                            </m:sSubPr>
                            <m:e>
                              <m:r>
                                <a:rPr lang="es-EC" i="1">
                                  <a:latin typeface="Cambria Math"/>
                                </a:rPr>
                                <m:t> </m:t>
                              </m:r>
                              <m:r>
                                <a:rPr lang="es-EC" i="1">
                                  <a:latin typeface="Cambria Math"/>
                                </a:rPr>
                                <m:t>𝑎</m:t>
                              </m:r>
                            </m:e>
                            <m:sub>
                              <m:r>
                                <a:rPr lang="es-EC" b="0" i="1" smtClean="0">
                                  <a:latin typeface="Cambria Math"/>
                                </a:rPr>
                                <m:t>𝑥</m:t>
                              </m:r>
                            </m:sub>
                          </m:sSub>
                          <m:sSub>
                            <m:sSubPr>
                              <m:ctrlPr>
                                <a:rPr lang="es-EC" i="1">
                                  <a:latin typeface="Cambria Math"/>
                                </a:rPr>
                              </m:ctrlPr>
                            </m:sSubPr>
                            <m:e>
                              <m:r>
                                <a:rPr lang="es-EC" i="1">
                                  <a:latin typeface="Cambria Math"/>
                                </a:rPr>
                                <m:t> </m:t>
                              </m:r>
                              <m:r>
                                <a:rPr lang="es-EC" i="1">
                                  <a:latin typeface="Cambria Math"/>
                                </a:rPr>
                                <m:t>𝑏</m:t>
                              </m:r>
                            </m:e>
                            <m:sub>
                              <m:r>
                                <a:rPr lang="es-EC" b="0" i="1" smtClean="0">
                                  <a:latin typeface="Cambria Math"/>
                                </a:rPr>
                                <m:t>𝑦</m:t>
                              </m:r>
                            </m:sub>
                          </m:sSub>
                          <m:r>
                            <a:rPr lang="es-EC" i="1">
                              <a:latin typeface="Cambria Math"/>
                            </a:rPr>
                            <m:t>−</m:t>
                          </m:r>
                          <m:sSub>
                            <m:sSubPr>
                              <m:ctrlPr>
                                <a:rPr lang="es-EC" i="1">
                                  <a:latin typeface="Cambria Math"/>
                                </a:rPr>
                              </m:ctrlPr>
                            </m:sSubPr>
                            <m:e>
                              <m:r>
                                <a:rPr lang="es-EC" i="1">
                                  <a:latin typeface="Cambria Math"/>
                                </a:rPr>
                                <m:t> </m:t>
                              </m:r>
                              <m:r>
                                <a:rPr lang="es-EC" i="1">
                                  <a:latin typeface="Cambria Math"/>
                                </a:rPr>
                                <m:t>𝑏</m:t>
                              </m:r>
                            </m:e>
                            <m:sub>
                              <m:r>
                                <a:rPr lang="es-EC" b="0" i="1" smtClean="0">
                                  <a:latin typeface="Cambria Math"/>
                                </a:rPr>
                                <m:t>𝑥</m:t>
                              </m:r>
                            </m:sub>
                          </m:sSub>
                          <m:sSub>
                            <m:sSubPr>
                              <m:ctrlPr>
                                <a:rPr lang="es-EC" i="1">
                                  <a:latin typeface="Cambria Math"/>
                                </a:rPr>
                              </m:ctrlPr>
                            </m:sSubPr>
                            <m:e>
                              <m:r>
                                <a:rPr lang="es-EC" i="1">
                                  <a:latin typeface="Cambria Math"/>
                                </a:rPr>
                                <m:t> </m:t>
                              </m:r>
                              <m:r>
                                <a:rPr lang="es-EC" i="1">
                                  <a:latin typeface="Cambria Math"/>
                                </a:rPr>
                                <m:t>𝑎</m:t>
                              </m:r>
                            </m:e>
                            <m:sub>
                              <m:r>
                                <a:rPr lang="es-EC" b="0" i="1" smtClean="0">
                                  <a:latin typeface="Cambria Math"/>
                                </a:rPr>
                                <m:t>𝑦</m:t>
                              </m:r>
                            </m:sub>
                          </m:sSub>
                        </m:e>
                      </m:d>
                      <m:acc>
                        <m:accPr>
                          <m:chr m:val="̂"/>
                          <m:ctrlPr>
                            <a:rPr lang="es-EC" i="1">
                              <a:latin typeface="Cambria Math"/>
                            </a:rPr>
                          </m:ctrlPr>
                        </m:accPr>
                        <m:e>
                          <m:r>
                            <a:rPr lang="es-EC" b="0" i="1" smtClean="0">
                              <a:latin typeface="Cambria Math"/>
                            </a:rPr>
                            <m:t>𝑘</m:t>
                          </m:r>
                        </m:e>
                      </m:acc>
                    </m:oMath>
                  </m:oMathPara>
                </a14:m>
                <a:endParaRPr lang="es-EC" dirty="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blipFill rotWithShape="1">
                <a:blip r:embed="rId2"/>
                <a:stretch>
                  <a:fillRect t="-2254"/>
                </a:stretch>
              </a:blipFill>
            </p:spPr>
            <p:txBody>
              <a:bodyPr/>
              <a:lstStyle/>
              <a:p>
                <a:r>
                  <a:rPr lang="es-EC">
                    <a:noFill/>
                  </a:rPr>
                  <a:t> </a:t>
                </a:r>
              </a:p>
            </p:txBody>
          </p:sp>
        </mc:Fallback>
      </mc:AlternateContent>
    </p:spTree>
    <p:extLst>
      <p:ext uri="{BB962C8B-B14F-4D97-AF65-F5344CB8AC3E}">
        <p14:creationId xmlns:p14="http://schemas.microsoft.com/office/powerpoint/2010/main" val="29470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Interpretación geométrica del producto vectorial</a:t>
            </a:r>
            <a:endParaRPr lang="es-EC" dirty="0"/>
          </a:p>
        </p:txBody>
      </p:sp>
      <mc:AlternateContent xmlns:mc="http://schemas.openxmlformats.org/markup-compatibility/2006" xmlns:a14="http://schemas.microsoft.com/office/drawing/2010/main">
        <mc:Choice Requires="a14">
          <p:sp>
            <p:nvSpPr>
              <p:cNvPr id="49" name="48 Marcador de contenido"/>
              <p:cNvSpPr>
                <a:spLocks noGrp="1"/>
              </p:cNvSpPr>
              <p:nvPr>
                <p:ph sz="half" idx="2"/>
              </p:nvPr>
            </p:nvSpPr>
            <p:spPr>
              <a:xfrm>
                <a:off x="6156176" y="2249424"/>
                <a:ext cx="2530624" cy="4525963"/>
              </a:xfrm>
            </p:spPr>
            <p:txBody>
              <a:bodyPr/>
              <a:lstStyle/>
              <a:p>
                <a:pPr marL="109728" indent="0">
                  <a:buNone/>
                </a:pPr>
                <a:r>
                  <a:rPr lang="es-EC" dirty="0" smtClean="0"/>
                  <a:t>La magnitud del producto vectorial entre dos vectores, </a:t>
                </a:r>
                <a14:m>
                  <m:oMath xmlns:m="http://schemas.openxmlformats.org/officeDocument/2006/math">
                    <m:d>
                      <m:dPr>
                        <m:begChr m:val="|"/>
                        <m:endChr m:val="|"/>
                        <m:ctrlPr>
                          <a:rPr lang="es-EC" i="1" smtClean="0">
                            <a:latin typeface="Cambria Math"/>
                          </a:rPr>
                        </m:ctrlPr>
                      </m:dPr>
                      <m:e>
                        <m:acc>
                          <m:accPr>
                            <m:chr m:val="⃗"/>
                            <m:ctrlPr>
                              <a:rPr lang="es-EC" i="1" smtClean="0">
                                <a:latin typeface="Cambria Math"/>
                              </a:rPr>
                            </m:ctrlPr>
                          </m:accPr>
                          <m:e>
                            <m:r>
                              <a:rPr lang="es-EC" b="0" i="1" smtClean="0">
                                <a:latin typeface="Cambria Math"/>
                              </a:rPr>
                              <m:t>𝐴</m:t>
                            </m:r>
                          </m:e>
                        </m:acc>
                        <m:r>
                          <a:rPr lang="es-EC" b="0" i="1" smtClean="0">
                            <a:latin typeface="Cambria Math"/>
                          </a:rPr>
                          <m:t>𝑥</m:t>
                        </m:r>
                        <m:acc>
                          <m:accPr>
                            <m:chr m:val="⃗"/>
                            <m:ctrlPr>
                              <a:rPr lang="es-EC" i="1" smtClean="0">
                                <a:latin typeface="Cambria Math"/>
                              </a:rPr>
                            </m:ctrlPr>
                          </m:accPr>
                          <m:e>
                            <m:r>
                              <a:rPr lang="es-EC" b="0" i="1" smtClean="0">
                                <a:latin typeface="Cambria Math"/>
                              </a:rPr>
                              <m:t>𝐵</m:t>
                            </m:r>
                          </m:e>
                        </m:acc>
                      </m:e>
                    </m:d>
                  </m:oMath>
                </a14:m>
                <a:r>
                  <a:rPr lang="es-EC" dirty="0" smtClean="0"/>
                  <a:t>, es equivalente al valor del área del paralelogramo  formado por ambos vectores.</a:t>
                </a:r>
                <a:endParaRPr lang="es-EC" dirty="0"/>
              </a:p>
            </p:txBody>
          </p:sp>
        </mc:Choice>
        <mc:Fallback xmlns="">
          <p:sp>
            <p:nvSpPr>
              <p:cNvPr id="49" name="48 Marcador de contenido"/>
              <p:cNvSpPr>
                <a:spLocks noGrp="1" noRot="1" noChangeAspect="1" noMove="1" noResize="1" noEditPoints="1" noAdjustHandles="1" noChangeArrowheads="1" noChangeShapeType="1" noTextEdit="1"/>
              </p:cNvSpPr>
              <p:nvPr>
                <p:ph sz="half" idx="2"/>
              </p:nvPr>
            </p:nvSpPr>
            <p:spPr>
              <a:xfrm>
                <a:off x="6156176" y="2249424"/>
                <a:ext cx="2530624" cy="4525963"/>
              </a:xfrm>
              <a:blipFill rotWithShape="1">
                <a:blip r:embed="rId2"/>
                <a:stretch>
                  <a:fillRect t="-809" r="-3855"/>
                </a:stretch>
              </a:blipFill>
            </p:spPr>
            <p:txBody>
              <a:bodyPr/>
              <a:lstStyle/>
              <a:p>
                <a:r>
                  <a:rPr lang="es-EC">
                    <a:noFill/>
                  </a:rPr>
                  <a:t> </a:t>
                </a:r>
              </a:p>
            </p:txBody>
          </p:sp>
        </mc:Fallback>
      </mc:AlternateContent>
      <p:grpSp>
        <p:nvGrpSpPr>
          <p:cNvPr id="50" name="49 Grupo"/>
          <p:cNvGrpSpPr/>
          <p:nvPr/>
        </p:nvGrpSpPr>
        <p:grpSpPr>
          <a:xfrm>
            <a:off x="827585" y="2442023"/>
            <a:ext cx="4952034" cy="3341688"/>
            <a:chOff x="1447800" y="2362200"/>
            <a:chExt cx="5029200" cy="3341688"/>
          </a:xfrm>
        </p:grpSpPr>
        <p:grpSp>
          <p:nvGrpSpPr>
            <p:cNvPr id="51" name="Group 1063"/>
            <p:cNvGrpSpPr>
              <a:grpSpLocks/>
            </p:cNvGrpSpPr>
            <p:nvPr/>
          </p:nvGrpSpPr>
          <p:grpSpPr bwMode="auto">
            <a:xfrm>
              <a:off x="1447800" y="2362200"/>
              <a:ext cx="4648200" cy="3341688"/>
              <a:chOff x="1440" y="1488"/>
              <a:chExt cx="2928" cy="2105"/>
            </a:xfrm>
          </p:grpSpPr>
          <p:grpSp>
            <p:nvGrpSpPr>
              <p:cNvPr id="63" name="Group 1058"/>
              <p:cNvGrpSpPr>
                <a:grpSpLocks/>
              </p:cNvGrpSpPr>
              <p:nvPr/>
            </p:nvGrpSpPr>
            <p:grpSpPr bwMode="auto">
              <a:xfrm>
                <a:off x="1440" y="1488"/>
                <a:ext cx="2928" cy="2105"/>
                <a:chOff x="1872" y="1751"/>
                <a:chExt cx="2496" cy="1842"/>
              </a:xfrm>
            </p:grpSpPr>
            <p:sp>
              <p:nvSpPr>
                <p:cNvPr id="67" name="Line 1047"/>
                <p:cNvSpPr>
                  <a:spLocks noChangeShapeType="1"/>
                </p:cNvSpPr>
                <p:nvPr/>
              </p:nvSpPr>
              <p:spPr bwMode="auto">
                <a:xfrm>
                  <a:off x="3120" y="1751"/>
                  <a:ext cx="0" cy="965"/>
                </a:xfrm>
                <a:prstGeom prst="line">
                  <a:avLst/>
                </a:prstGeom>
                <a:noFill/>
                <a:ln w="28575">
                  <a:solidFill>
                    <a:srgbClr val="FFCC00"/>
                  </a:solidFill>
                  <a:round/>
                  <a:headEnd type="arrow" w="med" len="med"/>
                  <a:tailEnd/>
                </a:ln>
                <a:extLst>
                  <a:ext uri="{909E8E84-426E-40DD-AFC4-6F175D3DCCD1}">
                    <a14:hiddenFill xmlns:a14="http://schemas.microsoft.com/office/drawing/2010/main">
                      <a:noFill/>
                    </a14:hiddenFill>
                  </a:ext>
                </a:extLst>
              </p:spPr>
              <p:txBody>
                <a:bodyPr/>
                <a:lstStyle/>
                <a:p>
                  <a:endParaRPr lang="es-EC"/>
                </a:p>
              </p:txBody>
            </p:sp>
            <p:sp>
              <p:nvSpPr>
                <p:cNvPr id="68" name="Line 1048"/>
                <p:cNvSpPr>
                  <a:spLocks noChangeShapeType="1"/>
                </p:cNvSpPr>
                <p:nvPr/>
              </p:nvSpPr>
              <p:spPr bwMode="auto">
                <a:xfrm>
                  <a:off x="3120" y="2628"/>
                  <a:ext cx="0" cy="965"/>
                </a:xfrm>
                <a:prstGeom prst="line">
                  <a:avLst/>
                </a:prstGeom>
                <a:noFill/>
                <a:ln w="28575">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sp>
              <p:nvSpPr>
                <p:cNvPr id="69" name="Line 1049"/>
                <p:cNvSpPr>
                  <a:spLocks noChangeShapeType="1"/>
                </p:cNvSpPr>
                <p:nvPr/>
              </p:nvSpPr>
              <p:spPr bwMode="auto">
                <a:xfrm flipH="1">
                  <a:off x="2352" y="2716"/>
                  <a:ext cx="768" cy="438"/>
                </a:xfrm>
                <a:prstGeom prst="line">
                  <a:avLst/>
                </a:prstGeom>
                <a:noFill/>
                <a:ln w="28575">
                  <a:solidFill>
                    <a:srgbClr val="FFCC00"/>
                  </a:solidFill>
                  <a:round/>
                  <a:headEnd/>
                  <a:tailEnd type="arrow" w="med" len="med"/>
                </a:ln>
                <a:extLst>
                  <a:ext uri="{909E8E84-426E-40DD-AFC4-6F175D3DCCD1}">
                    <a14:hiddenFill xmlns:a14="http://schemas.microsoft.com/office/drawing/2010/main">
                      <a:noFill/>
                    </a14:hiddenFill>
                  </a:ext>
                </a:extLst>
              </p:spPr>
              <p:txBody>
                <a:bodyPr/>
                <a:lstStyle/>
                <a:p>
                  <a:endParaRPr lang="es-EC"/>
                </a:p>
              </p:txBody>
            </p:sp>
            <p:sp>
              <p:nvSpPr>
                <p:cNvPr id="70" name="Line 1050"/>
                <p:cNvSpPr>
                  <a:spLocks noChangeShapeType="1"/>
                </p:cNvSpPr>
                <p:nvPr/>
              </p:nvSpPr>
              <p:spPr bwMode="auto">
                <a:xfrm>
                  <a:off x="3120" y="2716"/>
                  <a:ext cx="1248" cy="0"/>
                </a:xfrm>
                <a:prstGeom prst="line">
                  <a:avLst/>
                </a:prstGeom>
                <a:noFill/>
                <a:ln w="28575">
                  <a:solidFill>
                    <a:srgbClr val="FFCC00"/>
                  </a:solidFill>
                  <a:round/>
                  <a:headEnd/>
                  <a:tailEnd type="arrow" w="med" len="med"/>
                </a:ln>
                <a:extLst>
                  <a:ext uri="{909E8E84-426E-40DD-AFC4-6F175D3DCCD1}">
                    <a14:hiddenFill xmlns:a14="http://schemas.microsoft.com/office/drawing/2010/main">
                      <a:noFill/>
                    </a14:hiddenFill>
                  </a:ext>
                </a:extLst>
              </p:spPr>
              <p:txBody>
                <a:bodyPr/>
                <a:lstStyle/>
                <a:p>
                  <a:endParaRPr lang="es-EC"/>
                </a:p>
              </p:txBody>
            </p:sp>
            <p:sp>
              <p:nvSpPr>
                <p:cNvPr id="71" name="Line 1051"/>
                <p:cNvSpPr>
                  <a:spLocks noChangeShapeType="1"/>
                </p:cNvSpPr>
                <p:nvPr/>
              </p:nvSpPr>
              <p:spPr bwMode="auto">
                <a:xfrm>
                  <a:off x="1872" y="2716"/>
                  <a:ext cx="1248" cy="0"/>
                </a:xfrm>
                <a:prstGeom prst="line">
                  <a:avLst/>
                </a:prstGeom>
                <a:noFill/>
                <a:ln w="28575">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s-EC"/>
                </a:p>
              </p:txBody>
            </p:sp>
          </p:grpSp>
          <p:sp>
            <p:nvSpPr>
              <p:cNvPr id="64" name="Text Box 1053"/>
              <p:cNvSpPr txBox="1">
                <a:spLocks noChangeArrowheads="1"/>
              </p:cNvSpPr>
              <p:nvPr/>
            </p:nvSpPr>
            <p:spPr bwMode="auto">
              <a:xfrm>
                <a:off x="1968" y="1680"/>
                <a:ext cx="67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400" b="1">
                    <a:latin typeface="Tahoma" pitchFamily="34" charset="0"/>
                  </a:rPr>
                  <a:t>Eje Z</a:t>
                </a:r>
              </a:p>
            </p:txBody>
          </p:sp>
          <p:sp>
            <p:nvSpPr>
              <p:cNvPr id="65" name="Text Box 1056"/>
              <p:cNvSpPr txBox="1">
                <a:spLocks noChangeArrowheads="1"/>
              </p:cNvSpPr>
              <p:nvPr/>
            </p:nvSpPr>
            <p:spPr bwMode="auto">
              <a:xfrm>
                <a:off x="3587" y="2775"/>
                <a:ext cx="67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400" b="1" dirty="0">
                    <a:latin typeface="Tahoma" pitchFamily="34" charset="0"/>
                  </a:rPr>
                  <a:t>Eje </a:t>
                </a:r>
                <a:r>
                  <a:rPr lang="es-ES_tradnl" altLang="es-EC" sz="2400" b="1" dirty="0">
                    <a:latin typeface="Tahoma" pitchFamily="34" charset="0"/>
                  </a:rPr>
                  <a:t>Y</a:t>
                </a:r>
                <a:endParaRPr lang="es-ES" altLang="es-EC" sz="2400" b="1" dirty="0">
                  <a:latin typeface="Tahoma" pitchFamily="34" charset="0"/>
                </a:endParaRPr>
              </a:p>
            </p:txBody>
          </p:sp>
          <p:sp>
            <p:nvSpPr>
              <p:cNvPr id="66" name="Text Box 1057"/>
              <p:cNvSpPr txBox="1">
                <a:spLocks noChangeArrowheads="1"/>
              </p:cNvSpPr>
              <p:nvPr/>
            </p:nvSpPr>
            <p:spPr bwMode="auto">
              <a:xfrm>
                <a:off x="2084" y="3042"/>
                <a:ext cx="672"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400" b="1" dirty="0">
                    <a:latin typeface="Tahoma" pitchFamily="34" charset="0"/>
                  </a:rPr>
                  <a:t>Eje </a:t>
                </a:r>
                <a:r>
                  <a:rPr lang="es-ES_tradnl" altLang="es-EC" sz="2400" b="1" dirty="0">
                    <a:latin typeface="Tahoma" pitchFamily="34" charset="0"/>
                  </a:rPr>
                  <a:t>X</a:t>
                </a:r>
                <a:endParaRPr lang="es-ES" altLang="es-EC" sz="2400" b="1" dirty="0">
                  <a:latin typeface="Tahoma" pitchFamily="34" charset="0"/>
                </a:endParaRPr>
              </a:p>
            </p:txBody>
          </p:sp>
        </p:grpSp>
        <p:grpSp>
          <p:nvGrpSpPr>
            <p:cNvPr id="52" name="Group 1064"/>
            <p:cNvGrpSpPr>
              <a:grpSpLocks/>
            </p:cNvGrpSpPr>
            <p:nvPr/>
          </p:nvGrpSpPr>
          <p:grpSpPr bwMode="auto">
            <a:xfrm>
              <a:off x="3581400" y="2743200"/>
              <a:ext cx="2895600" cy="1306513"/>
              <a:chOff x="2784" y="1728"/>
              <a:chExt cx="1824" cy="823"/>
            </a:xfrm>
          </p:grpSpPr>
          <p:grpSp>
            <p:nvGrpSpPr>
              <p:cNvPr id="53" name="Group 1061"/>
              <p:cNvGrpSpPr>
                <a:grpSpLocks/>
              </p:cNvGrpSpPr>
              <p:nvPr/>
            </p:nvGrpSpPr>
            <p:grpSpPr bwMode="auto">
              <a:xfrm>
                <a:off x="2784" y="1728"/>
                <a:ext cx="1824" cy="823"/>
                <a:chOff x="2784" y="1728"/>
                <a:chExt cx="1824" cy="823"/>
              </a:xfrm>
            </p:grpSpPr>
            <p:grpSp>
              <p:nvGrpSpPr>
                <p:cNvPr id="55" name="Group 1060"/>
                <p:cNvGrpSpPr>
                  <a:grpSpLocks/>
                </p:cNvGrpSpPr>
                <p:nvPr/>
              </p:nvGrpSpPr>
              <p:grpSpPr bwMode="auto">
                <a:xfrm>
                  <a:off x="2784" y="1728"/>
                  <a:ext cx="1824" cy="823"/>
                  <a:chOff x="3504" y="1536"/>
                  <a:chExt cx="1824" cy="823"/>
                </a:xfrm>
              </p:grpSpPr>
              <p:sp>
                <p:nvSpPr>
                  <p:cNvPr id="58" name="Line 1039"/>
                  <p:cNvSpPr>
                    <a:spLocks noChangeShapeType="1"/>
                  </p:cNvSpPr>
                  <p:nvPr/>
                </p:nvSpPr>
                <p:spPr bwMode="auto">
                  <a:xfrm flipV="1">
                    <a:off x="3648" y="1920"/>
                    <a:ext cx="1248" cy="439"/>
                  </a:xfrm>
                  <a:prstGeom prst="line">
                    <a:avLst/>
                  </a:prstGeom>
                  <a:noFill/>
                  <a:ln w="28575">
                    <a:solidFill>
                      <a:srgbClr val="B67808"/>
                    </a:solidFill>
                    <a:round/>
                    <a:headEnd/>
                    <a:tailEnd type="triangle" w="med" len="med"/>
                  </a:ln>
                  <a:extLst>
                    <a:ext uri="{909E8E84-426E-40DD-AFC4-6F175D3DCCD1}">
                      <a14:hiddenFill xmlns:a14="http://schemas.microsoft.com/office/drawing/2010/main">
                        <a:noFill/>
                      </a14:hiddenFill>
                    </a:ext>
                  </a:extLst>
                </p:spPr>
                <p:txBody>
                  <a:bodyPr/>
                  <a:lstStyle/>
                  <a:p>
                    <a:endParaRPr lang="es-EC"/>
                  </a:p>
                </p:txBody>
              </p:sp>
              <p:grpSp>
                <p:nvGrpSpPr>
                  <p:cNvPr id="59" name="Group 1059"/>
                  <p:cNvGrpSpPr>
                    <a:grpSpLocks/>
                  </p:cNvGrpSpPr>
                  <p:nvPr/>
                </p:nvGrpSpPr>
                <p:grpSpPr bwMode="auto">
                  <a:xfrm>
                    <a:off x="3504" y="1536"/>
                    <a:ext cx="1824" cy="702"/>
                    <a:chOff x="3504" y="1529"/>
                    <a:chExt cx="1824" cy="702"/>
                  </a:xfrm>
                </p:grpSpPr>
                <p:sp>
                  <p:nvSpPr>
                    <p:cNvPr id="60" name="AutoShape 1038"/>
                    <p:cNvSpPr>
                      <a:spLocks noChangeArrowheads="1"/>
                    </p:cNvSpPr>
                    <p:nvPr/>
                  </p:nvSpPr>
                  <p:spPr bwMode="auto">
                    <a:xfrm rot="20409496">
                      <a:off x="3504" y="1529"/>
                      <a:ext cx="1824" cy="527"/>
                    </a:xfrm>
                    <a:prstGeom prst="parallelogram">
                      <a:avLst>
                        <a:gd name="adj" fmla="val 86528"/>
                      </a:avLst>
                    </a:prstGeom>
                    <a:solidFill>
                      <a:srgbClr val="00FFCC"/>
                    </a:solidFill>
                    <a:ln w="9525">
                      <a:solidFill>
                        <a:srgbClr val="00FFCC"/>
                      </a:solidFill>
                      <a:miter lim="800000"/>
                      <a:headEnd/>
                      <a:tailEnd/>
                    </a:ln>
                  </p:spPr>
                  <p:txBody>
                    <a:bodyPr/>
                    <a:lstStyle/>
                    <a:p>
                      <a:endParaRPr lang="es-ES" altLang="es-EC"/>
                    </a:p>
                  </p:txBody>
                </p:sp>
                <p:sp>
                  <p:nvSpPr>
                    <p:cNvPr id="61" name="Text Box 1040"/>
                    <p:cNvSpPr txBox="1">
                      <a:spLocks noChangeArrowheads="1"/>
                    </p:cNvSpPr>
                    <p:nvPr/>
                  </p:nvSpPr>
                  <p:spPr bwMode="auto">
                    <a:xfrm>
                      <a:off x="3792" y="1968"/>
                      <a:ext cx="28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400">
                          <a:solidFill>
                            <a:srgbClr val="B67808"/>
                          </a:solidFill>
                          <a:latin typeface="Tahoma" pitchFamily="34" charset="0"/>
                          <a:sym typeface="Symbol" pitchFamily="18" charset="2"/>
                        </a:rPr>
                        <a:t></a:t>
                      </a:r>
                      <a:endParaRPr lang="es-ES" altLang="es-EC" sz="2400">
                        <a:solidFill>
                          <a:srgbClr val="B67808"/>
                        </a:solidFill>
                        <a:latin typeface="Tahoma" pitchFamily="34" charset="0"/>
                      </a:endParaRPr>
                    </a:p>
                  </p:txBody>
                </p:sp>
                <p:sp>
                  <p:nvSpPr>
                    <p:cNvPr id="62" name="Line 1041"/>
                    <p:cNvSpPr>
                      <a:spLocks noChangeShapeType="1"/>
                    </p:cNvSpPr>
                    <p:nvPr/>
                  </p:nvSpPr>
                  <p:spPr bwMode="auto">
                    <a:xfrm>
                      <a:off x="3936" y="1728"/>
                      <a:ext cx="192" cy="438"/>
                    </a:xfrm>
                    <a:prstGeom prst="line">
                      <a:avLst/>
                    </a:prstGeom>
                    <a:noFill/>
                    <a:ln w="38100">
                      <a:solidFill>
                        <a:srgbClr val="B67808"/>
                      </a:solidFill>
                      <a:round/>
                      <a:headEnd/>
                      <a:tailEnd/>
                    </a:ln>
                    <a:extLst>
                      <a:ext uri="{909E8E84-426E-40DD-AFC4-6F175D3DCCD1}">
                        <a14:hiddenFill xmlns:a14="http://schemas.microsoft.com/office/drawing/2010/main">
                          <a:noFill/>
                        </a14:hiddenFill>
                      </a:ext>
                    </a:extLst>
                  </p:spPr>
                  <p:txBody>
                    <a:bodyPr/>
                    <a:lstStyle/>
                    <a:p>
                      <a:endParaRPr lang="es-EC"/>
                    </a:p>
                  </p:txBody>
                </p:sp>
              </p:grpSp>
            </p:grpSp>
            <p:sp>
              <p:nvSpPr>
                <p:cNvPr id="56" name="Text Box 1042"/>
                <p:cNvSpPr txBox="1">
                  <a:spLocks noChangeArrowheads="1"/>
                </p:cNvSpPr>
                <p:nvPr/>
              </p:nvSpPr>
              <p:spPr bwMode="auto">
                <a:xfrm>
                  <a:off x="3360" y="1872"/>
                  <a:ext cx="105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000" b="1" dirty="0" smtClean="0">
                      <a:solidFill>
                        <a:srgbClr val="B67808"/>
                      </a:solidFill>
                      <a:latin typeface="Tahoma" pitchFamily="34" charset="0"/>
                      <a:sym typeface="Symbol" pitchFamily="18" charset="2"/>
                    </a:rPr>
                    <a:t></a:t>
                  </a:r>
                  <a:r>
                    <a:rPr lang="es-ES" altLang="es-EC" sz="2000" b="1" dirty="0" err="1">
                      <a:solidFill>
                        <a:srgbClr val="B67808"/>
                      </a:solidFill>
                      <a:latin typeface="Tahoma" pitchFamily="34" charset="0"/>
                      <a:sym typeface="Symbol" pitchFamily="18" charset="2"/>
                    </a:rPr>
                    <a:t>A</a:t>
                  </a:r>
                  <a:r>
                    <a:rPr lang="es-ES" altLang="es-EC" sz="2000" b="1" dirty="0" err="1" smtClean="0">
                      <a:solidFill>
                        <a:srgbClr val="B67808"/>
                      </a:solidFill>
                      <a:latin typeface="Tahoma" pitchFamily="34" charset="0"/>
                      <a:sym typeface="Symbol" pitchFamily="18" charset="2"/>
                    </a:rPr>
                    <a:t></a:t>
                  </a:r>
                  <a:r>
                    <a:rPr lang="es-ES" altLang="es-EC" sz="2000" b="1" dirty="0" err="1">
                      <a:solidFill>
                        <a:srgbClr val="B67808"/>
                      </a:solidFill>
                      <a:latin typeface="Tahoma" pitchFamily="34" charset="0"/>
                    </a:rPr>
                    <a:t>sen</a:t>
                  </a:r>
                  <a:r>
                    <a:rPr lang="es-ES" altLang="es-EC" sz="2000" b="1" dirty="0">
                      <a:solidFill>
                        <a:srgbClr val="B67808"/>
                      </a:solidFill>
                      <a:latin typeface="Tahoma" pitchFamily="34" charset="0"/>
                    </a:rPr>
                    <a:t> </a:t>
                  </a:r>
                  <a:r>
                    <a:rPr lang="es-ES" altLang="es-EC" sz="2400" dirty="0">
                      <a:solidFill>
                        <a:srgbClr val="B67808"/>
                      </a:solidFill>
                      <a:latin typeface="Tahoma" pitchFamily="34" charset="0"/>
                      <a:sym typeface="Symbol" pitchFamily="18" charset="2"/>
                    </a:rPr>
                    <a:t></a:t>
                  </a:r>
                  <a:endParaRPr lang="es-ES" altLang="es-EC" sz="2400" dirty="0">
                    <a:solidFill>
                      <a:srgbClr val="B67808"/>
                    </a:solidFill>
                    <a:latin typeface="Tahoma" pitchFamily="34" charset="0"/>
                  </a:endParaRPr>
                </a:p>
              </p:txBody>
            </p:sp>
            <p:sp>
              <p:nvSpPr>
                <p:cNvPr id="57" name="Text Box 1045"/>
                <p:cNvSpPr txBox="1">
                  <a:spLocks noChangeArrowheads="1"/>
                </p:cNvSpPr>
                <p:nvPr/>
              </p:nvSpPr>
              <p:spPr bwMode="auto">
                <a:xfrm>
                  <a:off x="2880" y="1968"/>
                  <a:ext cx="28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C" sz="2400" b="1" dirty="0">
                      <a:latin typeface="Tahoma" pitchFamily="34" charset="0"/>
                    </a:rPr>
                    <a:t>A</a:t>
                  </a:r>
                </a:p>
              </p:txBody>
            </p:sp>
          </p:grpSp>
          <p:sp>
            <p:nvSpPr>
              <p:cNvPr id="54" name="Rectangle 1062"/>
              <p:cNvSpPr>
                <a:spLocks noChangeArrowheads="1"/>
              </p:cNvSpPr>
              <p:nvPr/>
            </p:nvSpPr>
            <p:spPr bwMode="auto">
              <a:xfrm>
                <a:off x="3905" y="2167"/>
                <a:ext cx="25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C" sz="2400" b="1" dirty="0">
                    <a:latin typeface="Tahoma" pitchFamily="34" charset="0"/>
                  </a:rPr>
                  <a:t>B</a:t>
                </a:r>
                <a:endParaRPr lang="es-ES" altLang="es-EC" sz="2400" b="1" dirty="0">
                  <a:latin typeface="Tahoma" pitchFamily="34" charset="0"/>
                </a:endParaRPr>
              </a:p>
            </p:txBody>
          </p:sp>
        </p:grpSp>
      </p:grpSp>
    </p:spTree>
    <p:extLst>
      <p:ext uri="{BB962C8B-B14F-4D97-AF65-F5344CB8AC3E}">
        <p14:creationId xmlns:p14="http://schemas.microsoft.com/office/powerpoint/2010/main" val="117873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triple</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2249424"/>
                <a:ext cx="5122912" cy="4325112"/>
              </a:xfrm>
            </p:spPr>
            <p:txBody>
              <a:bodyPr>
                <a:normAutofit fontScale="77500" lnSpcReduction="20000"/>
              </a:bodyPr>
              <a:lstStyle/>
              <a:p>
                <a:pPr marL="109728" indent="0">
                  <a:buNone/>
                </a:pPr>
                <a:r>
                  <a:rPr lang="es-EC" dirty="0" smtClean="0"/>
                  <a:t>Se define como producto triple a la operación:</a:t>
                </a:r>
              </a:p>
              <a:p>
                <a:pPr marL="109728" indent="0">
                  <a:buNone/>
                </a:pPr>
                <a14:m>
                  <m:oMathPara xmlns:m="http://schemas.openxmlformats.org/officeDocument/2006/math">
                    <m:oMathParaPr>
                      <m:jc m:val="centerGroup"/>
                    </m:oMathParaPr>
                    <m:oMath xmlns:m="http://schemas.openxmlformats.org/officeDocument/2006/math">
                      <m:d>
                        <m:dPr>
                          <m:ctrlPr>
                            <a:rPr lang="es-EC" i="1" smtClean="0">
                              <a:latin typeface="Cambria Math"/>
                            </a:rPr>
                          </m:ctrlPr>
                        </m:dPr>
                        <m:e>
                          <m:acc>
                            <m:accPr>
                              <m:chr m:val="⃗"/>
                              <m:ctrlPr>
                                <a:rPr lang="es-EC" i="1" smtClean="0">
                                  <a:latin typeface="Cambria Math"/>
                                </a:rPr>
                              </m:ctrlPr>
                            </m:accPr>
                            <m:e>
                              <m:r>
                                <a:rPr lang="es-EC" b="0" i="1" smtClean="0">
                                  <a:latin typeface="Cambria Math"/>
                                </a:rPr>
                                <m:t>𝐴</m:t>
                              </m:r>
                            </m:e>
                          </m:acc>
                          <m:r>
                            <a:rPr lang="es-EC" b="0" i="1" smtClean="0">
                              <a:latin typeface="Cambria Math"/>
                            </a:rPr>
                            <m:t>𝑥</m:t>
                          </m:r>
                          <m:acc>
                            <m:accPr>
                              <m:chr m:val="⃗"/>
                              <m:ctrlPr>
                                <a:rPr lang="es-EC" b="0" i="1" smtClean="0">
                                  <a:latin typeface="Cambria Math"/>
                                </a:rPr>
                              </m:ctrlPr>
                            </m:accPr>
                            <m:e>
                              <m:r>
                                <a:rPr lang="es-EC" b="0" i="1" smtClean="0">
                                  <a:latin typeface="Cambria Math"/>
                                </a:rPr>
                                <m:t>𝐵</m:t>
                              </m:r>
                            </m:e>
                          </m:acc>
                        </m:e>
                      </m:d>
                      <m:r>
                        <a:rPr lang="es-EC" b="0" i="1" smtClean="0">
                          <a:latin typeface="Cambria Math"/>
                        </a:rPr>
                        <m:t>.</m:t>
                      </m:r>
                      <m:acc>
                        <m:accPr>
                          <m:chr m:val="⃗"/>
                          <m:ctrlPr>
                            <a:rPr lang="es-EC" b="0" i="1" smtClean="0">
                              <a:latin typeface="Cambria Math"/>
                            </a:rPr>
                          </m:ctrlPr>
                        </m:accPr>
                        <m:e>
                          <m:r>
                            <a:rPr lang="es-EC" b="0" i="1" smtClean="0">
                              <a:latin typeface="Cambria Math"/>
                            </a:rPr>
                            <m:t>𝐶</m:t>
                          </m:r>
                        </m:e>
                      </m:acc>
                    </m:oMath>
                  </m:oMathPara>
                </a14:m>
                <a:endParaRPr lang="es-EC" dirty="0" smtClean="0"/>
              </a:p>
              <a:p>
                <a:pPr marL="109728" indent="0">
                  <a:buNone/>
                </a:pPr>
                <a:r>
                  <a:rPr lang="es-EC" dirty="0" smtClean="0"/>
                  <a:t>Donde los vectores A y B son coplanares entre sí y </a:t>
                </a:r>
                <a:r>
                  <a:rPr lang="es-EC" b="1" u="sng" dirty="0" smtClean="0"/>
                  <a:t>NECESARIAMENTE </a:t>
                </a:r>
                <a:r>
                  <a:rPr lang="es-EC" dirty="0" smtClean="0"/>
                  <a:t>el vector C no debe compartir el mismo plano con A y B simultáneamente.</a:t>
                </a:r>
              </a:p>
              <a:p>
                <a:pPr marL="109728" indent="0">
                  <a:buNone/>
                </a:pPr>
                <a:r>
                  <a:rPr lang="es-EC" dirty="0" smtClean="0"/>
                  <a:t>Por obvias razones, al ejecutar el producto vectorial entre A y B se obtendrá un vector, que al operar escalarmente con C, se obtendrá un escalar. Es decir: </a:t>
                </a:r>
                <a:r>
                  <a:rPr lang="es-EC" b="1" i="1" u="sng" dirty="0">
                    <a:effectLst>
                      <a:outerShdw blurRad="38100" dist="38100" dir="2700000" algn="tl">
                        <a:srgbClr val="000000">
                          <a:alpha val="43137"/>
                        </a:srgbClr>
                      </a:outerShdw>
                    </a:effectLst>
                  </a:rPr>
                  <a:t>E</a:t>
                </a:r>
                <a:r>
                  <a:rPr lang="es-EC" b="1" i="1" u="sng" dirty="0" smtClean="0">
                    <a:effectLst>
                      <a:outerShdw blurRad="38100" dist="38100" dir="2700000" algn="tl">
                        <a:srgbClr val="000000">
                          <a:alpha val="43137"/>
                        </a:srgbClr>
                      </a:outerShdw>
                    </a:effectLst>
                  </a:rPr>
                  <a:t>l producto triple da como resultado un ESCALAR</a:t>
                </a:r>
                <a:endParaRPr lang="es-EC" b="1" i="1" u="sng" dirty="0">
                  <a:effectLst>
                    <a:outerShdw blurRad="38100" dist="38100" dir="2700000" algn="tl">
                      <a:srgbClr val="000000">
                        <a:alpha val="43137"/>
                      </a:srgbClr>
                    </a:outerShdw>
                  </a:effectLst>
                </a:endParaRPr>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2249424"/>
                <a:ext cx="5122912" cy="4325112"/>
              </a:xfrm>
              <a:blipFill rotWithShape="1">
                <a:blip r:embed="rId2"/>
                <a:stretch>
                  <a:fillRect t="-2394" r="-2619"/>
                </a:stretch>
              </a:blipFill>
            </p:spPr>
            <p:txBody>
              <a:bodyPr/>
              <a:lstStyle/>
              <a:p>
                <a:r>
                  <a:rPr lang="es-EC">
                    <a:noFill/>
                  </a:rPr>
                  <a:t> </a:t>
                </a:r>
              </a:p>
            </p:txBody>
          </p:sp>
        </mc:Fallback>
      </mc:AlternateContent>
      <p:grpSp>
        <p:nvGrpSpPr>
          <p:cNvPr id="15" name="14 Grupo"/>
          <p:cNvGrpSpPr/>
          <p:nvPr/>
        </p:nvGrpSpPr>
        <p:grpSpPr>
          <a:xfrm>
            <a:off x="6372200" y="2132856"/>
            <a:ext cx="2036656" cy="4121766"/>
            <a:chOff x="6372200" y="2132856"/>
            <a:chExt cx="2036656" cy="4121766"/>
          </a:xfrm>
        </p:grpSpPr>
        <p:cxnSp>
          <p:nvCxnSpPr>
            <p:cNvPr id="6" name="5 Conector recto de flecha"/>
            <p:cNvCxnSpPr/>
            <p:nvPr/>
          </p:nvCxnSpPr>
          <p:spPr>
            <a:xfrm>
              <a:off x="6608656" y="4364554"/>
              <a:ext cx="1800200" cy="936104"/>
            </a:xfrm>
            <a:prstGeom prst="straightConnector1">
              <a:avLst/>
            </a:prstGeom>
            <a:ln>
              <a:solidFill>
                <a:srgbClr val="FFC000"/>
              </a:solidFill>
              <a:tailEnd type="arrow"/>
            </a:ln>
          </p:spPr>
          <p:style>
            <a:lnRef idx="2">
              <a:schemeClr val="accent6"/>
            </a:lnRef>
            <a:fillRef idx="0">
              <a:schemeClr val="accent6"/>
            </a:fillRef>
            <a:effectRef idx="1">
              <a:schemeClr val="accent6"/>
            </a:effectRef>
            <a:fontRef idx="minor">
              <a:schemeClr val="tx1"/>
            </a:fontRef>
          </p:style>
        </p:cxnSp>
        <p:cxnSp>
          <p:nvCxnSpPr>
            <p:cNvPr id="8" name="7 Conector recto de flecha"/>
            <p:cNvCxnSpPr/>
            <p:nvPr/>
          </p:nvCxnSpPr>
          <p:spPr>
            <a:xfrm>
              <a:off x="6597408" y="4382414"/>
              <a:ext cx="1008112" cy="187220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10 Conector recto de flecha"/>
            <p:cNvCxnSpPr/>
            <p:nvPr/>
          </p:nvCxnSpPr>
          <p:spPr>
            <a:xfrm flipH="1" flipV="1">
              <a:off x="6372200" y="2132856"/>
              <a:ext cx="236456" cy="223169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mc:AlternateContent xmlns:mc="http://schemas.openxmlformats.org/markup-compatibility/2006" xmlns:a14="http://schemas.microsoft.com/office/drawing/2010/main">
        <mc:Choice Requires="a14">
          <p:sp>
            <p:nvSpPr>
              <p:cNvPr id="12" name="11 CuadroTexto"/>
              <p:cNvSpPr txBox="1"/>
              <p:nvPr/>
            </p:nvSpPr>
            <p:spPr>
              <a:xfrm>
                <a:off x="6012160" y="3264813"/>
                <a:ext cx="360040" cy="5088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𝑪</m:t>
                          </m:r>
                        </m:e>
                      </m:acc>
                    </m:oMath>
                  </m:oMathPara>
                </a14:m>
                <a:endParaRPr lang="es-EC" b="1" dirty="0"/>
              </a:p>
            </p:txBody>
          </p:sp>
        </mc:Choice>
        <mc:Fallback xmlns="">
          <p:sp>
            <p:nvSpPr>
              <p:cNvPr id="12" name="11 CuadroTexto"/>
              <p:cNvSpPr txBox="1">
                <a:spLocks noRot="1" noChangeAspect="1" noMove="1" noResize="1" noEditPoints="1" noAdjustHandles="1" noChangeArrowheads="1" noChangeShapeType="1" noTextEdit="1"/>
              </p:cNvSpPr>
              <p:nvPr/>
            </p:nvSpPr>
            <p:spPr>
              <a:xfrm>
                <a:off x="6012160" y="3264813"/>
                <a:ext cx="360040" cy="508857"/>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CuadroTexto"/>
              <p:cNvSpPr txBox="1"/>
              <p:nvPr/>
            </p:nvSpPr>
            <p:spPr>
              <a:xfrm>
                <a:off x="7809606" y="4792458"/>
                <a:ext cx="360040"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𝑩</m:t>
                          </m:r>
                        </m:e>
                      </m:acc>
                    </m:oMath>
                  </m:oMathPara>
                </a14:m>
                <a:endParaRPr lang="es-EC" b="1" dirty="0"/>
              </a:p>
            </p:txBody>
          </p:sp>
        </mc:Choice>
        <mc:Fallback xmlns="">
          <p:sp>
            <p:nvSpPr>
              <p:cNvPr id="13" name="12 CuadroTexto"/>
              <p:cNvSpPr txBox="1">
                <a:spLocks noRot="1" noChangeAspect="1" noMove="1" noResize="1" noEditPoints="1" noAdjustHandles="1" noChangeArrowheads="1" noChangeShapeType="1" noTextEdit="1"/>
              </p:cNvSpPr>
              <p:nvPr/>
            </p:nvSpPr>
            <p:spPr>
              <a:xfrm>
                <a:off x="7809606" y="4792458"/>
                <a:ext cx="360040" cy="506421"/>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CuadroTexto"/>
              <p:cNvSpPr txBox="1"/>
              <p:nvPr/>
            </p:nvSpPr>
            <p:spPr>
              <a:xfrm>
                <a:off x="6741424" y="5332914"/>
                <a:ext cx="360040" cy="507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𝑨</m:t>
                          </m:r>
                        </m:e>
                      </m:acc>
                    </m:oMath>
                  </m:oMathPara>
                </a14:m>
                <a:endParaRPr lang="es-EC" b="1" dirty="0"/>
              </a:p>
            </p:txBody>
          </p:sp>
        </mc:Choice>
        <mc:Fallback xmlns="">
          <p:sp>
            <p:nvSpPr>
              <p:cNvPr id="14" name="13 CuadroTexto"/>
              <p:cNvSpPr txBox="1">
                <a:spLocks noRot="1" noChangeAspect="1" noMove="1" noResize="1" noEditPoints="1" noAdjustHandles="1" noChangeArrowheads="1" noChangeShapeType="1" noTextEdit="1"/>
              </p:cNvSpPr>
              <p:nvPr/>
            </p:nvSpPr>
            <p:spPr>
              <a:xfrm>
                <a:off x="6741424" y="5332914"/>
                <a:ext cx="360040" cy="507511"/>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50443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Producto triple</a:t>
            </a:r>
            <a:endParaRPr lang="es-EC" dirty="0"/>
          </a:p>
        </p:txBody>
      </p:sp>
      <p:sp>
        <p:nvSpPr>
          <p:cNvPr id="3" name="2 Marcador de contenido"/>
          <p:cNvSpPr>
            <a:spLocks noGrp="1"/>
          </p:cNvSpPr>
          <p:nvPr>
            <p:ph idx="1"/>
          </p:nvPr>
        </p:nvSpPr>
        <p:spPr>
          <a:xfrm>
            <a:off x="457200" y="2249424"/>
            <a:ext cx="2962672" cy="4325112"/>
          </a:xfrm>
        </p:spPr>
        <p:txBody>
          <a:bodyPr>
            <a:normAutofit fontScale="70000" lnSpcReduction="20000"/>
          </a:bodyPr>
          <a:lstStyle/>
          <a:p>
            <a:pPr marL="109728" indent="0">
              <a:buNone/>
            </a:pPr>
            <a:r>
              <a:rPr lang="es-EC" dirty="0" smtClean="0"/>
              <a:t>Al aplicar conjuntamente el producto vectorial con el producto escalar en el producto triple se puede obtener el valor del volumen del paralelepípedo formado por la base (formada por los vectores en producto vectorial) y la altura (formado por el vector que aplica el producto escalar).</a:t>
            </a:r>
          </a:p>
          <a:p>
            <a:pPr marL="109728" indent="0">
              <a:buNone/>
            </a:pPr>
            <a:endParaRPr lang="es-EC"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492896"/>
            <a:ext cx="4566175" cy="418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6" name="25 CuadroTexto"/>
              <p:cNvSpPr txBox="1"/>
              <p:nvPr/>
            </p:nvSpPr>
            <p:spPr>
              <a:xfrm>
                <a:off x="5220072" y="4941168"/>
                <a:ext cx="360040" cy="507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𝑨</m:t>
                          </m:r>
                        </m:e>
                      </m:acc>
                    </m:oMath>
                  </m:oMathPara>
                </a14:m>
                <a:endParaRPr lang="es-EC" b="1" dirty="0"/>
              </a:p>
            </p:txBody>
          </p:sp>
        </mc:Choice>
        <mc:Fallback xmlns="">
          <p:sp>
            <p:nvSpPr>
              <p:cNvPr id="26" name="25 CuadroTexto"/>
              <p:cNvSpPr txBox="1">
                <a:spLocks noRot="1" noChangeAspect="1" noMove="1" noResize="1" noEditPoints="1" noAdjustHandles="1" noChangeArrowheads="1" noChangeShapeType="1" noTextEdit="1"/>
              </p:cNvSpPr>
              <p:nvPr/>
            </p:nvSpPr>
            <p:spPr>
              <a:xfrm>
                <a:off x="5220072" y="4941168"/>
                <a:ext cx="360040" cy="507511"/>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26 CuadroTexto"/>
              <p:cNvSpPr txBox="1"/>
              <p:nvPr/>
            </p:nvSpPr>
            <p:spPr>
              <a:xfrm>
                <a:off x="6387035" y="4434747"/>
                <a:ext cx="360040"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𝑩</m:t>
                          </m:r>
                        </m:e>
                      </m:acc>
                    </m:oMath>
                  </m:oMathPara>
                </a14:m>
                <a:endParaRPr lang="es-EC" b="1" dirty="0"/>
              </a:p>
            </p:txBody>
          </p:sp>
        </mc:Choice>
        <mc:Fallback xmlns="">
          <p:sp>
            <p:nvSpPr>
              <p:cNvPr id="27" name="26 CuadroTexto"/>
              <p:cNvSpPr txBox="1">
                <a:spLocks noRot="1" noChangeAspect="1" noMove="1" noResize="1" noEditPoints="1" noAdjustHandles="1" noChangeArrowheads="1" noChangeShapeType="1" noTextEdit="1"/>
              </p:cNvSpPr>
              <p:nvPr/>
            </p:nvSpPr>
            <p:spPr>
              <a:xfrm>
                <a:off x="6387035" y="4434747"/>
                <a:ext cx="360040" cy="506421"/>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27 CuadroTexto"/>
              <p:cNvSpPr txBox="1"/>
              <p:nvPr/>
            </p:nvSpPr>
            <p:spPr>
              <a:xfrm>
                <a:off x="4283968" y="3203548"/>
                <a:ext cx="360040" cy="5088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400" b="1" i="1" smtClean="0">
                              <a:latin typeface="Cambria Math"/>
                            </a:rPr>
                          </m:ctrlPr>
                        </m:accPr>
                        <m:e>
                          <m:r>
                            <a:rPr lang="es-EC" sz="2400" b="1" i="1" smtClean="0">
                              <a:latin typeface="Cambria Math"/>
                            </a:rPr>
                            <m:t>𝑪</m:t>
                          </m:r>
                        </m:e>
                      </m:acc>
                    </m:oMath>
                  </m:oMathPara>
                </a14:m>
                <a:endParaRPr lang="es-EC" b="1" dirty="0"/>
              </a:p>
            </p:txBody>
          </p:sp>
        </mc:Choice>
        <mc:Fallback xmlns="">
          <p:sp>
            <p:nvSpPr>
              <p:cNvPr id="28" name="27 CuadroTexto"/>
              <p:cNvSpPr txBox="1">
                <a:spLocks noRot="1" noChangeAspect="1" noMove="1" noResize="1" noEditPoints="1" noAdjustHandles="1" noChangeArrowheads="1" noChangeShapeType="1" noTextEdit="1"/>
              </p:cNvSpPr>
              <p:nvPr/>
            </p:nvSpPr>
            <p:spPr>
              <a:xfrm>
                <a:off x="4283968" y="3203548"/>
                <a:ext cx="360040" cy="508857"/>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24 CuadroTexto"/>
              <p:cNvSpPr txBox="1"/>
              <p:nvPr/>
            </p:nvSpPr>
            <p:spPr>
              <a:xfrm>
                <a:off x="4736942" y="2028795"/>
                <a:ext cx="3795498" cy="7718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C" sz="2000" b="0" i="1" smtClean="0">
                              <a:effectLst>
                                <a:outerShdw blurRad="38100" dist="38100" dir="2700000" algn="tl">
                                  <a:srgbClr val="000000">
                                    <a:alpha val="43137"/>
                                  </a:srgbClr>
                                </a:outerShdw>
                              </a:effectLst>
                              <a:latin typeface="Cambria Math"/>
                            </a:rPr>
                          </m:ctrlPr>
                        </m:dPr>
                        <m:e>
                          <m:acc>
                            <m:accPr>
                              <m:chr m:val="⃗"/>
                              <m:ctrlPr>
                                <a:rPr lang="es-EC" sz="2000" i="1">
                                  <a:effectLst>
                                    <a:outerShdw blurRad="38100" dist="38100" dir="2700000" algn="tl">
                                      <a:srgbClr val="000000">
                                        <a:alpha val="43137"/>
                                      </a:srgbClr>
                                    </a:outerShdw>
                                  </a:effectLst>
                                  <a:latin typeface="Cambria Math"/>
                                </a:rPr>
                              </m:ctrlPr>
                            </m:accPr>
                            <m:e>
                              <m:r>
                                <a:rPr lang="es-EC" sz="2000" i="1">
                                  <a:effectLst>
                                    <a:outerShdw blurRad="38100" dist="38100" dir="2700000" algn="tl">
                                      <a:srgbClr val="000000">
                                        <a:alpha val="43137"/>
                                      </a:srgbClr>
                                    </a:outerShdw>
                                  </a:effectLst>
                                  <a:latin typeface="Cambria Math"/>
                                </a:rPr>
                                <m:t>𝐴</m:t>
                              </m:r>
                            </m:e>
                          </m:acc>
                          <m:r>
                            <a:rPr lang="es-EC" sz="2000" i="1">
                              <a:effectLst>
                                <a:outerShdw blurRad="38100" dist="38100" dir="2700000" algn="tl">
                                  <a:srgbClr val="000000">
                                    <a:alpha val="43137"/>
                                  </a:srgbClr>
                                </a:outerShdw>
                              </a:effectLst>
                              <a:latin typeface="Cambria Math"/>
                            </a:rPr>
                            <m:t>𝑥</m:t>
                          </m:r>
                          <m:acc>
                            <m:accPr>
                              <m:chr m:val="⃗"/>
                              <m:ctrlPr>
                                <a:rPr lang="es-EC" sz="2000" i="1">
                                  <a:effectLst>
                                    <a:outerShdw blurRad="38100" dist="38100" dir="2700000" algn="tl">
                                      <a:srgbClr val="000000">
                                        <a:alpha val="43137"/>
                                      </a:srgbClr>
                                    </a:outerShdw>
                                  </a:effectLst>
                                  <a:latin typeface="Cambria Math"/>
                                </a:rPr>
                              </m:ctrlPr>
                            </m:accPr>
                            <m:e>
                              <m:r>
                                <a:rPr lang="es-EC" sz="2000" i="1">
                                  <a:effectLst>
                                    <a:outerShdw blurRad="38100" dist="38100" dir="2700000" algn="tl">
                                      <a:srgbClr val="000000">
                                        <a:alpha val="43137"/>
                                      </a:srgbClr>
                                    </a:outerShdw>
                                  </a:effectLst>
                                  <a:latin typeface="Cambria Math"/>
                                </a:rPr>
                                <m:t>𝐵</m:t>
                              </m:r>
                            </m:e>
                          </m:acc>
                        </m:e>
                      </m:d>
                      <m:r>
                        <a:rPr lang="es-EC" sz="2000" b="0" i="1" smtClean="0">
                          <a:effectLst>
                            <a:outerShdw blurRad="38100" dist="38100" dir="2700000" algn="tl">
                              <a:srgbClr val="000000">
                                <a:alpha val="43137"/>
                              </a:srgbClr>
                            </a:outerShdw>
                          </a:effectLst>
                          <a:latin typeface="Cambria Math"/>
                        </a:rPr>
                        <m:t>.</m:t>
                      </m:r>
                      <m:acc>
                        <m:accPr>
                          <m:chr m:val="⃗"/>
                          <m:ctrlPr>
                            <a:rPr lang="es-EC" sz="2000" i="1" smtClean="0">
                              <a:effectLst>
                                <a:outerShdw blurRad="38100" dist="38100" dir="2700000" algn="tl">
                                  <a:srgbClr val="000000">
                                    <a:alpha val="43137"/>
                                  </a:srgbClr>
                                </a:outerShdw>
                              </a:effectLst>
                              <a:latin typeface="Cambria Math"/>
                            </a:rPr>
                          </m:ctrlPr>
                        </m:accPr>
                        <m:e>
                          <m:r>
                            <a:rPr lang="es-EC" sz="2000" b="0" i="1" smtClean="0">
                              <a:effectLst>
                                <a:outerShdw blurRad="38100" dist="38100" dir="2700000" algn="tl">
                                  <a:srgbClr val="000000">
                                    <a:alpha val="43137"/>
                                  </a:srgbClr>
                                </a:outerShdw>
                              </a:effectLst>
                              <a:latin typeface="Cambria Math"/>
                            </a:rPr>
                            <m:t>𝐶</m:t>
                          </m:r>
                        </m:e>
                      </m:acc>
                      <m:r>
                        <a:rPr lang="es-EC" sz="2000" b="0" i="1" smtClean="0">
                          <a:effectLst>
                            <a:outerShdw blurRad="38100" dist="38100" dir="2700000" algn="tl">
                              <a:srgbClr val="000000">
                                <a:alpha val="43137"/>
                              </a:srgbClr>
                            </a:outerShdw>
                          </a:effectLst>
                          <a:latin typeface="Cambria Math"/>
                        </a:rPr>
                        <m:t>=</m:t>
                      </m:r>
                      <m:r>
                        <a:rPr lang="es-EC" sz="2000" b="0" i="1" smtClean="0">
                          <a:effectLst>
                            <a:outerShdw blurRad="38100" dist="38100" dir="2700000" algn="tl">
                              <a:srgbClr val="000000">
                                <a:alpha val="43137"/>
                              </a:srgbClr>
                            </a:outerShdw>
                          </a:effectLst>
                          <a:latin typeface="Cambria Math"/>
                        </a:rPr>
                        <m:t>𝑉𝑜𝑙𝑢𝑚𝑒𝑛</m:t>
                      </m:r>
                      <m:r>
                        <a:rPr lang="es-EC" sz="2000" b="0" i="1" smtClean="0">
                          <a:effectLst>
                            <a:outerShdw blurRad="38100" dist="38100" dir="2700000" algn="tl">
                              <a:srgbClr val="000000">
                                <a:alpha val="43137"/>
                              </a:srgbClr>
                            </a:outerShdw>
                          </a:effectLst>
                          <a:latin typeface="Cambria Math"/>
                        </a:rPr>
                        <m:t> </m:t>
                      </m:r>
                      <m:r>
                        <a:rPr lang="es-EC" sz="2000" b="0" i="1" smtClean="0">
                          <a:effectLst>
                            <a:outerShdw blurRad="38100" dist="38100" dir="2700000" algn="tl">
                              <a:srgbClr val="000000">
                                <a:alpha val="43137"/>
                              </a:srgbClr>
                            </a:outerShdw>
                          </a:effectLst>
                          <a:latin typeface="Cambria Math"/>
                        </a:rPr>
                        <m:t>𝑑𝑒𝑙</m:t>
                      </m:r>
                      <m:r>
                        <a:rPr lang="es-EC" sz="2000" b="0" i="1" smtClean="0">
                          <a:effectLst>
                            <a:outerShdw blurRad="38100" dist="38100" dir="2700000" algn="tl">
                              <a:srgbClr val="000000">
                                <a:alpha val="43137"/>
                              </a:srgbClr>
                            </a:outerShdw>
                          </a:effectLst>
                          <a:latin typeface="Cambria Math"/>
                        </a:rPr>
                        <m:t> </m:t>
                      </m:r>
                      <m:r>
                        <a:rPr lang="es-EC" sz="2000" b="0" i="1" smtClean="0">
                          <a:effectLst>
                            <a:outerShdw blurRad="38100" dist="38100" dir="2700000" algn="tl">
                              <a:srgbClr val="000000">
                                <a:alpha val="43137"/>
                              </a:srgbClr>
                            </a:outerShdw>
                          </a:effectLst>
                          <a:latin typeface="Cambria Math"/>
                        </a:rPr>
                        <m:t>𝑃𝑎𝑟𝑎𝑙𝑒𝑙𝑒𝑝</m:t>
                      </m:r>
                      <m:r>
                        <a:rPr lang="es-EC" sz="2000" b="0" i="1" smtClean="0">
                          <a:effectLst>
                            <a:outerShdw blurRad="38100" dist="38100" dir="2700000" algn="tl">
                              <a:srgbClr val="000000">
                                <a:alpha val="43137"/>
                              </a:srgbClr>
                            </a:outerShdw>
                          </a:effectLst>
                          <a:latin typeface="Cambria Math"/>
                        </a:rPr>
                        <m:t>í</m:t>
                      </m:r>
                      <m:r>
                        <a:rPr lang="es-EC" sz="2000" b="0" i="1" smtClean="0">
                          <a:effectLst>
                            <a:outerShdw blurRad="38100" dist="38100" dir="2700000" algn="tl">
                              <a:srgbClr val="000000">
                                <a:alpha val="43137"/>
                              </a:srgbClr>
                            </a:outerShdw>
                          </a:effectLst>
                          <a:latin typeface="Cambria Math"/>
                        </a:rPr>
                        <m:t>𝑝𝑒𝑑𝑜</m:t>
                      </m:r>
                    </m:oMath>
                  </m:oMathPara>
                </a14:m>
                <a:endParaRPr lang="es-EC" dirty="0"/>
              </a:p>
            </p:txBody>
          </p:sp>
        </mc:Choice>
        <mc:Fallback xmlns="">
          <p:sp>
            <p:nvSpPr>
              <p:cNvPr id="25" name="24 CuadroTexto"/>
              <p:cNvSpPr txBox="1">
                <a:spLocks noRot="1" noChangeAspect="1" noMove="1" noResize="1" noEditPoints="1" noAdjustHandles="1" noChangeArrowheads="1" noChangeShapeType="1" noTextEdit="1"/>
              </p:cNvSpPr>
              <p:nvPr/>
            </p:nvSpPr>
            <p:spPr>
              <a:xfrm>
                <a:off x="4736942" y="2028795"/>
                <a:ext cx="3795498" cy="771878"/>
              </a:xfrm>
              <a:prstGeom prst="rect">
                <a:avLst/>
              </a:prstGeom>
              <a:blipFill rotWithShape="1">
                <a:blip r:embed="rId6"/>
                <a:stretch>
                  <a:fillRect t="-10317" b="-12698"/>
                </a:stretch>
              </a:blipFill>
            </p:spPr>
            <p:txBody>
              <a:bodyPr/>
              <a:lstStyle/>
              <a:p>
                <a:r>
                  <a:rPr lang="es-EC">
                    <a:noFill/>
                  </a:rPr>
                  <a:t> </a:t>
                </a:r>
              </a:p>
            </p:txBody>
          </p:sp>
        </mc:Fallback>
      </mc:AlternateContent>
    </p:spTree>
    <p:extLst>
      <p:ext uri="{BB962C8B-B14F-4D97-AF65-F5344CB8AC3E}">
        <p14:creationId xmlns:p14="http://schemas.microsoft.com/office/powerpoint/2010/main" val="18954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Fin Vectores</a:t>
            </a:r>
            <a:endParaRPr lang="es-EC" dirty="0"/>
          </a:p>
        </p:txBody>
      </p:sp>
      <p:sp>
        <p:nvSpPr>
          <p:cNvPr id="5" name="4 Marcador de texto"/>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41290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Vectores en R3</a:t>
            </a:r>
            <a:endParaRPr lang="es-EC" dirty="0"/>
          </a:p>
        </p:txBody>
      </p:sp>
      <p:sp>
        <p:nvSpPr>
          <p:cNvPr id="3" name="2 Marcador de contenido"/>
          <p:cNvSpPr>
            <a:spLocks noGrp="1"/>
          </p:cNvSpPr>
          <p:nvPr>
            <p:ph idx="1"/>
          </p:nvPr>
        </p:nvSpPr>
        <p:spPr/>
        <p:txBody>
          <a:bodyPr>
            <a:normAutofit/>
          </a:bodyPr>
          <a:lstStyle/>
          <a:p>
            <a:pPr marL="109728" indent="0">
              <a:buNone/>
            </a:pPr>
            <a:r>
              <a:rPr lang="es-EC" dirty="0" smtClean="0"/>
              <a:t>Las operaciones matemáticas utilizadas en los vectores R2 vistas hasta ahora, funcionan de igual manera en R3, aunque para realizarlas se debe tener un poco más de “imaginación espacial”.</a:t>
            </a:r>
          </a:p>
          <a:p>
            <a:pPr marL="109728" indent="0">
              <a:buNone/>
            </a:pPr>
            <a:endParaRPr lang="es-EC" dirty="0"/>
          </a:p>
          <a:p>
            <a:pPr marL="109728" indent="0">
              <a:buNone/>
            </a:pPr>
            <a:r>
              <a:rPr lang="es-EC" dirty="0" smtClean="0"/>
              <a:t>Además, aunque si se puedan realizar en R2, en este capitulo se hablara del producto escalar y vectorial.</a:t>
            </a:r>
          </a:p>
          <a:p>
            <a:pPr marL="109728" indent="0">
              <a:buNone/>
            </a:pPr>
            <a:endParaRPr lang="es-EC" dirty="0"/>
          </a:p>
          <a:p>
            <a:pPr marL="109728" indent="0">
              <a:buNone/>
            </a:pPr>
            <a:endParaRPr lang="es-EC" dirty="0"/>
          </a:p>
        </p:txBody>
      </p:sp>
    </p:spTree>
    <p:extLst>
      <p:ext uri="{BB962C8B-B14F-4D97-AF65-F5344CB8AC3E}">
        <p14:creationId xmlns:p14="http://schemas.microsoft.com/office/powerpoint/2010/main" val="3417372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Determinación de un vector en el espacio</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2249424"/>
                <a:ext cx="5688632" cy="4131904"/>
              </a:xfrm>
            </p:spPr>
            <p:txBody>
              <a:bodyPr>
                <a:normAutofit/>
              </a:bodyPr>
              <a:lstStyle/>
              <a:p>
                <a:pPr marL="109728" indent="0">
                  <a:buNone/>
                </a:pPr>
                <a:r>
                  <a:rPr lang="es-EC" sz="2400" dirty="0" smtClean="0"/>
                  <a:t>Sean dos puntos en el espacio P1 y P2, con coordenadas (</a:t>
                </a:r>
                <a:r>
                  <a:rPr lang="es-EC" sz="2400" dirty="0" err="1" smtClean="0"/>
                  <a:t>x,y,z</a:t>
                </a:r>
                <a:r>
                  <a:rPr lang="es-EC" sz="2400" dirty="0" smtClean="0"/>
                  <a:t>) cualesquiera.</a:t>
                </a:r>
              </a:p>
              <a:p>
                <a:pPr marL="109728" indent="0">
                  <a:buNone/>
                </a:pPr>
                <a:endParaRPr lang="es-EC" sz="2400" dirty="0"/>
              </a:p>
              <a:p>
                <a:pPr marL="109728" indent="0">
                  <a:buNone/>
                </a:pPr>
                <a:r>
                  <a:rPr lang="es-EC" sz="2400" dirty="0" smtClean="0"/>
                  <a:t>Si P1 y P2 definen un vector entre ellos, se puede decir que dicho vector A es:</a:t>
                </a:r>
              </a:p>
              <a:p>
                <a:pPr marL="109728" indent="0">
                  <a:buNone/>
                </a:pPr>
                <a14:m>
                  <m:oMathPara xmlns:m="http://schemas.openxmlformats.org/officeDocument/2006/math">
                    <m:oMathParaPr>
                      <m:jc m:val="centerGroup"/>
                    </m:oMathParaPr>
                    <m:oMath xmlns:m="http://schemas.openxmlformats.org/officeDocument/2006/math">
                      <m:acc>
                        <m:accPr>
                          <m:chr m:val="⃗"/>
                          <m:ctrlPr>
                            <a:rPr lang="es-EC" sz="2000" i="1" smtClean="0">
                              <a:latin typeface="Cambria Math"/>
                            </a:rPr>
                          </m:ctrlPr>
                        </m:accPr>
                        <m:e>
                          <m:r>
                            <a:rPr lang="es-EC" sz="2000" b="0" i="1" smtClean="0">
                              <a:latin typeface="Cambria Math"/>
                            </a:rPr>
                            <m:t>𝐴</m:t>
                          </m:r>
                        </m:e>
                      </m:acc>
                      <m:r>
                        <a:rPr lang="es-EC" sz="2000" b="0" i="1" smtClean="0">
                          <a:latin typeface="Cambria Math"/>
                        </a:rPr>
                        <m:t>=</m:t>
                      </m:r>
                      <m:d>
                        <m:dPr>
                          <m:ctrlPr>
                            <a:rPr lang="es-EC" sz="2000" b="0" i="1" smtClean="0">
                              <a:latin typeface="Cambria Math"/>
                            </a:rPr>
                          </m:ctrlPr>
                        </m:dPr>
                        <m:e>
                          <m:sSub>
                            <m:sSubPr>
                              <m:ctrlPr>
                                <a:rPr lang="es-EC" sz="2000" b="0" i="1" smtClean="0">
                                  <a:latin typeface="Cambria Math"/>
                                </a:rPr>
                              </m:ctrlPr>
                            </m:sSubPr>
                            <m:e>
                              <m:r>
                                <a:rPr lang="es-EC" sz="2000" b="0" i="1" smtClean="0">
                                  <a:latin typeface="Cambria Math"/>
                                </a:rPr>
                                <m:t>𝑋</m:t>
                              </m:r>
                            </m:e>
                            <m:sub>
                              <m:r>
                                <a:rPr lang="es-EC" sz="2000" b="0" i="1" smtClean="0">
                                  <a:latin typeface="Cambria Math"/>
                                </a:rPr>
                                <m:t>2</m:t>
                              </m:r>
                            </m:sub>
                          </m:sSub>
                          <m:r>
                            <a:rPr lang="es-EC" sz="2000" b="0" i="1" smtClean="0">
                              <a:latin typeface="Cambria Math"/>
                            </a:rPr>
                            <m:t>−</m:t>
                          </m:r>
                          <m:sSub>
                            <m:sSubPr>
                              <m:ctrlPr>
                                <a:rPr lang="es-EC" sz="2000" i="1">
                                  <a:latin typeface="Cambria Math"/>
                                </a:rPr>
                              </m:ctrlPr>
                            </m:sSubPr>
                            <m:e>
                              <m:r>
                                <a:rPr lang="es-EC" sz="2000" b="0" i="1" smtClean="0">
                                  <a:latin typeface="Cambria Math"/>
                                </a:rPr>
                                <m:t>𝑋</m:t>
                              </m:r>
                            </m:e>
                            <m:sub>
                              <m:r>
                                <a:rPr lang="es-EC" sz="2000" b="0" i="1" smtClean="0">
                                  <a:latin typeface="Cambria Math"/>
                                </a:rPr>
                                <m:t>1</m:t>
                              </m:r>
                            </m:sub>
                          </m:sSub>
                        </m:e>
                      </m:d>
                      <m:acc>
                        <m:accPr>
                          <m:chr m:val="̂"/>
                          <m:ctrlPr>
                            <a:rPr lang="es-EC" sz="2000" b="0" i="1" smtClean="0">
                              <a:latin typeface="Cambria Math"/>
                            </a:rPr>
                          </m:ctrlPr>
                        </m:accPr>
                        <m:e>
                          <m:r>
                            <a:rPr lang="es-EC" sz="2000" b="0" i="1" smtClean="0">
                              <a:latin typeface="Cambria Math"/>
                            </a:rPr>
                            <m:t>𝑖</m:t>
                          </m:r>
                        </m:e>
                      </m:acc>
                      <m:r>
                        <a:rPr lang="es-EC" sz="2000" b="0" i="1" smtClean="0">
                          <a:latin typeface="Cambria Math"/>
                        </a:rPr>
                        <m:t>+</m:t>
                      </m:r>
                      <m:d>
                        <m:dPr>
                          <m:ctrlPr>
                            <a:rPr lang="es-EC" sz="2000" i="1">
                              <a:latin typeface="Cambria Math"/>
                            </a:rPr>
                          </m:ctrlPr>
                        </m:dPr>
                        <m:e>
                          <m:sSub>
                            <m:sSubPr>
                              <m:ctrlPr>
                                <a:rPr lang="es-EC" sz="2000" i="1">
                                  <a:latin typeface="Cambria Math"/>
                                </a:rPr>
                              </m:ctrlPr>
                            </m:sSubPr>
                            <m:e>
                              <m:r>
                                <a:rPr lang="es-EC" sz="2000" b="0" i="1" smtClean="0">
                                  <a:latin typeface="Cambria Math"/>
                                </a:rPr>
                                <m:t>𝑌</m:t>
                              </m:r>
                            </m:e>
                            <m:sub>
                              <m:r>
                                <a:rPr lang="es-EC" sz="2000" i="1">
                                  <a:latin typeface="Cambria Math"/>
                                </a:rPr>
                                <m:t>2</m:t>
                              </m:r>
                            </m:sub>
                          </m:sSub>
                          <m:r>
                            <a:rPr lang="es-EC" sz="2000" i="1">
                              <a:latin typeface="Cambria Math"/>
                            </a:rPr>
                            <m:t>−</m:t>
                          </m:r>
                          <m:sSub>
                            <m:sSubPr>
                              <m:ctrlPr>
                                <a:rPr lang="es-EC" sz="2000" i="1">
                                  <a:latin typeface="Cambria Math"/>
                                </a:rPr>
                              </m:ctrlPr>
                            </m:sSubPr>
                            <m:e>
                              <m:r>
                                <a:rPr lang="es-EC" sz="2000" b="0" i="1" smtClean="0">
                                  <a:latin typeface="Cambria Math"/>
                                </a:rPr>
                                <m:t>𝑌</m:t>
                              </m:r>
                            </m:e>
                            <m:sub>
                              <m:r>
                                <a:rPr lang="es-EC" sz="2000" i="1">
                                  <a:latin typeface="Cambria Math"/>
                                </a:rPr>
                                <m:t>1</m:t>
                              </m:r>
                            </m:sub>
                          </m:sSub>
                        </m:e>
                      </m:d>
                      <m:acc>
                        <m:accPr>
                          <m:chr m:val="̂"/>
                          <m:ctrlPr>
                            <a:rPr lang="es-EC" sz="2000" i="1">
                              <a:latin typeface="Cambria Math"/>
                            </a:rPr>
                          </m:ctrlPr>
                        </m:accPr>
                        <m:e>
                          <m:r>
                            <a:rPr lang="es-EC" sz="2000" b="0" i="1" smtClean="0">
                              <a:latin typeface="Cambria Math"/>
                            </a:rPr>
                            <m:t>𝑗</m:t>
                          </m:r>
                        </m:e>
                      </m:acc>
                      <m:r>
                        <a:rPr lang="es-EC" sz="2000" b="0" i="1" smtClean="0">
                          <a:latin typeface="Cambria Math"/>
                        </a:rPr>
                        <m:t>+</m:t>
                      </m:r>
                      <m:d>
                        <m:dPr>
                          <m:ctrlPr>
                            <a:rPr lang="es-EC" sz="2000" i="1">
                              <a:latin typeface="Cambria Math"/>
                            </a:rPr>
                          </m:ctrlPr>
                        </m:dPr>
                        <m:e>
                          <m:sSub>
                            <m:sSubPr>
                              <m:ctrlPr>
                                <a:rPr lang="es-EC" sz="2000" i="1">
                                  <a:latin typeface="Cambria Math"/>
                                </a:rPr>
                              </m:ctrlPr>
                            </m:sSubPr>
                            <m:e>
                              <m:r>
                                <a:rPr lang="es-EC" sz="2000" b="0" i="1" smtClean="0">
                                  <a:latin typeface="Cambria Math"/>
                                </a:rPr>
                                <m:t>𝑍</m:t>
                              </m:r>
                            </m:e>
                            <m:sub>
                              <m:r>
                                <a:rPr lang="es-EC" sz="2000" i="1">
                                  <a:latin typeface="Cambria Math"/>
                                </a:rPr>
                                <m:t>2</m:t>
                              </m:r>
                            </m:sub>
                          </m:sSub>
                          <m:r>
                            <a:rPr lang="es-EC" sz="2000" i="1">
                              <a:latin typeface="Cambria Math"/>
                            </a:rPr>
                            <m:t>−</m:t>
                          </m:r>
                          <m:sSub>
                            <m:sSubPr>
                              <m:ctrlPr>
                                <a:rPr lang="es-EC" sz="2000" i="1">
                                  <a:latin typeface="Cambria Math"/>
                                </a:rPr>
                              </m:ctrlPr>
                            </m:sSubPr>
                            <m:e>
                              <m:r>
                                <a:rPr lang="es-EC" sz="2000" b="0" i="1" smtClean="0">
                                  <a:latin typeface="Cambria Math"/>
                                </a:rPr>
                                <m:t>𝑍</m:t>
                              </m:r>
                            </m:e>
                            <m:sub>
                              <m:r>
                                <a:rPr lang="es-EC" sz="2000" i="1">
                                  <a:latin typeface="Cambria Math"/>
                                </a:rPr>
                                <m:t>1</m:t>
                              </m:r>
                            </m:sub>
                          </m:sSub>
                        </m:e>
                      </m:d>
                      <m:acc>
                        <m:accPr>
                          <m:chr m:val="̂"/>
                          <m:ctrlPr>
                            <a:rPr lang="es-EC" sz="2000" i="1">
                              <a:latin typeface="Cambria Math"/>
                            </a:rPr>
                          </m:ctrlPr>
                        </m:accPr>
                        <m:e>
                          <m:r>
                            <a:rPr lang="es-EC" sz="2000" b="0" i="1" smtClean="0">
                              <a:latin typeface="Cambria Math"/>
                            </a:rPr>
                            <m:t>𝑘</m:t>
                          </m:r>
                        </m:e>
                      </m:acc>
                    </m:oMath>
                  </m:oMathPara>
                </a14:m>
                <a:endParaRPr lang="es-EC" sz="2400" dirty="0" smtClean="0"/>
              </a:p>
              <a:p>
                <a:pPr marL="109728" indent="0">
                  <a:buNone/>
                </a:pPr>
                <a:r>
                  <a:rPr lang="es-EC" sz="2400" dirty="0" smtClean="0"/>
                  <a:t>Y su magnitud sería:</a:t>
                </a:r>
              </a:p>
              <a:p>
                <a:pPr marL="109728" indent="0">
                  <a:buNone/>
                </a:pPr>
                <a14:m>
                  <m:oMathPara xmlns:m="http://schemas.openxmlformats.org/officeDocument/2006/math">
                    <m:oMathParaPr>
                      <m:jc m:val="centerGroup"/>
                    </m:oMathParaPr>
                    <m:oMath xmlns:m="http://schemas.openxmlformats.org/officeDocument/2006/math">
                      <m:d>
                        <m:dPr>
                          <m:begChr m:val="|"/>
                          <m:endChr m:val="|"/>
                          <m:ctrlPr>
                            <a:rPr lang="es-EC" sz="2000" i="1" smtClean="0">
                              <a:latin typeface="Cambria Math"/>
                            </a:rPr>
                          </m:ctrlPr>
                        </m:dPr>
                        <m:e>
                          <m:acc>
                            <m:accPr>
                              <m:chr m:val="⃗"/>
                              <m:ctrlPr>
                                <a:rPr lang="es-EC" sz="2000" i="1">
                                  <a:latin typeface="Cambria Math"/>
                                </a:rPr>
                              </m:ctrlPr>
                            </m:accPr>
                            <m:e>
                              <m:r>
                                <a:rPr lang="es-EC" sz="2000" i="1">
                                  <a:latin typeface="Cambria Math"/>
                                </a:rPr>
                                <m:t>𝐴</m:t>
                              </m:r>
                            </m:e>
                          </m:acc>
                        </m:e>
                      </m:d>
                      <m:r>
                        <a:rPr lang="es-EC" sz="2000" b="0" i="1" smtClean="0">
                          <a:latin typeface="Cambria Math"/>
                        </a:rPr>
                        <m:t>=</m:t>
                      </m:r>
                      <m:rad>
                        <m:radPr>
                          <m:degHide m:val="on"/>
                          <m:ctrlPr>
                            <a:rPr lang="es-EC" sz="2000" b="0" i="1" smtClean="0">
                              <a:latin typeface="Cambria Math"/>
                            </a:rPr>
                          </m:ctrlPr>
                        </m:radPr>
                        <m:deg/>
                        <m:e>
                          <m:sSup>
                            <m:sSupPr>
                              <m:ctrlPr>
                                <a:rPr lang="es-EC" sz="2000" b="0" i="1" smtClean="0">
                                  <a:latin typeface="Cambria Math"/>
                                </a:rPr>
                              </m:ctrlPr>
                            </m:sSupPr>
                            <m:e>
                              <m:d>
                                <m:dPr>
                                  <m:ctrlPr>
                                    <a:rPr lang="es-EC" sz="2000" i="1">
                                      <a:latin typeface="Cambria Math"/>
                                    </a:rPr>
                                  </m:ctrlPr>
                                </m:dPr>
                                <m:e>
                                  <m:sSub>
                                    <m:sSubPr>
                                      <m:ctrlPr>
                                        <a:rPr lang="es-EC" sz="2000" i="1">
                                          <a:latin typeface="Cambria Math"/>
                                        </a:rPr>
                                      </m:ctrlPr>
                                    </m:sSubPr>
                                    <m:e>
                                      <m:r>
                                        <a:rPr lang="es-EC" sz="2000" i="1">
                                          <a:latin typeface="Cambria Math"/>
                                        </a:rPr>
                                        <m:t>𝑋</m:t>
                                      </m:r>
                                    </m:e>
                                    <m:sub>
                                      <m:r>
                                        <a:rPr lang="es-EC" sz="2000" i="1">
                                          <a:latin typeface="Cambria Math"/>
                                        </a:rPr>
                                        <m:t>2</m:t>
                                      </m:r>
                                    </m:sub>
                                  </m:sSub>
                                  <m:r>
                                    <a:rPr lang="es-EC" sz="2000" i="1">
                                      <a:latin typeface="Cambria Math"/>
                                    </a:rPr>
                                    <m:t>−</m:t>
                                  </m:r>
                                  <m:sSub>
                                    <m:sSubPr>
                                      <m:ctrlPr>
                                        <a:rPr lang="es-EC" sz="2000" i="1">
                                          <a:latin typeface="Cambria Math"/>
                                        </a:rPr>
                                      </m:ctrlPr>
                                    </m:sSubPr>
                                    <m:e>
                                      <m:r>
                                        <a:rPr lang="es-EC" sz="2000" i="1">
                                          <a:latin typeface="Cambria Math"/>
                                        </a:rPr>
                                        <m:t>𝑋</m:t>
                                      </m:r>
                                    </m:e>
                                    <m:sub>
                                      <m:r>
                                        <a:rPr lang="es-EC" sz="2000" i="1">
                                          <a:latin typeface="Cambria Math"/>
                                        </a:rPr>
                                        <m:t>1</m:t>
                                      </m:r>
                                    </m:sub>
                                  </m:sSub>
                                </m:e>
                              </m:d>
                            </m:e>
                            <m:sup>
                              <m:r>
                                <a:rPr lang="es-EC" sz="2000" b="0" i="1" smtClean="0">
                                  <a:latin typeface="Cambria Math"/>
                                </a:rPr>
                                <m:t>2</m:t>
                              </m:r>
                            </m:sup>
                          </m:sSup>
                          <m:r>
                            <a:rPr lang="es-EC" sz="2000" b="0" i="1" smtClean="0">
                              <a:latin typeface="Cambria Math"/>
                            </a:rPr>
                            <m:t>+</m:t>
                          </m:r>
                          <m:sSup>
                            <m:sSupPr>
                              <m:ctrlPr>
                                <a:rPr lang="es-EC" sz="2000" i="1">
                                  <a:latin typeface="Cambria Math"/>
                                </a:rPr>
                              </m:ctrlPr>
                            </m:sSupPr>
                            <m:e>
                              <m:d>
                                <m:dPr>
                                  <m:ctrlPr>
                                    <a:rPr lang="es-EC" sz="2000" i="1">
                                      <a:latin typeface="Cambria Math"/>
                                    </a:rPr>
                                  </m:ctrlPr>
                                </m:dPr>
                                <m:e>
                                  <m:sSub>
                                    <m:sSubPr>
                                      <m:ctrlPr>
                                        <a:rPr lang="es-EC" sz="2000" i="1">
                                          <a:latin typeface="Cambria Math"/>
                                        </a:rPr>
                                      </m:ctrlPr>
                                    </m:sSubPr>
                                    <m:e>
                                      <m:r>
                                        <a:rPr lang="es-EC" sz="2000" b="0" i="1" smtClean="0">
                                          <a:latin typeface="Cambria Math"/>
                                        </a:rPr>
                                        <m:t>𝑌</m:t>
                                      </m:r>
                                    </m:e>
                                    <m:sub>
                                      <m:r>
                                        <a:rPr lang="es-EC" sz="2000" i="1">
                                          <a:latin typeface="Cambria Math"/>
                                        </a:rPr>
                                        <m:t>2</m:t>
                                      </m:r>
                                    </m:sub>
                                  </m:sSub>
                                  <m:r>
                                    <a:rPr lang="es-EC" sz="2000" i="1">
                                      <a:latin typeface="Cambria Math"/>
                                    </a:rPr>
                                    <m:t>−</m:t>
                                  </m:r>
                                  <m:sSub>
                                    <m:sSubPr>
                                      <m:ctrlPr>
                                        <a:rPr lang="es-EC" sz="2000" i="1">
                                          <a:latin typeface="Cambria Math"/>
                                        </a:rPr>
                                      </m:ctrlPr>
                                    </m:sSubPr>
                                    <m:e>
                                      <m:r>
                                        <a:rPr lang="es-EC" sz="2000" b="0" i="1" smtClean="0">
                                          <a:latin typeface="Cambria Math"/>
                                        </a:rPr>
                                        <m:t>𝑌</m:t>
                                      </m:r>
                                    </m:e>
                                    <m:sub>
                                      <m:r>
                                        <a:rPr lang="es-EC" sz="2000" i="1">
                                          <a:latin typeface="Cambria Math"/>
                                        </a:rPr>
                                        <m:t>1</m:t>
                                      </m:r>
                                    </m:sub>
                                  </m:sSub>
                                </m:e>
                              </m:d>
                            </m:e>
                            <m:sup>
                              <m:r>
                                <a:rPr lang="es-EC" sz="2000" i="1">
                                  <a:latin typeface="Cambria Math"/>
                                </a:rPr>
                                <m:t>2</m:t>
                              </m:r>
                            </m:sup>
                          </m:sSup>
                          <m:r>
                            <a:rPr lang="es-EC" sz="2000" b="0" i="1" smtClean="0">
                              <a:latin typeface="Cambria Math"/>
                            </a:rPr>
                            <m:t>+</m:t>
                          </m:r>
                          <m:sSup>
                            <m:sSupPr>
                              <m:ctrlPr>
                                <a:rPr lang="es-EC" sz="2000" i="1">
                                  <a:latin typeface="Cambria Math"/>
                                </a:rPr>
                              </m:ctrlPr>
                            </m:sSupPr>
                            <m:e>
                              <m:d>
                                <m:dPr>
                                  <m:ctrlPr>
                                    <a:rPr lang="es-EC" sz="2000" i="1">
                                      <a:latin typeface="Cambria Math"/>
                                    </a:rPr>
                                  </m:ctrlPr>
                                </m:dPr>
                                <m:e>
                                  <m:sSub>
                                    <m:sSubPr>
                                      <m:ctrlPr>
                                        <a:rPr lang="es-EC" sz="2000" i="1">
                                          <a:latin typeface="Cambria Math"/>
                                        </a:rPr>
                                      </m:ctrlPr>
                                    </m:sSubPr>
                                    <m:e>
                                      <m:r>
                                        <a:rPr lang="es-EC" sz="2000" b="0" i="1" smtClean="0">
                                          <a:latin typeface="Cambria Math"/>
                                        </a:rPr>
                                        <m:t>𝑍</m:t>
                                      </m:r>
                                    </m:e>
                                    <m:sub>
                                      <m:r>
                                        <a:rPr lang="es-EC" sz="2000" i="1">
                                          <a:latin typeface="Cambria Math"/>
                                        </a:rPr>
                                        <m:t>2</m:t>
                                      </m:r>
                                    </m:sub>
                                  </m:sSub>
                                  <m:r>
                                    <a:rPr lang="es-EC" sz="2000" i="1">
                                      <a:latin typeface="Cambria Math"/>
                                    </a:rPr>
                                    <m:t>−</m:t>
                                  </m:r>
                                  <m:sSub>
                                    <m:sSubPr>
                                      <m:ctrlPr>
                                        <a:rPr lang="es-EC" sz="2000" i="1">
                                          <a:latin typeface="Cambria Math"/>
                                        </a:rPr>
                                      </m:ctrlPr>
                                    </m:sSubPr>
                                    <m:e>
                                      <m:r>
                                        <a:rPr lang="es-EC" sz="2000" b="0" i="1" smtClean="0">
                                          <a:latin typeface="Cambria Math"/>
                                        </a:rPr>
                                        <m:t>𝑍</m:t>
                                      </m:r>
                                    </m:e>
                                    <m:sub>
                                      <m:r>
                                        <a:rPr lang="es-EC" sz="2000" i="1">
                                          <a:latin typeface="Cambria Math"/>
                                        </a:rPr>
                                        <m:t>1</m:t>
                                      </m:r>
                                    </m:sub>
                                  </m:sSub>
                                </m:e>
                              </m:d>
                            </m:e>
                            <m:sup>
                              <m:r>
                                <a:rPr lang="es-EC" sz="2000" i="1">
                                  <a:latin typeface="Cambria Math"/>
                                </a:rPr>
                                <m:t>2</m:t>
                              </m:r>
                            </m:sup>
                          </m:sSup>
                        </m:e>
                      </m:rad>
                    </m:oMath>
                  </m:oMathPara>
                </a14:m>
                <a:endParaRPr lang="es-EC"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2249424"/>
                <a:ext cx="5688632" cy="4131904"/>
              </a:xfrm>
              <a:blipFill rotWithShape="1">
                <a:blip r:embed="rId2"/>
                <a:stretch>
                  <a:fillRect t="-1180" r="-857"/>
                </a:stretch>
              </a:blipFill>
            </p:spPr>
            <p:txBody>
              <a:bodyPr/>
              <a:lstStyle/>
              <a:p>
                <a:r>
                  <a:rPr lang="es-EC">
                    <a:noFill/>
                  </a:rPr>
                  <a:t> </a:t>
                </a:r>
              </a:p>
            </p:txBody>
          </p:sp>
        </mc:Fallback>
      </mc:AlternateContent>
      <p:sp>
        <p:nvSpPr>
          <p:cNvPr id="4" name="Line 12"/>
          <p:cNvSpPr>
            <a:spLocks noChangeShapeType="1"/>
          </p:cNvSpPr>
          <p:nvPr/>
        </p:nvSpPr>
        <p:spPr bwMode="auto">
          <a:xfrm flipV="1">
            <a:off x="7236296" y="3356992"/>
            <a:ext cx="592460" cy="2160240"/>
          </a:xfrm>
          <a:prstGeom prst="line">
            <a:avLst/>
          </a:prstGeom>
          <a:noFill/>
          <a:ln w="88900">
            <a:solidFill>
              <a:srgbClr val="3333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
        <p:nvSpPr>
          <p:cNvPr id="5" name="Text Box 11"/>
          <p:cNvSpPr txBox="1">
            <a:spLocks noChangeArrowheads="1"/>
          </p:cNvSpPr>
          <p:nvPr/>
        </p:nvSpPr>
        <p:spPr bwMode="auto">
          <a:xfrm>
            <a:off x="7226002" y="2614488"/>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spcBef>
                <a:spcPct val="50000"/>
              </a:spcBef>
            </a:pPr>
            <a:r>
              <a:rPr lang="es-ES_tradnl" altLang="es-EC" sz="3200" b="1" dirty="0"/>
              <a:t>(x</a:t>
            </a:r>
            <a:r>
              <a:rPr lang="es-ES_tradnl" altLang="es-EC" sz="3200" b="1" baseline="-25000" dirty="0"/>
              <a:t>2</a:t>
            </a:r>
            <a:r>
              <a:rPr lang="es-ES_tradnl" altLang="es-EC" sz="3200" b="1" dirty="0"/>
              <a:t>,y</a:t>
            </a:r>
            <a:r>
              <a:rPr lang="es-ES_tradnl" altLang="es-EC" sz="3200" b="1" baseline="-25000" dirty="0"/>
              <a:t>2</a:t>
            </a:r>
            <a:r>
              <a:rPr lang="es-ES_tradnl" altLang="es-EC" sz="3200" b="1" dirty="0"/>
              <a:t>,z</a:t>
            </a:r>
            <a:r>
              <a:rPr lang="es-ES_tradnl" altLang="es-EC" sz="3200" b="1" baseline="-25000" dirty="0"/>
              <a:t>2</a:t>
            </a:r>
            <a:r>
              <a:rPr lang="es-ES_tradnl" altLang="es-EC" sz="3200" b="1" dirty="0"/>
              <a:t>)</a:t>
            </a:r>
          </a:p>
        </p:txBody>
      </p:sp>
      <p:sp>
        <p:nvSpPr>
          <p:cNvPr id="6" name="Text Box 10"/>
          <p:cNvSpPr txBox="1">
            <a:spLocks noChangeArrowheads="1"/>
          </p:cNvSpPr>
          <p:nvPr/>
        </p:nvSpPr>
        <p:spPr bwMode="auto">
          <a:xfrm>
            <a:off x="6516216" y="5661248"/>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itchFamily="18" charset="0"/>
              </a:defRPr>
            </a:lvl1pPr>
            <a:lvl2pPr marL="571500" defTabSz="762000">
              <a:defRPr sz="2400">
                <a:solidFill>
                  <a:schemeClr val="tx1"/>
                </a:solidFill>
                <a:latin typeface="Times New Roman" pitchFamily="18" charset="0"/>
              </a:defRPr>
            </a:lvl2pPr>
            <a:lvl3pPr marL="1143000" defTabSz="762000">
              <a:defRPr sz="2400">
                <a:solidFill>
                  <a:schemeClr val="tx1"/>
                </a:solidFill>
                <a:latin typeface="Times New Roman" pitchFamily="18" charset="0"/>
              </a:defRPr>
            </a:lvl3pPr>
            <a:lvl4pPr marL="1714500" defTabSz="762000">
              <a:defRPr sz="2400">
                <a:solidFill>
                  <a:schemeClr val="tx1"/>
                </a:solidFill>
                <a:latin typeface="Times New Roman" pitchFamily="18" charset="0"/>
              </a:defRPr>
            </a:lvl4pPr>
            <a:lvl5pPr marL="2286000" defTabSz="762000">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spcBef>
                <a:spcPct val="50000"/>
              </a:spcBef>
            </a:pPr>
            <a:r>
              <a:rPr lang="es-ES_tradnl" altLang="es-EC" sz="3200" b="1" dirty="0"/>
              <a:t>(x</a:t>
            </a:r>
            <a:r>
              <a:rPr lang="es-ES_tradnl" altLang="es-EC" sz="3200" b="1" baseline="-25000" dirty="0"/>
              <a:t>1</a:t>
            </a:r>
            <a:r>
              <a:rPr lang="es-ES_tradnl" altLang="es-EC" sz="3200" b="1" dirty="0"/>
              <a:t>,y</a:t>
            </a:r>
            <a:r>
              <a:rPr lang="es-ES_tradnl" altLang="es-EC" sz="3200" b="1" baseline="-25000" dirty="0"/>
              <a:t>1</a:t>
            </a:r>
            <a:r>
              <a:rPr lang="es-ES_tradnl" altLang="es-EC" sz="3200" b="1" dirty="0"/>
              <a:t>,z</a:t>
            </a:r>
            <a:r>
              <a:rPr lang="es-ES_tradnl" altLang="es-EC" sz="3200" b="1" baseline="-25000" dirty="0"/>
              <a:t>1</a:t>
            </a:r>
            <a:r>
              <a:rPr lang="es-ES_tradnl" altLang="es-EC" sz="3200" b="1" dirty="0"/>
              <a:t>)</a:t>
            </a:r>
          </a:p>
        </p:txBody>
      </p:sp>
      <p:sp>
        <p:nvSpPr>
          <p:cNvPr id="8" name="7 Elipse"/>
          <p:cNvSpPr/>
          <p:nvPr/>
        </p:nvSpPr>
        <p:spPr>
          <a:xfrm>
            <a:off x="7756748" y="3359149"/>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7164288" y="544522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0" name="9 CuadroTexto"/>
              <p:cNvSpPr txBox="1"/>
              <p:nvPr/>
            </p:nvSpPr>
            <p:spPr>
              <a:xfrm>
                <a:off x="6860522" y="4234716"/>
                <a:ext cx="447781" cy="578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C" sz="2800" b="1" i="1" smtClean="0">
                              <a:latin typeface="Cambria Math"/>
                            </a:rPr>
                          </m:ctrlPr>
                        </m:accPr>
                        <m:e>
                          <m:r>
                            <a:rPr lang="es-EC" sz="2800" b="1" i="1" smtClean="0">
                              <a:latin typeface="Cambria Math"/>
                            </a:rPr>
                            <m:t>𝑨</m:t>
                          </m:r>
                        </m:e>
                      </m:acc>
                    </m:oMath>
                  </m:oMathPara>
                </a14:m>
                <a:endParaRPr lang="es-EC" b="1"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6860522" y="4234716"/>
                <a:ext cx="447781" cy="578300"/>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0711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Ejercicio 1:</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pPr marL="109728" indent="0">
                  <a:buNone/>
                </a:pPr>
                <a:r>
                  <a:rPr lang="es-EC" dirty="0" smtClean="0"/>
                  <a:t>Defina los vectores y sus magnitudes, si estos comienzan en X1 y terminan en X2:</a:t>
                </a:r>
              </a:p>
              <a:p>
                <a14:m>
                  <m:oMath xmlns:m="http://schemas.openxmlformats.org/officeDocument/2006/math">
                    <m:sSub>
                      <m:sSubPr>
                        <m:ctrlPr>
                          <a:rPr lang="es-EC" i="1" smtClean="0">
                            <a:latin typeface="Cambria Math"/>
                          </a:rPr>
                        </m:ctrlPr>
                      </m:sSubPr>
                      <m:e>
                        <m:r>
                          <a:rPr lang="es-EC" b="0" i="1" smtClean="0">
                            <a:latin typeface="Cambria Math"/>
                          </a:rPr>
                          <m:t>𝑋</m:t>
                        </m:r>
                      </m:e>
                      <m:sub>
                        <m:r>
                          <a:rPr lang="es-EC" b="0" i="1" smtClean="0">
                            <a:latin typeface="Cambria Math"/>
                          </a:rPr>
                          <m:t>1</m:t>
                        </m:r>
                      </m:sub>
                    </m:sSub>
                    <m:r>
                      <a:rPr lang="es-EC" b="0" i="1" smtClean="0">
                        <a:latin typeface="Cambria Math"/>
                      </a:rPr>
                      <m:t>=</m:t>
                    </m:r>
                    <m:d>
                      <m:dPr>
                        <m:ctrlPr>
                          <a:rPr lang="es-EC" b="0" i="1" smtClean="0">
                            <a:latin typeface="Cambria Math"/>
                          </a:rPr>
                        </m:ctrlPr>
                      </m:dPr>
                      <m:e>
                        <m:r>
                          <a:rPr lang="es-EC" b="0" i="1" smtClean="0">
                            <a:latin typeface="Cambria Math"/>
                          </a:rPr>
                          <m:t>−2,3,0</m:t>
                        </m:r>
                      </m:e>
                    </m:d>
                    <m:r>
                      <a:rPr lang="es-EC" b="0" i="1" smtClean="0">
                        <a:latin typeface="Cambria Math"/>
                      </a:rPr>
                      <m:t> ; </m:t>
                    </m:r>
                    <m:sSub>
                      <m:sSubPr>
                        <m:ctrlPr>
                          <a:rPr lang="es-EC" i="1">
                            <a:latin typeface="Cambria Math"/>
                          </a:rPr>
                        </m:ctrlPr>
                      </m:sSubPr>
                      <m:e>
                        <m:r>
                          <a:rPr lang="es-EC" i="1">
                            <a:latin typeface="Cambria Math"/>
                          </a:rPr>
                          <m:t>𝑋</m:t>
                        </m:r>
                      </m:e>
                      <m:sub>
                        <m:r>
                          <a:rPr lang="es-EC" b="0" i="1" smtClean="0">
                            <a:latin typeface="Cambria Math"/>
                          </a:rPr>
                          <m:t>2</m:t>
                        </m:r>
                      </m:sub>
                    </m:sSub>
                    <m:r>
                      <a:rPr lang="es-EC" i="1">
                        <a:latin typeface="Cambria Math"/>
                      </a:rPr>
                      <m:t>=</m:t>
                    </m:r>
                    <m:d>
                      <m:dPr>
                        <m:ctrlPr>
                          <a:rPr lang="es-EC" i="1">
                            <a:latin typeface="Cambria Math"/>
                          </a:rPr>
                        </m:ctrlPr>
                      </m:dPr>
                      <m:e>
                        <m:r>
                          <a:rPr lang="es-EC" b="0" i="1" smtClean="0">
                            <a:latin typeface="Cambria Math"/>
                          </a:rPr>
                          <m:t>1</m:t>
                        </m:r>
                        <m:r>
                          <a:rPr lang="es-EC" i="1">
                            <a:latin typeface="Cambria Math"/>
                          </a:rPr>
                          <m:t>,</m:t>
                        </m:r>
                        <m:r>
                          <a:rPr lang="es-EC" b="0" i="1" smtClean="0">
                            <a:latin typeface="Cambria Math"/>
                          </a:rPr>
                          <m:t>−2</m:t>
                        </m:r>
                        <m:r>
                          <a:rPr lang="es-EC" i="1">
                            <a:latin typeface="Cambria Math"/>
                          </a:rPr>
                          <m:t>,</m:t>
                        </m:r>
                        <m:r>
                          <a:rPr lang="es-EC" b="0" i="1" smtClean="0">
                            <a:latin typeface="Cambria Math"/>
                          </a:rPr>
                          <m:t>−2</m:t>
                        </m:r>
                      </m:e>
                    </m:d>
                  </m:oMath>
                </a14:m>
                <a:endParaRPr lang="es-EC" dirty="0"/>
              </a:p>
              <a:p>
                <a14:m>
                  <m:oMath xmlns:m="http://schemas.openxmlformats.org/officeDocument/2006/math">
                    <m:sSub>
                      <m:sSubPr>
                        <m:ctrlPr>
                          <a:rPr lang="es-EC" i="1">
                            <a:latin typeface="Cambria Math"/>
                          </a:rPr>
                        </m:ctrlPr>
                      </m:sSubPr>
                      <m:e>
                        <m:r>
                          <a:rPr lang="es-EC" i="1">
                            <a:latin typeface="Cambria Math"/>
                          </a:rPr>
                          <m:t>𝑋</m:t>
                        </m:r>
                      </m:e>
                      <m:sub>
                        <m:r>
                          <a:rPr lang="es-EC" i="1">
                            <a:latin typeface="Cambria Math"/>
                          </a:rPr>
                          <m:t>1</m:t>
                        </m:r>
                      </m:sub>
                    </m:sSub>
                    <m:r>
                      <a:rPr lang="es-EC" i="1">
                        <a:latin typeface="Cambria Math"/>
                      </a:rPr>
                      <m:t>=</m:t>
                    </m:r>
                    <m:d>
                      <m:dPr>
                        <m:ctrlPr>
                          <a:rPr lang="es-EC" i="1">
                            <a:latin typeface="Cambria Math"/>
                          </a:rPr>
                        </m:ctrlPr>
                      </m:dPr>
                      <m:e>
                        <m:r>
                          <a:rPr lang="es-EC" b="0" i="1" smtClean="0">
                            <a:latin typeface="Cambria Math"/>
                          </a:rPr>
                          <m:t>0</m:t>
                        </m:r>
                        <m:r>
                          <a:rPr lang="es-EC" i="1">
                            <a:latin typeface="Cambria Math"/>
                          </a:rPr>
                          <m:t>,</m:t>
                        </m:r>
                        <m:r>
                          <a:rPr lang="es-EC" b="0" i="1" smtClean="0">
                            <a:latin typeface="Cambria Math"/>
                          </a:rPr>
                          <m:t>1</m:t>
                        </m:r>
                        <m:r>
                          <a:rPr lang="es-EC" i="1">
                            <a:latin typeface="Cambria Math"/>
                          </a:rPr>
                          <m:t>,0</m:t>
                        </m:r>
                      </m:e>
                    </m:d>
                    <m:r>
                      <a:rPr lang="es-EC" i="1">
                        <a:latin typeface="Cambria Math"/>
                      </a:rPr>
                      <m:t> ; </m:t>
                    </m:r>
                    <m:sSub>
                      <m:sSubPr>
                        <m:ctrlPr>
                          <a:rPr lang="es-EC" i="1">
                            <a:latin typeface="Cambria Math"/>
                          </a:rPr>
                        </m:ctrlPr>
                      </m:sSubPr>
                      <m:e>
                        <m:r>
                          <a:rPr lang="es-EC" i="1">
                            <a:latin typeface="Cambria Math"/>
                          </a:rPr>
                          <m:t>𝑋</m:t>
                        </m:r>
                      </m:e>
                      <m:sub>
                        <m:r>
                          <a:rPr lang="es-EC" i="1">
                            <a:latin typeface="Cambria Math"/>
                          </a:rPr>
                          <m:t>2</m:t>
                        </m:r>
                      </m:sub>
                    </m:sSub>
                    <m:r>
                      <a:rPr lang="es-EC" i="1">
                        <a:latin typeface="Cambria Math"/>
                      </a:rPr>
                      <m:t>=</m:t>
                    </m:r>
                    <m:d>
                      <m:dPr>
                        <m:ctrlPr>
                          <a:rPr lang="es-EC" i="1">
                            <a:latin typeface="Cambria Math"/>
                          </a:rPr>
                        </m:ctrlPr>
                      </m:dPr>
                      <m:e>
                        <m:r>
                          <a:rPr lang="es-EC" b="0" i="1" smtClean="0">
                            <a:latin typeface="Cambria Math"/>
                          </a:rPr>
                          <m:t>2</m:t>
                        </m:r>
                        <m:r>
                          <a:rPr lang="es-EC" i="1">
                            <a:latin typeface="Cambria Math"/>
                          </a:rPr>
                          <m:t>,</m:t>
                        </m:r>
                        <m:r>
                          <a:rPr lang="es-EC" b="0" i="1" smtClean="0">
                            <a:latin typeface="Cambria Math"/>
                          </a:rPr>
                          <m:t>3</m:t>
                        </m:r>
                        <m:r>
                          <a:rPr lang="es-EC" i="1">
                            <a:latin typeface="Cambria Math"/>
                          </a:rPr>
                          <m:t>,</m:t>
                        </m:r>
                        <m:r>
                          <a:rPr lang="es-EC" b="0" i="1" smtClean="0">
                            <a:latin typeface="Cambria Math"/>
                          </a:rPr>
                          <m:t>1</m:t>
                        </m:r>
                      </m:e>
                    </m:d>
                  </m:oMath>
                </a14:m>
                <a:endParaRPr lang="es-EC" dirty="0"/>
              </a:p>
              <a:p>
                <a14:m>
                  <m:oMath xmlns:m="http://schemas.openxmlformats.org/officeDocument/2006/math">
                    <m:sSub>
                      <m:sSubPr>
                        <m:ctrlPr>
                          <a:rPr lang="es-EC" i="1">
                            <a:latin typeface="Cambria Math"/>
                          </a:rPr>
                        </m:ctrlPr>
                      </m:sSubPr>
                      <m:e>
                        <m:r>
                          <a:rPr lang="es-EC" i="1">
                            <a:latin typeface="Cambria Math"/>
                          </a:rPr>
                          <m:t>𝑋</m:t>
                        </m:r>
                      </m:e>
                      <m:sub>
                        <m:r>
                          <a:rPr lang="es-EC" i="1">
                            <a:latin typeface="Cambria Math"/>
                          </a:rPr>
                          <m:t>1</m:t>
                        </m:r>
                      </m:sub>
                    </m:sSub>
                    <m:r>
                      <a:rPr lang="es-EC" i="1">
                        <a:latin typeface="Cambria Math"/>
                      </a:rPr>
                      <m:t>=</m:t>
                    </m:r>
                    <m:d>
                      <m:dPr>
                        <m:ctrlPr>
                          <a:rPr lang="es-EC" i="1">
                            <a:latin typeface="Cambria Math"/>
                          </a:rPr>
                        </m:ctrlPr>
                      </m:dPr>
                      <m:e>
                        <m:r>
                          <a:rPr lang="es-EC" b="0" i="1" smtClean="0">
                            <a:latin typeface="Cambria Math"/>
                          </a:rPr>
                          <m:t>1,2,3</m:t>
                        </m:r>
                      </m:e>
                    </m:d>
                    <m:r>
                      <a:rPr lang="es-EC" i="1">
                        <a:latin typeface="Cambria Math"/>
                      </a:rPr>
                      <m:t> ; </m:t>
                    </m:r>
                    <m:sSub>
                      <m:sSubPr>
                        <m:ctrlPr>
                          <a:rPr lang="es-EC" i="1">
                            <a:latin typeface="Cambria Math"/>
                          </a:rPr>
                        </m:ctrlPr>
                      </m:sSubPr>
                      <m:e>
                        <m:r>
                          <a:rPr lang="es-EC" i="1">
                            <a:latin typeface="Cambria Math"/>
                          </a:rPr>
                          <m:t>𝑋</m:t>
                        </m:r>
                      </m:e>
                      <m:sub>
                        <m:r>
                          <a:rPr lang="es-EC" i="1">
                            <a:latin typeface="Cambria Math"/>
                          </a:rPr>
                          <m:t>2</m:t>
                        </m:r>
                      </m:sub>
                    </m:sSub>
                    <m:r>
                      <a:rPr lang="es-EC" i="1">
                        <a:latin typeface="Cambria Math"/>
                      </a:rPr>
                      <m:t>=</m:t>
                    </m:r>
                    <m:d>
                      <m:dPr>
                        <m:ctrlPr>
                          <a:rPr lang="es-EC" i="1">
                            <a:latin typeface="Cambria Math"/>
                          </a:rPr>
                        </m:ctrlPr>
                      </m:dPr>
                      <m:e>
                        <m:r>
                          <a:rPr lang="es-EC" b="0" i="1" smtClean="0">
                            <a:latin typeface="Cambria Math"/>
                          </a:rPr>
                          <m:t>2</m:t>
                        </m:r>
                        <m:r>
                          <a:rPr lang="es-EC" i="1">
                            <a:latin typeface="Cambria Math"/>
                          </a:rPr>
                          <m:t>,</m:t>
                        </m:r>
                        <m:r>
                          <a:rPr lang="es-EC" b="0" i="1" smtClean="0">
                            <a:latin typeface="Cambria Math"/>
                          </a:rPr>
                          <m:t>1</m:t>
                        </m:r>
                        <m:r>
                          <a:rPr lang="es-EC" i="1">
                            <a:latin typeface="Cambria Math"/>
                          </a:rPr>
                          <m:t>,</m:t>
                        </m:r>
                        <m:r>
                          <a:rPr lang="es-EC" b="0" i="1" smtClean="0">
                            <a:latin typeface="Cambria Math"/>
                          </a:rPr>
                          <m:t>0</m:t>
                        </m:r>
                      </m:e>
                    </m:d>
                  </m:oMath>
                </a14:m>
                <a:endParaRPr lang="es-EC" dirty="0"/>
              </a:p>
              <a:p>
                <a14:m>
                  <m:oMath xmlns:m="http://schemas.openxmlformats.org/officeDocument/2006/math">
                    <m:sSub>
                      <m:sSubPr>
                        <m:ctrlPr>
                          <a:rPr lang="es-EC" i="1">
                            <a:latin typeface="Cambria Math"/>
                          </a:rPr>
                        </m:ctrlPr>
                      </m:sSubPr>
                      <m:e>
                        <m:r>
                          <a:rPr lang="es-EC" i="1">
                            <a:latin typeface="Cambria Math"/>
                          </a:rPr>
                          <m:t>𝑋</m:t>
                        </m:r>
                      </m:e>
                      <m:sub>
                        <m:r>
                          <a:rPr lang="es-EC" i="1">
                            <a:latin typeface="Cambria Math"/>
                          </a:rPr>
                          <m:t>1</m:t>
                        </m:r>
                      </m:sub>
                    </m:sSub>
                    <m:r>
                      <a:rPr lang="es-EC" i="1">
                        <a:latin typeface="Cambria Math"/>
                      </a:rPr>
                      <m:t>=</m:t>
                    </m:r>
                    <m:d>
                      <m:dPr>
                        <m:ctrlPr>
                          <a:rPr lang="es-EC" i="1">
                            <a:latin typeface="Cambria Math"/>
                          </a:rPr>
                        </m:ctrlPr>
                      </m:dPr>
                      <m:e>
                        <m:r>
                          <a:rPr lang="es-EC" i="1">
                            <a:latin typeface="Cambria Math"/>
                          </a:rPr>
                          <m:t>2,</m:t>
                        </m:r>
                        <m:r>
                          <a:rPr lang="es-EC" b="0" i="1" smtClean="0">
                            <a:latin typeface="Cambria Math"/>
                          </a:rPr>
                          <m:t>1</m:t>
                        </m:r>
                        <m:r>
                          <a:rPr lang="es-EC" i="1">
                            <a:latin typeface="Cambria Math"/>
                          </a:rPr>
                          <m:t>,0</m:t>
                        </m:r>
                      </m:e>
                    </m:d>
                    <m:r>
                      <a:rPr lang="es-EC" i="1">
                        <a:latin typeface="Cambria Math"/>
                      </a:rPr>
                      <m:t> ; </m:t>
                    </m:r>
                    <m:sSub>
                      <m:sSubPr>
                        <m:ctrlPr>
                          <a:rPr lang="es-EC" i="1">
                            <a:latin typeface="Cambria Math"/>
                          </a:rPr>
                        </m:ctrlPr>
                      </m:sSubPr>
                      <m:e>
                        <m:r>
                          <a:rPr lang="es-EC" i="1">
                            <a:latin typeface="Cambria Math"/>
                          </a:rPr>
                          <m:t>𝑋</m:t>
                        </m:r>
                      </m:e>
                      <m:sub>
                        <m:r>
                          <a:rPr lang="es-EC" i="1">
                            <a:latin typeface="Cambria Math"/>
                          </a:rPr>
                          <m:t>2</m:t>
                        </m:r>
                      </m:sub>
                    </m:sSub>
                    <m:r>
                      <a:rPr lang="es-EC" i="1">
                        <a:latin typeface="Cambria Math"/>
                      </a:rPr>
                      <m:t>=</m:t>
                    </m:r>
                    <m:d>
                      <m:dPr>
                        <m:ctrlPr>
                          <a:rPr lang="es-EC" i="1">
                            <a:latin typeface="Cambria Math"/>
                          </a:rPr>
                        </m:ctrlPr>
                      </m:dPr>
                      <m:e>
                        <m:r>
                          <a:rPr lang="es-EC" b="0" i="1" smtClean="0">
                            <a:latin typeface="Cambria Math"/>
                          </a:rPr>
                          <m:t>−</m:t>
                        </m:r>
                        <m:r>
                          <a:rPr lang="es-EC" i="1">
                            <a:latin typeface="Cambria Math"/>
                          </a:rPr>
                          <m:t>1,</m:t>
                        </m:r>
                        <m:r>
                          <a:rPr lang="es-EC" b="0" i="1" smtClean="0">
                            <a:latin typeface="Cambria Math"/>
                          </a:rPr>
                          <m:t>0</m:t>
                        </m:r>
                        <m:r>
                          <a:rPr lang="es-EC" i="1">
                            <a:latin typeface="Cambria Math"/>
                          </a:rPr>
                          <m:t>,−2</m:t>
                        </m:r>
                      </m:e>
                    </m:d>
                  </m:oMath>
                </a14:m>
                <a:endParaRPr lang="es-EC" dirty="0"/>
              </a:p>
              <a:p>
                <a:pPr marL="109728" indent="0">
                  <a:buNone/>
                </a:pP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a:stretch>
              </a:blipFill>
            </p:spPr>
            <p:txBody>
              <a:bodyPr/>
              <a:lstStyle/>
              <a:p>
                <a:r>
                  <a:rPr lang="es-EC">
                    <a:noFill/>
                  </a:rPr>
                  <a:t> </a:t>
                </a:r>
              </a:p>
            </p:txBody>
          </p:sp>
        </mc:Fallback>
      </mc:AlternateContent>
    </p:spTree>
    <p:extLst>
      <p:ext uri="{BB962C8B-B14F-4D97-AF65-F5344CB8AC3E}">
        <p14:creationId xmlns:p14="http://schemas.microsoft.com/office/powerpoint/2010/main" val="37363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Proyección de vectores</a:t>
            </a:r>
            <a:endParaRPr lang="es-EC" dirty="0"/>
          </a:p>
        </p:txBody>
      </p:sp>
      <p:sp>
        <p:nvSpPr>
          <p:cNvPr id="5" name="4 Marcador de texto"/>
          <p:cNvSpPr>
            <a:spLocks noGrp="1"/>
          </p:cNvSpPr>
          <p:nvPr>
            <p:ph type="body" idx="1"/>
          </p:nvPr>
        </p:nvSpPr>
        <p:spPr/>
        <p:txBody>
          <a:bodyPr/>
          <a:lstStyle/>
          <a:p>
            <a:r>
              <a:rPr lang="es-EC" dirty="0" smtClean="0"/>
              <a:t>En R3</a:t>
            </a:r>
            <a:endParaRPr lang="es-EC" dirty="0"/>
          </a:p>
        </p:txBody>
      </p:sp>
    </p:spTree>
    <p:extLst>
      <p:ext uri="{BB962C8B-B14F-4D97-AF65-F5344CB8AC3E}">
        <p14:creationId xmlns:p14="http://schemas.microsoft.com/office/powerpoint/2010/main" val="234064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Vectores unitarios</a:t>
            </a:r>
            <a:endParaRPr lang="es-EC" dirty="0"/>
          </a:p>
        </p:txBody>
      </p:sp>
      <mc:AlternateContent xmlns:mc="http://schemas.openxmlformats.org/markup-compatibility/2006" xmlns:a14="http://schemas.microsoft.com/office/drawing/2010/main">
        <mc:Choice Requires="a14">
          <p:sp>
            <p:nvSpPr>
              <p:cNvPr id="5" name="4 Marcador de contenido"/>
              <p:cNvSpPr>
                <a:spLocks noGrp="1"/>
              </p:cNvSpPr>
              <p:nvPr>
                <p:ph idx="1"/>
              </p:nvPr>
            </p:nvSpPr>
            <p:spPr/>
            <p:txBody>
              <a:bodyPr>
                <a:normAutofit/>
              </a:bodyPr>
              <a:lstStyle/>
              <a:p>
                <a:pPr marL="109728" indent="0">
                  <a:buNone/>
                </a:pPr>
                <a:r>
                  <a:rPr lang="es-EC" dirty="0" smtClean="0"/>
                  <a:t>Sea un vector unitario aquel vector cuya magnitud sea igual a la unidad. Dentro de los vectores unitarios en R3 existen 3 vectores fundamentales o también llamados </a:t>
                </a:r>
                <a:r>
                  <a:rPr lang="es-EC" b="1" u="sng" dirty="0" smtClean="0"/>
                  <a:t>directores</a:t>
                </a:r>
                <a:r>
                  <a:rPr lang="es-EC" dirty="0" smtClean="0"/>
                  <a:t>, estos son:</a:t>
                </a:r>
              </a:p>
              <a:p>
                <a:pPr marL="109728" indent="0">
                  <a:buNone/>
                </a:pPr>
                <a14:m>
                  <m:oMathPara xmlns:m="http://schemas.openxmlformats.org/officeDocument/2006/math">
                    <m:oMathParaPr>
                      <m:jc m:val="centerGroup"/>
                    </m:oMathParaPr>
                    <m:oMath xmlns:m="http://schemas.openxmlformats.org/officeDocument/2006/math">
                      <m:acc>
                        <m:accPr>
                          <m:chr m:val="̂"/>
                          <m:ctrlPr>
                            <a:rPr lang="es-EC" b="1" i="1">
                              <a:latin typeface="Cambria Math"/>
                            </a:rPr>
                          </m:ctrlPr>
                        </m:accPr>
                        <m:e>
                          <m:r>
                            <a:rPr lang="es-EC" b="1" i="1" smtClean="0">
                              <a:latin typeface="Cambria Math"/>
                            </a:rPr>
                            <m:t>𝒊</m:t>
                          </m:r>
                        </m:e>
                      </m:acc>
                      <m:r>
                        <a:rPr lang="es-EC" b="1" i="1" smtClean="0">
                          <a:latin typeface="Cambria Math"/>
                        </a:rPr>
                        <m:t> , </m:t>
                      </m:r>
                      <m:acc>
                        <m:accPr>
                          <m:chr m:val="̂"/>
                          <m:ctrlPr>
                            <a:rPr lang="es-EC" b="1" i="1">
                              <a:latin typeface="Cambria Math"/>
                            </a:rPr>
                          </m:ctrlPr>
                        </m:accPr>
                        <m:e>
                          <m:r>
                            <a:rPr lang="es-EC" b="1" i="1" smtClean="0">
                              <a:latin typeface="Cambria Math"/>
                            </a:rPr>
                            <m:t>𝒋</m:t>
                          </m:r>
                        </m:e>
                      </m:acc>
                      <m:r>
                        <a:rPr lang="es-EC" b="1" i="1" smtClean="0">
                          <a:latin typeface="Cambria Math"/>
                        </a:rPr>
                        <m:t> , </m:t>
                      </m:r>
                      <m:acc>
                        <m:accPr>
                          <m:chr m:val="̂"/>
                          <m:ctrlPr>
                            <a:rPr lang="es-EC" b="1" i="1">
                              <a:latin typeface="Cambria Math"/>
                            </a:rPr>
                          </m:ctrlPr>
                        </m:accPr>
                        <m:e>
                          <m:r>
                            <a:rPr lang="es-EC" b="1" i="1" smtClean="0">
                              <a:latin typeface="Cambria Math"/>
                            </a:rPr>
                            <m:t>𝒌</m:t>
                          </m:r>
                        </m:e>
                      </m:acc>
                    </m:oMath>
                  </m:oMathPara>
                </a14:m>
                <a:endParaRPr lang="es-EC" b="1" dirty="0" smtClean="0"/>
              </a:p>
              <a:p>
                <a:pPr marL="109728" indent="0">
                  <a:buNone/>
                </a:pPr>
                <a:r>
                  <a:rPr lang="es-EC" dirty="0" smtClean="0"/>
                  <a:t>Estos se encuentran sobre cada eje coordenado, donde </a:t>
                </a:r>
                <a14:m>
                  <m:oMath xmlns:m="http://schemas.openxmlformats.org/officeDocument/2006/math">
                    <m:acc>
                      <m:accPr>
                        <m:chr m:val="̂"/>
                        <m:ctrlPr>
                          <a:rPr lang="es-EC" b="1" i="1">
                            <a:latin typeface="Cambria Math"/>
                          </a:rPr>
                        </m:ctrlPr>
                      </m:accPr>
                      <m:e>
                        <m:r>
                          <a:rPr lang="es-EC" b="1" i="1" smtClean="0">
                            <a:latin typeface="Cambria Math"/>
                          </a:rPr>
                          <m:t>𝒊</m:t>
                        </m:r>
                      </m:e>
                    </m:acc>
                  </m:oMath>
                </a14:m>
                <a:r>
                  <a:rPr lang="es-EC" dirty="0" smtClean="0"/>
                  <a:t> corresponde al eje x, </a:t>
                </a:r>
                <a14:m>
                  <m:oMath xmlns:m="http://schemas.openxmlformats.org/officeDocument/2006/math">
                    <m:acc>
                      <m:accPr>
                        <m:chr m:val="̂"/>
                        <m:ctrlPr>
                          <a:rPr lang="es-EC" b="1" i="1">
                            <a:latin typeface="Cambria Math"/>
                          </a:rPr>
                        </m:ctrlPr>
                      </m:accPr>
                      <m:e>
                        <m:r>
                          <a:rPr lang="es-EC" b="1" i="1" smtClean="0">
                            <a:latin typeface="Cambria Math"/>
                          </a:rPr>
                          <m:t>𝒋</m:t>
                        </m:r>
                      </m:e>
                    </m:acc>
                  </m:oMath>
                </a14:m>
                <a:r>
                  <a:rPr lang="es-EC" dirty="0"/>
                  <a:t> corresponde al eje </a:t>
                </a:r>
                <a:r>
                  <a:rPr lang="es-EC" dirty="0" smtClean="0"/>
                  <a:t>y </a:t>
                </a:r>
                <a14:m>
                  <m:oMath xmlns:m="http://schemas.openxmlformats.org/officeDocument/2006/math">
                    <m:acc>
                      <m:accPr>
                        <m:chr m:val="̂"/>
                        <m:ctrlPr>
                          <a:rPr lang="es-EC" b="1" i="1">
                            <a:latin typeface="Cambria Math"/>
                          </a:rPr>
                        </m:ctrlPr>
                      </m:accPr>
                      <m:e>
                        <m:r>
                          <a:rPr lang="es-EC" b="1" i="1" smtClean="0">
                            <a:latin typeface="Cambria Math"/>
                          </a:rPr>
                          <m:t>𝒌</m:t>
                        </m:r>
                      </m:e>
                    </m:acc>
                  </m:oMath>
                </a14:m>
                <a:r>
                  <a:rPr lang="es-EC" dirty="0"/>
                  <a:t> corresponde al eje </a:t>
                </a:r>
                <a:r>
                  <a:rPr lang="es-EC" dirty="0" smtClean="0"/>
                  <a:t>z. </a:t>
                </a:r>
                <a:endParaRPr lang="es-EC" dirty="0"/>
              </a:p>
            </p:txBody>
          </p:sp>
        </mc:Choice>
        <mc:Fallback xmlns="">
          <p:sp>
            <p:nvSpPr>
              <p:cNvPr id="5" name="4 Marcador de contenido"/>
              <p:cNvSpPr>
                <a:spLocks noGrp="1" noRot="1" noChangeAspect="1" noMove="1" noResize="1" noEditPoints="1" noAdjustHandles="1" noChangeArrowheads="1" noChangeShapeType="1" noTextEdit="1"/>
              </p:cNvSpPr>
              <p:nvPr>
                <p:ph idx="1"/>
              </p:nvPr>
            </p:nvSpPr>
            <p:spPr>
              <a:blipFill rotWithShape="1">
                <a:blip r:embed="rId2"/>
                <a:stretch>
                  <a:fillRect l="-148" t="-1408" r="-2370"/>
                </a:stretch>
              </a:blipFill>
            </p:spPr>
            <p:txBody>
              <a:bodyPr/>
              <a:lstStyle/>
              <a:p>
                <a:r>
                  <a:rPr lang="es-EC">
                    <a:noFill/>
                  </a:rPr>
                  <a:t> </a:t>
                </a:r>
              </a:p>
            </p:txBody>
          </p:sp>
        </mc:Fallback>
      </mc:AlternateContent>
    </p:spTree>
    <p:extLst>
      <p:ext uri="{BB962C8B-B14F-4D97-AF65-F5344CB8AC3E}">
        <p14:creationId xmlns:p14="http://schemas.microsoft.com/office/powerpoint/2010/main" val="84073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Vectores unitarios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77500" lnSpcReduction="20000"/>
              </a:bodyPr>
              <a:lstStyle/>
              <a:p>
                <a:pPr marL="109728" indent="0">
                  <a:buNone/>
                </a:pPr>
                <a:r>
                  <a:rPr lang="es-EC" dirty="0" smtClean="0"/>
                  <a:t>Aunque se conocen los vectores directores </a:t>
                </a:r>
                <a:r>
                  <a:rPr lang="es-EC" dirty="0"/>
                  <a:t> </a:t>
                </a:r>
                <a14:m>
                  <m:oMath xmlns:m="http://schemas.openxmlformats.org/officeDocument/2006/math">
                    <m:acc>
                      <m:accPr>
                        <m:chr m:val="̂"/>
                        <m:ctrlPr>
                          <a:rPr lang="es-EC" b="1" i="1">
                            <a:latin typeface="Cambria Math"/>
                          </a:rPr>
                        </m:ctrlPr>
                      </m:accPr>
                      <m:e>
                        <m:r>
                          <a:rPr lang="es-EC" b="1" i="1">
                            <a:latin typeface="Cambria Math"/>
                          </a:rPr>
                          <m:t>𝒊</m:t>
                        </m:r>
                      </m:e>
                    </m:acc>
                    <m:r>
                      <a:rPr lang="es-EC" b="1" i="1" smtClean="0">
                        <a:latin typeface="Cambria Math"/>
                      </a:rPr>
                      <m:t>,</m:t>
                    </m:r>
                    <m:r>
                      <a:rPr lang="es-EC" b="1" i="1" smtClean="0">
                        <a:latin typeface="Cambria Math"/>
                      </a:rPr>
                      <m:t>𝒋</m:t>
                    </m:r>
                  </m:oMath>
                </a14:m>
                <a:r>
                  <a:rPr lang="es-EC" dirty="0" smtClean="0"/>
                  <a:t>, </a:t>
                </a:r>
                <a14:m>
                  <m:oMath xmlns:m="http://schemas.openxmlformats.org/officeDocument/2006/math">
                    <m:acc>
                      <m:accPr>
                        <m:chr m:val="̂"/>
                        <m:ctrlPr>
                          <a:rPr lang="es-EC" b="1" i="1">
                            <a:latin typeface="Cambria Math"/>
                          </a:rPr>
                        </m:ctrlPr>
                      </m:accPr>
                      <m:e>
                        <m:r>
                          <a:rPr lang="es-EC" b="1" i="1" smtClean="0">
                            <a:latin typeface="Cambria Math"/>
                          </a:rPr>
                          <m:t>𝒌</m:t>
                        </m:r>
                      </m:e>
                    </m:acc>
                  </m:oMath>
                </a14:m>
                <a:r>
                  <a:rPr lang="es-EC" dirty="0" smtClean="0"/>
                  <a:t> sobre cada eje coordenado, se debe saber que:</a:t>
                </a:r>
              </a:p>
              <a:p>
                <a:pPr marL="109728" indent="0">
                  <a:buNone/>
                </a:pPr>
                <a:endParaRPr lang="es-EC" dirty="0"/>
              </a:p>
              <a:p>
                <a:pPr marL="109728" indent="0">
                  <a:buNone/>
                </a:pPr>
                <a:r>
                  <a:rPr lang="es-EC" dirty="0" smtClean="0"/>
                  <a:t>“todo vector puede ser representado como la multiplicación de la magnitud del vector y el vector unitario en su dirección”</a:t>
                </a:r>
              </a:p>
              <a:p>
                <a:pPr marL="109728" indent="0">
                  <a:buNone/>
                </a:pPr>
                <a:endParaRPr lang="es-EC" dirty="0"/>
              </a:p>
              <a:p>
                <a:pPr marL="109728" indent="0">
                  <a:buNone/>
                </a:pPr>
                <a:r>
                  <a:rPr lang="es-EC" dirty="0" smtClean="0"/>
                  <a:t>Es decir que podemos establecer para cada vector un vector unitario que lo represente en la dirección determinada.</a:t>
                </a:r>
              </a:p>
              <a:p>
                <a:pPr marL="109728" indent="0">
                  <a:buNone/>
                </a:pPr>
                <a:endParaRPr lang="es-EC" dirty="0"/>
              </a:p>
              <a:p>
                <a:pPr marL="109728" indent="0">
                  <a:buNone/>
                </a:pPr>
                <a:r>
                  <a:rPr lang="es-EC" dirty="0" smtClean="0"/>
                  <a:t>“Sea </a:t>
                </a:r>
                <a14:m>
                  <m:oMath xmlns:m="http://schemas.openxmlformats.org/officeDocument/2006/math">
                    <m:acc>
                      <m:accPr>
                        <m:chr m:val="⃗"/>
                        <m:ctrlPr>
                          <a:rPr lang="es-EC" i="1" smtClean="0">
                            <a:latin typeface="Cambria Math"/>
                          </a:rPr>
                        </m:ctrlPr>
                      </m:accPr>
                      <m:e>
                        <m:r>
                          <a:rPr lang="es-EC" b="0" i="1" smtClean="0">
                            <a:latin typeface="Cambria Math"/>
                          </a:rPr>
                          <m:t>𝐴</m:t>
                        </m:r>
                      </m:e>
                    </m:acc>
                    <m:r>
                      <a:rPr lang="es-EC" b="0" i="1" smtClean="0">
                        <a:latin typeface="Cambria Math"/>
                      </a:rPr>
                      <m:t>=</m:t>
                    </m:r>
                    <m:d>
                      <m:dPr>
                        <m:ctrlPr>
                          <a:rPr lang="es-EC" b="0" i="1" smtClean="0">
                            <a:latin typeface="Cambria Math"/>
                          </a:rPr>
                        </m:ctrlPr>
                      </m:dPr>
                      <m:e>
                        <m:d>
                          <m:dPr>
                            <m:begChr m:val="|"/>
                            <m:endChr m:val="|"/>
                            <m:ctrlPr>
                              <a:rPr lang="es-EC" b="0" i="1" smtClean="0">
                                <a:latin typeface="Cambria Math"/>
                              </a:rPr>
                            </m:ctrlPr>
                          </m:dPr>
                          <m:e>
                            <m:acc>
                              <m:accPr>
                                <m:chr m:val="⃗"/>
                                <m:ctrlPr>
                                  <a:rPr lang="es-EC" b="0" i="1" smtClean="0">
                                    <a:latin typeface="Cambria Math"/>
                                  </a:rPr>
                                </m:ctrlPr>
                              </m:accPr>
                              <m:e>
                                <m:r>
                                  <a:rPr lang="es-EC" b="0" i="1" smtClean="0">
                                    <a:latin typeface="Cambria Math"/>
                                  </a:rPr>
                                  <m:t>𝐴</m:t>
                                </m:r>
                              </m:e>
                            </m:acc>
                          </m:e>
                        </m:d>
                        <m:r>
                          <a:rPr lang="es-EC" b="0" i="1" smtClean="0">
                            <a:latin typeface="Cambria Math"/>
                          </a:rPr>
                          <m:t>,</m:t>
                        </m:r>
                        <m:sSub>
                          <m:sSubPr>
                            <m:ctrlPr>
                              <a:rPr lang="es-EC" b="0" i="1" smtClean="0">
                                <a:latin typeface="Cambria Math"/>
                              </a:rPr>
                            </m:ctrlPr>
                          </m:sSubPr>
                          <m:e>
                            <m:r>
                              <a:rPr lang="es-EC" b="0" i="1" smtClean="0">
                                <a:latin typeface="Cambria Math"/>
                                <a:ea typeface="Cambria Math"/>
                              </a:rPr>
                              <m:t>𝜃</m:t>
                            </m:r>
                          </m:e>
                          <m:sub>
                            <m:r>
                              <a:rPr lang="es-EC" b="0" i="1" smtClean="0">
                                <a:latin typeface="Cambria Math"/>
                              </a:rPr>
                              <m:t>𝐴</m:t>
                            </m:r>
                          </m:sub>
                        </m:sSub>
                      </m:e>
                    </m:d>
                  </m:oMath>
                </a14:m>
                <a:r>
                  <a:rPr lang="es-EC" dirty="0" smtClean="0"/>
                  <a:t>, se define como el vector unitario de A, </a:t>
                </a:r>
                <a14:m>
                  <m:oMath xmlns:m="http://schemas.openxmlformats.org/officeDocument/2006/math">
                    <m:acc>
                      <m:accPr>
                        <m:chr m:val="⃗"/>
                        <m:ctrlPr>
                          <a:rPr lang="es-EC" i="1" smtClean="0">
                            <a:latin typeface="Cambria Math"/>
                          </a:rPr>
                        </m:ctrlPr>
                      </m:accPr>
                      <m:e>
                        <m:sSub>
                          <m:sSubPr>
                            <m:ctrlPr>
                              <a:rPr lang="es-EC" i="1">
                                <a:latin typeface="Cambria Math"/>
                              </a:rPr>
                            </m:ctrlPr>
                          </m:sSubPr>
                          <m:e>
                            <m:r>
                              <a:rPr lang="es-EC" i="1">
                                <a:latin typeface="Cambria Math"/>
                              </a:rPr>
                              <m:t>𝑈</m:t>
                            </m:r>
                          </m:e>
                          <m:sub>
                            <m:r>
                              <a:rPr lang="es-EC" i="1">
                                <a:latin typeface="Cambria Math"/>
                              </a:rPr>
                              <m:t>𝐴</m:t>
                            </m:r>
                          </m:sub>
                        </m:sSub>
                      </m:e>
                    </m:acc>
                  </m:oMath>
                </a14:m>
                <a:r>
                  <a:rPr lang="es-EC" dirty="0" smtClean="0"/>
                  <a:t> a:</a:t>
                </a:r>
              </a:p>
              <a:p>
                <a:pPr marL="109728" indent="0">
                  <a:buNone/>
                </a:pPr>
                <a14:m>
                  <m:oMathPara xmlns:m="http://schemas.openxmlformats.org/officeDocument/2006/math">
                    <m:oMathParaPr>
                      <m:jc m:val="centerGroup"/>
                    </m:oMathParaPr>
                    <m:oMath xmlns:m="http://schemas.openxmlformats.org/officeDocument/2006/math">
                      <m:acc>
                        <m:accPr>
                          <m:chr m:val="⃗"/>
                          <m:ctrlPr>
                            <a:rPr lang="es-EC" i="1" smtClean="0">
                              <a:latin typeface="Cambria Math"/>
                            </a:rPr>
                          </m:ctrlPr>
                        </m:accPr>
                        <m:e>
                          <m:sSub>
                            <m:sSubPr>
                              <m:ctrlPr>
                                <a:rPr lang="es-EC" i="1">
                                  <a:latin typeface="Cambria Math"/>
                                </a:rPr>
                              </m:ctrlPr>
                            </m:sSubPr>
                            <m:e>
                              <m:r>
                                <a:rPr lang="es-EC" b="0" i="1" smtClean="0">
                                  <a:latin typeface="Cambria Math"/>
                                </a:rPr>
                                <m:t>𝑈</m:t>
                              </m:r>
                            </m:e>
                            <m:sub>
                              <m:r>
                                <a:rPr lang="es-EC" b="0" i="1" smtClean="0">
                                  <a:latin typeface="Cambria Math"/>
                                </a:rPr>
                                <m:t>𝐴</m:t>
                              </m:r>
                            </m:sub>
                          </m:sSub>
                        </m:e>
                      </m:acc>
                      <m:r>
                        <a:rPr lang="es-EC" b="0" i="1" smtClean="0">
                          <a:latin typeface="Cambria Math"/>
                        </a:rPr>
                        <m:t>=</m:t>
                      </m:r>
                      <m:f>
                        <m:fPr>
                          <m:ctrlPr>
                            <a:rPr lang="es-EC" b="0" i="1" smtClean="0">
                              <a:latin typeface="Cambria Math"/>
                            </a:rPr>
                          </m:ctrlPr>
                        </m:fPr>
                        <m:num>
                          <m:acc>
                            <m:accPr>
                              <m:chr m:val="⃗"/>
                              <m:ctrlPr>
                                <a:rPr lang="es-EC" b="0" i="1" smtClean="0">
                                  <a:latin typeface="Cambria Math"/>
                                </a:rPr>
                              </m:ctrlPr>
                            </m:accPr>
                            <m:e>
                              <m:r>
                                <a:rPr lang="es-EC" b="0" i="1" smtClean="0">
                                  <a:latin typeface="Cambria Math"/>
                                </a:rPr>
                                <m:t>𝐴</m:t>
                              </m:r>
                            </m:e>
                          </m:acc>
                        </m:num>
                        <m:den>
                          <m:d>
                            <m:dPr>
                              <m:begChr m:val="|"/>
                              <m:endChr m:val="|"/>
                              <m:ctrlPr>
                                <a:rPr lang="es-EC" i="1">
                                  <a:latin typeface="Cambria Math"/>
                                </a:rPr>
                              </m:ctrlPr>
                            </m:dPr>
                            <m:e>
                              <m:acc>
                                <m:accPr>
                                  <m:chr m:val="⃗"/>
                                  <m:ctrlPr>
                                    <a:rPr lang="es-EC" i="1">
                                      <a:latin typeface="Cambria Math"/>
                                    </a:rPr>
                                  </m:ctrlPr>
                                </m:accPr>
                                <m:e>
                                  <m:r>
                                    <a:rPr lang="es-EC" i="1">
                                      <a:latin typeface="Cambria Math"/>
                                    </a:rPr>
                                    <m:t>𝐴</m:t>
                                  </m:r>
                                </m:e>
                              </m:acc>
                            </m:e>
                          </m:d>
                        </m:den>
                      </m:f>
                    </m:oMath>
                  </m:oMathPara>
                </a14:m>
                <a:endParaRPr lang="es-EC" dirty="0" smtClean="0"/>
              </a:p>
              <a:p>
                <a:pPr marL="109728" indent="0">
                  <a:buNone/>
                </a:pPr>
                <a:r>
                  <a:rPr lang="es-EC" dirty="0" smtClean="0"/>
                  <a:t>Donde </a:t>
                </a:r>
                <a14:m>
                  <m:oMath xmlns:m="http://schemas.openxmlformats.org/officeDocument/2006/math">
                    <m:acc>
                      <m:accPr>
                        <m:chr m:val="⃗"/>
                        <m:ctrlPr>
                          <a:rPr lang="es-EC" i="1">
                            <a:latin typeface="Cambria Math"/>
                          </a:rPr>
                        </m:ctrlPr>
                      </m:accPr>
                      <m:e>
                        <m:sSub>
                          <m:sSubPr>
                            <m:ctrlPr>
                              <a:rPr lang="es-EC" i="1">
                                <a:latin typeface="Cambria Math"/>
                              </a:rPr>
                            </m:ctrlPr>
                          </m:sSubPr>
                          <m:e>
                            <m:r>
                              <a:rPr lang="es-EC" i="1">
                                <a:latin typeface="Cambria Math"/>
                              </a:rPr>
                              <m:t>𝑈</m:t>
                            </m:r>
                          </m:e>
                          <m:sub>
                            <m:r>
                              <a:rPr lang="es-EC" i="1">
                                <a:latin typeface="Cambria Math"/>
                              </a:rPr>
                              <m:t>𝐴</m:t>
                            </m:r>
                          </m:sub>
                        </m:sSub>
                      </m:e>
                    </m:acc>
                  </m:oMath>
                </a14:m>
                <a:r>
                  <a:rPr lang="es-EC" dirty="0" smtClean="0"/>
                  <a:t> tiene la misma dirección de </a:t>
                </a:r>
                <a14:m>
                  <m:oMath xmlns:m="http://schemas.openxmlformats.org/officeDocument/2006/math">
                    <m:acc>
                      <m:accPr>
                        <m:chr m:val="⃗"/>
                        <m:ctrlPr>
                          <a:rPr lang="es-EC" i="1">
                            <a:latin typeface="Cambria Math"/>
                          </a:rPr>
                        </m:ctrlPr>
                      </m:accPr>
                      <m:e>
                        <m:r>
                          <a:rPr lang="es-EC" i="1">
                            <a:latin typeface="Cambria Math"/>
                          </a:rPr>
                          <m:t>𝐴</m:t>
                        </m:r>
                      </m:e>
                    </m:acc>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t="-2254" b="-1549"/>
                </a:stretch>
              </a:blipFill>
            </p:spPr>
            <p:txBody>
              <a:bodyPr/>
              <a:lstStyle/>
              <a:p>
                <a:r>
                  <a:rPr lang="es-EC">
                    <a:noFill/>
                  </a:rPr>
                  <a:t> </a:t>
                </a:r>
              </a:p>
            </p:txBody>
          </p:sp>
        </mc:Fallback>
      </mc:AlternateContent>
    </p:spTree>
    <p:extLst>
      <p:ext uri="{BB962C8B-B14F-4D97-AF65-F5344CB8AC3E}">
        <p14:creationId xmlns:p14="http://schemas.microsoft.com/office/powerpoint/2010/main" val="303956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Vectores unitarios</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18982" y="2040738"/>
                <a:ext cx="6019621" cy="747528"/>
              </a:xfrm>
            </p:spPr>
            <p:txBody>
              <a:bodyPr>
                <a:normAutofit fontScale="77500" lnSpcReduction="20000"/>
              </a:bodyPr>
              <a:lstStyle/>
              <a:p>
                <a:pPr marL="109728" indent="0">
                  <a:buNone/>
                </a:pPr>
                <a:r>
                  <a:rPr lang="es-EC" dirty="0" smtClean="0"/>
                  <a:t>Sea el vector </a:t>
                </a:r>
                <a14:m>
                  <m:oMath xmlns:m="http://schemas.openxmlformats.org/officeDocument/2006/math">
                    <m:acc>
                      <m:accPr>
                        <m:chr m:val="⃗"/>
                        <m:ctrlPr>
                          <a:rPr lang="es-EC" i="1">
                            <a:latin typeface="Cambria Math"/>
                          </a:rPr>
                        </m:ctrlPr>
                      </m:accPr>
                      <m:e>
                        <m:r>
                          <a:rPr lang="es-EC" i="1">
                            <a:latin typeface="Cambria Math"/>
                          </a:rPr>
                          <m:t>𝐴</m:t>
                        </m:r>
                      </m:e>
                    </m:acc>
                    <m:r>
                      <a:rPr lang="es-EC" b="0" i="1" smtClean="0">
                        <a:latin typeface="Cambria Math"/>
                      </a:rPr>
                      <m:t>=2</m:t>
                    </m:r>
                    <m:acc>
                      <m:accPr>
                        <m:chr m:val="̂"/>
                        <m:ctrlPr>
                          <a:rPr lang="es-EC" b="0" i="1" smtClean="0">
                            <a:latin typeface="Cambria Math"/>
                          </a:rPr>
                        </m:ctrlPr>
                      </m:accPr>
                      <m:e>
                        <m:r>
                          <a:rPr lang="es-EC" b="0" i="1" smtClean="0">
                            <a:latin typeface="Cambria Math"/>
                          </a:rPr>
                          <m:t>𝑖</m:t>
                        </m:r>
                      </m:e>
                    </m:acc>
                    <m:r>
                      <a:rPr lang="es-EC" b="0" i="1" smtClean="0">
                        <a:latin typeface="Cambria Math"/>
                      </a:rPr>
                      <m:t>+2</m:t>
                    </m:r>
                    <m:acc>
                      <m:accPr>
                        <m:chr m:val="̂"/>
                        <m:ctrlPr>
                          <a:rPr lang="es-EC" i="1" smtClean="0">
                            <a:latin typeface="Cambria Math"/>
                          </a:rPr>
                        </m:ctrlPr>
                      </m:accPr>
                      <m:e>
                        <m:r>
                          <a:rPr lang="es-EC" b="0" i="1" smtClean="0">
                            <a:latin typeface="Cambria Math"/>
                          </a:rPr>
                          <m:t>𝑗</m:t>
                        </m:r>
                      </m:e>
                    </m:acc>
                    <m:r>
                      <a:rPr lang="es-EC" b="0" i="1" smtClean="0">
                        <a:latin typeface="Cambria Math"/>
                      </a:rPr>
                      <m:t>+</m:t>
                    </m:r>
                    <m:acc>
                      <m:accPr>
                        <m:chr m:val="̂"/>
                        <m:ctrlPr>
                          <a:rPr lang="es-EC" i="1" smtClean="0">
                            <a:latin typeface="Cambria Math"/>
                          </a:rPr>
                        </m:ctrlPr>
                      </m:accPr>
                      <m:e>
                        <m:r>
                          <a:rPr lang="es-EC" b="0" i="1" smtClean="0">
                            <a:latin typeface="Cambria Math"/>
                          </a:rPr>
                          <m:t>𝑘</m:t>
                        </m:r>
                      </m:e>
                    </m:acc>
                  </m:oMath>
                </a14:m>
                <a:r>
                  <a:rPr lang="es-EC" dirty="0" smtClean="0"/>
                  <a:t>, defina el vector unitario de A, </a:t>
                </a:r>
                <a14:m>
                  <m:oMath xmlns:m="http://schemas.openxmlformats.org/officeDocument/2006/math">
                    <m:acc>
                      <m:accPr>
                        <m:chr m:val="⃗"/>
                        <m:ctrlPr>
                          <a:rPr lang="es-EC" i="1">
                            <a:latin typeface="Cambria Math"/>
                          </a:rPr>
                        </m:ctrlPr>
                      </m:accPr>
                      <m:e>
                        <m:sSub>
                          <m:sSubPr>
                            <m:ctrlPr>
                              <a:rPr lang="es-EC" i="1">
                                <a:latin typeface="Cambria Math"/>
                              </a:rPr>
                            </m:ctrlPr>
                          </m:sSubPr>
                          <m:e>
                            <m:r>
                              <a:rPr lang="es-EC" i="1">
                                <a:latin typeface="Cambria Math"/>
                              </a:rPr>
                              <m:t>𝑈</m:t>
                            </m:r>
                          </m:e>
                          <m:sub>
                            <m:r>
                              <a:rPr lang="es-EC" i="1">
                                <a:latin typeface="Cambria Math"/>
                              </a:rPr>
                              <m:t>𝐴</m:t>
                            </m:r>
                          </m:sub>
                        </m:sSub>
                      </m:e>
                    </m:acc>
                  </m:oMath>
                </a14:m>
                <a:r>
                  <a:rPr lang="es-EC" dirty="0" smtClean="0"/>
                  <a:t>.</a:t>
                </a:r>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18982" y="2040738"/>
                <a:ext cx="6019621" cy="747528"/>
              </a:xfrm>
              <a:blipFill rotWithShape="1">
                <a:blip r:embed="rId2"/>
                <a:stretch>
                  <a:fillRect t="-9016" b="-9836"/>
                </a:stretch>
              </a:blipFill>
            </p:spPr>
            <p:txBody>
              <a:bodyPr/>
              <a:lstStyle/>
              <a:p>
                <a:r>
                  <a:rPr lang="es-EC">
                    <a:noFill/>
                  </a:rPr>
                  <a:t> </a:t>
                </a:r>
              </a:p>
            </p:txBody>
          </p:sp>
        </mc:Fallback>
      </mc:AlternateContent>
      <p:sp>
        <p:nvSpPr>
          <p:cNvPr id="4" name="3 CuadroTexto"/>
          <p:cNvSpPr txBox="1"/>
          <p:nvPr/>
        </p:nvSpPr>
        <p:spPr>
          <a:xfrm>
            <a:off x="683568" y="2729174"/>
            <a:ext cx="3672408" cy="2062103"/>
          </a:xfrm>
          <a:prstGeom prst="rect">
            <a:avLst/>
          </a:prstGeom>
          <a:noFill/>
        </p:spPr>
        <p:txBody>
          <a:bodyPr wrap="square" rtlCol="0">
            <a:spAutoFit/>
          </a:bodyPr>
          <a:lstStyle/>
          <a:p>
            <a:pPr marL="342900" indent="-342900">
              <a:buAutoNum type="arabicPeriod"/>
            </a:pPr>
            <a:r>
              <a:rPr lang="es-EC" sz="1600" dirty="0" smtClean="0"/>
              <a:t>Se debe graficar el vector A, en 3 dimensiones se debe tratar de visualizar espacialmente dicho vector. Puede observar que el mismo vector se encuentra en una sola dirección, </a:t>
            </a:r>
            <a:r>
              <a:rPr lang="es-EC" sz="1600" dirty="0" err="1" smtClean="0"/>
              <a:t>Ua</a:t>
            </a:r>
            <a:r>
              <a:rPr lang="es-EC" sz="1600" dirty="0" smtClean="0"/>
              <a:t> seria el vector unitario de dicha recta formada por el vector.</a:t>
            </a:r>
          </a:p>
        </p:txBody>
      </p:sp>
      <p:grpSp>
        <p:nvGrpSpPr>
          <p:cNvPr id="37" name="36 Grupo"/>
          <p:cNvGrpSpPr/>
          <p:nvPr/>
        </p:nvGrpSpPr>
        <p:grpSpPr>
          <a:xfrm>
            <a:off x="5706100" y="1700062"/>
            <a:ext cx="3419192" cy="3281010"/>
            <a:chOff x="2881000" y="3028310"/>
            <a:chExt cx="2515355" cy="2503055"/>
          </a:xfrm>
        </p:grpSpPr>
        <p:cxnSp>
          <p:nvCxnSpPr>
            <p:cNvPr id="6" name="5 Conector recto"/>
            <p:cNvCxnSpPr/>
            <p:nvPr/>
          </p:nvCxnSpPr>
          <p:spPr>
            <a:xfrm>
              <a:off x="3707904" y="3212976"/>
              <a:ext cx="0" cy="1296144"/>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8" name="7 Conector recto"/>
            <p:cNvCxnSpPr/>
            <p:nvPr/>
          </p:nvCxnSpPr>
          <p:spPr>
            <a:xfrm flipH="1">
              <a:off x="3142610" y="4509120"/>
              <a:ext cx="565294" cy="648072"/>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0" name="9 Conector recto"/>
            <p:cNvCxnSpPr/>
            <p:nvPr/>
          </p:nvCxnSpPr>
          <p:spPr>
            <a:xfrm>
              <a:off x="3707904" y="4509120"/>
              <a:ext cx="1260140" cy="0"/>
            </a:xfrm>
            <a:prstGeom prst="line">
              <a:avLst/>
            </a:prstGeom>
            <a:ln>
              <a:solidFill>
                <a:schemeClr val="tx1"/>
              </a:solidFill>
            </a:ln>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flipV="1">
              <a:off x="3710562" y="4149698"/>
              <a:ext cx="501398" cy="3594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707904" y="3717032"/>
              <a:ext cx="864096"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4572000" y="3717032"/>
              <a:ext cx="0" cy="792088"/>
            </a:xfrm>
            <a:prstGeom prst="line">
              <a:avLst/>
            </a:prstGeom>
            <a:ln>
              <a:solidFill>
                <a:srgbClr val="D509CB"/>
              </a:solidFill>
              <a:prstDash val="sysDash"/>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3710562" y="3028310"/>
              <a:ext cx="327334" cy="369332"/>
            </a:xfrm>
            <a:prstGeom prst="rect">
              <a:avLst/>
            </a:prstGeom>
            <a:noFill/>
          </p:spPr>
          <p:txBody>
            <a:bodyPr wrap="none" rtlCol="0">
              <a:spAutoFit/>
            </a:bodyPr>
            <a:lstStyle/>
            <a:p>
              <a:r>
                <a:rPr lang="es-EC" dirty="0">
                  <a:solidFill>
                    <a:srgbClr val="FF0000"/>
                  </a:solidFill>
                </a:rPr>
                <a:t>Y</a:t>
              </a:r>
            </a:p>
          </p:txBody>
        </p:sp>
        <p:sp>
          <p:nvSpPr>
            <p:cNvPr id="18" name="17 CuadroTexto"/>
            <p:cNvSpPr txBox="1"/>
            <p:nvPr/>
          </p:nvSpPr>
          <p:spPr>
            <a:xfrm>
              <a:off x="3166535" y="5162033"/>
              <a:ext cx="324128" cy="369332"/>
            </a:xfrm>
            <a:prstGeom prst="rect">
              <a:avLst/>
            </a:prstGeom>
            <a:noFill/>
          </p:spPr>
          <p:txBody>
            <a:bodyPr wrap="none" rtlCol="0">
              <a:spAutoFit/>
            </a:bodyPr>
            <a:lstStyle/>
            <a:p>
              <a:r>
                <a:rPr lang="es-EC" dirty="0" smtClean="0">
                  <a:solidFill>
                    <a:srgbClr val="FF0000"/>
                  </a:solidFill>
                </a:rPr>
                <a:t>Z</a:t>
              </a:r>
              <a:endParaRPr lang="es-EC" dirty="0">
                <a:solidFill>
                  <a:srgbClr val="FF0000"/>
                </a:solidFill>
              </a:endParaRPr>
            </a:p>
          </p:txBody>
        </p:sp>
        <p:sp>
          <p:nvSpPr>
            <p:cNvPr id="19" name="18 CuadroTexto"/>
            <p:cNvSpPr txBox="1"/>
            <p:nvPr/>
          </p:nvSpPr>
          <p:spPr>
            <a:xfrm>
              <a:off x="5048183" y="4648490"/>
              <a:ext cx="348172" cy="369332"/>
            </a:xfrm>
            <a:prstGeom prst="rect">
              <a:avLst/>
            </a:prstGeom>
            <a:noFill/>
          </p:spPr>
          <p:txBody>
            <a:bodyPr wrap="none" rtlCol="0">
              <a:spAutoFit/>
            </a:bodyPr>
            <a:lstStyle/>
            <a:p>
              <a:r>
                <a:rPr lang="es-EC" dirty="0" smtClean="0">
                  <a:solidFill>
                    <a:srgbClr val="FF0000"/>
                  </a:solidFill>
                </a:rPr>
                <a:t>X</a:t>
              </a:r>
              <a:endParaRPr lang="es-EC" dirty="0">
                <a:solidFill>
                  <a:srgbClr val="FF0000"/>
                </a:solidFill>
              </a:endParaRPr>
            </a:p>
          </p:txBody>
        </p:sp>
        <p:sp>
          <p:nvSpPr>
            <p:cNvPr id="20" name="19 CuadroTexto"/>
            <p:cNvSpPr txBox="1"/>
            <p:nvPr/>
          </p:nvSpPr>
          <p:spPr>
            <a:xfrm>
              <a:off x="3419872" y="3586945"/>
              <a:ext cx="285656" cy="307777"/>
            </a:xfrm>
            <a:prstGeom prst="rect">
              <a:avLst/>
            </a:prstGeom>
            <a:noFill/>
          </p:spPr>
          <p:txBody>
            <a:bodyPr wrap="none" rtlCol="0">
              <a:spAutoFit/>
            </a:bodyPr>
            <a:lstStyle/>
            <a:p>
              <a:r>
                <a:rPr lang="es-EC" sz="1400" dirty="0" smtClean="0">
                  <a:solidFill>
                    <a:srgbClr val="FF0000"/>
                  </a:solidFill>
                </a:rPr>
                <a:t>2</a:t>
              </a:r>
              <a:endParaRPr lang="es-EC" dirty="0">
                <a:solidFill>
                  <a:srgbClr val="FF0000"/>
                </a:solidFill>
              </a:endParaRPr>
            </a:p>
          </p:txBody>
        </p:sp>
        <p:sp>
          <p:nvSpPr>
            <p:cNvPr id="21" name="20 CuadroTexto"/>
            <p:cNvSpPr txBox="1"/>
            <p:nvPr/>
          </p:nvSpPr>
          <p:spPr>
            <a:xfrm>
              <a:off x="4649736" y="4201343"/>
              <a:ext cx="285656" cy="307777"/>
            </a:xfrm>
            <a:prstGeom prst="rect">
              <a:avLst/>
            </a:prstGeom>
            <a:noFill/>
          </p:spPr>
          <p:txBody>
            <a:bodyPr wrap="none" rtlCol="0">
              <a:spAutoFit/>
            </a:bodyPr>
            <a:lstStyle/>
            <a:p>
              <a:r>
                <a:rPr lang="es-EC" sz="1400" dirty="0" smtClean="0">
                  <a:solidFill>
                    <a:srgbClr val="FF0000"/>
                  </a:solidFill>
                </a:rPr>
                <a:t>2</a:t>
              </a:r>
              <a:endParaRPr lang="es-EC" dirty="0">
                <a:solidFill>
                  <a:srgbClr val="FF0000"/>
                </a:solidFill>
              </a:endParaRPr>
            </a:p>
          </p:txBody>
        </p:sp>
        <p:cxnSp>
          <p:nvCxnSpPr>
            <p:cNvPr id="23" name="22 Conector recto"/>
            <p:cNvCxnSpPr/>
            <p:nvPr/>
          </p:nvCxnSpPr>
          <p:spPr>
            <a:xfrm flipH="1">
              <a:off x="4211960" y="4519481"/>
              <a:ext cx="360040" cy="408865"/>
            </a:xfrm>
            <a:prstGeom prst="line">
              <a:avLst/>
            </a:prstGeom>
            <a:ln>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3347864" y="4928346"/>
              <a:ext cx="864096"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4211960" y="4136258"/>
              <a:ext cx="0" cy="792088"/>
            </a:xfrm>
            <a:prstGeom prst="line">
              <a:avLst/>
            </a:prstGeom>
            <a:ln>
              <a:solidFill>
                <a:srgbClr val="D509CB"/>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3329251" y="4136258"/>
              <a:ext cx="864096"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3347864" y="4113076"/>
              <a:ext cx="0" cy="792088"/>
            </a:xfrm>
            <a:prstGeom prst="line">
              <a:avLst/>
            </a:prstGeom>
            <a:ln>
              <a:solidFill>
                <a:srgbClr val="D509CB"/>
              </a:solidFill>
              <a:prstDash val="sysDash"/>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a:off x="4193347" y="3740833"/>
              <a:ext cx="360040" cy="408865"/>
            </a:xfrm>
            <a:prstGeom prst="line">
              <a:avLst/>
            </a:prstGeom>
            <a:ln>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a:off x="3340268" y="3735617"/>
              <a:ext cx="360040" cy="371695"/>
            </a:xfrm>
            <a:prstGeom prst="line">
              <a:avLst/>
            </a:prstGeom>
            <a:ln>
              <a:solidFill>
                <a:schemeClr val="accent3">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2881000" y="4774457"/>
              <a:ext cx="261610" cy="307777"/>
            </a:xfrm>
            <a:prstGeom prst="rect">
              <a:avLst/>
            </a:prstGeom>
            <a:noFill/>
          </p:spPr>
          <p:txBody>
            <a:bodyPr wrap="none" rtlCol="0">
              <a:spAutoFit/>
            </a:bodyPr>
            <a:lstStyle/>
            <a:p>
              <a:r>
                <a:rPr lang="es-EC" sz="1400" dirty="0">
                  <a:solidFill>
                    <a:srgbClr val="FF0000"/>
                  </a:solidFill>
                </a:rPr>
                <a:t>1</a:t>
              </a:r>
              <a:endParaRPr lang="es-EC" dirty="0">
                <a:solidFill>
                  <a:srgbClr val="FF0000"/>
                </a:solidFill>
              </a:endParaRPr>
            </a:p>
          </p:txBody>
        </p:sp>
      </p:grpSp>
      <mc:AlternateContent xmlns:mc="http://schemas.openxmlformats.org/markup-compatibility/2006" xmlns:a14="http://schemas.microsoft.com/office/drawing/2010/main">
        <mc:Choice Requires="a14">
          <p:sp>
            <p:nvSpPr>
              <p:cNvPr id="39" name="38 CuadroTexto"/>
              <p:cNvSpPr txBox="1"/>
              <p:nvPr/>
            </p:nvSpPr>
            <p:spPr>
              <a:xfrm>
                <a:off x="827584" y="5189359"/>
                <a:ext cx="7340407" cy="8000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C" i="1" smtClean="0">
                              <a:latin typeface="Cambria Math"/>
                            </a:rPr>
                          </m:ctrlPr>
                        </m:accPr>
                        <m:e>
                          <m:sSub>
                            <m:sSubPr>
                              <m:ctrlPr>
                                <a:rPr lang="es-EC" i="1">
                                  <a:latin typeface="Cambria Math"/>
                                </a:rPr>
                              </m:ctrlPr>
                            </m:sSubPr>
                            <m:e>
                              <m:r>
                                <a:rPr lang="es-EC" i="1">
                                  <a:latin typeface="Cambria Math"/>
                                </a:rPr>
                                <m:t>𝑈</m:t>
                              </m:r>
                            </m:e>
                            <m:sub>
                              <m:r>
                                <a:rPr lang="es-EC" i="1">
                                  <a:latin typeface="Cambria Math"/>
                                </a:rPr>
                                <m:t>𝐴</m:t>
                              </m:r>
                            </m:sub>
                          </m:sSub>
                        </m:e>
                      </m:acc>
                      <m:r>
                        <a:rPr lang="es-EC" i="1">
                          <a:latin typeface="Cambria Math"/>
                        </a:rPr>
                        <m:t>=</m:t>
                      </m:r>
                      <m:f>
                        <m:fPr>
                          <m:ctrlPr>
                            <a:rPr lang="es-EC" i="1">
                              <a:latin typeface="Cambria Math"/>
                            </a:rPr>
                          </m:ctrlPr>
                        </m:fPr>
                        <m:num>
                          <m:acc>
                            <m:accPr>
                              <m:chr m:val="⃗"/>
                              <m:ctrlPr>
                                <a:rPr lang="es-EC" i="1">
                                  <a:latin typeface="Cambria Math"/>
                                </a:rPr>
                              </m:ctrlPr>
                            </m:accPr>
                            <m:e>
                              <m:r>
                                <a:rPr lang="es-EC" i="1">
                                  <a:latin typeface="Cambria Math"/>
                                </a:rPr>
                                <m:t>𝐴</m:t>
                              </m:r>
                            </m:e>
                          </m:acc>
                        </m:num>
                        <m:den>
                          <m:d>
                            <m:dPr>
                              <m:begChr m:val="|"/>
                              <m:endChr m:val="|"/>
                              <m:ctrlPr>
                                <a:rPr lang="es-EC" i="1">
                                  <a:latin typeface="Cambria Math"/>
                                </a:rPr>
                              </m:ctrlPr>
                            </m:dPr>
                            <m:e>
                              <m:acc>
                                <m:accPr>
                                  <m:chr m:val="⃗"/>
                                  <m:ctrlPr>
                                    <a:rPr lang="es-EC" i="1">
                                      <a:latin typeface="Cambria Math"/>
                                    </a:rPr>
                                  </m:ctrlPr>
                                </m:accPr>
                                <m:e>
                                  <m:r>
                                    <a:rPr lang="es-EC" i="1">
                                      <a:latin typeface="Cambria Math"/>
                                    </a:rPr>
                                    <m:t>𝐴</m:t>
                                  </m:r>
                                </m:e>
                              </m:acc>
                            </m:e>
                          </m:d>
                        </m:den>
                      </m:f>
                      <m:r>
                        <a:rPr lang="es-EC" b="0" i="1" smtClean="0">
                          <a:latin typeface="Cambria Math"/>
                        </a:rPr>
                        <m:t>=</m:t>
                      </m:r>
                      <m:f>
                        <m:fPr>
                          <m:ctrlPr>
                            <a:rPr lang="es-EC" b="0" i="1" smtClean="0">
                              <a:latin typeface="Cambria Math"/>
                            </a:rPr>
                          </m:ctrlPr>
                        </m:fPr>
                        <m:num>
                          <m:r>
                            <a:rPr lang="es-EC" i="1">
                              <a:latin typeface="Cambria Math"/>
                            </a:rPr>
                            <m:t>2</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num>
                        <m:den>
                          <m:rad>
                            <m:radPr>
                              <m:degHide m:val="on"/>
                              <m:ctrlPr>
                                <a:rPr lang="es-EC" b="0" i="1" smtClean="0">
                                  <a:latin typeface="Cambria Math"/>
                                </a:rPr>
                              </m:ctrlPr>
                            </m:radPr>
                            <m:deg/>
                            <m:e>
                              <m:sSup>
                                <m:sSupPr>
                                  <m:ctrlPr>
                                    <a:rPr lang="es-EC" b="0" i="1" smtClean="0">
                                      <a:latin typeface="Cambria Math"/>
                                    </a:rPr>
                                  </m:ctrlPr>
                                </m:sSupPr>
                                <m:e>
                                  <m:r>
                                    <a:rPr lang="es-EC" b="0" i="1" smtClean="0">
                                      <a:latin typeface="Cambria Math"/>
                                    </a:rPr>
                                    <m:t>2</m:t>
                                  </m:r>
                                </m:e>
                                <m:sup>
                                  <m:r>
                                    <a:rPr lang="es-EC" b="0" i="1" smtClean="0">
                                      <a:latin typeface="Cambria Math"/>
                                    </a:rPr>
                                    <m:t>2</m:t>
                                  </m:r>
                                </m:sup>
                              </m:sSup>
                              <m:r>
                                <a:rPr lang="es-EC" b="0" i="1" smtClean="0">
                                  <a:latin typeface="Cambria Math"/>
                                </a:rPr>
                                <m:t>+</m:t>
                              </m:r>
                              <m:sSup>
                                <m:sSupPr>
                                  <m:ctrlPr>
                                    <a:rPr lang="es-EC" b="0" i="1" smtClean="0">
                                      <a:latin typeface="Cambria Math"/>
                                    </a:rPr>
                                  </m:ctrlPr>
                                </m:sSupPr>
                                <m:e>
                                  <m:r>
                                    <a:rPr lang="es-EC" b="0" i="1" smtClean="0">
                                      <a:latin typeface="Cambria Math"/>
                                    </a:rPr>
                                    <m:t>2</m:t>
                                  </m:r>
                                </m:e>
                                <m:sup>
                                  <m:r>
                                    <a:rPr lang="es-EC" b="0" i="1" smtClean="0">
                                      <a:latin typeface="Cambria Math"/>
                                    </a:rPr>
                                    <m:t>2</m:t>
                                  </m:r>
                                </m:sup>
                              </m:sSup>
                              <m:r>
                                <a:rPr lang="es-EC" b="0" i="1" smtClean="0">
                                  <a:latin typeface="Cambria Math"/>
                                </a:rPr>
                                <m:t>+</m:t>
                              </m:r>
                              <m:sSup>
                                <m:sSupPr>
                                  <m:ctrlPr>
                                    <a:rPr lang="es-EC" b="0" i="1" smtClean="0">
                                      <a:latin typeface="Cambria Math"/>
                                    </a:rPr>
                                  </m:ctrlPr>
                                </m:sSupPr>
                                <m:e>
                                  <m:r>
                                    <a:rPr lang="es-EC" b="0" i="1" smtClean="0">
                                      <a:latin typeface="Cambria Math"/>
                                    </a:rPr>
                                    <m:t>1</m:t>
                                  </m:r>
                                </m:e>
                                <m:sup>
                                  <m:r>
                                    <a:rPr lang="es-EC" b="0" i="1" smtClean="0">
                                      <a:latin typeface="Cambria Math"/>
                                    </a:rPr>
                                    <m:t>2</m:t>
                                  </m:r>
                                </m:sup>
                              </m:sSup>
                            </m:e>
                          </m:rad>
                        </m:den>
                      </m:f>
                      <m:r>
                        <a:rPr lang="es-EC" b="0" i="1" smtClean="0">
                          <a:latin typeface="Cambria Math"/>
                        </a:rPr>
                        <m:t>=</m:t>
                      </m:r>
                      <m:f>
                        <m:fPr>
                          <m:ctrlPr>
                            <a:rPr lang="es-EC" b="0" i="1" smtClean="0">
                              <a:latin typeface="Cambria Math"/>
                            </a:rPr>
                          </m:ctrlPr>
                        </m:fPr>
                        <m:num>
                          <m:r>
                            <a:rPr lang="es-EC" i="1">
                              <a:latin typeface="Cambria Math"/>
                            </a:rPr>
                            <m:t>2</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num>
                        <m:den>
                          <m:rad>
                            <m:radPr>
                              <m:degHide m:val="on"/>
                              <m:ctrlPr>
                                <a:rPr lang="es-EC" b="0" i="1" smtClean="0">
                                  <a:latin typeface="Cambria Math"/>
                                </a:rPr>
                              </m:ctrlPr>
                            </m:radPr>
                            <m:deg/>
                            <m:e>
                              <m:r>
                                <a:rPr lang="es-EC" b="0" i="1" smtClean="0">
                                  <a:latin typeface="Cambria Math"/>
                                </a:rPr>
                                <m:t>9</m:t>
                              </m:r>
                            </m:e>
                          </m:rad>
                        </m:den>
                      </m:f>
                      <m:r>
                        <a:rPr lang="es-EC" b="0" i="1" smtClean="0">
                          <a:latin typeface="Cambria Math"/>
                        </a:rPr>
                        <m:t>=</m:t>
                      </m:r>
                      <m:f>
                        <m:fPr>
                          <m:ctrlPr>
                            <a:rPr lang="es-EC" b="0" i="1" smtClean="0">
                              <a:latin typeface="Cambria Math"/>
                            </a:rPr>
                          </m:ctrlPr>
                        </m:fPr>
                        <m:num>
                          <m:r>
                            <a:rPr lang="es-EC" i="1">
                              <a:latin typeface="Cambria Math"/>
                            </a:rPr>
                            <m:t>2</m:t>
                          </m:r>
                          <m:acc>
                            <m:accPr>
                              <m:chr m:val="̂"/>
                              <m:ctrlPr>
                                <a:rPr lang="es-EC" i="1">
                                  <a:latin typeface="Cambria Math"/>
                                </a:rPr>
                              </m:ctrlPr>
                            </m:accPr>
                            <m:e>
                              <m:r>
                                <a:rPr lang="es-EC" i="1">
                                  <a:latin typeface="Cambria Math"/>
                                </a:rPr>
                                <m:t>𝑖</m:t>
                              </m:r>
                            </m:e>
                          </m:acc>
                          <m:r>
                            <a:rPr lang="es-EC" i="1">
                              <a:latin typeface="Cambria Math"/>
                            </a:rPr>
                            <m:t>+2</m:t>
                          </m:r>
                          <m:acc>
                            <m:accPr>
                              <m:chr m:val="̂"/>
                              <m:ctrlPr>
                                <a:rPr lang="es-EC" i="1">
                                  <a:latin typeface="Cambria Math"/>
                                </a:rPr>
                              </m:ctrlPr>
                            </m:accPr>
                            <m:e>
                              <m:r>
                                <a:rPr lang="es-EC" i="1">
                                  <a:latin typeface="Cambria Math"/>
                                </a:rPr>
                                <m:t>𝑗</m:t>
                              </m:r>
                            </m:e>
                          </m:acc>
                          <m:r>
                            <a:rPr lang="es-EC" i="1">
                              <a:latin typeface="Cambria Math"/>
                            </a:rPr>
                            <m:t>+</m:t>
                          </m:r>
                          <m:acc>
                            <m:accPr>
                              <m:chr m:val="̂"/>
                              <m:ctrlPr>
                                <a:rPr lang="es-EC" i="1">
                                  <a:latin typeface="Cambria Math"/>
                                </a:rPr>
                              </m:ctrlPr>
                            </m:accPr>
                            <m:e>
                              <m:r>
                                <a:rPr lang="es-EC" i="1">
                                  <a:latin typeface="Cambria Math"/>
                                </a:rPr>
                                <m:t>𝑘</m:t>
                              </m:r>
                            </m:e>
                          </m:acc>
                        </m:num>
                        <m:den>
                          <m:r>
                            <a:rPr lang="es-EC" b="0" i="1" smtClean="0">
                              <a:latin typeface="Cambria Math"/>
                            </a:rPr>
                            <m:t>3</m:t>
                          </m:r>
                        </m:den>
                      </m:f>
                      <m:r>
                        <a:rPr lang="es-EC" b="0" i="0" smtClean="0">
                          <a:latin typeface="Cambria Math"/>
                        </a:rPr>
                        <m:t>=</m:t>
                      </m:r>
                      <m:f>
                        <m:fPr>
                          <m:ctrlPr>
                            <a:rPr lang="es-EC" b="0" i="1" smtClean="0">
                              <a:latin typeface="Cambria Math"/>
                            </a:rPr>
                          </m:ctrlPr>
                        </m:fPr>
                        <m:num>
                          <m:r>
                            <a:rPr lang="es-EC" b="0" i="1" smtClean="0">
                              <a:latin typeface="Cambria Math"/>
                            </a:rPr>
                            <m:t>2</m:t>
                          </m:r>
                        </m:num>
                        <m:den>
                          <m:r>
                            <a:rPr lang="es-EC" b="0" i="1" smtClean="0">
                              <a:latin typeface="Cambria Math"/>
                            </a:rPr>
                            <m:t>3</m:t>
                          </m:r>
                        </m:den>
                      </m:f>
                      <m:acc>
                        <m:accPr>
                          <m:chr m:val="̂"/>
                          <m:ctrlPr>
                            <a:rPr lang="es-EC" i="1">
                              <a:latin typeface="Cambria Math"/>
                            </a:rPr>
                          </m:ctrlPr>
                        </m:accPr>
                        <m:e>
                          <m:r>
                            <a:rPr lang="es-EC" i="1">
                              <a:latin typeface="Cambria Math"/>
                            </a:rPr>
                            <m:t>𝑖</m:t>
                          </m:r>
                        </m:e>
                      </m:acc>
                      <m:r>
                        <a:rPr lang="es-EC" i="1">
                          <a:latin typeface="Cambria Math"/>
                        </a:rPr>
                        <m:t>+</m:t>
                      </m:r>
                      <m:f>
                        <m:fPr>
                          <m:ctrlPr>
                            <a:rPr lang="es-EC" i="1" smtClean="0">
                              <a:latin typeface="Cambria Math"/>
                            </a:rPr>
                          </m:ctrlPr>
                        </m:fPr>
                        <m:num>
                          <m:r>
                            <a:rPr lang="es-EC" b="0" i="1" smtClean="0">
                              <a:latin typeface="Cambria Math"/>
                            </a:rPr>
                            <m:t>2</m:t>
                          </m:r>
                        </m:num>
                        <m:den>
                          <m:r>
                            <a:rPr lang="es-EC" b="0" i="1" smtClean="0">
                              <a:latin typeface="Cambria Math"/>
                            </a:rPr>
                            <m:t>3</m:t>
                          </m:r>
                        </m:den>
                      </m:f>
                      <m:acc>
                        <m:accPr>
                          <m:chr m:val="̂"/>
                          <m:ctrlPr>
                            <a:rPr lang="es-EC" i="1">
                              <a:latin typeface="Cambria Math"/>
                            </a:rPr>
                          </m:ctrlPr>
                        </m:accPr>
                        <m:e>
                          <m:r>
                            <a:rPr lang="es-EC" i="1">
                              <a:latin typeface="Cambria Math"/>
                            </a:rPr>
                            <m:t>𝑗</m:t>
                          </m:r>
                        </m:e>
                      </m:acc>
                      <m:r>
                        <a:rPr lang="es-EC" i="1">
                          <a:latin typeface="Cambria Math"/>
                        </a:rPr>
                        <m:t>+</m:t>
                      </m:r>
                      <m:f>
                        <m:fPr>
                          <m:ctrlPr>
                            <a:rPr lang="es-EC" i="1" smtClean="0">
                              <a:latin typeface="Cambria Math"/>
                            </a:rPr>
                          </m:ctrlPr>
                        </m:fPr>
                        <m:num>
                          <m:r>
                            <a:rPr lang="es-EC" b="0" i="1" smtClean="0">
                              <a:latin typeface="Cambria Math"/>
                            </a:rPr>
                            <m:t>1</m:t>
                          </m:r>
                        </m:num>
                        <m:den>
                          <m:r>
                            <a:rPr lang="es-EC" b="0" i="1" smtClean="0">
                              <a:latin typeface="Cambria Math"/>
                            </a:rPr>
                            <m:t>3</m:t>
                          </m:r>
                        </m:den>
                      </m:f>
                      <m:acc>
                        <m:accPr>
                          <m:chr m:val="̂"/>
                          <m:ctrlPr>
                            <a:rPr lang="es-EC" i="1">
                              <a:latin typeface="Cambria Math"/>
                            </a:rPr>
                          </m:ctrlPr>
                        </m:accPr>
                        <m:e>
                          <m:r>
                            <a:rPr lang="es-EC" i="1">
                              <a:latin typeface="Cambria Math"/>
                            </a:rPr>
                            <m:t>𝑘</m:t>
                          </m:r>
                        </m:e>
                      </m:acc>
                    </m:oMath>
                  </m:oMathPara>
                </a14:m>
                <a:endParaRPr lang="es-EC" dirty="0"/>
              </a:p>
            </p:txBody>
          </p:sp>
        </mc:Choice>
        <mc:Fallback xmlns="">
          <p:sp>
            <p:nvSpPr>
              <p:cNvPr id="39" name="38 CuadroTexto"/>
              <p:cNvSpPr txBox="1">
                <a:spLocks noRot="1" noChangeAspect="1" noMove="1" noResize="1" noEditPoints="1" noAdjustHandles="1" noChangeArrowheads="1" noChangeShapeType="1" noTextEdit="1"/>
              </p:cNvSpPr>
              <p:nvPr/>
            </p:nvSpPr>
            <p:spPr>
              <a:xfrm>
                <a:off x="827584" y="5189359"/>
                <a:ext cx="7340407" cy="800027"/>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33993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241</TotalTime>
  <Words>2507</Words>
  <Application>Microsoft Office PowerPoint</Application>
  <PresentationFormat>Presentación en pantalla (4:3)</PresentationFormat>
  <Paragraphs>191</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Urbano</vt:lpstr>
      <vt:lpstr>Vectores en R3</vt:lpstr>
      <vt:lpstr>Vectores en R3</vt:lpstr>
      <vt:lpstr>Vectores en R3</vt:lpstr>
      <vt:lpstr>Determinación de un vector en el espacio</vt:lpstr>
      <vt:lpstr>Ejercicio 1:</vt:lpstr>
      <vt:lpstr>Proyección de vectores</vt:lpstr>
      <vt:lpstr>Vectores unitarios</vt:lpstr>
      <vt:lpstr>Vectores unitarios</vt:lpstr>
      <vt:lpstr>Vectores unitarios</vt:lpstr>
      <vt:lpstr>Ejercicios:</vt:lpstr>
      <vt:lpstr>Producto entre vectores</vt:lpstr>
      <vt:lpstr>Producto entre vectores</vt:lpstr>
      <vt:lpstr>Producto escalar</vt:lpstr>
      <vt:lpstr>Producto escalar</vt:lpstr>
      <vt:lpstr>Producto escalar</vt:lpstr>
      <vt:lpstr>Producto escalar</vt:lpstr>
      <vt:lpstr>Ejercicio 1</vt:lpstr>
      <vt:lpstr>Ejercicio 2: Uso común del P. escalar</vt:lpstr>
      <vt:lpstr>Interpretación geométrica de P. Escalar</vt:lpstr>
      <vt:lpstr>Ejercicio 3:</vt:lpstr>
      <vt:lpstr>Propiedades del producto escalar</vt:lpstr>
      <vt:lpstr>Generalidades: P. Escalar</vt:lpstr>
      <vt:lpstr>Producto Vectorial</vt:lpstr>
      <vt:lpstr>Producto vectorial</vt:lpstr>
      <vt:lpstr>Producto vectorial</vt:lpstr>
      <vt:lpstr>Interpretación geométrica del producto vectorial</vt:lpstr>
      <vt:lpstr>Producto triple</vt:lpstr>
      <vt:lpstr>Producto triple</vt:lpstr>
      <vt:lpstr>Fin Vectores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Vectores en R3</dc:title>
  <dc:creator>usuario</dc:creator>
  <cp:lastModifiedBy>Dep. Física - Cafeteria</cp:lastModifiedBy>
  <cp:revision>20</cp:revision>
  <dcterms:created xsi:type="dcterms:W3CDTF">2014-11-19T04:16:35Z</dcterms:created>
  <dcterms:modified xsi:type="dcterms:W3CDTF">2015-05-08T13:47:50Z</dcterms:modified>
</cp:coreProperties>
</file>