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1" r:id="rId1"/>
  </p:sldMasterIdLst>
  <p:notesMasterIdLst>
    <p:notesMasterId r:id="rId59"/>
  </p:notesMasterIdLst>
  <p:handoutMasterIdLst>
    <p:handoutMasterId r:id="rId60"/>
  </p:handoutMasterIdLst>
  <p:sldIdLst>
    <p:sldId id="262" r:id="rId2"/>
    <p:sldId id="263" r:id="rId3"/>
    <p:sldId id="256" r:id="rId4"/>
    <p:sldId id="281" r:id="rId5"/>
    <p:sldId id="282" r:id="rId6"/>
    <p:sldId id="283" r:id="rId7"/>
    <p:sldId id="257" r:id="rId8"/>
    <p:sldId id="258" r:id="rId9"/>
    <p:sldId id="284" r:id="rId10"/>
    <p:sldId id="285" r:id="rId11"/>
    <p:sldId id="286" r:id="rId12"/>
    <p:sldId id="259" r:id="rId13"/>
    <p:sldId id="264" r:id="rId14"/>
    <p:sldId id="260" r:id="rId15"/>
    <p:sldId id="287" r:id="rId16"/>
    <p:sldId id="289" r:id="rId17"/>
    <p:sldId id="265" r:id="rId18"/>
    <p:sldId id="300" r:id="rId19"/>
    <p:sldId id="305" r:id="rId20"/>
    <p:sldId id="268" r:id="rId21"/>
    <p:sldId id="301" r:id="rId22"/>
    <p:sldId id="302" r:id="rId23"/>
    <p:sldId id="303" r:id="rId24"/>
    <p:sldId id="304" r:id="rId25"/>
    <p:sldId id="266" r:id="rId26"/>
    <p:sldId id="306" r:id="rId27"/>
    <p:sldId id="270" r:id="rId28"/>
    <p:sldId id="290" r:id="rId29"/>
    <p:sldId id="269" r:id="rId30"/>
    <p:sldId id="267" r:id="rId31"/>
    <p:sldId id="291" r:id="rId32"/>
    <p:sldId id="292" r:id="rId33"/>
    <p:sldId id="293" r:id="rId34"/>
    <p:sldId id="307" r:id="rId35"/>
    <p:sldId id="308" r:id="rId36"/>
    <p:sldId id="309" r:id="rId37"/>
    <p:sldId id="310" r:id="rId38"/>
    <p:sldId id="311" r:id="rId39"/>
    <p:sldId id="278" r:id="rId40"/>
    <p:sldId id="312" r:id="rId41"/>
    <p:sldId id="313" r:id="rId42"/>
    <p:sldId id="314" r:id="rId43"/>
    <p:sldId id="315" r:id="rId44"/>
    <p:sldId id="316" r:id="rId45"/>
    <p:sldId id="294" r:id="rId46"/>
    <p:sldId id="295" r:id="rId47"/>
    <p:sldId id="296" r:id="rId48"/>
    <p:sldId id="297" r:id="rId49"/>
    <p:sldId id="271" r:id="rId50"/>
    <p:sldId id="272" r:id="rId51"/>
    <p:sldId id="298" r:id="rId52"/>
    <p:sldId id="299" r:id="rId53"/>
    <p:sldId id="273" r:id="rId54"/>
    <p:sldId id="274" r:id="rId55"/>
    <p:sldId id="276" r:id="rId56"/>
    <p:sldId id="277" r:id="rId57"/>
    <p:sldId id="275" r:id="rId5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6" autoAdjust="0"/>
    <p:restoredTop sz="96303" autoAdjust="0"/>
  </p:normalViewPr>
  <p:slideViewPr>
    <p:cSldViewPr>
      <p:cViewPr varScale="1">
        <p:scale>
          <a:sx n="71" d="100"/>
          <a:sy n="71" d="100"/>
        </p:scale>
        <p:origin x="-13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pn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6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6F11C6-C849-4C9A-8A35-0E01BA6CAD0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8117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D11C3A-3A81-4913-9A96-47E4CF435F72}" type="datetimeFigureOut">
              <a:rPr lang="es-MX"/>
              <a:pPr>
                <a:defRPr/>
              </a:pPr>
              <a:t>22/06/2015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3AD1272-E9A2-45FA-802D-B62D6E1ACEF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8963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755B780-8CCD-48D7-8726-5228D5EF15C3}" type="slidenum">
              <a:rPr lang="es-MX" altLang="es-ES" sz="1200" smtClean="0"/>
              <a:pPr eaLnBrk="1" hangingPunct="1"/>
              <a:t>1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687923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07EBDD2-1F10-4C59-BB95-D3808B3A6C10}" type="slidenum">
              <a:rPr lang="es-MX" altLang="es-ES" sz="1200" smtClean="0"/>
              <a:pPr eaLnBrk="1" hangingPunct="1"/>
              <a:t>11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3203767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D4C2493-150C-4BDC-BC01-D3DD5521C61E}" type="slidenum">
              <a:rPr lang="es-MX" altLang="es-ES" sz="1200" smtClean="0"/>
              <a:pPr eaLnBrk="1" hangingPunct="1"/>
              <a:t>13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752417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7540EE9-5593-4BF9-AA80-4FFD05B062FC}" type="slidenum">
              <a:rPr lang="es-MX" altLang="es-ES" sz="1200" smtClean="0"/>
              <a:pPr eaLnBrk="1" hangingPunct="1"/>
              <a:t>14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780763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altLang="es-ES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DCAA301-E77C-4EB7-9812-6FF31A8C1AC2}" type="slidenum">
              <a:rPr lang="es-MX" altLang="es-ES" sz="1200" smtClean="0"/>
              <a:pPr eaLnBrk="1" hangingPunct="1"/>
              <a:t>15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146369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1F58AA1-3497-4575-880B-4E0A68A7B4CB}" type="slidenum">
              <a:rPr lang="es-MX" altLang="es-ES" sz="1200" smtClean="0"/>
              <a:pPr eaLnBrk="1" hangingPunct="1"/>
              <a:t>16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628486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68877C4-7252-4235-9F02-A8D5CB8B6337}" type="slidenum">
              <a:rPr lang="es-MX" altLang="es-ES" sz="1200" smtClean="0"/>
              <a:pPr eaLnBrk="1" hangingPunct="1"/>
              <a:t>17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405695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68877C4-7252-4235-9F02-A8D5CB8B6337}" type="slidenum">
              <a:rPr lang="es-MX" altLang="es-ES" sz="1200" smtClean="0"/>
              <a:pPr eaLnBrk="1" hangingPunct="1"/>
              <a:t>18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405695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68877C4-7252-4235-9F02-A8D5CB8B6337}" type="slidenum">
              <a:rPr lang="es-MX" altLang="es-ES" sz="1200" smtClean="0"/>
              <a:pPr eaLnBrk="1" hangingPunct="1"/>
              <a:t>19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405695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94B5DB9-9DBA-428F-A3AA-075EC72E8490}" type="slidenum">
              <a:rPr lang="es-MX" altLang="es-ES" sz="1200" smtClean="0"/>
              <a:pPr eaLnBrk="1" hangingPunct="1"/>
              <a:t>20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4007357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68877C4-7252-4235-9F02-A8D5CB8B6337}" type="slidenum">
              <a:rPr lang="es-MX" altLang="es-ES" sz="1200" smtClean="0"/>
              <a:pPr eaLnBrk="1" hangingPunct="1"/>
              <a:t>22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40569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01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856CBE8-A4B3-4F2B-93BD-DADF1D649DC8}" type="slidenum">
              <a:rPr lang="es-MX" altLang="es-ES" sz="1200" smtClean="0"/>
              <a:pPr eaLnBrk="1" hangingPunct="1"/>
              <a:t>2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101887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7F48611-205D-4B90-9CE0-8846D7C0D379}" type="slidenum">
              <a:rPr lang="es-MX" altLang="es-ES" sz="1200" smtClean="0"/>
              <a:pPr eaLnBrk="1" hangingPunct="1"/>
              <a:t>23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551370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7F48611-205D-4B90-9CE0-8846D7C0D379}" type="slidenum">
              <a:rPr lang="es-MX" altLang="es-ES" sz="1200" smtClean="0"/>
              <a:pPr eaLnBrk="1" hangingPunct="1"/>
              <a:t>24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5513709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7F48611-205D-4B90-9CE0-8846D7C0D379}" type="slidenum">
              <a:rPr lang="es-MX" altLang="es-ES" sz="1200" smtClean="0"/>
              <a:pPr eaLnBrk="1" hangingPunct="1"/>
              <a:t>25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5513709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B092BFA-4369-4393-B147-8DE3B09D80F2}" type="slidenum">
              <a:rPr lang="es-MX" altLang="es-ES" sz="1200" smtClean="0"/>
              <a:pPr eaLnBrk="1" hangingPunct="1"/>
              <a:t>26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5732857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B092BFA-4369-4393-B147-8DE3B09D80F2}" type="slidenum">
              <a:rPr lang="es-MX" altLang="es-ES" sz="1200" smtClean="0"/>
              <a:pPr eaLnBrk="1" hangingPunct="1"/>
              <a:t>27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573285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1E014A8-6E9C-4113-BB95-B884A704377D}" type="slidenum">
              <a:rPr lang="es-MX" altLang="es-ES" sz="1200" smtClean="0"/>
              <a:pPr eaLnBrk="1" hangingPunct="1"/>
              <a:t>28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772794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0C5E1A3-C7D9-4916-8B1B-EA19672CD165}" type="slidenum">
              <a:rPr lang="es-MX" altLang="es-ES" sz="1200" smtClean="0"/>
              <a:pPr eaLnBrk="1" hangingPunct="1"/>
              <a:t>29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6909759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C2C505A-8B87-4345-9E49-C9464491C4A7}" type="slidenum">
              <a:rPr lang="es-MX" altLang="es-ES" sz="1200" smtClean="0"/>
              <a:pPr eaLnBrk="1" hangingPunct="1"/>
              <a:t>30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2451111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E5CCE56-01FC-4D22-91FD-E781B2F94ED3}" type="slidenum">
              <a:rPr lang="es-MX" altLang="es-ES" sz="1200" smtClean="0"/>
              <a:pPr eaLnBrk="1" hangingPunct="1"/>
              <a:t>31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3319741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27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D24855B-656A-40C6-AB09-BE8E22B47CD5}" type="slidenum">
              <a:rPr lang="es-MX" altLang="es-ES" sz="1200" smtClean="0"/>
              <a:pPr eaLnBrk="1" hangingPunct="1"/>
              <a:t>32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28464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B007FFB-21C8-4128-BC9D-FB89B02CAA70}" type="slidenum">
              <a:rPr lang="es-MX" altLang="es-ES" sz="1200" smtClean="0"/>
              <a:pPr eaLnBrk="1" hangingPunct="1"/>
              <a:t>4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0649639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909401F-DE31-4D38-AA60-8A1BBD114679}" type="slidenum">
              <a:rPr lang="es-MX" altLang="es-ES" sz="1200" smtClean="0"/>
              <a:pPr eaLnBrk="1" hangingPunct="1"/>
              <a:t>33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8298044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909401F-DE31-4D38-AA60-8A1BBD114679}" type="slidenum">
              <a:rPr lang="es-MX" altLang="es-ES" sz="1200" smtClean="0"/>
              <a:pPr eaLnBrk="1" hangingPunct="1"/>
              <a:t>34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82980440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37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909401F-DE31-4D38-AA60-8A1BBD114679}" type="slidenum">
              <a:rPr lang="es-MX" altLang="es-ES" sz="1200" smtClean="0"/>
              <a:pPr eaLnBrk="1" hangingPunct="1"/>
              <a:t>37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8298044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9CD51FE-CE12-4760-B4B6-AE59B1D61617}" type="slidenum">
              <a:rPr lang="es-MX" altLang="es-ES" sz="1200" smtClean="0"/>
              <a:pPr eaLnBrk="1" hangingPunct="1"/>
              <a:t>45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41981943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dirty="0" smtClean="0"/>
          </a:p>
        </p:txBody>
      </p:sp>
      <p:sp>
        <p:nvSpPr>
          <p:cNvPr id="757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31AF1B-F9DD-4FB6-8540-ACD65EFB684D}" type="slidenum">
              <a:rPr lang="es-MX" altLang="es-ES" sz="1200" smtClean="0"/>
              <a:pPr eaLnBrk="1" hangingPunct="1"/>
              <a:t>46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7745447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68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3F52185-A582-447B-AC98-98E8548C17A6}" type="slidenum">
              <a:rPr lang="es-MX" altLang="es-ES" sz="1200" smtClean="0"/>
              <a:pPr eaLnBrk="1" hangingPunct="1"/>
              <a:t>47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49735373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78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BAA2BDD-0D6B-4D3D-82A1-52649013A230}" type="slidenum">
              <a:rPr lang="es-MX" altLang="es-ES" sz="1200" smtClean="0"/>
              <a:pPr eaLnBrk="1" hangingPunct="1"/>
              <a:t>48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5466537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788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ECE0499-5175-4289-8292-4B57ACBB3B65}" type="slidenum">
              <a:rPr lang="es-MX" altLang="es-ES" sz="1200" smtClean="0"/>
              <a:pPr eaLnBrk="1" hangingPunct="1"/>
              <a:t>49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235399676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798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022C2FC-228D-49A7-89D3-6B5FA12880AE}" type="slidenum">
              <a:rPr lang="es-MX" altLang="es-ES" sz="1200" smtClean="0"/>
              <a:pPr eaLnBrk="1" hangingPunct="1"/>
              <a:t>50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9081141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809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BF69B7D-5D71-4505-A370-3007011CB582}" type="slidenum">
              <a:rPr lang="es-MX" altLang="es-ES" sz="1200" smtClean="0"/>
              <a:pPr eaLnBrk="1" hangingPunct="1"/>
              <a:t>51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950976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C6D2717-24A3-4F46-9C32-480A0D069E1F}" type="slidenum">
              <a:rPr lang="es-MX" altLang="es-ES" sz="1200" smtClean="0"/>
              <a:pPr eaLnBrk="1" hangingPunct="1"/>
              <a:t>5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69356057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MX" altLang="es-ES" smtClean="0"/>
          </a:p>
        </p:txBody>
      </p:sp>
      <p:sp>
        <p:nvSpPr>
          <p:cNvPr id="819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522CAE5-2DAE-4E64-A628-1C37C73EDC8C}" type="slidenum">
              <a:rPr lang="es-MX" altLang="es-ES" sz="1200" smtClean="0"/>
              <a:pPr eaLnBrk="1" hangingPunct="1"/>
              <a:t>52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42739139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829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C00B4E0-9CDB-4B5F-92CF-C88598B9CF2C}" type="slidenum">
              <a:rPr lang="es-MX" altLang="es-ES" sz="1200" smtClean="0"/>
              <a:pPr eaLnBrk="1" hangingPunct="1"/>
              <a:t>53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7090439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839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A27D37C-F353-4B45-987A-7E0C86D713B0}" type="slidenum">
              <a:rPr lang="es-MX" altLang="es-ES" sz="1200" smtClean="0"/>
              <a:pPr eaLnBrk="1" hangingPunct="1"/>
              <a:t>54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459133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849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D79306C-F734-48B7-A7FC-8270DC783425}" type="slidenum">
              <a:rPr lang="es-MX" altLang="es-ES" sz="1200" smtClean="0"/>
              <a:pPr eaLnBrk="1" hangingPunct="1"/>
              <a:t>56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3352645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953061C-E457-4D82-BF13-18D780705841}" type="slidenum">
              <a:rPr lang="es-MX" altLang="es-ES" sz="1200" smtClean="0"/>
              <a:pPr eaLnBrk="1" hangingPunct="1"/>
              <a:t>6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89882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E8668E0-77EA-4E12-8A71-016B0B46D397}" type="slidenum">
              <a:rPr lang="es-MX" altLang="es-ES" sz="1200" smtClean="0"/>
              <a:pPr eaLnBrk="1" hangingPunct="1"/>
              <a:t>7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819734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26A3B13-B0D9-4C51-8B41-B559EF2C13EA}" type="slidenum">
              <a:rPr lang="es-MX" altLang="es-ES" sz="1200" smtClean="0"/>
              <a:pPr eaLnBrk="1" hangingPunct="1"/>
              <a:t>8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978856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77D3FAD-AB12-4B32-8081-2491724CEB1C}" type="slidenum">
              <a:rPr lang="es-MX" altLang="es-ES" sz="1200" smtClean="0"/>
              <a:pPr eaLnBrk="1" hangingPunct="1"/>
              <a:t>9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69428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altLang="es-ES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F63C11-A41E-411D-9736-BFC3646C0C54}" type="slidenum">
              <a:rPr lang="es-MX" altLang="es-ES" sz="1200" smtClean="0"/>
              <a:pPr eaLnBrk="1" hangingPunct="1"/>
              <a:t>10</a:t>
            </a:fld>
            <a:endParaRPr lang="es-MX" altLang="es-ES" sz="1200" smtClean="0"/>
          </a:p>
        </p:txBody>
      </p:sp>
    </p:spTree>
    <p:extLst>
      <p:ext uri="{BB962C8B-B14F-4D97-AF65-F5344CB8AC3E}">
        <p14:creationId xmlns:p14="http://schemas.microsoft.com/office/powerpoint/2010/main" val="187992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0ED452-CB8A-47F5-BB74-0C555788FC6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8291BB-19DD-4656-B780-5B0901EF5C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AD2273-1849-43AC-9ACA-E7C55FF0E82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FABA8A-5C00-4A03-9DEF-BFC641BC77A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DCC48B-F709-40BD-AE3F-86F23BF46F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34AF07-C1C7-4739-AEAB-284B36EA140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7C7F42-5A12-44D3-9D71-A08F8068B5C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8045E6-2CEB-498E-964F-A41633A9FEC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64196E-B4A7-4A66-886F-7A7A3AD8046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56878E-950F-41C3-BFB4-6CE9CF313A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BC86F8-3D5B-41DB-B90B-337FCF76505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46799A1-95CA-49D5-BF19-1D43F736ECB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3.png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7.png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0.png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7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1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33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35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1.wmf"/><Relationship Id="rId4" Type="http://schemas.openxmlformats.org/officeDocument/2006/relationships/oleObject" Target="../embeddings/oleObject37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3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38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56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3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4.bin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60.wmf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62.wmf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MX" altLang="es-ES" smtClean="0"/>
              <a:t>Movimiento en dos dimensiones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32560" y="2324472"/>
            <a:ext cx="7406640" cy="17526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Nivelatorio de Física</a:t>
            </a:r>
          </a:p>
          <a:p>
            <a:pPr eaLnBrk="1" hangingPunct="1"/>
            <a:r>
              <a:rPr lang="es-MX" altLang="es-ES" dirty="0" smtClean="0"/>
              <a:t>ESPOL</a:t>
            </a:r>
          </a:p>
          <a:p>
            <a:pPr eaLnBrk="1" hangingPunct="1"/>
            <a:r>
              <a:rPr lang="es-MX" altLang="es-ES" dirty="0" smtClean="0"/>
              <a:t>Ing. José David Jiménez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1 Título"/>
          <p:cNvSpPr>
            <a:spLocks noGrp="1"/>
          </p:cNvSpPr>
          <p:nvPr>
            <p:ph type="title"/>
          </p:nvPr>
        </p:nvSpPr>
        <p:spPr>
          <a:xfrm>
            <a:off x="1259632" y="192088"/>
            <a:ext cx="5572670" cy="769937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ejemplo</a:t>
            </a:r>
          </a:p>
        </p:txBody>
      </p:sp>
      <p:sp>
        <p:nvSpPr>
          <p:cNvPr id="4101" name="2 CuadroTexto"/>
          <p:cNvSpPr txBox="1">
            <a:spLocks noChangeArrowheads="1"/>
          </p:cNvSpPr>
          <p:nvPr/>
        </p:nvSpPr>
        <p:spPr bwMode="auto">
          <a:xfrm>
            <a:off x="1179512" y="1196752"/>
            <a:ext cx="8001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dirty="0">
                <a:latin typeface="Times New Roman" pitchFamily="18" charset="0"/>
                <a:cs typeface="Times New Roman" pitchFamily="18" charset="0"/>
              </a:rPr>
              <a:t>Determine la velocidad promedio e instantánea en </a:t>
            </a:r>
            <a:r>
              <a:rPr lang="es-MX" altLang="es-E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dirty="0">
                <a:latin typeface="Times New Roman" pitchFamily="18" charset="0"/>
                <a:cs typeface="Times New Roman" pitchFamily="18" charset="0"/>
              </a:rPr>
              <a:t>=3 con los datos del ejemplo anterior.</a:t>
            </a:r>
          </a:p>
        </p:txBody>
      </p:sp>
      <p:sp>
        <p:nvSpPr>
          <p:cNvPr id="4102" name="3 Rectángulo"/>
          <p:cNvSpPr>
            <a:spLocks noChangeArrowheads="1"/>
          </p:cNvSpPr>
          <p:nvPr/>
        </p:nvSpPr>
        <p:spPr bwMode="auto">
          <a:xfrm>
            <a:off x="1380133" y="2204864"/>
            <a:ext cx="510381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MX" altLang="es-ES" sz="2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(3) – 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(1) = 11.6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+ 12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eaLnBrk="1" hangingPunct="1"/>
            <a:endParaRPr lang="es-MX" altLang="es-ES" sz="2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661674"/>
              </p:ext>
            </p:extLst>
          </p:nvPr>
        </p:nvGraphicFramePr>
        <p:xfrm>
          <a:off x="1409626" y="2847802"/>
          <a:ext cx="395446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Ecuación" r:id="rId4" imgW="2197080" imgH="393480" progId="Equation.3">
                  <p:embed/>
                </p:oleObj>
              </mc:Choice>
              <mc:Fallback>
                <p:oleObj name="Ecuación" r:id="rId4" imgW="219708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626" y="2847802"/>
                        <a:ext cx="3954462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903600"/>
              </p:ext>
            </p:extLst>
          </p:nvPr>
        </p:nvGraphicFramePr>
        <p:xfrm>
          <a:off x="1451570" y="3705052"/>
          <a:ext cx="576103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Ecuación" r:id="rId6" imgW="2946240" imgH="393480" progId="Equation.3">
                  <p:embed/>
                </p:oleObj>
              </mc:Choice>
              <mc:Fallback>
                <p:oleObj name="Ecuación" r:id="rId6" imgW="29462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570" y="3705052"/>
                        <a:ext cx="5761038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6 CuadroTexto"/>
          <p:cNvSpPr txBox="1">
            <a:spLocks noChangeArrowheads="1"/>
          </p:cNvSpPr>
          <p:nvPr/>
        </p:nvSpPr>
        <p:spPr bwMode="auto">
          <a:xfrm>
            <a:off x="1451570" y="4776614"/>
            <a:ext cx="6000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MX" altLang="es-ES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>
                <a:latin typeface="Times New Roman" pitchFamily="18" charset="0"/>
                <a:cs typeface="Times New Roman" pitchFamily="18" charset="0"/>
              </a:rPr>
              <a:t> = 3</a:t>
            </a:r>
          </a:p>
          <a:p>
            <a:pPr eaLnBrk="1" hangingPunct="1"/>
            <a:endParaRPr lang="es-MX" altLang="es-ES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>
                <a:latin typeface="Times New Roman" pitchFamily="18" charset="0"/>
                <a:cs typeface="Times New Roman" pitchFamily="18" charset="0"/>
              </a:rPr>
              <a:t>v = (6.2</a:t>
            </a:r>
            <a:r>
              <a:rPr lang="es-MX" altLang="es-ES" b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altLang="es-ES">
                <a:latin typeface="Times New Roman" pitchFamily="18" charset="0"/>
                <a:cs typeface="Times New Roman" pitchFamily="18" charset="0"/>
              </a:rPr>
              <a:t> + 4</a:t>
            </a:r>
            <a:r>
              <a:rPr lang="es-MX" altLang="es-ES" b="1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s-MX" altLang="es-ES">
                <a:latin typeface="Times New Roman" pitchFamily="18" charset="0"/>
                <a:cs typeface="Times New Roman" pitchFamily="18" charset="0"/>
              </a:rPr>
              <a:t>)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>
          <a:xfrm>
            <a:off x="1230021" y="188640"/>
            <a:ext cx="7302420" cy="769937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Tarea</a:t>
            </a:r>
          </a:p>
        </p:txBody>
      </p:sp>
      <p:sp>
        <p:nvSpPr>
          <p:cNvPr id="32771" name="2 CuadroTexto"/>
          <p:cNvSpPr txBox="1">
            <a:spLocks noChangeArrowheads="1"/>
          </p:cNvSpPr>
          <p:nvPr/>
        </p:nvSpPr>
        <p:spPr bwMode="auto">
          <a:xfrm>
            <a:off x="1250949" y="1412776"/>
            <a:ext cx="706546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Las coordenadas x, y de un carrito están dadas por:</a:t>
            </a: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) = 4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 m</a:t>
            </a: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) =  –6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+ 3 m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Determinar  los vectores de posición en t = </a:t>
            </a:r>
            <a:r>
              <a:rPr lang="es-MX" altLang="es-ES" sz="2000" dirty="0" smtClean="0">
                <a:latin typeface="Times New Roman" pitchFamily="18" charset="0"/>
                <a:cs typeface="Times New Roman" pitchFamily="18" charset="0"/>
              </a:rPr>
              <a:t>1.0s 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y 4.0 s y el vector desplazamiento entre estos dos tiempos.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Encuentre la velocidad promedio en el intervalo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Encuentre la velocidad instantánea en t = 2.5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391270" y="1551409"/>
            <a:ext cx="32004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dirty="0">
                <a:latin typeface="Times New Roman" pitchFamily="18" charset="0"/>
              </a:rPr>
              <a:t>La aceleración promedio de una partícula cuando se mueve de </a:t>
            </a:r>
            <a:r>
              <a:rPr lang="es-ES_tradnl" altLang="es-ES" i="1" dirty="0">
                <a:latin typeface="Times New Roman" pitchFamily="18" charset="0"/>
              </a:rPr>
              <a:t>P</a:t>
            </a:r>
            <a:r>
              <a:rPr lang="es-ES_tradnl" altLang="es-ES" dirty="0">
                <a:latin typeface="Times New Roman" pitchFamily="18" charset="0"/>
              </a:rPr>
              <a:t> a </a:t>
            </a:r>
            <a:r>
              <a:rPr lang="es-ES_tradnl" altLang="es-ES" i="1" dirty="0">
                <a:latin typeface="Times New Roman" pitchFamily="18" charset="0"/>
              </a:rPr>
              <a:t>Q</a:t>
            </a:r>
            <a:r>
              <a:rPr lang="es-ES_tradnl" altLang="es-ES" dirty="0">
                <a:latin typeface="Times New Roman" pitchFamily="18" charset="0"/>
              </a:rPr>
              <a:t> se define como la razón de cambio del vector velocidad instantánea, 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b="1" dirty="0" err="1">
                <a:latin typeface="Times New Roman" pitchFamily="18" charset="0"/>
              </a:rPr>
              <a:t>v</a:t>
            </a:r>
            <a:r>
              <a:rPr lang="es-ES_tradnl" altLang="es-ES" dirty="0">
                <a:latin typeface="Times New Roman" pitchFamily="18" charset="0"/>
              </a:rPr>
              <a:t>, en el tiempo transcurrido 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i="1" dirty="0" err="1">
                <a:latin typeface="Times New Roman" pitchFamily="18" charset="0"/>
              </a:rPr>
              <a:t>t</a:t>
            </a:r>
            <a:r>
              <a:rPr lang="es-ES_tradnl" altLang="es-ES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04316"/>
              </p:ext>
            </p:extLst>
          </p:nvPr>
        </p:nvGraphicFramePr>
        <p:xfrm>
          <a:off x="2381870" y="4980409"/>
          <a:ext cx="12192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Ecuación" r:id="rId3" imgW="482400" imgH="393480" progId="Equation.3">
                  <p:embed/>
                </p:oleObj>
              </mc:Choice>
              <mc:Fallback>
                <p:oleObj name="Ecuación" r:id="rId3" imgW="4824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870" y="4980409"/>
                        <a:ext cx="12192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Line 19"/>
          <p:cNvSpPr>
            <a:spLocks noChangeShapeType="1"/>
          </p:cNvSpPr>
          <p:nvPr/>
        </p:nvSpPr>
        <p:spPr bwMode="auto">
          <a:xfrm flipH="1" flipV="1">
            <a:off x="6948264" y="1562029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5" name="Line 20"/>
          <p:cNvSpPr>
            <a:spLocks noChangeShapeType="1"/>
          </p:cNvSpPr>
          <p:nvPr/>
        </p:nvSpPr>
        <p:spPr bwMode="auto">
          <a:xfrm>
            <a:off x="7501558" y="3089697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" name="32 Grupo"/>
          <p:cNvGrpSpPr>
            <a:grpSpLocks/>
          </p:cNvGrpSpPr>
          <p:nvPr/>
        </p:nvGrpSpPr>
        <p:grpSpPr bwMode="auto">
          <a:xfrm>
            <a:off x="6603644" y="954876"/>
            <a:ext cx="609600" cy="609600"/>
            <a:chOff x="7500958" y="2857496"/>
            <a:chExt cx="609600" cy="609600"/>
          </a:xfrm>
        </p:grpSpPr>
        <p:sp>
          <p:nvSpPr>
            <p:cNvPr id="5147" name="Line 21"/>
            <p:cNvSpPr>
              <a:spLocks noChangeShapeType="1"/>
            </p:cNvSpPr>
            <p:nvPr/>
          </p:nvSpPr>
          <p:spPr bwMode="auto">
            <a:xfrm flipH="1">
              <a:off x="7858148" y="2857496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48" name="Text Box 23"/>
            <p:cNvSpPr txBox="1">
              <a:spLocks noChangeArrowheads="1"/>
            </p:cNvSpPr>
            <p:nvPr/>
          </p:nvSpPr>
          <p:spPr bwMode="auto">
            <a:xfrm>
              <a:off x="7500958" y="2857496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>
                  <a:latin typeface="Symbol" pitchFamily="18" charset="2"/>
                </a:rPr>
                <a:t>D</a:t>
              </a:r>
              <a:r>
                <a:rPr lang="es-ES_tradnl" altLang="es-ES" sz="1800" b="1">
                  <a:latin typeface="Times New Roman" pitchFamily="18" charset="0"/>
                </a:rPr>
                <a:t>v</a:t>
              </a:r>
              <a:endParaRPr lang="es-ES_tradnl" altLang="es-ES" sz="1800">
                <a:latin typeface="Times New Roman" pitchFamily="18" charset="0"/>
              </a:endParaRPr>
            </a:p>
          </p:txBody>
        </p:sp>
      </p:grpSp>
      <p:sp>
        <p:nvSpPr>
          <p:cNvPr id="5127" name="Text Box 28"/>
          <p:cNvSpPr txBox="1">
            <a:spLocks noChangeArrowheads="1"/>
          </p:cNvSpPr>
          <p:nvPr/>
        </p:nvSpPr>
        <p:spPr bwMode="auto">
          <a:xfrm>
            <a:off x="7164288" y="1478112"/>
            <a:ext cx="609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sz="1800" b="1" dirty="0">
                <a:latin typeface="Times New Roman" pitchFamily="18" charset="0"/>
              </a:rPr>
              <a:t>-v</a:t>
            </a:r>
            <a:r>
              <a:rPr lang="es-ES_tradnl" altLang="es-ES" sz="1800" i="1" baseline="-25000" dirty="0">
                <a:latin typeface="Times New Roman" pitchFamily="18" charset="0"/>
              </a:rPr>
              <a:t>i</a:t>
            </a:r>
            <a:endParaRPr lang="es-ES_tradnl" altLang="es-ES" sz="1800" dirty="0">
              <a:latin typeface="Times New Roman" pitchFamily="18" charset="0"/>
            </a:endParaRPr>
          </a:p>
        </p:txBody>
      </p:sp>
      <p:sp>
        <p:nvSpPr>
          <p:cNvPr id="5128" name="Text Box 29"/>
          <p:cNvSpPr txBox="1">
            <a:spLocks noChangeArrowheads="1"/>
          </p:cNvSpPr>
          <p:nvPr/>
        </p:nvSpPr>
        <p:spPr bwMode="auto">
          <a:xfrm>
            <a:off x="7725395" y="2989684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sz="1800" b="1">
                <a:latin typeface="Times New Roman" pitchFamily="18" charset="0"/>
              </a:rPr>
              <a:t>v</a:t>
            </a:r>
            <a:r>
              <a:rPr lang="es-ES_tradnl" altLang="es-ES" sz="1800" i="1" baseline="-25000">
                <a:latin typeface="Times New Roman" pitchFamily="18" charset="0"/>
              </a:rPr>
              <a:t>f</a:t>
            </a:r>
            <a:endParaRPr lang="es-ES_tradnl" altLang="es-ES" sz="1800">
              <a:latin typeface="Times New Roman" pitchFamily="18" charset="0"/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7115795" y="952429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130" name="30 Grupo"/>
          <p:cNvGrpSpPr>
            <a:grpSpLocks/>
          </p:cNvGrpSpPr>
          <p:nvPr/>
        </p:nvGrpSpPr>
        <p:grpSpPr bwMode="auto">
          <a:xfrm>
            <a:off x="4529758" y="830039"/>
            <a:ext cx="4419573" cy="4780608"/>
            <a:chOff x="4357686" y="1336021"/>
            <a:chExt cx="4419600" cy="4780608"/>
          </a:xfrm>
        </p:grpSpPr>
        <p:sp>
          <p:nvSpPr>
            <p:cNvPr id="5132" name="Line 7"/>
            <p:cNvSpPr>
              <a:spLocks noChangeShapeType="1"/>
            </p:cNvSpPr>
            <p:nvPr/>
          </p:nvSpPr>
          <p:spPr bwMode="auto">
            <a:xfrm>
              <a:off x="4738686" y="2519354"/>
              <a:ext cx="0" cy="3505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33" name="Text Box 8"/>
            <p:cNvSpPr txBox="1">
              <a:spLocks noChangeArrowheads="1"/>
            </p:cNvSpPr>
            <p:nvPr/>
          </p:nvSpPr>
          <p:spPr bwMode="auto">
            <a:xfrm>
              <a:off x="4510086" y="2214554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y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5134" name="Text Box 9"/>
            <p:cNvSpPr txBox="1">
              <a:spLocks noChangeArrowheads="1"/>
            </p:cNvSpPr>
            <p:nvPr/>
          </p:nvSpPr>
          <p:spPr bwMode="auto">
            <a:xfrm>
              <a:off x="4357686" y="5719754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O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5135" name="Line 10"/>
            <p:cNvSpPr>
              <a:spLocks noChangeShapeType="1"/>
            </p:cNvSpPr>
            <p:nvPr/>
          </p:nvSpPr>
          <p:spPr bwMode="auto">
            <a:xfrm>
              <a:off x="4433886" y="5719754"/>
              <a:ext cx="3733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36" name="Text Box 11"/>
            <p:cNvSpPr txBox="1">
              <a:spLocks noChangeArrowheads="1"/>
            </p:cNvSpPr>
            <p:nvPr/>
          </p:nvSpPr>
          <p:spPr bwMode="auto">
            <a:xfrm>
              <a:off x="8243886" y="5491154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x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3" name="Line 14"/>
            <p:cNvSpPr>
              <a:spLocks noChangeShapeType="1"/>
            </p:cNvSpPr>
            <p:nvPr/>
          </p:nvSpPr>
          <p:spPr bwMode="auto">
            <a:xfrm flipV="1">
              <a:off x="4738686" y="3052754"/>
              <a:ext cx="990600" cy="2667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38" name="Line 15"/>
            <p:cNvSpPr>
              <a:spLocks noChangeShapeType="1"/>
            </p:cNvSpPr>
            <p:nvPr/>
          </p:nvSpPr>
          <p:spPr bwMode="auto">
            <a:xfrm flipV="1">
              <a:off x="4738686" y="3586154"/>
              <a:ext cx="2590800" cy="213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" name="Line 16"/>
            <p:cNvSpPr>
              <a:spLocks noChangeShapeType="1"/>
            </p:cNvSpPr>
            <p:nvPr/>
          </p:nvSpPr>
          <p:spPr bwMode="auto">
            <a:xfrm flipV="1">
              <a:off x="5798182" y="2998878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40" name="Freeform 18"/>
            <p:cNvSpPr>
              <a:spLocks/>
            </p:cNvSpPr>
            <p:nvPr/>
          </p:nvSpPr>
          <p:spPr bwMode="auto">
            <a:xfrm>
              <a:off x="4891086" y="3040054"/>
              <a:ext cx="2819400" cy="1841500"/>
            </a:xfrm>
            <a:custGeom>
              <a:avLst/>
              <a:gdLst>
                <a:gd name="T0" fmla="*/ 0 w 1776"/>
                <a:gd name="T1" fmla="*/ 2147483647 h 1160"/>
                <a:gd name="T2" fmla="*/ 2147483647 w 1776"/>
                <a:gd name="T3" fmla="*/ 2147483647 h 1160"/>
                <a:gd name="T4" fmla="*/ 2147483647 w 1776"/>
                <a:gd name="T5" fmla="*/ 2147483647 h 1160"/>
                <a:gd name="T6" fmla="*/ 2147483647 w 1776"/>
                <a:gd name="T7" fmla="*/ 2147483647 h 116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76"/>
                <a:gd name="T13" fmla="*/ 0 h 1160"/>
                <a:gd name="T14" fmla="*/ 1776 w 1776"/>
                <a:gd name="T15" fmla="*/ 1160 h 116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76" h="1160">
                  <a:moveTo>
                    <a:pt x="0" y="392"/>
                  </a:moveTo>
                  <a:cubicBezTo>
                    <a:pt x="136" y="204"/>
                    <a:pt x="272" y="16"/>
                    <a:pt x="528" y="8"/>
                  </a:cubicBezTo>
                  <a:cubicBezTo>
                    <a:pt x="784" y="0"/>
                    <a:pt x="1328" y="152"/>
                    <a:pt x="1536" y="344"/>
                  </a:cubicBezTo>
                  <a:cubicBezTo>
                    <a:pt x="1744" y="536"/>
                    <a:pt x="1760" y="848"/>
                    <a:pt x="1776" y="1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5141" name="Text Box 22"/>
            <p:cNvSpPr txBox="1">
              <a:spLocks noChangeArrowheads="1"/>
            </p:cNvSpPr>
            <p:nvPr/>
          </p:nvSpPr>
          <p:spPr bwMode="auto">
            <a:xfrm>
              <a:off x="5424486" y="2671754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P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5142" name="Text Box 24"/>
            <p:cNvSpPr txBox="1">
              <a:spLocks noChangeArrowheads="1"/>
            </p:cNvSpPr>
            <p:nvPr/>
          </p:nvSpPr>
          <p:spPr bwMode="auto">
            <a:xfrm>
              <a:off x="5348286" y="3890954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>
                  <a:latin typeface="Times New Roman" pitchFamily="18" charset="0"/>
                </a:rPr>
                <a:t>r</a:t>
              </a:r>
              <a:r>
                <a:rPr lang="es-ES_tradnl" altLang="es-ES" sz="1800" i="1" baseline="-25000">
                  <a:latin typeface="Times New Roman" pitchFamily="18" charset="0"/>
                </a:rPr>
                <a:t>i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5143" name="Text Box 25"/>
            <p:cNvSpPr txBox="1">
              <a:spLocks noChangeArrowheads="1"/>
            </p:cNvSpPr>
            <p:nvPr/>
          </p:nvSpPr>
          <p:spPr bwMode="auto">
            <a:xfrm>
              <a:off x="6186486" y="4424354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>
                  <a:latin typeface="Times New Roman" pitchFamily="18" charset="0"/>
                </a:rPr>
                <a:t>r</a:t>
              </a:r>
              <a:r>
                <a:rPr lang="es-ES_tradnl" altLang="es-ES" sz="1800" i="1" baseline="-25000">
                  <a:latin typeface="Times New Roman" pitchFamily="18" charset="0"/>
                </a:rPr>
                <a:t>f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5144" name="Text Box 26"/>
            <p:cNvSpPr txBox="1">
              <a:spLocks noChangeArrowheads="1"/>
            </p:cNvSpPr>
            <p:nvPr/>
          </p:nvSpPr>
          <p:spPr bwMode="auto">
            <a:xfrm>
              <a:off x="5881686" y="2595554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>
                  <a:latin typeface="Times New Roman" pitchFamily="18" charset="0"/>
                </a:rPr>
                <a:t>v</a:t>
              </a:r>
              <a:r>
                <a:rPr lang="es-ES_tradnl" altLang="es-ES" sz="1800" i="1" baseline="-25000">
                  <a:latin typeface="Times New Roman" pitchFamily="18" charset="0"/>
                </a:rPr>
                <a:t>i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5145" name="Text Box 27"/>
            <p:cNvSpPr txBox="1">
              <a:spLocks noChangeArrowheads="1"/>
            </p:cNvSpPr>
            <p:nvPr/>
          </p:nvSpPr>
          <p:spPr bwMode="auto">
            <a:xfrm>
              <a:off x="7102717" y="1336021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 dirty="0" err="1">
                  <a:latin typeface="Times New Roman" pitchFamily="18" charset="0"/>
                </a:rPr>
                <a:t>v</a:t>
              </a:r>
              <a:r>
                <a:rPr lang="es-ES_tradnl" altLang="es-ES" sz="1800" i="1" baseline="-25000" dirty="0" err="1">
                  <a:latin typeface="Times New Roman" pitchFamily="18" charset="0"/>
                </a:rPr>
                <a:t>f</a:t>
              </a:r>
              <a:endParaRPr lang="es-ES_tradnl" altLang="es-ES" sz="1800" dirty="0">
                <a:latin typeface="Times New Roman" pitchFamily="18" charset="0"/>
              </a:endParaRPr>
            </a:p>
          </p:txBody>
        </p:sp>
        <p:sp>
          <p:nvSpPr>
            <p:cNvPr id="5146" name="Text Box 30"/>
            <p:cNvSpPr txBox="1">
              <a:spLocks noChangeArrowheads="1"/>
            </p:cNvSpPr>
            <p:nvPr/>
          </p:nvSpPr>
          <p:spPr bwMode="auto">
            <a:xfrm>
              <a:off x="7329486" y="3205154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Q</a:t>
              </a:r>
              <a:endParaRPr lang="es-ES_tradnl" altLang="es-ES">
                <a:latin typeface="Times New Roman" pitchFamily="18" charset="0"/>
              </a:endParaRPr>
            </a:p>
          </p:txBody>
        </p:sp>
      </p:grpSp>
      <p:sp>
        <p:nvSpPr>
          <p:cNvPr id="5131" name="Rectangle 31"/>
          <p:cNvSpPr>
            <a:spLocks noGrp="1" noChangeArrowheads="1"/>
          </p:cNvSpPr>
          <p:nvPr>
            <p:ph type="title"/>
          </p:nvPr>
        </p:nvSpPr>
        <p:spPr>
          <a:xfrm>
            <a:off x="1331640" y="476672"/>
            <a:ext cx="6768752" cy="641350"/>
          </a:xfrm>
        </p:spPr>
        <p:txBody>
          <a:bodyPr/>
          <a:lstStyle/>
          <a:p>
            <a:pPr eaLnBrk="1" hangingPunct="1"/>
            <a:r>
              <a:rPr lang="es-ES_tradnl" altLang="es-ES" sz="3600" dirty="0" smtClean="0">
                <a:solidFill>
                  <a:schemeClr val="tx1"/>
                </a:solidFill>
              </a:rPr>
              <a:t>Aceleración media</a:t>
            </a:r>
            <a:endParaRPr lang="es-MX" altLang="es-E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6 L 0.07882 -0.10487 " pathEditMode="relative" ptsTypes="AA">
                                      <p:cBhvr>
                                        <p:cTn id="14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07407E-6 L 0.23298 0.062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49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9" grpId="0" animBg="1"/>
      <p:bldP spid="51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673526"/>
            <a:ext cx="7321624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dirty="0">
                <a:latin typeface="Times New Roman" pitchFamily="18" charset="0"/>
              </a:rPr>
              <a:t>La </a:t>
            </a:r>
            <a:r>
              <a:rPr lang="es-MX" altLang="es-ES" dirty="0" err="1">
                <a:latin typeface="Times New Roman" pitchFamily="18" charset="0"/>
              </a:rPr>
              <a:t>acelarción</a:t>
            </a:r>
            <a:r>
              <a:rPr lang="es-MX" altLang="es-ES" dirty="0">
                <a:latin typeface="Times New Roman" pitchFamily="18" charset="0"/>
              </a:rPr>
              <a:t> de una partícula puede ocurrir de varias maneras.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dirty="0">
                <a:latin typeface="Times New Roman" pitchFamily="18" charset="0"/>
              </a:rPr>
              <a:t>La magnitud del vector velocidad (la rapidez) puede cambiar con el tiempo como en el movimiento en línea recta.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dirty="0">
                <a:latin typeface="Times New Roman" pitchFamily="18" charset="0"/>
              </a:rPr>
              <a:t>Sólo la dirección del vector velocidad puede cambiar con el tiempo cuando la magnitud permanece constante, como en una trayectoria curva.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altLang="es-ES" dirty="0">
                <a:latin typeface="Times New Roman" pitchFamily="18" charset="0"/>
              </a:rPr>
              <a:t>Tanto la magnitud como la dirección del vector velocidad pueden cambiar con el tiempo como en un péndulo.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143000" y="1484784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dirty="0">
                <a:latin typeface="Times New Roman" pitchFamily="18" charset="0"/>
              </a:rPr>
              <a:t>La aceleración instantánea, </a:t>
            </a:r>
            <a:r>
              <a:rPr lang="es-ES_tradnl" altLang="es-ES" b="1" dirty="0">
                <a:latin typeface="Times New Roman" pitchFamily="18" charset="0"/>
              </a:rPr>
              <a:t>a</a:t>
            </a:r>
            <a:r>
              <a:rPr lang="es-ES_tradnl" altLang="es-ES" dirty="0">
                <a:latin typeface="Times New Roman" pitchFamily="18" charset="0"/>
              </a:rPr>
              <a:t>, se define como el límite de la razón, 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b="1" dirty="0" err="1">
                <a:latin typeface="Times New Roman" pitchFamily="18" charset="0"/>
              </a:rPr>
              <a:t>v</a:t>
            </a:r>
            <a:r>
              <a:rPr lang="es-ES_tradnl" altLang="es-ES" dirty="0">
                <a:latin typeface="Times New Roman" pitchFamily="18" charset="0"/>
              </a:rPr>
              <a:t>/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i="1" dirty="0" err="1">
                <a:latin typeface="Times New Roman" pitchFamily="18" charset="0"/>
              </a:rPr>
              <a:t>t</a:t>
            </a:r>
            <a:r>
              <a:rPr lang="es-ES_tradnl" altLang="es-ES" dirty="0">
                <a:latin typeface="Times New Roman" pitchFamily="18" charset="0"/>
              </a:rPr>
              <a:t>, cuando 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i="1" dirty="0" err="1">
                <a:latin typeface="Times New Roman" pitchFamily="18" charset="0"/>
              </a:rPr>
              <a:t>t</a:t>
            </a:r>
            <a:r>
              <a:rPr lang="es-ES_tradnl" altLang="es-ES" dirty="0">
                <a:latin typeface="Times New Roman" pitchFamily="18" charset="0"/>
              </a:rPr>
              <a:t> tiende a cero: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667362"/>
              </p:ext>
            </p:extLst>
          </p:nvPr>
        </p:nvGraphicFramePr>
        <p:xfrm>
          <a:off x="3083095" y="3068960"/>
          <a:ext cx="3937177" cy="1408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cuación" r:id="rId4" imgW="1130040" imgH="406080" progId="Equation.3">
                  <p:embed/>
                </p:oleObj>
              </mc:Choice>
              <mc:Fallback>
                <p:oleObj name="Ecuación" r:id="rId4" imgW="1130040" imgH="406080" progId="Equation.3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3095" y="3068960"/>
                        <a:ext cx="3937177" cy="1408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>
          <a:xfrm>
            <a:off x="1159570" y="548680"/>
            <a:ext cx="5212630" cy="641350"/>
          </a:xfrm>
        </p:spPr>
        <p:txBody>
          <a:bodyPr/>
          <a:lstStyle/>
          <a:p>
            <a:pPr eaLnBrk="1" hangingPunct="1"/>
            <a:r>
              <a:rPr lang="es-ES_tradnl" altLang="es-ES" sz="3600" dirty="0" smtClean="0">
                <a:solidFill>
                  <a:schemeClr val="tx1"/>
                </a:solidFill>
              </a:rPr>
              <a:t>Aceleración instantánea</a:t>
            </a:r>
            <a:endParaRPr lang="es-MX" altLang="es-ES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1 Título"/>
          <p:cNvSpPr>
            <a:spLocks noGrp="1"/>
          </p:cNvSpPr>
          <p:nvPr>
            <p:ph type="title"/>
          </p:nvPr>
        </p:nvSpPr>
        <p:spPr>
          <a:xfrm>
            <a:off x="1087562" y="116632"/>
            <a:ext cx="6940822" cy="769937"/>
          </a:xfrm>
        </p:spPr>
        <p:txBody>
          <a:bodyPr/>
          <a:lstStyle/>
          <a:p>
            <a:r>
              <a:rPr lang="es-MX" altLang="es-ES" dirty="0" smtClean="0"/>
              <a:t>Ejemplo</a:t>
            </a:r>
          </a:p>
        </p:txBody>
      </p:sp>
      <p:sp>
        <p:nvSpPr>
          <p:cNvPr id="7176" name="2 CuadroTexto"/>
          <p:cNvSpPr txBox="1">
            <a:spLocks noChangeArrowheads="1"/>
          </p:cNvSpPr>
          <p:nvPr/>
        </p:nvSpPr>
        <p:spPr bwMode="auto">
          <a:xfrm>
            <a:off x="1179512" y="928688"/>
            <a:ext cx="8001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dirty="0">
                <a:latin typeface="Times New Roman" pitchFamily="18" charset="0"/>
                <a:cs typeface="Times New Roman" pitchFamily="18" charset="0"/>
              </a:rPr>
              <a:t>Calcule la aceleración instantánea en t =1 s y </a:t>
            </a:r>
            <a:r>
              <a:rPr lang="es-MX" altLang="es-ES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s-MX" altLang="es-ES" dirty="0">
                <a:latin typeface="Times New Roman" pitchFamily="18" charset="0"/>
                <a:cs typeface="Times New Roman" pitchFamily="18" charset="0"/>
              </a:rPr>
              <a:t>= 3 s con los datos del ejemplo anterior. Calcule magnitud y dirección.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14563" y="2357438"/>
          <a:ext cx="37719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3" name="Ecuación" r:id="rId4" imgW="2095200" imgH="393480" progId="Equation.3">
                  <p:embed/>
                </p:oleObj>
              </mc:Choice>
              <mc:Fallback>
                <p:oleObj name="Ecuación" r:id="rId4" imgW="20952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357438"/>
                        <a:ext cx="37719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2143125" y="3000375"/>
          <a:ext cx="386238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4" name="Ecuación" r:id="rId6" imgW="2145960" imgH="419040" progId="Equation.3">
                  <p:embed/>
                </p:oleObj>
              </mc:Choice>
              <mc:Fallback>
                <p:oleObj name="Ecuación" r:id="rId6" imgW="2145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3000375"/>
                        <a:ext cx="386238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2500313" y="1928813"/>
          <a:ext cx="37480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5" name="Ecuación" r:id="rId8" imgW="1917360" imgH="215640" progId="Equation.3">
                  <p:embed/>
                </p:oleObj>
              </mc:Choice>
              <mc:Fallback>
                <p:oleObj name="Ecuación" r:id="rId8" imgW="191736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928813"/>
                        <a:ext cx="374808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3306763" y="3844925"/>
          <a:ext cx="2135187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6" name="Ecuación" r:id="rId10" imgW="1091880" imgH="228600" progId="Equation.3">
                  <p:embed/>
                </p:oleObj>
              </mc:Choice>
              <mc:Fallback>
                <p:oleObj name="Ecuación" r:id="rId10" imgW="109188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3844925"/>
                        <a:ext cx="2135187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10 CuadroTexto"/>
          <p:cNvSpPr txBox="1">
            <a:spLocks noChangeArrowheads="1"/>
          </p:cNvSpPr>
          <p:nvPr/>
        </p:nvSpPr>
        <p:spPr bwMode="auto">
          <a:xfrm>
            <a:off x="1316682" y="4286250"/>
            <a:ext cx="7143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dirty="0">
                <a:latin typeface="Times New Roman" pitchFamily="18" charset="0"/>
                <a:cs typeface="Times New Roman" pitchFamily="18" charset="0"/>
              </a:rPr>
              <a:t>Magnitud y ángulo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428875" y="4845050"/>
          <a:ext cx="5286375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7" name="Ecuación" r:id="rId12" imgW="2908080" imgH="952200" progId="Equation.3">
                  <p:embed/>
                </p:oleObj>
              </mc:Choice>
              <mc:Fallback>
                <p:oleObj name="Ecuación" r:id="rId12" imgW="2908080" imgH="95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4845050"/>
                        <a:ext cx="5286375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>
          <a:xfrm>
            <a:off x="1089595" y="282799"/>
            <a:ext cx="8162925" cy="769937"/>
          </a:xfrm>
        </p:spPr>
        <p:txBody>
          <a:bodyPr/>
          <a:lstStyle/>
          <a:p>
            <a:pPr eaLnBrk="1" hangingPunct="1"/>
            <a:r>
              <a:rPr lang="es-MX" altLang="es-ES" smtClean="0"/>
              <a:t>Tarea</a:t>
            </a:r>
          </a:p>
        </p:txBody>
      </p:sp>
      <p:sp>
        <p:nvSpPr>
          <p:cNvPr id="35843" name="2 CuadroTexto"/>
          <p:cNvSpPr txBox="1">
            <a:spLocks noChangeArrowheads="1"/>
          </p:cNvSpPr>
          <p:nvPr/>
        </p:nvSpPr>
        <p:spPr bwMode="auto">
          <a:xfrm>
            <a:off x="1106933" y="1785938"/>
            <a:ext cx="792956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Las coordenadas x, y de un carrito están dadas por:</a:t>
            </a:r>
          </a:p>
          <a:p>
            <a:pPr eaLnBrk="1" hangingPunct="1"/>
            <a:endParaRPr lang="es-MX" altLang="es-ES" sz="20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) = 4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 m</a:t>
            </a: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) =  –6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+ 3 m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Encuentre la aceleración </a:t>
            </a:r>
            <a:r>
              <a:rPr lang="es-MX" altLang="es-ES" sz="2000" dirty="0" smtClean="0">
                <a:latin typeface="Times New Roman" pitchFamily="18" charset="0"/>
                <a:cs typeface="Times New Roman" pitchFamily="18" charset="0"/>
              </a:rPr>
              <a:t>instantánea cuando t = 1 s. </a:t>
            </a:r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611" y="764704"/>
            <a:ext cx="8162925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Movimiento de proyectiles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1844824"/>
            <a:ext cx="7315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C" sz="3600" dirty="0"/>
              <a:t>Un proyectil es cualquier cuerpo que recibe una velocidad inicial y luego sigue una trayectoria determinada totalmente por los efectos de la aceleración gravitacional y la resistencia del </a:t>
            </a:r>
            <a:r>
              <a:rPr lang="es-EC" sz="3600" dirty="0" smtClean="0"/>
              <a:t>aire.</a:t>
            </a:r>
            <a:endParaRPr lang="es-MX" altLang="es-ES" sz="36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611" y="764704"/>
            <a:ext cx="8162925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Movimiento de proyectiles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1844824"/>
            <a:ext cx="7315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C" altLang="es-ES" sz="3600" dirty="0">
                <a:latin typeface="Times New Roman" pitchFamily="18" charset="0"/>
              </a:rPr>
              <a:t>Para analizar este tipo de movimiento tan común, partiremos de un modelo </a:t>
            </a:r>
            <a:r>
              <a:rPr lang="es-EC" altLang="es-ES" sz="3600" dirty="0" smtClean="0">
                <a:latin typeface="Times New Roman" pitchFamily="18" charset="0"/>
              </a:rPr>
              <a:t>idealizado y</a:t>
            </a:r>
            <a:r>
              <a:rPr lang="es-MX" altLang="es-ES" sz="3600" dirty="0" smtClean="0">
                <a:latin typeface="Times New Roman" pitchFamily="18" charset="0"/>
              </a:rPr>
              <a:t> </a:t>
            </a:r>
            <a:r>
              <a:rPr lang="es-MX" altLang="es-ES" sz="3600" dirty="0">
                <a:latin typeface="Times New Roman" pitchFamily="18" charset="0"/>
              </a:rPr>
              <a:t>supondremos que la aceleración es constante y dirigida hacia </a:t>
            </a:r>
            <a:r>
              <a:rPr lang="es-MX" altLang="es-ES" sz="3600" dirty="0" smtClean="0">
                <a:latin typeface="Times New Roman" pitchFamily="18" charset="0"/>
              </a:rPr>
              <a:t>abajo (gravedad) y además </a:t>
            </a:r>
            <a:r>
              <a:rPr lang="es-MX" altLang="es-ES" sz="3600" dirty="0">
                <a:latin typeface="Times New Roman" pitchFamily="18" charset="0"/>
              </a:rPr>
              <a:t>despreciaremos la resistencia del aire.</a:t>
            </a:r>
          </a:p>
        </p:txBody>
      </p:sp>
    </p:spTree>
    <p:extLst>
      <p:ext uri="{BB962C8B-B14F-4D97-AF65-F5344CB8AC3E}">
        <p14:creationId xmlns:p14="http://schemas.microsoft.com/office/powerpoint/2010/main" val="16129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611" y="764704"/>
            <a:ext cx="8162925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Movimiento de proyectiles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1844824"/>
            <a:ext cx="73152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C" sz="2800" dirty="0"/>
              <a:t>L</a:t>
            </a:r>
            <a:r>
              <a:rPr lang="es-EC" sz="2800" dirty="0" smtClean="0"/>
              <a:t>a </a:t>
            </a:r>
            <a:r>
              <a:rPr lang="es-EC" sz="2800" dirty="0"/>
              <a:t>aceleración </a:t>
            </a:r>
            <a:r>
              <a:rPr lang="es-EC" sz="2800" dirty="0" smtClean="0"/>
              <a:t>provocada por la </a:t>
            </a:r>
            <a:r>
              <a:rPr lang="es-EC" sz="2800" dirty="0"/>
              <a:t>gravedad es exclusivamente </a:t>
            </a:r>
            <a:r>
              <a:rPr lang="es-EC" sz="2800" dirty="0" smtClean="0"/>
              <a:t>vertical (hacia abajo); </a:t>
            </a:r>
            <a:r>
              <a:rPr lang="es-EC" sz="2800" dirty="0"/>
              <a:t>la gravedad no puede mover un proyectil lateralmente. Por lo tanto, este movimiento es </a:t>
            </a:r>
            <a:r>
              <a:rPr lang="es-EC" sz="2800" i="1" dirty="0"/>
              <a:t>bidimensional</a:t>
            </a:r>
            <a:r>
              <a:rPr lang="es-EC" sz="2800" dirty="0"/>
              <a:t>. Llamaremos al plano de movimiento, el plano de coordenadas </a:t>
            </a:r>
            <a:r>
              <a:rPr lang="es-EC" sz="2800" i="1" dirty="0" err="1"/>
              <a:t>xy</a:t>
            </a:r>
            <a:r>
              <a:rPr lang="es-EC" sz="2800" dirty="0"/>
              <a:t>, con el eje </a:t>
            </a:r>
            <a:r>
              <a:rPr lang="es-EC" sz="2800" i="1" dirty="0"/>
              <a:t>x </a:t>
            </a:r>
            <a:r>
              <a:rPr lang="es-EC" sz="2800" dirty="0"/>
              <a:t>horizontal y el eje </a:t>
            </a:r>
            <a:r>
              <a:rPr lang="es-EC" sz="2800" i="1" dirty="0"/>
              <a:t>y </a:t>
            </a:r>
            <a:r>
              <a:rPr lang="es-EC" sz="2800" dirty="0"/>
              <a:t>vertical hacia arriba. </a:t>
            </a:r>
            <a:endParaRPr lang="es-MX" altLang="es-E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5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7627" y="862013"/>
            <a:ext cx="6794773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Contenido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868760"/>
            <a:ext cx="7498080" cy="3432448"/>
          </a:xfrm>
        </p:spPr>
        <p:txBody>
          <a:bodyPr/>
          <a:lstStyle/>
          <a:p>
            <a:pPr eaLnBrk="1" hangingPunct="1"/>
            <a:r>
              <a:rPr lang="es-MX" altLang="es-ES" sz="2400" dirty="0" smtClean="0"/>
              <a:t>Repaso de conocimientos previos</a:t>
            </a:r>
          </a:p>
          <a:p>
            <a:pPr eaLnBrk="1" hangingPunct="1"/>
            <a:r>
              <a:rPr lang="es-MX" altLang="es-ES" sz="2400" dirty="0" smtClean="0"/>
              <a:t>Movimiento de proyectiles</a:t>
            </a:r>
          </a:p>
          <a:p>
            <a:pPr eaLnBrk="1" hangingPunct="1"/>
            <a:r>
              <a:rPr lang="es-MX" altLang="es-ES" sz="2400" dirty="0" smtClean="0"/>
              <a:t>Movimiento circular</a:t>
            </a:r>
          </a:p>
          <a:p>
            <a:pPr eaLnBrk="1" hangingPunct="1"/>
            <a:r>
              <a:rPr lang="es-MX" altLang="es-ES" sz="2400" dirty="0" smtClean="0"/>
              <a:t>Movimiento relativo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61603" y="476672"/>
            <a:ext cx="8162925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Trayectoria de un proyectil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286667"/>
              </p:ext>
            </p:extLst>
          </p:nvPr>
        </p:nvGraphicFramePr>
        <p:xfrm>
          <a:off x="2056209" y="2708920"/>
          <a:ext cx="5972175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Imagen de mapa de bits" r:id="rId4" imgW="5971429" imgH="3696216" progId="Paint.Picture">
                  <p:embed/>
                </p:oleObj>
              </mc:Choice>
              <mc:Fallback>
                <p:oleObj name="Imagen de mapa de bits" r:id="rId4" imgW="5971429" imgH="369621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6209" y="2708920"/>
                        <a:ext cx="5972175" cy="369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1143000" y="1412776"/>
            <a:ext cx="7543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200" dirty="0">
                <a:latin typeface="Times New Roman" pitchFamily="18" charset="0"/>
              </a:rPr>
              <a:t>Trayectoria de un proyectil arrojado con una velocidad inicial </a:t>
            </a:r>
            <a:r>
              <a:rPr lang="es-MX" altLang="es-ES" sz="3200" b="1" dirty="0">
                <a:latin typeface="Times New Roman" pitchFamily="18" charset="0"/>
              </a:rPr>
              <a:t>v</a:t>
            </a:r>
            <a:r>
              <a:rPr lang="es-MX" altLang="es-ES" sz="3200" baseline="-25000" dirty="0">
                <a:latin typeface="Times New Roman" pitchFamily="18" charset="0"/>
              </a:rPr>
              <a:t>0</a:t>
            </a:r>
            <a:r>
              <a:rPr lang="es-MX" altLang="es-ES" sz="3200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Trayectoria parabólica</a:t>
            </a:r>
            <a:endParaRPr lang="es-EC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6751584" cy="4390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1565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404664"/>
            <a:ext cx="6866781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altLang="es-ES" dirty="0" smtClean="0"/>
              <a:t>Representación vectorial de las velocidades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1580599"/>
            <a:ext cx="75970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C" dirty="0"/>
              <a:t>Al analizar este tipo de situación, resulta clave poder determinar las velocidades de cada </a:t>
            </a:r>
            <a:r>
              <a:rPr lang="es-EC" dirty="0" smtClean="0"/>
              <a:t>componente: x e y</a:t>
            </a:r>
            <a:endParaRPr lang="es-MX" altLang="es-ES" dirty="0">
              <a:latin typeface="Times New Roman" pitchFamily="18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97771"/>
            <a:ext cx="6078611" cy="379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8996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9570" y="476672"/>
            <a:ext cx="7588894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Ecuaciones del movimiento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59632" y="1340768"/>
            <a:ext cx="7391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C" sz="2800" dirty="0"/>
              <a:t>L</a:t>
            </a:r>
            <a:r>
              <a:rPr lang="es-EC" sz="2800" dirty="0" smtClean="0"/>
              <a:t>as </a:t>
            </a:r>
            <a:r>
              <a:rPr lang="es-EC" sz="2800" dirty="0"/>
              <a:t>componentes de la velocidad son ortogonales entre sí, por lo tanto se puede aplicar </a:t>
            </a:r>
            <a:r>
              <a:rPr lang="es-EC" sz="2800" dirty="0" smtClean="0"/>
              <a:t>funciones </a:t>
            </a:r>
            <a:r>
              <a:rPr lang="es-EC" sz="2800" dirty="0"/>
              <a:t>trigonométricas </a:t>
            </a:r>
            <a:r>
              <a:rPr lang="es-EC" sz="2800" dirty="0" smtClean="0"/>
              <a:t>de </a:t>
            </a:r>
            <a:r>
              <a:rPr lang="es-EC" sz="2800" dirty="0"/>
              <a:t>los triángulos rectángulos y así determinar la rapidez de cada eje de </a:t>
            </a:r>
            <a:r>
              <a:rPr lang="es-EC" sz="2800" dirty="0" smtClean="0"/>
              <a:t>movimiento</a:t>
            </a:r>
            <a:endParaRPr lang="es-MX" altLang="es-ES" sz="2800" baseline="30000" dirty="0">
              <a:latin typeface="Times New Roman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213992" y="3967896"/>
            <a:ext cx="63184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MX" altLang="es-ES" sz="3600" i="1" dirty="0" err="1">
                <a:latin typeface="Times New Roman" pitchFamily="18" charset="0"/>
              </a:rPr>
              <a:t>v</a:t>
            </a:r>
            <a:r>
              <a:rPr lang="es-MX" altLang="es-ES" sz="3600" i="1" baseline="-25000" dirty="0" err="1">
                <a:latin typeface="Times New Roman" pitchFamily="18" charset="0"/>
              </a:rPr>
              <a:t>x</a:t>
            </a:r>
            <a:r>
              <a:rPr lang="es-MX" altLang="es-ES" sz="3600" dirty="0">
                <a:latin typeface="Times New Roman" pitchFamily="18" charset="0"/>
              </a:rPr>
              <a:t> = </a:t>
            </a:r>
            <a:r>
              <a:rPr lang="es-MX" altLang="es-ES" sz="3600" i="1" dirty="0" smtClean="0">
                <a:latin typeface="Times New Roman" pitchFamily="18" charset="0"/>
              </a:rPr>
              <a:t>v</a:t>
            </a:r>
            <a:r>
              <a:rPr lang="es-MX" altLang="es-ES" sz="3600" baseline="-25000" dirty="0" smtClean="0">
                <a:latin typeface="Times New Roman" pitchFamily="18" charset="0"/>
              </a:rPr>
              <a:t>0x</a:t>
            </a:r>
            <a:r>
              <a:rPr lang="es-MX" altLang="es-ES" sz="3600" dirty="0" smtClean="0">
                <a:latin typeface="Times New Roman" pitchFamily="18" charset="0"/>
              </a:rPr>
              <a:t> </a:t>
            </a:r>
            <a:r>
              <a:rPr lang="es-MX" altLang="es-ES" sz="3600" dirty="0">
                <a:latin typeface="Times New Roman" pitchFamily="18" charset="0"/>
              </a:rPr>
              <a:t>= </a:t>
            </a:r>
            <a:r>
              <a:rPr lang="es-MX" altLang="es-ES" sz="3600" i="1" dirty="0">
                <a:latin typeface="Times New Roman" pitchFamily="18" charset="0"/>
              </a:rPr>
              <a:t>v</a:t>
            </a:r>
            <a:r>
              <a:rPr lang="es-MX" altLang="es-ES" sz="3600" baseline="-25000" dirty="0">
                <a:latin typeface="Times New Roman" pitchFamily="18" charset="0"/>
              </a:rPr>
              <a:t>0</a:t>
            </a:r>
            <a:r>
              <a:rPr lang="es-MX" altLang="es-ES" sz="3600" dirty="0">
                <a:latin typeface="Times New Roman" pitchFamily="18" charset="0"/>
              </a:rPr>
              <a:t> </a:t>
            </a:r>
            <a:r>
              <a:rPr lang="es-MX" altLang="es-ES" sz="3600" dirty="0" err="1">
                <a:latin typeface="Times New Roman" pitchFamily="18" charset="0"/>
              </a:rPr>
              <a:t>cos</a:t>
            </a:r>
            <a:r>
              <a:rPr lang="es-MX" altLang="es-ES" sz="3600" dirty="0">
                <a:latin typeface="Times New Roman" pitchFamily="18" charset="0"/>
              </a:rPr>
              <a:t> </a:t>
            </a:r>
            <a:r>
              <a:rPr lang="es-MX" altLang="es-ES" sz="3600" dirty="0">
                <a:latin typeface="Symbol" pitchFamily="18" charset="2"/>
                <a:sym typeface="Symbol"/>
              </a:rPr>
              <a:t></a:t>
            </a:r>
            <a:r>
              <a:rPr lang="es-MX" altLang="es-ES" sz="3600" dirty="0" smtClean="0">
                <a:latin typeface="Times New Roman" pitchFamily="18" charset="0"/>
              </a:rPr>
              <a:t> </a:t>
            </a:r>
            <a:r>
              <a:rPr lang="es-MX" altLang="es-ES" sz="3600" dirty="0">
                <a:latin typeface="Times New Roman" pitchFamily="18" charset="0"/>
              </a:rPr>
              <a:t>= </a:t>
            </a:r>
            <a:r>
              <a:rPr lang="es-MX" altLang="es-ES" sz="3600" dirty="0" err="1">
                <a:latin typeface="Times New Roman" pitchFamily="18" charset="0"/>
              </a:rPr>
              <a:t>const.</a:t>
            </a:r>
            <a:endParaRPr lang="es-MX" altLang="es-ES" sz="3600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MX" altLang="es-ES" sz="3600" i="1" dirty="0" smtClean="0">
                <a:latin typeface="Times New Roman" pitchFamily="18" charset="0"/>
              </a:rPr>
              <a:t>v</a:t>
            </a:r>
            <a:r>
              <a:rPr lang="es-MX" altLang="es-ES" sz="3600" baseline="-25000" dirty="0" smtClean="0">
                <a:latin typeface="Times New Roman" pitchFamily="18" charset="0"/>
              </a:rPr>
              <a:t>0y</a:t>
            </a:r>
            <a:r>
              <a:rPr lang="es-MX" altLang="es-ES" sz="3600" dirty="0" smtClean="0">
                <a:latin typeface="Times New Roman" pitchFamily="18" charset="0"/>
              </a:rPr>
              <a:t> = </a:t>
            </a:r>
            <a:r>
              <a:rPr lang="es-MX" altLang="es-ES" sz="3600" i="1" dirty="0">
                <a:latin typeface="Times New Roman" pitchFamily="18" charset="0"/>
              </a:rPr>
              <a:t>v</a:t>
            </a:r>
            <a:r>
              <a:rPr lang="es-MX" altLang="es-ES" sz="3600" baseline="-25000" dirty="0">
                <a:latin typeface="Times New Roman" pitchFamily="18" charset="0"/>
              </a:rPr>
              <a:t>0</a:t>
            </a:r>
            <a:r>
              <a:rPr lang="es-MX" altLang="es-ES" sz="3600" dirty="0">
                <a:latin typeface="Times New Roman" pitchFamily="18" charset="0"/>
              </a:rPr>
              <a:t> </a:t>
            </a:r>
            <a:r>
              <a:rPr lang="es-MX" altLang="es-ES" sz="3600" dirty="0" err="1">
                <a:latin typeface="Times New Roman" pitchFamily="18" charset="0"/>
              </a:rPr>
              <a:t>sen</a:t>
            </a:r>
            <a:r>
              <a:rPr lang="es-MX" altLang="es-ES" sz="3600" dirty="0">
                <a:latin typeface="Times New Roman" pitchFamily="18" charset="0"/>
              </a:rPr>
              <a:t> </a:t>
            </a:r>
            <a:r>
              <a:rPr lang="es-MX" altLang="es-ES" sz="3600" dirty="0">
                <a:latin typeface="Symbol" pitchFamily="18" charset="2"/>
                <a:sym typeface="Symbol"/>
              </a:rPr>
              <a:t></a:t>
            </a:r>
            <a:endParaRPr lang="es-MX" altLang="es-ES" sz="3600" i="1" dirty="0">
              <a:latin typeface="Times New Roman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31640" y="558924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/>
              <a:t>Siendo V</a:t>
            </a:r>
            <a:r>
              <a:rPr lang="es-MX" altLang="es-ES" baseline="-25000" dirty="0" smtClean="0">
                <a:latin typeface="Times New Roman" pitchFamily="18" charset="0"/>
              </a:rPr>
              <a:t>0</a:t>
            </a:r>
            <a:r>
              <a:rPr lang="es-EC" dirty="0" smtClean="0"/>
              <a:t> </a:t>
            </a:r>
            <a:r>
              <a:rPr lang="es-EC" dirty="0"/>
              <a:t>la magnitud del vector velocidad y </a:t>
            </a:r>
            <a:r>
              <a:rPr lang="es-MX" altLang="es-ES" dirty="0">
                <a:latin typeface="Symbol" pitchFamily="18" charset="2"/>
                <a:sym typeface="Symbol"/>
              </a:rPr>
              <a:t></a:t>
            </a:r>
            <a:r>
              <a:rPr lang="es-EC" dirty="0" smtClean="0"/>
              <a:t> </a:t>
            </a:r>
            <a:r>
              <a:rPr lang="es-EC" dirty="0"/>
              <a:t>el ángulo de disparo. </a:t>
            </a:r>
          </a:p>
        </p:txBody>
      </p:sp>
    </p:spTree>
    <p:extLst>
      <p:ext uri="{BB962C8B-B14F-4D97-AF65-F5344CB8AC3E}">
        <p14:creationId xmlns:p14="http://schemas.microsoft.com/office/powerpoint/2010/main" val="3663771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9570" y="476672"/>
            <a:ext cx="7588894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Ecuaciones del movimiento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331640" y="1628800"/>
            <a:ext cx="7391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C" sz="3600" dirty="0"/>
              <a:t>S</a:t>
            </a:r>
            <a:r>
              <a:rPr lang="es-EC" sz="3600" dirty="0" smtClean="0"/>
              <a:t>i </a:t>
            </a:r>
            <a:r>
              <a:rPr lang="es-EC" sz="3600" dirty="0"/>
              <a:t>lo que se quiere hallar es la magnitud de la velocidad instantánea y su ángulo de inclinación respecto a la </a:t>
            </a:r>
            <a:r>
              <a:rPr lang="es-EC" sz="3600" dirty="0" smtClean="0"/>
              <a:t>horizontal:</a:t>
            </a:r>
            <a:endParaRPr lang="es-MX" altLang="es-ES" sz="3600" baseline="30000" dirty="0">
              <a:latin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8130"/>
            <a:ext cx="2436490" cy="172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839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9570" y="476672"/>
            <a:ext cx="7588894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Ecuaciones del movimiento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115616" y="1743194"/>
            <a:ext cx="7992888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400" dirty="0">
                <a:latin typeface="Times New Roman" pitchFamily="18" charset="0"/>
              </a:rPr>
              <a:t>Las ecuaciones del movimiento de un proyectil en cualquier tiempo son: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3400" i="1" dirty="0" smtClean="0">
                <a:latin typeface="Times New Roman" pitchFamily="18" charset="0"/>
              </a:rPr>
              <a:t>x-x</a:t>
            </a:r>
            <a:r>
              <a:rPr lang="es-MX" altLang="es-ES" sz="3400" baseline="-25000" dirty="0">
                <a:latin typeface="Times New Roman" pitchFamily="18" charset="0"/>
              </a:rPr>
              <a:t>0</a:t>
            </a:r>
            <a:r>
              <a:rPr lang="es-MX" altLang="es-ES" sz="3400" i="1" dirty="0" smtClean="0">
                <a:latin typeface="Times New Roman" pitchFamily="18" charset="0"/>
              </a:rPr>
              <a:t> </a:t>
            </a:r>
            <a:r>
              <a:rPr lang="es-MX" altLang="es-ES" sz="3400" i="1" dirty="0">
                <a:latin typeface="Times New Roman" pitchFamily="18" charset="0"/>
              </a:rPr>
              <a:t>= v</a:t>
            </a:r>
            <a:r>
              <a:rPr lang="es-MX" altLang="es-ES" sz="3400" baseline="-25000" dirty="0">
                <a:latin typeface="Times New Roman" pitchFamily="18" charset="0"/>
              </a:rPr>
              <a:t>0x </a:t>
            </a:r>
            <a:r>
              <a:rPr lang="es-MX" altLang="es-ES" sz="3400" i="1" dirty="0">
                <a:latin typeface="Times New Roman" pitchFamily="18" charset="0"/>
              </a:rPr>
              <a:t>t</a:t>
            </a:r>
            <a:r>
              <a:rPr lang="es-MX" altLang="es-ES" sz="3400" dirty="0">
                <a:latin typeface="Times New Roman" pitchFamily="18" charset="0"/>
              </a:rPr>
              <a:t> = </a:t>
            </a:r>
            <a:r>
              <a:rPr lang="es-MX" altLang="es-ES" sz="3400" i="1" dirty="0">
                <a:latin typeface="Times New Roman" pitchFamily="18" charset="0"/>
              </a:rPr>
              <a:t>v</a:t>
            </a:r>
            <a:r>
              <a:rPr lang="es-MX" altLang="es-ES" sz="3400" baseline="-25000" dirty="0">
                <a:latin typeface="Times New Roman" pitchFamily="18" charset="0"/>
              </a:rPr>
              <a:t>0</a:t>
            </a:r>
            <a:r>
              <a:rPr lang="es-MX" altLang="es-ES" sz="3400" dirty="0">
                <a:latin typeface="Times New Roman" pitchFamily="18" charset="0"/>
              </a:rPr>
              <a:t> (</a:t>
            </a:r>
            <a:r>
              <a:rPr lang="es-MX" altLang="es-ES" sz="3400" dirty="0" err="1">
                <a:latin typeface="Times New Roman" pitchFamily="18" charset="0"/>
              </a:rPr>
              <a:t>cos</a:t>
            </a:r>
            <a:r>
              <a:rPr lang="es-MX" altLang="es-ES" sz="3400" dirty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Symbol" pitchFamily="18" charset="2"/>
                <a:sym typeface="Symbol"/>
              </a:rPr>
              <a:t></a:t>
            </a:r>
            <a:r>
              <a:rPr lang="es-MX" altLang="es-ES" sz="3400" dirty="0">
                <a:latin typeface="Times New Roman" pitchFamily="18" charset="0"/>
              </a:rPr>
              <a:t> )</a:t>
            </a:r>
            <a:r>
              <a:rPr lang="es-MX" altLang="es-ES" sz="3400" i="1" dirty="0">
                <a:latin typeface="Times New Roman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3400" i="1" dirty="0" err="1" smtClean="0">
                <a:latin typeface="Times New Roman" pitchFamily="18" charset="0"/>
              </a:rPr>
              <a:t>v</a:t>
            </a:r>
            <a:r>
              <a:rPr lang="es-MX" altLang="es-ES" sz="3400" i="1" baseline="-25000" dirty="0" err="1" smtClean="0">
                <a:latin typeface="Times New Roman" pitchFamily="18" charset="0"/>
              </a:rPr>
              <a:t>y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=  </a:t>
            </a:r>
            <a:r>
              <a:rPr lang="es-MX" altLang="es-ES" sz="3400" i="1" dirty="0" smtClean="0">
                <a:latin typeface="Times New Roman" pitchFamily="18" charset="0"/>
              </a:rPr>
              <a:t>v</a:t>
            </a:r>
            <a:r>
              <a:rPr lang="es-MX" altLang="es-ES" sz="3400" baseline="-25000" dirty="0" smtClean="0">
                <a:latin typeface="Times New Roman" pitchFamily="18" charset="0"/>
              </a:rPr>
              <a:t>0y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– </a:t>
            </a:r>
            <a:r>
              <a:rPr lang="es-MX" altLang="es-ES" sz="3400" i="1" dirty="0" err="1">
                <a:latin typeface="Times New Roman" pitchFamily="18" charset="0"/>
              </a:rPr>
              <a:t>gt</a:t>
            </a:r>
            <a:r>
              <a:rPr lang="es-MX" altLang="es-ES" sz="3400" dirty="0">
                <a:latin typeface="Times New Roman" pitchFamily="18" charset="0"/>
              </a:rPr>
              <a:t> = </a:t>
            </a:r>
            <a:r>
              <a:rPr lang="es-MX" altLang="es-ES" sz="3400" i="1" dirty="0">
                <a:latin typeface="Times New Roman" pitchFamily="18" charset="0"/>
              </a:rPr>
              <a:t>v</a:t>
            </a:r>
            <a:r>
              <a:rPr lang="es-MX" altLang="es-ES" sz="3400" baseline="-25000" dirty="0">
                <a:latin typeface="Times New Roman" pitchFamily="18" charset="0"/>
              </a:rPr>
              <a:t>0</a:t>
            </a:r>
            <a:r>
              <a:rPr lang="es-MX" altLang="es-ES" sz="3400" dirty="0">
                <a:latin typeface="Times New Roman" pitchFamily="18" charset="0"/>
              </a:rPr>
              <a:t> </a:t>
            </a:r>
            <a:r>
              <a:rPr lang="es-MX" altLang="es-ES" sz="3400" dirty="0" err="1">
                <a:latin typeface="Times New Roman" pitchFamily="18" charset="0"/>
              </a:rPr>
              <a:t>sen</a:t>
            </a:r>
            <a:r>
              <a:rPr lang="es-MX" altLang="es-ES" sz="3400" dirty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Symbol" pitchFamily="18" charset="2"/>
                <a:sym typeface="Symbol"/>
              </a:rPr>
              <a:t>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– </a:t>
            </a:r>
            <a:r>
              <a:rPr lang="es-MX" altLang="es-ES" sz="3400" i="1" dirty="0" err="1" smtClean="0">
                <a:latin typeface="Times New Roman" pitchFamily="18" charset="0"/>
              </a:rPr>
              <a:t>gt</a:t>
            </a:r>
            <a:endParaRPr lang="es-MX" altLang="es-ES" sz="3400" i="1" dirty="0" smtClean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MX" altLang="es-ES" sz="3400" i="1" dirty="0" smtClean="0">
                <a:latin typeface="Times New Roman" pitchFamily="18" charset="0"/>
              </a:rPr>
              <a:t>v</a:t>
            </a:r>
            <a:r>
              <a:rPr lang="es-MX" altLang="es-ES" sz="3400" i="1" baseline="-25000" dirty="0" smtClean="0">
                <a:latin typeface="Times New Roman" pitchFamily="18" charset="0"/>
              </a:rPr>
              <a:t>y</a:t>
            </a:r>
            <a:r>
              <a:rPr lang="es-MX" altLang="es-ES" sz="3400" baseline="30000" dirty="0">
                <a:latin typeface="Times New Roman" pitchFamily="18" charset="0"/>
              </a:rPr>
              <a:t>2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=  </a:t>
            </a:r>
            <a:r>
              <a:rPr lang="es-MX" altLang="es-ES" sz="3400" i="1" dirty="0" smtClean="0">
                <a:latin typeface="Times New Roman" pitchFamily="18" charset="0"/>
              </a:rPr>
              <a:t>v</a:t>
            </a:r>
            <a:r>
              <a:rPr lang="es-MX" altLang="es-ES" sz="3400" baseline="-25000" dirty="0" smtClean="0">
                <a:latin typeface="Times New Roman" pitchFamily="18" charset="0"/>
              </a:rPr>
              <a:t>0y</a:t>
            </a:r>
            <a:r>
              <a:rPr lang="es-MX" altLang="es-ES" sz="3400" baseline="30000" dirty="0">
                <a:latin typeface="Times New Roman" pitchFamily="18" charset="0"/>
              </a:rPr>
              <a:t>2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– </a:t>
            </a:r>
            <a:r>
              <a:rPr lang="es-MX" altLang="es-ES" sz="3400" dirty="0" smtClean="0">
                <a:latin typeface="Times New Roman" pitchFamily="18" charset="0"/>
              </a:rPr>
              <a:t>2</a:t>
            </a:r>
            <a:r>
              <a:rPr lang="es-MX" altLang="es-ES" sz="3400" i="1" dirty="0" smtClean="0">
                <a:latin typeface="Times New Roman" pitchFamily="18" charset="0"/>
              </a:rPr>
              <a:t>g(y-y</a:t>
            </a:r>
            <a:r>
              <a:rPr lang="es-MX" altLang="es-ES" sz="3400" baseline="-25000" dirty="0" smtClean="0">
                <a:latin typeface="Times New Roman" pitchFamily="18" charset="0"/>
              </a:rPr>
              <a:t>0</a:t>
            </a:r>
            <a:r>
              <a:rPr lang="es-MX" altLang="es-ES" sz="3400" dirty="0" smtClean="0">
                <a:latin typeface="Times New Roman" pitchFamily="18" charset="0"/>
              </a:rPr>
              <a:t>)= </a:t>
            </a:r>
            <a:r>
              <a:rPr lang="es-MX" altLang="es-ES" sz="3400" i="1" dirty="0" smtClean="0">
                <a:latin typeface="Times New Roman" pitchFamily="18" charset="0"/>
              </a:rPr>
              <a:t>(</a:t>
            </a:r>
            <a:r>
              <a:rPr lang="es-MX" altLang="es-ES" sz="3400" i="1" dirty="0">
                <a:latin typeface="Times New Roman" pitchFamily="18" charset="0"/>
              </a:rPr>
              <a:t>v</a:t>
            </a:r>
            <a:r>
              <a:rPr lang="es-MX" altLang="es-ES" sz="3400" baseline="-25000" dirty="0">
                <a:latin typeface="Times New Roman" pitchFamily="18" charset="0"/>
              </a:rPr>
              <a:t>0</a:t>
            </a:r>
            <a:r>
              <a:rPr lang="es-MX" altLang="es-ES" sz="3400" dirty="0">
                <a:latin typeface="Times New Roman" pitchFamily="18" charset="0"/>
              </a:rPr>
              <a:t> </a:t>
            </a:r>
            <a:r>
              <a:rPr lang="es-MX" altLang="es-ES" sz="3400" dirty="0" err="1">
                <a:latin typeface="Times New Roman" pitchFamily="18" charset="0"/>
              </a:rPr>
              <a:t>sen</a:t>
            </a:r>
            <a:r>
              <a:rPr lang="es-MX" altLang="es-ES" sz="3400" dirty="0">
                <a:latin typeface="Times New Roman" pitchFamily="18" charset="0"/>
              </a:rPr>
              <a:t> </a:t>
            </a:r>
            <a:r>
              <a:rPr lang="es-MX" altLang="es-ES" sz="3400" dirty="0" smtClean="0">
                <a:latin typeface="Symbol" pitchFamily="18" charset="2"/>
                <a:sym typeface="Symbol"/>
              </a:rPr>
              <a:t>)</a:t>
            </a:r>
            <a:r>
              <a:rPr lang="es-MX" altLang="es-ES" sz="3400" baseline="30000" dirty="0" smtClean="0">
                <a:latin typeface="Times New Roman" pitchFamily="18" charset="0"/>
              </a:rPr>
              <a:t>2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– </a:t>
            </a:r>
            <a:r>
              <a:rPr lang="es-MX" altLang="es-ES" sz="3400" dirty="0" smtClean="0">
                <a:latin typeface="Times New Roman" pitchFamily="18" charset="0"/>
              </a:rPr>
              <a:t>2</a:t>
            </a:r>
            <a:r>
              <a:rPr lang="es-MX" altLang="es-ES" sz="3400" i="1" dirty="0" smtClean="0">
                <a:latin typeface="Times New Roman" pitchFamily="18" charset="0"/>
              </a:rPr>
              <a:t>g(y-y</a:t>
            </a:r>
            <a:r>
              <a:rPr lang="es-MX" altLang="es-ES" sz="3400" baseline="-25000" dirty="0" smtClean="0">
                <a:latin typeface="Times New Roman" pitchFamily="18" charset="0"/>
              </a:rPr>
              <a:t>0</a:t>
            </a:r>
            <a:r>
              <a:rPr lang="es-MX" altLang="es-ES" sz="3400" dirty="0" smtClean="0">
                <a:latin typeface="Times New Roman" pitchFamily="18" charset="0"/>
              </a:rPr>
              <a:t>)</a:t>
            </a:r>
            <a:endParaRPr lang="es-MX" altLang="es-ES" sz="3400" i="1" dirty="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MX" altLang="es-ES" sz="3400" i="1" dirty="0" smtClean="0">
                <a:latin typeface="Times New Roman" pitchFamily="18" charset="0"/>
              </a:rPr>
              <a:t>y-y</a:t>
            </a:r>
            <a:r>
              <a:rPr lang="es-MX" altLang="es-ES" sz="3400" baseline="-25000" dirty="0" smtClean="0">
                <a:latin typeface="Times New Roman" pitchFamily="18" charset="0"/>
              </a:rPr>
              <a:t>0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=  </a:t>
            </a:r>
            <a:r>
              <a:rPr lang="es-MX" altLang="es-ES" sz="3400" i="1" dirty="0" smtClean="0">
                <a:latin typeface="Times New Roman" pitchFamily="18" charset="0"/>
              </a:rPr>
              <a:t>v</a:t>
            </a:r>
            <a:r>
              <a:rPr lang="es-MX" altLang="es-ES" sz="3400" baseline="-25000" dirty="0" smtClean="0">
                <a:latin typeface="Times New Roman" pitchFamily="18" charset="0"/>
              </a:rPr>
              <a:t>0y </a:t>
            </a:r>
            <a:r>
              <a:rPr lang="es-MX" altLang="es-ES" sz="3400" i="1" dirty="0" smtClean="0">
                <a:latin typeface="Times New Roman" pitchFamily="18" charset="0"/>
              </a:rPr>
              <a:t>t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– </a:t>
            </a:r>
            <a:r>
              <a:rPr lang="es-MX" altLang="es-ES" sz="3400" dirty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s-MX" altLang="es-ES" sz="3400" i="1" dirty="0">
                <a:latin typeface="Times New Roman" pitchFamily="18" charset="0"/>
              </a:rPr>
              <a:t>gt</a:t>
            </a:r>
            <a:r>
              <a:rPr lang="es-MX" altLang="es-ES" sz="3400" baseline="30000" dirty="0">
                <a:latin typeface="Times New Roman" pitchFamily="18" charset="0"/>
              </a:rPr>
              <a:t>2</a:t>
            </a:r>
            <a:r>
              <a:rPr lang="es-MX" altLang="es-ES" sz="3400" dirty="0">
                <a:latin typeface="Times New Roman" pitchFamily="18" charset="0"/>
              </a:rPr>
              <a:t> = </a:t>
            </a:r>
            <a:r>
              <a:rPr lang="es-MX" altLang="es-ES" sz="3400" i="1" dirty="0">
                <a:latin typeface="Times New Roman" pitchFamily="18" charset="0"/>
              </a:rPr>
              <a:t>v</a:t>
            </a:r>
            <a:r>
              <a:rPr lang="es-MX" altLang="es-ES" sz="3400" baseline="-25000" dirty="0">
                <a:latin typeface="Times New Roman" pitchFamily="18" charset="0"/>
              </a:rPr>
              <a:t>0</a:t>
            </a:r>
            <a:r>
              <a:rPr lang="es-MX" altLang="es-ES" sz="3400" dirty="0">
                <a:latin typeface="Times New Roman" pitchFamily="18" charset="0"/>
              </a:rPr>
              <a:t> (</a:t>
            </a:r>
            <a:r>
              <a:rPr lang="es-MX" altLang="es-ES" sz="3400" dirty="0" err="1">
                <a:latin typeface="Times New Roman" pitchFamily="18" charset="0"/>
              </a:rPr>
              <a:t>sen</a:t>
            </a:r>
            <a:r>
              <a:rPr lang="es-MX" altLang="es-ES" sz="3400" dirty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Symbol" pitchFamily="18" charset="2"/>
                <a:sym typeface="Symbol"/>
              </a:rPr>
              <a:t></a:t>
            </a:r>
            <a:r>
              <a:rPr lang="es-MX" altLang="es-ES" sz="3400" dirty="0" smtClean="0">
                <a:latin typeface="Times New Roman" pitchFamily="18" charset="0"/>
              </a:rPr>
              <a:t>)</a:t>
            </a:r>
            <a:r>
              <a:rPr lang="es-MX" altLang="es-ES" sz="3400" i="1" dirty="0" smtClean="0">
                <a:latin typeface="Times New Roman" pitchFamily="18" charset="0"/>
              </a:rPr>
              <a:t>t</a:t>
            </a:r>
            <a:r>
              <a:rPr lang="es-MX" altLang="es-ES" sz="3400" dirty="0" smtClean="0">
                <a:latin typeface="Times New Roman" pitchFamily="18" charset="0"/>
              </a:rPr>
              <a:t> </a:t>
            </a:r>
            <a:r>
              <a:rPr lang="es-MX" altLang="es-ES" sz="3400" dirty="0">
                <a:latin typeface="Times New Roman" pitchFamily="18" charset="0"/>
              </a:rPr>
              <a:t>– </a:t>
            </a:r>
            <a:r>
              <a:rPr lang="es-MX" altLang="es-ES" sz="3400" dirty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s-MX" altLang="es-ES" sz="3400" dirty="0">
                <a:latin typeface="Times New Roman" pitchFamily="18" charset="0"/>
              </a:rPr>
              <a:t> </a:t>
            </a:r>
            <a:r>
              <a:rPr lang="es-MX" altLang="es-ES" sz="3400" i="1" dirty="0">
                <a:latin typeface="Times New Roman" pitchFamily="18" charset="0"/>
              </a:rPr>
              <a:t>gt</a:t>
            </a:r>
            <a:r>
              <a:rPr lang="es-MX" altLang="es-ES" sz="3400" baseline="30000" dirty="0"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60648"/>
            <a:ext cx="7498080" cy="1426488"/>
          </a:xfrm>
        </p:spPr>
        <p:txBody>
          <a:bodyPr>
            <a:noAutofit/>
          </a:bodyPr>
          <a:lstStyle/>
          <a:p>
            <a:r>
              <a:rPr lang="es-EC" sz="3200" b="1" dirty="0"/>
              <a:t>Desplazamiento horizontal y vertical de una partícula en movimiento parabólico. </a:t>
            </a:r>
            <a:endParaRPr lang="es-MX" altLang="es-ES" sz="3200" dirty="0" smtClean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332" y="1700808"/>
            <a:ext cx="810039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576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MX" altLang="es-ES" smtClean="0"/>
              <a:t>Vector desplazamiento en el tiro parabólico</a:t>
            </a: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501080" y="1700808"/>
            <a:ext cx="674332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600" dirty="0">
                <a:latin typeface="Times New Roman" pitchFamily="18" charset="0"/>
              </a:rPr>
              <a:t>El vector desplazamiento </a:t>
            </a:r>
            <a:r>
              <a:rPr lang="es-MX" altLang="es-ES" sz="3600" b="1" dirty="0">
                <a:latin typeface="Times New Roman" pitchFamily="18" charset="0"/>
              </a:rPr>
              <a:t>r</a:t>
            </a:r>
            <a:r>
              <a:rPr lang="es-MX" altLang="es-ES" sz="3600" dirty="0">
                <a:latin typeface="Times New Roman" pitchFamily="18" charset="0"/>
              </a:rPr>
              <a:t> puede escribirse como: </a:t>
            </a:r>
            <a:r>
              <a:rPr lang="es-MX" altLang="es-ES" sz="3600" b="1" dirty="0">
                <a:latin typeface="Times New Roman" pitchFamily="18" charset="0"/>
              </a:rPr>
              <a:t>r</a:t>
            </a:r>
            <a:r>
              <a:rPr lang="es-MX" altLang="es-ES" sz="3600" dirty="0">
                <a:latin typeface="Times New Roman" pitchFamily="18" charset="0"/>
              </a:rPr>
              <a:t> = </a:t>
            </a:r>
            <a:r>
              <a:rPr lang="es-MX" altLang="es-ES" sz="3600" b="1" dirty="0">
                <a:latin typeface="Times New Roman" pitchFamily="18" charset="0"/>
              </a:rPr>
              <a:t>v</a:t>
            </a:r>
            <a:r>
              <a:rPr lang="es-MX" altLang="es-ES" sz="3600" baseline="-25000" dirty="0">
                <a:latin typeface="Times New Roman" pitchFamily="18" charset="0"/>
              </a:rPr>
              <a:t>0</a:t>
            </a:r>
            <a:r>
              <a:rPr lang="es-MX" altLang="es-ES" sz="3600" i="1" dirty="0">
                <a:latin typeface="Times New Roman" pitchFamily="18" charset="0"/>
              </a:rPr>
              <a:t>t</a:t>
            </a:r>
            <a:r>
              <a:rPr lang="es-MX" altLang="es-ES" sz="3600" dirty="0">
                <a:latin typeface="Times New Roman" pitchFamily="18" charset="0"/>
              </a:rPr>
              <a:t> + </a:t>
            </a:r>
            <a:r>
              <a:rPr lang="es-MX" altLang="es-ES" sz="3600" dirty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s-MX" altLang="es-ES" sz="3600" b="1" dirty="0">
                <a:latin typeface="Times New Roman" pitchFamily="18" charset="0"/>
              </a:rPr>
              <a:t>g</a:t>
            </a:r>
            <a:r>
              <a:rPr lang="es-MX" altLang="es-ES" sz="3600" i="1" dirty="0">
                <a:latin typeface="Times New Roman" pitchFamily="18" charset="0"/>
              </a:rPr>
              <a:t>t</a:t>
            </a:r>
            <a:r>
              <a:rPr lang="es-MX" altLang="es-ES" sz="3600" baseline="30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794446"/>
              </p:ext>
            </p:extLst>
          </p:nvPr>
        </p:nvGraphicFramePr>
        <p:xfrm>
          <a:off x="1981200" y="3356992"/>
          <a:ext cx="6551613" cy="2660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name="Imagen de mapa de bits" r:id="rId4" imgW="6552381" imgH="2419048" progId="Paint.Picture">
                  <p:embed/>
                </p:oleObj>
              </mc:Choice>
              <mc:Fallback>
                <p:oleObj name="Imagen de mapa de bits" r:id="rId4" imgW="6552381" imgH="241904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356992"/>
                        <a:ext cx="6551613" cy="2660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1 Título"/>
          <p:cNvSpPr>
            <a:spLocks noGrp="1"/>
          </p:cNvSpPr>
          <p:nvPr>
            <p:ph type="title"/>
          </p:nvPr>
        </p:nvSpPr>
        <p:spPr>
          <a:xfrm>
            <a:off x="1159570" y="192088"/>
            <a:ext cx="6796806" cy="769937"/>
          </a:xfrm>
        </p:spPr>
        <p:txBody>
          <a:bodyPr/>
          <a:lstStyle/>
          <a:p>
            <a:r>
              <a:rPr lang="es-MX" altLang="es-ES" dirty="0" smtClean="0"/>
              <a:t>Trayectoria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1178941" y="1312937"/>
            <a:ext cx="79295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 dirty="0">
                <a:latin typeface="Times New Roman" pitchFamily="18" charset="0"/>
              </a:rPr>
              <a:t>De las ecuaciones para </a:t>
            </a:r>
            <a:r>
              <a:rPr lang="es-MX" altLang="es-ES" sz="2000" i="1" dirty="0">
                <a:latin typeface="Times New Roman" pitchFamily="18" charset="0"/>
              </a:rPr>
              <a:t>x</a:t>
            </a:r>
            <a:r>
              <a:rPr lang="es-MX" altLang="es-ES" sz="2000" dirty="0">
                <a:latin typeface="Times New Roman" pitchFamily="18" charset="0"/>
              </a:rPr>
              <a:t> y </a:t>
            </a:r>
            <a:r>
              <a:rPr lang="es-MX" altLang="es-ES" sz="2000" i="1" dirty="0" err="1">
                <a:latin typeface="Times New Roman" pitchFamily="18" charset="0"/>
              </a:rPr>
              <a:t>y</a:t>
            </a:r>
            <a:r>
              <a:rPr lang="es-MX" altLang="es-ES" sz="2000" i="1" dirty="0">
                <a:latin typeface="Times New Roman" pitchFamily="18" charset="0"/>
              </a:rPr>
              <a:t> </a:t>
            </a:r>
            <a:r>
              <a:rPr lang="es-MX" altLang="es-ES" sz="2000" dirty="0">
                <a:latin typeface="Times New Roman" pitchFamily="18" charset="0"/>
              </a:rPr>
              <a:t>podemos obtener la ecuación de la trayectoria.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 i="1" dirty="0">
                <a:latin typeface="Times New Roman" pitchFamily="18" charset="0"/>
              </a:rPr>
              <a:t>x = v</a:t>
            </a:r>
            <a:r>
              <a:rPr lang="es-MX" altLang="es-ES" sz="2000" i="1" baseline="-25000" dirty="0">
                <a:latin typeface="Times New Roman" pitchFamily="18" charset="0"/>
              </a:rPr>
              <a:t>x</a:t>
            </a:r>
            <a:r>
              <a:rPr lang="es-MX" altLang="es-ES" sz="2000" baseline="-25000" dirty="0">
                <a:latin typeface="Times New Roman" pitchFamily="18" charset="0"/>
              </a:rPr>
              <a:t>0</a:t>
            </a:r>
            <a:r>
              <a:rPr lang="es-MX" altLang="es-ES" sz="2000" i="1" dirty="0">
                <a:latin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</a:rPr>
              <a:t> = </a:t>
            </a:r>
            <a:r>
              <a:rPr lang="es-MX" altLang="es-ES" sz="2000" i="1" dirty="0">
                <a:latin typeface="Times New Roman" pitchFamily="18" charset="0"/>
              </a:rPr>
              <a:t>v</a:t>
            </a:r>
            <a:r>
              <a:rPr lang="es-MX" altLang="es-ES" sz="2000" baseline="-25000" dirty="0">
                <a:latin typeface="Times New Roman" pitchFamily="18" charset="0"/>
              </a:rPr>
              <a:t>0</a:t>
            </a:r>
            <a:r>
              <a:rPr lang="es-MX" altLang="es-ES" sz="2000" dirty="0">
                <a:latin typeface="Times New Roman" pitchFamily="18" charset="0"/>
              </a:rPr>
              <a:t> (</a:t>
            </a:r>
            <a:r>
              <a:rPr lang="es-MX" altLang="es-ES" sz="2000" dirty="0" err="1">
                <a:latin typeface="Times New Roman" pitchFamily="18" charset="0"/>
              </a:rPr>
              <a:t>cos</a:t>
            </a:r>
            <a:r>
              <a:rPr lang="es-MX" altLang="es-ES" sz="2000" dirty="0">
                <a:latin typeface="Times New Roman" pitchFamily="18" charset="0"/>
              </a:rPr>
              <a:t> </a:t>
            </a:r>
            <a:r>
              <a:rPr lang="es-MX" altLang="es-ES" sz="2000" dirty="0">
                <a:latin typeface="Symbol" pitchFamily="18" charset="2"/>
              </a:rPr>
              <a:t>q</a:t>
            </a:r>
            <a:r>
              <a:rPr lang="es-MX" altLang="es-ES" sz="2000" baseline="-25000" dirty="0">
                <a:latin typeface="Times New Roman" pitchFamily="18" charset="0"/>
              </a:rPr>
              <a:t>0</a:t>
            </a:r>
            <a:r>
              <a:rPr lang="es-MX" altLang="es-ES" sz="2000" dirty="0">
                <a:latin typeface="Times New Roman" pitchFamily="18" charset="0"/>
              </a:rPr>
              <a:t> )</a:t>
            </a:r>
            <a:r>
              <a:rPr lang="es-MX" altLang="es-ES" sz="2000" i="1" dirty="0">
                <a:latin typeface="Times New Roman" pitchFamily="18" charset="0"/>
              </a:rPr>
              <a:t>t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 i="1" dirty="0">
                <a:latin typeface="Times New Roman" pitchFamily="18" charset="0"/>
              </a:rPr>
              <a:t>y</a:t>
            </a:r>
            <a:r>
              <a:rPr lang="es-MX" altLang="es-ES" sz="2000" dirty="0">
                <a:latin typeface="Times New Roman" pitchFamily="18" charset="0"/>
              </a:rPr>
              <a:t> =  </a:t>
            </a:r>
            <a:r>
              <a:rPr lang="es-MX" altLang="es-ES" sz="2000" i="1" dirty="0">
                <a:latin typeface="Times New Roman" pitchFamily="18" charset="0"/>
              </a:rPr>
              <a:t>v</a:t>
            </a:r>
            <a:r>
              <a:rPr lang="es-MX" altLang="es-ES" sz="2000" i="1" baseline="-25000" dirty="0">
                <a:latin typeface="Times New Roman" pitchFamily="18" charset="0"/>
              </a:rPr>
              <a:t>y</a:t>
            </a:r>
            <a:r>
              <a:rPr lang="es-MX" altLang="es-ES" sz="2000" baseline="-25000" dirty="0">
                <a:latin typeface="Times New Roman" pitchFamily="18" charset="0"/>
              </a:rPr>
              <a:t>0</a:t>
            </a:r>
            <a:r>
              <a:rPr lang="es-MX" altLang="es-ES" sz="2000" i="1" dirty="0">
                <a:latin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</a:rPr>
              <a:t> – 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s-MX" altLang="es-ES" sz="2000" i="1" dirty="0">
                <a:latin typeface="Times New Roman" pitchFamily="18" charset="0"/>
              </a:rPr>
              <a:t>gt</a:t>
            </a:r>
            <a:r>
              <a:rPr lang="es-MX" altLang="es-ES" sz="2000" baseline="30000" dirty="0">
                <a:latin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</a:rPr>
              <a:t> = </a:t>
            </a:r>
            <a:r>
              <a:rPr lang="es-MX" altLang="es-ES" sz="2000" i="1" dirty="0">
                <a:latin typeface="Times New Roman" pitchFamily="18" charset="0"/>
              </a:rPr>
              <a:t>v</a:t>
            </a:r>
            <a:r>
              <a:rPr lang="es-MX" altLang="es-ES" sz="2000" baseline="-25000" dirty="0">
                <a:latin typeface="Times New Roman" pitchFamily="18" charset="0"/>
              </a:rPr>
              <a:t>0</a:t>
            </a:r>
            <a:r>
              <a:rPr lang="es-MX" altLang="es-ES" sz="2000" dirty="0">
                <a:latin typeface="Times New Roman" pitchFamily="18" charset="0"/>
              </a:rPr>
              <a:t> (</a:t>
            </a:r>
            <a:r>
              <a:rPr lang="es-MX" altLang="es-ES" sz="2000" dirty="0" err="1">
                <a:latin typeface="Times New Roman" pitchFamily="18" charset="0"/>
              </a:rPr>
              <a:t>sen</a:t>
            </a:r>
            <a:r>
              <a:rPr lang="es-MX" altLang="es-ES" sz="2000" dirty="0">
                <a:latin typeface="Times New Roman" pitchFamily="18" charset="0"/>
              </a:rPr>
              <a:t> </a:t>
            </a:r>
            <a:r>
              <a:rPr lang="es-MX" altLang="es-ES" sz="2000" dirty="0">
                <a:latin typeface="Symbol" pitchFamily="18" charset="2"/>
              </a:rPr>
              <a:t>q</a:t>
            </a:r>
            <a:r>
              <a:rPr lang="es-MX" altLang="es-ES" sz="2000" baseline="-25000" dirty="0">
                <a:latin typeface="Times New Roman" pitchFamily="18" charset="0"/>
              </a:rPr>
              <a:t>0</a:t>
            </a:r>
            <a:r>
              <a:rPr lang="es-MX" altLang="es-ES" sz="2000" dirty="0">
                <a:latin typeface="Times New Roman" pitchFamily="18" charset="0"/>
              </a:rPr>
              <a:t>)</a:t>
            </a:r>
            <a:r>
              <a:rPr lang="es-MX" altLang="es-ES" sz="2000" i="1" dirty="0">
                <a:latin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</a:rPr>
              <a:t> – 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½</a:t>
            </a:r>
            <a:r>
              <a:rPr lang="es-MX" altLang="es-ES" sz="2000" dirty="0">
                <a:latin typeface="Times New Roman" pitchFamily="18" charset="0"/>
              </a:rPr>
              <a:t> </a:t>
            </a:r>
            <a:r>
              <a:rPr lang="es-MX" altLang="es-ES" sz="2000" i="1" dirty="0">
                <a:latin typeface="Times New Roman" pitchFamily="18" charset="0"/>
              </a:rPr>
              <a:t>gt</a:t>
            </a:r>
            <a:r>
              <a:rPr lang="es-MX" altLang="es-ES" sz="2000" baseline="30000" dirty="0"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477460"/>
              </p:ext>
            </p:extLst>
          </p:nvPr>
        </p:nvGraphicFramePr>
        <p:xfrm>
          <a:off x="1247527" y="2996952"/>
          <a:ext cx="12144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0" name="Ecuación" r:id="rId4" imgW="774360" imgH="431640" progId="Equation.3">
                  <p:embed/>
                </p:oleObj>
              </mc:Choice>
              <mc:Fallback>
                <p:oleObj name="Ecuación" r:id="rId4" imgW="77436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527" y="2996952"/>
                        <a:ext cx="12144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634594"/>
              </p:ext>
            </p:extLst>
          </p:nvPr>
        </p:nvGraphicFramePr>
        <p:xfrm>
          <a:off x="1176089" y="3782765"/>
          <a:ext cx="372427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1" name="Ecuación" r:id="rId6" imgW="2374560" imgH="507960" progId="Equation.3">
                  <p:embed/>
                </p:oleObj>
              </mc:Choice>
              <mc:Fallback>
                <p:oleObj name="Ecuación" r:id="rId6" imgW="2374560" imgH="507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089" y="3782765"/>
                        <a:ext cx="3724275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212929"/>
              </p:ext>
            </p:extLst>
          </p:nvPr>
        </p:nvGraphicFramePr>
        <p:xfrm>
          <a:off x="1176089" y="4854327"/>
          <a:ext cx="28082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" name="Ecuación" r:id="rId8" imgW="1790640" imgH="482400" progId="Equation.3">
                  <p:embed/>
                </p:oleObj>
              </mc:Choice>
              <mc:Fallback>
                <p:oleObj name="Ecuación" r:id="rId8" imgW="17906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089" y="4854327"/>
                        <a:ext cx="280828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6 CuadroTexto"/>
          <p:cNvSpPr txBox="1">
            <a:spLocks noChangeArrowheads="1"/>
          </p:cNvSpPr>
          <p:nvPr/>
        </p:nvSpPr>
        <p:spPr bwMode="auto">
          <a:xfrm>
            <a:off x="5462339" y="4925765"/>
            <a:ext cx="3286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sz="1800">
                <a:latin typeface="Times New Roman" pitchFamily="18" charset="0"/>
                <a:cs typeface="Times New Roman" pitchFamily="18" charset="0"/>
              </a:rPr>
              <a:t>Representa una parábola</a:t>
            </a:r>
          </a:p>
        </p:txBody>
      </p:sp>
      <p:cxnSp>
        <p:nvCxnSpPr>
          <p:cNvPr id="10248" name="8 Conector recto de flecha"/>
          <p:cNvCxnSpPr>
            <a:cxnSpLocks noChangeShapeType="1"/>
            <a:stCxn id="10247" idx="1"/>
          </p:cNvCxnSpPr>
          <p:nvPr/>
        </p:nvCxnSpPr>
        <p:spPr bwMode="auto">
          <a:xfrm rot="10800000" flipV="1">
            <a:off x="4033589" y="5109915"/>
            <a:ext cx="1428750" cy="1016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413792"/>
            <a:ext cx="749808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MX" altLang="es-ES" dirty="0" smtClean="0"/>
              <a:t>Algunos parámetros del tiro parabólico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894788"/>
              </p:ext>
            </p:extLst>
          </p:nvPr>
        </p:nvGraphicFramePr>
        <p:xfrm>
          <a:off x="1752600" y="3861048"/>
          <a:ext cx="6551613" cy="274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" name="Imagen de mapa de bits" r:id="rId4" imgW="6552381" imgH="2419048" progId="Paint.Picture">
                  <p:embed/>
                </p:oleObj>
              </mc:Choice>
              <mc:Fallback>
                <p:oleObj name="Imagen de mapa de bits" r:id="rId4" imgW="6552381" imgH="241904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61048"/>
                        <a:ext cx="6551613" cy="2749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286000" y="2525713"/>
          <a:ext cx="1676400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" name="Ecuación" r:id="rId6" imgW="825480" imgH="444240" progId="Equation.3">
                  <p:embed/>
                </p:oleObj>
              </mc:Choice>
              <mc:Fallback>
                <p:oleObj name="Ecuación" r:id="rId6" imgW="8254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25713"/>
                        <a:ext cx="1676400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5638800" y="2525713"/>
          <a:ext cx="1754188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" name="Ecuación" r:id="rId8" imgW="863280" imgH="444240" progId="Equation.3">
                  <p:embed/>
                </p:oleObj>
              </mc:Choice>
              <mc:Fallback>
                <p:oleObj name="Ecuación" r:id="rId8" imgW="86328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525713"/>
                        <a:ext cx="1754188" cy="90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1143000" y="2287588"/>
            <a:ext cx="2895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_tradnl" altLang="es-ES">
                <a:latin typeface="Times New Roman" pitchFamily="18" charset="0"/>
              </a:rPr>
              <a:t>El desplazamiento de la partícula cuando se mueve de </a:t>
            </a:r>
            <a:r>
              <a:rPr lang="es-ES_tradnl" altLang="es-ES" i="1">
                <a:latin typeface="Times New Roman" pitchFamily="18" charset="0"/>
              </a:rPr>
              <a:t>P</a:t>
            </a:r>
            <a:r>
              <a:rPr lang="es-ES_tradnl" altLang="es-ES">
                <a:latin typeface="Times New Roman" pitchFamily="18" charset="0"/>
              </a:rPr>
              <a:t> a </a:t>
            </a:r>
            <a:r>
              <a:rPr lang="es-ES_tradnl" altLang="es-ES" i="1">
                <a:latin typeface="Times New Roman" pitchFamily="18" charset="0"/>
              </a:rPr>
              <a:t>Q</a:t>
            </a:r>
            <a:r>
              <a:rPr lang="es-ES_tradnl" altLang="es-ES">
                <a:latin typeface="Times New Roman" pitchFamily="18" charset="0"/>
              </a:rPr>
              <a:t> en el intervalo de tiempo </a:t>
            </a:r>
            <a:r>
              <a:rPr lang="es-ES_tradnl" altLang="es-ES">
                <a:latin typeface="Symbol" pitchFamily="18" charset="2"/>
              </a:rPr>
              <a:t>D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>
                <a:latin typeface="Times New Roman" pitchFamily="18" charset="0"/>
              </a:rPr>
              <a:t> = 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 i="1" baseline="-25000">
                <a:latin typeface="Times New Roman" pitchFamily="18" charset="0"/>
              </a:rPr>
              <a:t>f</a:t>
            </a:r>
            <a:r>
              <a:rPr lang="es-ES_tradnl" altLang="es-ES">
                <a:latin typeface="Times New Roman" pitchFamily="18" charset="0"/>
              </a:rPr>
              <a:t> -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 i="1" baseline="-25000">
                <a:latin typeface="Times New Roman" pitchFamily="18" charset="0"/>
              </a:rPr>
              <a:t>i</a:t>
            </a:r>
            <a:r>
              <a:rPr lang="es-ES_tradnl" altLang="es-ES">
                <a:latin typeface="Times New Roman" pitchFamily="18" charset="0"/>
              </a:rPr>
              <a:t> es igual al vector </a:t>
            </a:r>
            <a:r>
              <a:rPr lang="es-ES_tradnl" altLang="es-ES">
                <a:latin typeface="Symbol" pitchFamily="18" charset="2"/>
              </a:rPr>
              <a:t>D</a:t>
            </a:r>
            <a:r>
              <a:rPr lang="es-ES_tradnl" altLang="es-ES" b="1">
                <a:latin typeface="Times New Roman" pitchFamily="18" charset="0"/>
              </a:rPr>
              <a:t>r</a:t>
            </a:r>
            <a:r>
              <a:rPr lang="es-ES_tradnl" altLang="es-ES">
                <a:latin typeface="Times New Roman" pitchFamily="18" charset="0"/>
              </a:rPr>
              <a:t> = </a:t>
            </a:r>
            <a:r>
              <a:rPr lang="es-ES_tradnl" altLang="es-ES" b="1">
                <a:latin typeface="Times New Roman" pitchFamily="18" charset="0"/>
              </a:rPr>
              <a:t>r</a:t>
            </a:r>
            <a:r>
              <a:rPr lang="es-ES_tradnl" altLang="es-ES" i="1" baseline="-25000">
                <a:latin typeface="Times New Roman" pitchFamily="18" charset="0"/>
              </a:rPr>
              <a:t>f</a:t>
            </a:r>
            <a:r>
              <a:rPr lang="es-ES_tradnl" altLang="es-ES">
                <a:latin typeface="Times New Roman" pitchFamily="18" charset="0"/>
              </a:rPr>
              <a:t> - </a:t>
            </a:r>
            <a:r>
              <a:rPr lang="es-ES_tradnl" altLang="es-ES" b="1">
                <a:latin typeface="Times New Roman" pitchFamily="18" charset="0"/>
              </a:rPr>
              <a:t>r</a:t>
            </a:r>
            <a:r>
              <a:rPr lang="es-ES_tradnl" altLang="es-ES" i="1" baseline="-25000">
                <a:latin typeface="Times New Roman" pitchFamily="18" charset="0"/>
              </a:rPr>
              <a:t>i</a:t>
            </a:r>
            <a:r>
              <a:rPr lang="es-ES_tradnl" altLang="es-ES">
                <a:latin typeface="Times New Roman" pitchFamily="18" charset="0"/>
              </a:rPr>
              <a:t>.</a:t>
            </a:r>
          </a:p>
        </p:txBody>
      </p:sp>
      <p:grpSp>
        <p:nvGrpSpPr>
          <p:cNvPr id="28675" name="Group 25"/>
          <p:cNvGrpSpPr>
            <a:grpSpLocks/>
          </p:cNvGrpSpPr>
          <p:nvPr/>
        </p:nvGrpSpPr>
        <p:grpSpPr bwMode="auto">
          <a:xfrm>
            <a:off x="4343400" y="1905000"/>
            <a:ext cx="4267200" cy="4191000"/>
            <a:chOff x="1728" y="1536"/>
            <a:chExt cx="2304" cy="2448"/>
          </a:xfrm>
        </p:grpSpPr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1968" y="1776"/>
              <a:ext cx="0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1728" y="3792"/>
              <a:ext cx="2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 flipV="1">
              <a:off x="1968" y="2496"/>
              <a:ext cx="384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682" name="Freeform 13"/>
            <p:cNvSpPr>
              <a:spLocks/>
            </p:cNvSpPr>
            <p:nvPr/>
          </p:nvSpPr>
          <p:spPr bwMode="auto">
            <a:xfrm>
              <a:off x="2208" y="2208"/>
              <a:ext cx="1584" cy="1200"/>
            </a:xfrm>
            <a:custGeom>
              <a:avLst/>
              <a:gdLst>
                <a:gd name="T0" fmla="*/ 0 w 1584"/>
                <a:gd name="T1" fmla="*/ 0 h 1200"/>
                <a:gd name="T2" fmla="*/ 384 w 1584"/>
                <a:gd name="T3" fmla="*/ 528 h 1200"/>
                <a:gd name="T4" fmla="*/ 1296 w 1584"/>
                <a:gd name="T5" fmla="*/ 624 h 1200"/>
                <a:gd name="T6" fmla="*/ 1584 w 1584"/>
                <a:gd name="T7" fmla="*/ 1200 h 1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84"/>
                <a:gd name="T13" fmla="*/ 0 h 1200"/>
                <a:gd name="T14" fmla="*/ 1584 w 1584"/>
                <a:gd name="T15" fmla="*/ 1200 h 1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84" h="1200">
                  <a:moveTo>
                    <a:pt x="0" y="0"/>
                  </a:moveTo>
                  <a:cubicBezTo>
                    <a:pt x="84" y="212"/>
                    <a:pt x="168" y="424"/>
                    <a:pt x="384" y="528"/>
                  </a:cubicBezTo>
                  <a:cubicBezTo>
                    <a:pt x="600" y="632"/>
                    <a:pt x="1096" y="512"/>
                    <a:pt x="1296" y="624"/>
                  </a:cubicBezTo>
                  <a:cubicBezTo>
                    <a:pt x="1496" y="736"/>
                    <a:pt x="1540" y="968"/>
                    <a:pt x="1584" y="1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28683" name="Line 14"/>
            <p:cNvSpPr>
              <a:spLocks noChangeShapeType="1"/>
            </p:cNvSpPr>
            <p:nvPr/>
          </p:nvSpPr>
          <p:spPr bwMode="auto">
            <a:xfrm flipV="1">
              <a:off x="1968" y="2784"/>
              <a:ext cx="1104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684" name="Line 15"/>
            <p:cNvSpPr>
              <a:spLocks noChangeShapeType="1"/>
            </p:cNvSpPr>
            <p:nvPr/>
          </p:nvSpPr>
          <p:spPr bwMode="auto">
            <a:xfrm>
              <a:off x="2352" y="2496"/>
              <a:ext cx="72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8685" name="Text Box 16"/>
            <p:cNvSpPr txBox="1">
              <a:spLocks noChangeArrowheads="1"/>
            </p:cNvSpPr>
            <p:nvPr/>
          </p:nvSpPr>
          <p:spPr bwMode="auto">
            <a:xfrm>
              <a:off x="1968" y="2352"/>
              <a:ext cx="38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i="1">
                  <a:latin typeface="Times New Roman" pitchFamily="18" charset="0"/>
                </a:rPr>
                <a:t>P</a:t>
              </a:r>
              <a:r>
                <a:rPr lang="es-ES_tradnl" altLang="es-ES" sz="1800">
                  <a:latin typeface="Times New Roman" pitchFamily="18" charset="0"/>
                </a:rPr>
                <a:t>, </a:t>
              </a:r>
              <a:r>
                <a:rPr lang="es-ES_tradnl" altLang="es-ES" sz="1800" i="1">
                  <a:latin typeface="Times New Roman" pitchFamily="18" charset="0"/>
                </a:rPr>
                <a:t>t</a:t>
              </a:r>
              <a:r>
                <a:rPr lang="es-ES_tradnl" altLang="es-ES" sz="1800" i="1" baseline="-25000">
                  <a:latin typeface="Times New Roman" pitchFamily="18" charset="0"/>
                </a:rPr>
                <a:t>i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28686" name="Text Box 17"/>
            <p:cNvSpPr txBox="1">
              <a:spLocks noChangeArrowheads="1"/>
            </p:cNvSpPr>
            <p:nvPr/>
          </p:nvSpPr>
          <p:spPr bwMode="auto">
            <a:xfrm>
              <a:off x="2976" y="2784"/>
              <a:ext cx="38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i="1">
                  <a:latin typeface="Times New Roman" pitchFamily="18" charset="0"/>
                </a:rPr>
                <a:t>Q</a:t>
              </a:r>
              <a:r>
                <a:rPr lang="es-ES_tradnl" altLang="es-ES" sz="1800">
                  <a:latin typeface="Times New Roman" pitchFamily="18" charset="0"/>
                </a:rPr>
                <a:t>, </a:t>
              </a:r>
              <a:r>
                <a:rPr lang="es-ES_tradnl" altLang="es-ES" sz="1800" i="1">
                  <a:latin typeface="Times New Roman" pitchFamily="18" charset="0"/>
                </a:rPr>
                <a:t>t</a:t>
              </a:r>
              <a:r>
                <a:rPr lang="es-ES_tradnl" altLang="es-ES" sz="1800" i="1" baseline="-25000">
                  <a:latin typeface="Times New Roman" pitchFamily="18" charset="0"/>
                </a:rPr>
                <a:t>f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28687" name="Text Box 18"/>
            <p:cNvSpPr txBox="1">
              <a:spLocks noChangeArrowheads="1"/>
            </p:cNvSpPr>
            <p:nvPr/>
          </p:nvSpPr>
          <p:spPr bwMode="auto">
            <a:xfrm>
              <a:off x="2592" y="3168"/>
              <a:ext cx="38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>
                  <a:latin typeface="Times New Roman" pitchFamily="18" charset="0"/>
                </a:rPr>
                <a:t>r</a:t>
              </a:r>
              <a:r>
                <a:rPr lang="es-ES_tradnl" altLang="es-ES" sz="1800" i="1" baseline="-25000">
                  <a:latin typeface="Times New Roman" pitchFamily="18" charset="0"/>
                </a:rPr>
                <a:t>f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28688" name="Text Box 19"/>
            <p:cNvSpPr txBox="1">
              <a:spLocks noChangeArrowheads="1"/>
            </p:cNvSpPr>
            <p:nvPr/>
          </p:nvSpPr>
          <p:spPr bwMode="auto">
            <a:xfrm>
              <a:off x="2208" y="2880"/>
              <a:ext cx="38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>
                  <a:latin typeface="Times New Roman" pitchFamily="18" charset="0"/>
                </a:rPr>
                <a:t>r</a:t>
              </a:r>
              <a:r>
                <a:rPr lang="es-ES_tradnl" altLang="es-ES" sz="1800" i="1" baseline="-25000">
                  <a:latin typeface="Times New Roman" pitchFamily="18" charset="0"/>
                </a:rPr>
                <a:t>i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28689" name="Text Box 20"/>
            <p:cNvSpPr txBox="1">
              <a:spLocks noChangeArrowheads="1"/>
            </p:cNvSpPr>
            <p:nvPr/>
          </p:nvSpPr>
          <p:spPr bwMode="auto">
            <a:xfrm>
              <a:off x="2640" y="2352"/>
              <a:ext cx="38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>
                  <a:latin typeface="Symbol" pitchFamily="18" charset="2"/>
                </a:rPr>
                <a:t>D</a:t>
              </a:r>
              <a:r>
                <a:rPr lang="es-ES_tradnl" altLang="es-ES" sz="1800" b="1">
                  <a:latin typeface="Times New Roman" pitchFamily="18" charset="0"/>
                </a:rPr>
                <a:t>r</a:t>
              </a:r>
              <a:endParaRPr lang="es-ES_tradnl" altLang="es-ES" sz="1800">
                <a:latin typeface="Times New Roman" pitchFamily="18" charset="0"/>
              </a:endParaRPr>
            </a:p>
          </p:txBody>
        </p:sp>
        <p:sp>
          <p:nvSpPr>
            <p:cNvPr id="28690" name="Text Box 21"/>
            <p:cNvSpPr txBox="1">
              <a:spLocks noChangeArrowheads="1"/>
            </p:cNvSpPr>
            <p:nvPr/>
          </p:nvSpPr>
          <p:spPr bwMode="auto">
            <a:xfrm>
              <a:off x="3696" y="3696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x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8691" name="Text Box 22"/>
            <p:cNvSpPr txBox="1">
              <a:spLocks noChangeArrowheads="1"/>
            </p:cNvSpPr>
            <p:nvPr/>
          </p:nvSpPr>
          <p:spPr bwMode="auto">
            <a:xfrm>
              <a:off x="1920" y="1536"/>
              <a:ext cx="288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y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8692" name="Text Box 23"/>
            <p:cNvSpPr txBox="1">
              <a:spLocks noChangeArrowheads="1"/>
            </p:cNvSpPr>
            <p:nvPr/>
          </p:nvSpPr>
          <p:spPr bwMode="auto">
            <a:xfrm>
              <a:off x="2928" y="2256"/>
              <a:ext cx="1104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>
                  <a:latin typeface="Times New Roman" pitchFamily="18" charset="0"/>
                </a:rPr>
                <a:t>Trayectoria de la partícula</a:t>
              </a:r>
              <a:endParaRPr lang="es-ES_tradnl" altLang="es-ES">
                <a:latin typeface="Times New Roman" pitchFamily="18" charset="0"/>
              </a:endParaRPr>
            </a:p>
          </p:txBody>
        </p:sp>
      </p:grpSp>
      <p:sp>
        <p:nvSpPr>
          <p:cNvPr id="28676" name="Text Box 26"/>
          <p:cNvSpPr txBox="1">
            <a:spLocks noChangeArrowheads="1"/>
          </p:cNvSpPr>
          <p:nvPr/>
        </p:nvSpPr>
        <p:spPr bwMode="auto">
          <a:xfrm>
            <a:off x="5029200" y="56388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sz="2000" i="1">
                <a:latin typeface="Times New Roman" pitchFamily="18" charset="0"/>
              </a:rPr>
              <a:t>O</a:t>
            </a:r>
            <a:endParaRPr lang="es-ES_tradnl" altLang="es-ES">
              <a:latin typeface="Times New Roman" pitchFamily="18" charset="0"/>
            </a:endParaRPr>
          </a:p>
        </p:txBody>
      </p:sp>
      <p:sp>
        <p:nvSpPr>
          <p:cNvPr id="28677" name="Rectangle 27"/>
          <p:cNvSpPr>
            <a:spLocks noGrp="1" noChangeArrowheads="1"/>
          </p:cNvSpPr>
          <p:nvPr>
            <p:ph type="title"/>
          </p:nvPr>
        </p:nvSpPr>
        <p:spPr>
          <a:xfrm>
            <a:off x="1089595" y="862013"/>
            <a:ext cx="8162925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Desplazamiento</a:t>
            </a:r>
          </a:p>
        </p:txBody>
      </p:sp>
      <p:cxnSp>
        <p:nvCxnSpPr>
          <p:cNvPr id="28678" name="22 Conector recto de flecha"/>
          <p:cNvCxnSpPr>
            <a:cxnSpLocks noChangeShapeType="1"/>
            <a:stCxn id="28692" idx="2"/>
          </p:cNvCxnSpPr>
          <p:nvPr/>
        </p:nvCxnSpPr>
        <p:spPr bwMode="auto">
          <a:xfrm rot="5400000">
            <a:off x="7264400" y="3721100"/>
            <a:ext cx="2667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602" y="862013"/>
            <a:ext cx="6724798" cy="762000"/>
          </a:xfrm>
        </p:spPr>
        <p:txBody>
          <a:bodyPr/>
          <a:lstStyle/>
          <a:p>
            <a:pPr eaLnBrk="1" hangingPunct="1"/>
            <a:r>
              <a:rPr lang="es-MX" altLang="es-ES" smtClean="0"/>
              <a:t>Máximo alcance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1524000" y="2057400"/>
            <a:ext cx="6934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3600">
                <a:latin typeface="Times New Roman" pitchFamily="18" charset="0"/>
              </a:rPr>
              <a:t>Trayectorias de un proyectil con diferente ángulo inicial 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2438400" y="3429000"/>
          <a:ext cx="5495925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Imagen de mapa de bits" r:id="rId4" imgW="5495238" imgH="2876190" progId="Paint.Picture">
                  <p:embed/>
                </p:oleObj>
              </mc:Choice>
              <mc:Fallback>
                <p:oleObj name="Imagen de mapa de bits" r:id="rId4" imgW="5495238" imgH="2876190" progId="Paint.Picture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429000"/>
                        <a:ext cx="5495925" cy="287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>
          <a:xfrm>
            <a:off x="1231578" y="192088"/>
            <a:ext cx="7012830" cy="769937"/>
          </a:xfrm>
        </p:spPr>
        <p:txBody>
          <a:bodyPr/>
          <a:lstStyle/>
          <a:p>
            <a:r>
              <a:rPr lang="es-MX" altLang="es-ES" dirty="0" smtClean="0"/>
              <a:t>Ejemplo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178942" y="1136923"/>
            <a:ext cx="7929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800" dirty="0">
                <a:latin typeface="Times New Roman" pitchFamily="18" charset="0"/>
              </a:rPr>
              <a:t>Un golfista golpea una pelota en un acantilado a la orilla del mar con una velocidad de 48 m/s y un ángulo de 36°. El acantilado tiene una altura de 52 m. Encontrar la distancia total que avanza la pelota y el tiempo total de vuelo.</a:t>
            </a:r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28" y="2299295"/>
            <a:ext cx="6507088" cy="422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1 Título"/>
          <p:cNvSpPr>
            <a:spLocks noGrp="1"/>
          </p:cNvSpPr>
          <p:nvPr>
            <p:ph type="title"/>
          </p:nvPr>
        </p:nvSpPr>
        <p:spPr>
          <a:xfrm>
            <a:off x="1159570" y="192088"/>
            <a:ext cx="6724798" cy="769937"/>
          </a:xfrm>
        </p:spPr>
        <p:txBody>
          <a:bodyPr/>
          <a:lstStyle/>
          <a:p>
            <a:r>
              <a:rPr lang="es-MX" altLang="es-ES" dirty="0" smtClean="0"/>
              <a:t>Ejemplo (cont.)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1178942" y="1643063"/>
            <a:ext cx="7929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800">
                <a:latin typeface="Times New Roman" pitchFamily="18" charset="0"/>
              </a:rPr>
              <a:t>Podemos calcular la coordenada x en que la pelota choca con el mar resolviendo la ecuación de la trayectoria para </a:t>
            </a:r>
            <a:r>
              <a:rPr lang="es-MX" altLang="es-ES" sz="1800" i="1">
                <a:latin typeface="Times New Roman" pitchFamily="18" charset="0"/>
              </a:rPr>
              <a:t>y</a:t>
            </a:r>
            <a:r>
              <a:rPr lang="es-MX" altLang="es-ES" sz="1800">
                <a:latin typeface="Times New Roman" pitchFamily="18" charset="0"/>
              </a:rPr>
              <a:t> = –52 m, </a:t>
            </a:r>
            <a:r>
              <a:rPr lang="es-MX" altLang="es-ES" sz="1800">
                <a:latin typeface="Symbol" pitchFamily="18" charset="2"/>
              </a:rPr>
              <a:t>q</a:t>
            </a:r>
            <a:r>
              <a:rPr lang="es-MX" altLang="es-ES" sz="1800" baseline="-25000">
                <a:latin typeface="Times New Roman" pitchFamily="18" charset="0"/>
              </a:rPr>
              <a:t>0</a:t>
            </a:r>
            <a:r>
              <a:rPr lang="es-MX" altLang="es-ES" sz="1800">
                <a:latin typeface="Times New Roman" pitchFamily="18" charset="0"/>
              </a:rPr>
              <a:t> = 36°, </a:t>
            </a:r>
            <a:r>
              <a:rPr lang="es-MX" altLang="es-ES" sz="1800" i="1">
                <a:latin typeface="Times New Roman" pitchFamily="18" charset="0"/>
              </a:rPr>
              <a:t>v</a:t>
            </a:r>
            <a:r>
              <a:rPr lang="es-MX" altLang="es-ES" sz="1800" baseline="-25000">
                <a:latin typeface="Times New Roman" pitchFamily="18" charset="0"/>
              </a:rPr>
              <a:t>0</a:t>
            </a:r>
            <a:r>
              <a:rPr lang="es-MX" altLang="es-ES" sz="1800">
                <a:latin typeface="Times New Roman" pitchFamily="18" charset="0"/>
              </a:rPr>
              <a:t> = 48 m/s.</a:t>
            </a:r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1107504" y="3286125"/>
            <a:ext cx="7929563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800">
                <a:latin typeface="Times New Roman" pitchFamily="18" charset="0"/>
              </a:rPr>
              <a:t>Sustituyendo obtenemos la siguiente ecuación: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800">
                <a:latin typeface="Times New Roman" pitchFamily="18" charset="0"/>
              </a:rPr>
              <a:t>		–0.00325</a:t>
            </a:r>
            <a:r>
              <a:rPr lang="es-MX" altLang="es-ES" sz="1800" i="1">
                <a:latin typeface="Times New Roman" pitchFamily="18" charset="0"/>
              </a:rPr>
              <a:t>x</a:t>
            </a:r>
            <a:r>
              <a:rPr lang="es-MX" altLang="es-ES" sz="1800" baseline="30000">
                <a:latin typeface="Times New Roman" pitchFamily="18" charset="0"/>
              </a:rPr>
              <a:t>2</a:t>
            </a:r>
            <a:r>
              <a:rPr lang="es-MX" altLang="es-ES" sz="1800">
                <a:latin typeface="Times New Roman" pitchFamily="18" charset="0"/>
              </a:rPr>
              <a:t> + 0.72654</a:t>
            </a:r>
            <a:r>
              <a:rPr lang="es-MX" altLang="es-ES" sz="1800" i="1">
                <a:latin typeface="Times New Roman" pitchFamily="18" charset="0"/>
              </a:rPr>
              <a:t>x</a:t>
            </a:r>
            <a:r>
              <a:rPr lang="es-MX" altLang="es-ES" sz="1800">
                <a:latin typeface="Times New Roman" pitchFamily="18" charset="0"/>
              </a:rPr>
              <a:t> + 52 = 0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800">
                <a:latin typeface="Times New Roman" pitchFamily="18" charset="0"/>
              </a:rPr>
              <a:t>Las soluciones son: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800">
                <a:latin typeface="Times New Roman" pitchFamily="18" charset="0"/>
              </a:rPr>
              <a:t>		</a:t>
            </a:r>
            <a:r>
              <a:rPr lang="es-MX" altLang="es-ES" sz="1800" i="1">
                <a:latin typeface="Times New Roman" pitchFamily="18" charset="0"/>
              </a:rPr>
              <a:t>x</a:t>
            </a:r>
            <a:r>
              <a:rPr lang="es-MX" altLang="es-ES" sz="1800">
                <a:latin typeface="Times New Roman" pitchFamily="18" charset="0"/>
              </a:rPr>
              <a:t> = –57.0272487 y </a:t>
            </a:r>
            <a:r>
              <a:rPr lang="es-MX" altLang="es-ES" sz="1800" i="1">
                <a:latin typeface="Times New Roman" pitchFamily="18" charset="0"/>
              </a:rPr>
              <a:t>x</a:t>
            </a:r>
            <a:r>
              <a:rPr lang="es-MX" altLang="es-ES" sz="1800">
                <a:latin typeface="Times New Roman" pitchFamily="18" charset="0"/>
              </a:rPr>
              <a:t> = 280.6225766 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800">
                <a:latin typeface="Times New Roman" pitchFamily="18" charset="0"/>
              </a:rPr>
              <a:t>La raíz aceptable se la segunda. El tiempo de vuelo lo calculamos con:</a:t>
            </a:r>
          </a:p>
          <a:p>
            <a:pPr eaLnBrk="1" hangingPunct="1">
              <a:spcBef>
                <a:spcPct val="50000"/>
              </a:spcBef>
            </a:pPr>
            <a:endParaRPr lang="es-MX" altLang="es-ES" sz="1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s-MX" altLang="es-ES" sz="18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MX" altLang="es-ES" sz="1800" i="1">
                <a:latin typeface="Times New Roman" pitchFamily="18" charset="0"/>
              </a:rPr>
              <a:t>			t</a:t>
            </a:r>
            <a:r>
              <a:rPr lang="es-MX" altLang="es-ES" sz="1800">
                <a:latin typeface="Times New Roman" pitchFamily="18" charset="0"/>
              </a:rPr>
              <a:t> = 7.23 s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46053"/>
              </p:ext>
            </p:extLst>
          </p:nvPr>
        </p:nvGraphicFramePr>
        <p:xfrm>
          <a:off x="3322067" y="2428875"/>
          <a:ext cx="2808287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3" name="Ecuación" r:id="rId4" imgW="1790640" imgH="482400" progId="Equation.3">
                  <p:embed/>
                </p:oleObj>
              </mc:Choice>
              <mc:Fallback>
                <p:oleObj name="Ecuación" r:id="rId4" imgW="17906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2067" y="2428875"/>
                        <a:ext cx="2808287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886099"/>
              </p:ext>
            </p:extLst>
          </p:nvPr>
        </p:nvGraphicFramePr>
        <p:xfrm>
          <a:off x="3679254" y="5357813"/>
          <a:ext cx="12144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4" name="Ecuación" r:id="rId6" imgW="774360" imgH="431640" progId="Equation.3">
                  <p:embed/>
                </p:oleObj>
              </mc:Choice>
              <mc:Fallback>
                <p:oleObj name="Ecuación" r:id="rId6" imgW="7743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9254" y="5357813"/>
                        <a:ext cx="121443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1187624" y="570831"/>
            <a:ext cx="5138589" cy="769937"/>
          </a:xfrm>
        </p:spPr>
        <p:txBody>
          <a:bodyPr/>
          <a:lstStyle/>
          <a:p>
            <a:r>
              <a:rPr lang="es-MX" altLang="es-ES" dirty="0" smtClean="0"/>
              <a:t>Tarea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219894" y="1340768"/>
            <a:ext cx="781660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800" dirty="0">
                <a:latin typeface="Times New Roman" pitchFamily="18" charset="0"/>
              </a:rPr>
              <a:t>Un cañón dispara una bala con una </a:t>
            </a:r>
            <a:r>
              <a:rPr lang="es-MX" altLang="es-ES" sz="1800" dirty="0" smtClean="0">
                <a:latin typeface="Times New Roman" pitchFamily="18" charset="0"/>
              </a:rPr>
              <a:t>velocidad inicial de </a:t>
            </a:r>
            <a:r>
              <a:rPr lang="es-MX" altLang="es-ES" sz="1800" dirty="0">
                <a:latin typeface="Times New Roman" pitchFamily="18" charset="0"/>
              </a:rPr>
              <a:t>670 m/s. Si se apunta con un ángulo de 35° calcule a) la altura máxima que alcanza la bala, b) el alcance y c) el tiempo de vuelo. Si el ángulo se cambia a un ángulo mayor de 45° de tal manera que se tenga el mismo alcance, calcule d) </a:t>
            </a:r>
            <a:r>
              <a:rPr lang="es-MX" altLang="es-ES" sz="1800" dirty="0" smtClean="0">
                <a:latin typeface="Times New Roman" pitchFamily="18" charset="0"/>
              </a:rPr>
              <a:t>la nueva velocidad </a:t>
            </a:r>
            <a:r>
              <a:rPr lang="es-MX" altLang="es-ES" sz="1800" dirty="0" err="1" smtClean="0">
                <a:latin typeface="Times New Roman" pitchFamily="18" charset="0"/>
              </a:rPr>
              <a:t>incial</a:t>
            </a:r>
            <a:r>
              <a:rPr lang="es-MX" altLang="es-ES" sz="1800" dirty="0" smtClean="0">
                <a:latin typeface="Times New Roman" pitchFamily="18" charset="0"/>
              </a:rPr>
              <a:t>, </a:t>
            </a:r>
            <a:r>
              <a:rPr lang="es-MX" altLang="es-ES" sz="1800" dirty="0">
                <a:latin typeface="Times New Roman" pitchFamily="18" charset="0"/>
              </a:rPr>
              <a:t>e) el tiempo de vuelo en ese caso y f) la máxima altura.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1187624" y="570831"/>
            <a:ext cx="5138589" cy="769937"/>
          </a:xfrm>
        </p:spPr>
        <p:txBody>
          <a:bodyPr>
            <a:normAutofit/>
          </a:bodyPr>
          <a:lstStyle/>
          <a:p>
            <a:r>
              <a:rPr lang="es-MX" altLang="es-ES" dirty="0" smtClean="0"/>
              <a:t>Ejercicios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219894" y="1340768"/>
            <a:ext cx="781660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s-ES" sz="1800" dirty="0" smtClean="0"/>
              <a:t>Un </a:t>
            </a:r>
            <a:r>
              <a:rPr lang="es-ES" sz="1800" dirty="0"/>
              <a:t>avión que vuela a 2000 m de altura con una velocidad de 800 km/h suelta una bomba cuando se encuentra a 5000 m del objetivo. Determinar: </a:t>
            </a:r>
          </a:p>
          <a:p>
            <a:r>
              <a:rPr lang="es-ES" sz="1800" dirty="0"/>
              <a:t>a) ¿A qué distancia del objetivo cae la bomba?. </a:t>
            </a:r>
          </a:p>
          <a:p>
            <a:r>
              <a:rPr lang="es-ES" sz="1800" dirty="0"/>
              <a:t>b) ¿Cuánto tarda la bomba en llegar al suelo?. </a:t>
            </a:r>
          </a:p>
          <a:p>
            <a:r>
              <a:rPr lang="es-ES" sz="1800" dirty="0"/>
              <a:t>c) ¿Dónde está el avión al explotar la bomba?. </a:t>
            </a:r>
          </a:p>
          <a:p>
            <a:endParaRPr lang="es-ES" sz="1800" dirty="0" smtClean="0"/>
          </a:p>
          <a:p>
            <a:r>
              <a:rPr lang="es-ES" sz="1800" dirty="0" smtClean="0"/>
              <a:t>g </a:t>
            </a:r>
            <a:r>
              <a:rPr lang="es-ES" sz="1800" dirty="0"/>
              <a:t>= 10 </a:t>
            </a:r>
            <a:r>
              <a:rPr lang="es-ES" sz="1800" dirty="0" smtClean="0"/>
              <a:t>m/s².</a:t>
            </a:r>
            <a:endParaRPr lang="es-MX" altLang="es-ES" sz="1800" dirty="0">
              <a:latin typeface="Times New Roman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47664" y="4221088"/>
            <a:ext cx="47525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Datos</a:t>
            </a:r>
            <a:r>
              <a:rPr lang="es-ES" sz="2000" dirty="0"/>
              <a:t>: </a:t>
            </a:r>
          </a:p>
          <a:p>
            <a:r>
              <a:rPr lang="pt-BR" sz="2000" dirty="0" err="1"/>
              <a:t>V</a:t>
            </a:r>
            <a:r>
              <a:rPr lang="pt-BR" sz="2000" dirty="0" err="1" smtClean="0"/>
              <a:t>x</a:t>
            </a:r>
            <a:r>
              <a:rPr lang="pt-BR" sz="2000" dirty="0" smtClean="0"/>
              <a:t> </a:t>
            </a:r>
            <a:r>
              <a:rPr lang="pt-BR" sz="2000" dirty="0"/>
              <a:t>= 800 km/h = 222,22 m/s </a:t>
            </a:r>
          </a:p>
          <a:p>
            <a:r>
              <a:rPr lang="es-ES" sz="2000" dirty="0" smtClean="0"/>
              <a:t>V</a:t>
            </a:r>
            <a:r>
              <a:rPr lang="es-ES" sz="2000" dirty="0"/>
              <a:t>o</a:t>
            </a:r>
            <a:r>
              <a:rPr lang="es-ES" sz="2000" dirty="0" smtClean="0"/>
              <a:t>y </a:t>
            </a:r>
            <a:r>
              <a:rPr lang="es-ES" sz="2000" dirty="0"/>
              <a:t>= 0 m/s </a:t>
            </a:r>
          </a:p>
          <a:p>
            <a:r>
              <a:rPr lang="es-ES" sz="2000" dirty="0"/>
              <a:t>h = 2000 m </a:t>
            </a:r>
          </a:p>
          <a:p>
            <a:r>
              <a:rPr lang="es-ES" sz="2000" dirty="0"/>
              <a:t>d = 5000 m </a:t>
            </a:r>
          </a:p>
        </p:txBody>
      </p:sp>
    </p:spTree>
    <p:extLst>
      <p:ext uri="{BB962C8B-B14F-4D97-AF65-F5344CB8AC3E}">
        <p14:creationId xmlns:p14="http://schemas.microsoft.com/office/powerpoint/2010/main" val="29071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04664"/>
            <a:ext cx="5390529" cy="3391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187624" y="3933056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/>
              <a:t>b</a:t>
            </a:r>
            <a:r>
              <a:rPr lang="es-ES" sz="2000" dirty="0" smtClean="0"/>
              <a:t> )Primero </a:t>
            </a:r>
            <a:r>
              <a:rPr lang="es-ES" sz="2000" dirty="0"/>
              <a:t>calculamos el tiempo que demora en </a:t>
            </a:r>
            <a:r>
              <a:rPr lang="es-ES" sz="2000" dirty="0" smtClean="0"/>
              <a:t>caer: </a:t>
            </a:r>
            <a:endParaRPr lang="es-ES" sz="20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24" y="4509120"/>
            <a:ext cx="1705040" cy="1991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83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331640" y="548680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a) Luego obtenemos </a:t>
            </a:r>
            <a:r>
              <a:rPr lang="es-ES" dirty="0"/>
              <a:t>el punto de impacto 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062" y="1196753"/>
            <a:ext cx="391479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455062" y="4388911"/>
            <a:ext cx="6933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c</a:t>
            </a:r>
            <a:r>
              <a:rPr lang="es-ES" dirty="0"/>
              <a:t>) </a:t>
            </a:r>
            <a:r>
              <a:rPr lang="es-ES" b="1" dirty="0"/>
              <a:t>Sobre la bomba</a:t>
            </a:r>
            <a:r>
              <a:rPr lang="es-ES" dirty="0"/>
              <a:t>, ambos mantienen la misma velocidad en el eje "x". </a:t>
            </a:r>
          </a:p>
        </p:txBody>
      </p:sp>
    </p:spTree>
    <p:extLst>
      <p:ext uri="{BB962C8B-B14F-4D97-AF65-F5344CB8AC3E}">
        <p14:creationId xmlns:p14="http://schemas.microsoft.com/office/powerpoint/2010/main" val="41126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>
          <a:xfrm>
            <a:off x="1187624" y="570831"/>
            <a:ext cx="5138589" cy="769937"/>
          </a:xfrm>
        </p:spPr>
        <p:txBody>
          <a:bodyPr>
            <a:normAutofit/>
          </a:bodyPr>
          <a:lstStyle/>
          <a:p>
            <a:r>
              <a:rPr lang="es-MX" altLang="es-ES" dirty="0" smtClean="0"/>
              <a:t>Ejercicios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219894" y="1340768"/>
            <a:ext cx="781660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s-ES" sz="1800" dirty="0" smtClean="0"/>
              <a:t>Un </a:t>
            </a:r>
            <a:r>
              <a:rPr lang="es-ES" sz="1800" dirty="0"/>
              <a:t>proyectil es disparado desde un acantilado de 20 m de altura en dirección paralela al río, éste hace impacto en el agua a 2000 m del lugar del disparo. Determinar: </a:t>
            </a:r>
          </a:p>
          <a:p>
            <a:r>
              <a:rPr lang="es-ES" sz="1800" dirty="0"/>
              <a:t>a) ¿Qué velocidad inicial tenía el proyectil</a:t>
            </a:r>
            <a:r>
              <a:rPr lang="es-ES" sz="1800" dirty="0" smtClean="0"/>
              <a:t>?</a:t>
            </a:r>
            <a:endParaRPr lang="es-ES" sz="1800" dirty="0"/>
          </a:p>
          <a:p>
            <a:r>
              <a:rPr lang="es-ES" sz="1800" dirty="0"/>
              <a:t>b) ¿Cuánto tardó en tocar el agua</a:t>
            </a:r>
            <a:r>
              <a:rPr lang="es-ES" sz="1800" dirty="0" smtClean="0"/>
              <a:t>?</a:t>
            </a:r>
          </a:p>
          <a:p>
            <a:r>
              <a:rPr lang="es-ES" sz="1800" dirty="0" smtClean="0"/>
              <a:t>g </a:t>
            </a:r>
            <a:r>
              <a:rPr lang="es-ES" sz="1800" dirty="0"/>
              <a:t>= 10 </a:t>
            </a:r>
            <a:r>
              <a:rPr lang="es-ES" sz="1800" dirty="0" smtClean="0"/>
              <a:t>m/s²</a:t>
            </a:r>
            <a:endParaRPr lang="es-MX" altLang="es-ES" sz="1800" dirty="0">
              <a:latin typeface="Times New Roman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547664" y="3664575"/>
            <a:ext cx="47525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Datos</a:t>
            </a:r>
            <a:r>
              <a:rPr lang="es-ES" sz="2000" dirty="0"/>
              <a:t>: </a:t>
            </a:r>
          </a:p>
          <a:p>
            <a:r>
              <a:rPr lang="es-ES" sz="2000" dirty="0" smtClean="0"/>
              <a:t>Voy </a:t>
            </a:r>
            <a:r>
              <a:rPr lang="es-ES" sz="2000" dirty="0"/>
              <a:t>= 0 m/s </a:t>
            </a:r>
          </a:p>
          <a:p>
            <a:r>
              <a:rPr lang="es-ES" sz="2000" dirty="0"/>
              <a:t>h = 20 m </a:t>
            </a:r>
          </a:p>
          <a:p>
            <a:r>
              <a:rPr lang="es-ES" sz="2000" dirty="0"/>
              <a:t>d = 2000 m 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64575"/>
            <a:ext cx="3528392" cy="1688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77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259632" y="5085184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b</a:t>
            </a:r>
            <a:r>
              <a:rPr lang="es-ES" sz="2000" dirty="0"/>
              <a:t>) De la ecuación (4): </a:t>
            </a:r>
          </a:p>
          <a:p>
            <a:r>
              <a:rPr lang="es-ES" sz="2000" dirty="0"/>
              <a:t>t = </a:t>
            </a:r>
            <a:r>
              <a:rPr lang="es-ES" sz="2000" dirty="0" smtClean="0"/>
              <a:t>x/</a:t>
            </a:r>
            <a:r>
              <a:rPr lang="es-ES" sz="2000" dirty="0" err="1"/>
              <a:t>V</a:t>
            </a:r>
            <a:r>
              <a:rPr lang="es-ES" sz="2000" dirty="0" err="1" smtClean="0"/>
              <a:t>x</a:t>
            </a:r>
            <a:r>
              <a:rPr lang="es-ES" sz="2000" dirty="0" smtClean="0"/>
              <a:t> </a:t>
            </a:r>
          </a:p>
          <a:p>
            <a:r>
              <a:rPr lang="es-ES" sz="2000" dirty="0" smtClean="0"/>
              <a:t>t </a:t>
            </a:r>
            <a:r>
              <a:rPr lang="es-ES" sz="2000" dirty="0"/>
              <a:t>= (2000 m)/(1000 m/s) t = 2 s 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92" y="214713"/>
            <a:ext cx="7290556" cy="425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860032" y="4437112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err="1" smtClean="0"/>
              <a:t>V</a:t>
            </a:r>
            <a:r>
              <a:rPr lang="es-ES" dirty="0" err="1"/>
              <a:t>x</a:t>
            </a:r>
            <a:r>
              <a:rPr lang="es-ES" dirty="0" smtClean="0"/>
              <a:t> </a:t>
            </a:r>
            <a:r>
              <a:rPr lang="es-ES" dirty="0"/>
              <a:t>= 1000 m/s </a:t>
            </a:r>
          </a:p>
        </p:txBody>
      </p:sp>
    </p:spTree>
    <p:extLst>
      <p:ext uri="{BB962C8B-B14F-4D97-AF65-F5344CB8AC3E}">
        <p14:creationId xmlns:p14="http://schemas.microsoft.com/office/powerpoint/2010/main" val="47939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76672"/>
            <a:ext cx="5708016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Movimiento relativo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1187624" y="1556792"/>
            <a:ext cx="727280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x-none" altLang="es-ES" sz="2000" dirty="0" smtClean="0"/>
              <a:t>Una persona que viaja en un auto, puede estar en reposo con respecto al bus (Sistema de referencia B), pero esa misma persona puede estar en movimiento con respecto a otra persona que está en la tierra a orillas de la carretera (Sistema de referencia A).</a:t>
            </a:r>
            <a:endParaRPr lang="es-ES" altLang="es-ES" sz="2000" dirty="0"/>
          </a:p>
          <a:p>
            <a:endParaRPr lang="x-none" altLang="es-ES" sz="2000" dirty="0" smtClean="0"/>
          </a:p>
          <a:p>
            <a:r>
              <a:rPr lang="x-none" altLang="es-ES" sz="2000" dirty="0" smtClean="0"/>
              <a:t>Siempre debemos reconocer cuál es la partícula, dónde está el sistema de referencia A y el sistema de referencia B.</a:t>
            </a:r>
          </a:p>
          <a:p>
            <a:endParaRPr lang="x-none" altLang="es-ES" sz="2000" dirty="0"/>
          </a:p>
          <a:p>
            <a:r>
              <a:rPr lang="x-none" altLang="es-ES" sz="2000" dirty="0" smtClean="0"/>
              <a:t>Decimos que el sistema de referencia A está fijo en la tierra y que el sistema B está en movimiento con relación a A.</a:t>
            </a:r>
            <a:endParaRPr lang="es-ES_tradnl" alt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1233611" y="188640"/>
            <a:ext cx="8162925" cy="1446212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Vector de posición en 2D y 3D</a:t>
            </a:r>
          </a:p>
        </p:txBody>
      </p:sp>
      <p:sp>
        <p:nvSpPr>
          <p:cNvPr id="29699" name="2 CuadroTexto"/>
          <p:cNvSpPr txBox="1">
            <a:spLocks noChangeArrowheads="1"/>
          </p:cNvSpPr>
          <p:nvPr/>
        </p:nvSpPr>
        <p:spPr bwMode="auto">
          <a:xfrm>
            <a:off x="1331640" y="1711606"/>
            <a:ext cx="7025406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MX" altLang="es-ES">
                <a:latin typeface="Times New Roman" pitchFamily="18" charset="0"/>
              </a:rPr>
              <a:t>Podemos separar el vector de posición en sus componentes en 2 y 3 dimensiones</a:t>
            </a:r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3143250" y="3143250"/>
            <a:ext cx="3857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_tradnl" altLang="es-ES" b="1">
                <a:latin typeface="Times New Roman" pitchFamily="18" charset="0"/>
              </a:rPr>
              <a:t>r</a:t>
            </a:r>
            <a:r>
              <a:rPr lang="es-ES_tradnl" altLang="es-ES">
                <a:latin typeface="Times New Roman" pitchFamily="18" charset="0"/>
              </a:rPr>
              <a:t> = </a:t>
            </a:r>
            <a:r>
              <a:rPr lang="es-ES_tradnl" altLang="es-ES" i="1">
                <a:latin typeface="Times New Roman" pitchFamily="18" charset="0"/>
              </a:rPr>
              <a:t>x</a:t>
            </a:r>
            <a:r>
              <a:rPr lang="es-ES_tradnl" altLang="es-ES">
                <a:latin typeface="Times New Roman" pitchFamily="18" charset="0"/>
              </a:rPr>
              <a:t>(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>
                <a:latin typeface="Times New Roman" pitchFamily="18" charset="0"/>
              </a:rPr>
              <a:t>)</a:t>
            </a:r>
            <a:r>
              <a:rPr lang="es-ES_tradnl" altLang="es-ES" b="1">
                <a:latin typeface="Times New Roman" pitchFamily="18" charset="0"/>
              </a:rPr>
              <a:t>i </a:t>
            </a:r>
            <a:r>
              <a:rPr lang="es-ES_tradnl" altLang="es-ES">
                <a:latin typeface="Times New Roman" pitchFamily="18" charset="0"/>
              </a:rPr>
              <a:t>+ </a:t>
            </a:r>
            <a:r>
              <a:rPr lang="es-ES_tradnl" altLang="es-ES" i="1">
                <a:latin typeface="Times New Roman" pitchFamily="18" charset="0"/>
              </a:rPr>
              <a:t>y</a:t>
            </a:r>
            <a:r>
              <a:rPr lang="es-ES_tradnl" altLang="es-ES">
                <a:latin typeface="Times New Roman" pitchFamily="18" charset="0"/>
              </a:rPr>
              <a:t>(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>
                <a:latin typeface="Times New Roman" pitchFamily="18" charset="0"/>
              </a:rPr>
              <a:t>)</a:t>
            </a:r>
            <a:r>
              <a:rPr lang="es-ES_tradnl" altLang="es-ES" b="1">
                <a:latin typeface="Times New Roman" pitchFamily="18" charset="0"/>
              </a:rPr>
              <a:t>j    </a:t>
            </a:r>
            <a:r>
              <a:rPr lang="es-ES_tradnl" altLang="es-ES">
                <a:latin typeface="Times New Roman" pitchFamily="18" charset="0"/>
              </a:rPr>
              <a:t>en 2D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3143250" y="3929063"/>
            <a:ext cx="4786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_tradnl" altLang="es-ES" b="1">
                <a:latin typeface="Times New Roman" pitchFamily="18" charset="0"/>
              </a:rPr>
              <a:t>r</a:t>
            </a:r>
            <a:r>
              <a:rPr lang="es-ES_tradnl" altLang="es-ES">
                <a:latin typeface="Times New Roman" pitchFamily="18" charset="0"/>
              </a:rPr>
              <a:t> = </a:t>
            </a:r>
            <a:r>
              <a:rPr lang="es-ES_tradnl" altLang="es-ES" i="1">
                <a:latin typeface="Times New Roman" pitchFamily="18" charset="0"/>
              </a:rPr>
              <a:t>x</a:t>
            </a:r>
            <a:r>
              <a:rPr lang="es-ES_tradnl" altLang="es-ES">
                <a:latin typeface="Times New Roman" pitchFamily="18" charset="0"/>
              </a:rPr>
              <a:t>(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>
                <a:latin typeface="Times New Roman" pitchFamily="18" charset="0"/>
              </a:rPr>
              <a:t>)</a:t>
            </a:r>
            <a:r>
              <a:rPr lang="es-ES_tradnl" altLang="es-ES" b="1">
                <a:latin typeface="Times New Roman" pitchFamily="18" charset="0"/>
              </a:rPr>
              <a:t>i </a:t>
            </a:r>
            <a:r>
              <a:rPr lang="es-ES_tradnl" altLang="es-ES">
                <a:latin typeface="Times New Roman" pitchFamily="18" charset="0"/>
              </a:rPr>
              <a:t>+ </a:t>
            </a:r>
            <a:r>
              <a:rPr lang="es-ES_tradnl" altLang="es-ES" i="1">
                <a:latin typeface="Times New Roman" pitchFamily="18" charset="0"/>
              </a:rPr>
              <a:t>y</a:t>
            </a:r>
            <a:r>
              <a:rPr lang="es-ES_tradnl" altLang="es-ES">
                <a:latin typeface="Times New Roman" pitchFamily="18" charset="0"/>
              </a:rPr>
              <a:t>(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>
                <a:latin typeface="Times New Roman" pitchFamily="18" charset="0"/>
              </a:rPr>
              <a:t>)</a:t>
            </a:r>
            <a:r>
              <a:rPr lang="es-ES_tradnl" altLang="es-ES" b="1">
                <a:latin typeface="Times New Roman" pitchFamily="18" charset="0"/>
              </a:rPr>
              <a:t>j </a:t>
            </a:r>
            <a:r>
              <a:rPr lang="es-ES_tradnl" altLang="es-ES">
                <a:latin typeface="Times New Roman" pitchFamily="18" charset="0"/>
              </a:rPr>
              <a:t>+ </a:t>
            </a:r>
            <a:r>
              <a:rPr lang="es-ES_tradnl" altLang="es-ES" i="1">
                <a:latin typeface="Times New Roman" pitchFamily="18" charset="0"/>
              </a:rPr>
              <a:t>z</a:t>
            </a:r>
            <a:r>
              <a:rPr lang="es-ES_tradnl" altLang="es-ES">
                <a:latin typeface="Times New Roman" pitchFamily="18" charset="0"/>
              </a:rPr>
              <a:t>(</a:t>
            </a:r>
            <a:r>
              <a:rPr lang="es-ES_tradnl" altLang="es-ES" i="1">
                <a:latin typeface="Times New Roman" pitchFamily="18" charset="0"/>
              </a:rPr>
              <a:t>t</a:t>
            </a:r>
            <a:r>
              <a:rPr lang="es-ES_tradnl" altLang="es-ES">
                <a:latin typeface="Times New Roman" pitchFamily="18" charset="0"/>
              </a:rPr>
              <a:t>)</a:t>
            </a:r>
            <a:r>
              <a:rPr lang="es-ES_tradnl" altLang="es-ES" b="1">
                <a:latin typeface="Times New Roman" pitchFamily="18" charset="0"/>
              </a:rPr>
              <a:t>k    </a:t>
            </a:r>
            <a:r>
              <a:rPr lang="es-ES_tradnl" altLang="es-ES">
                <a:latin typeface="Times New Roman" pitchFamily="18" charset="0"/>
              </a:rPr>
              <a:t>en 3D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76672"/>
            <a:ext cx="5708016" cy="762000"/>
          </a:xfrm>
        </p:spPr>
        <p:txBody>
          <a:bodyPr/>
          <a:lstStyle/>
          <a:p>
            <a:pPr eaLnBrk="1" hangingPunct="1"/>
            <a:r>
              <a:rPr lang="x-none" altLang="es-ES" dirty="0" smtClean="0"/>
              <a:t>Velocidad </a:t>
            </a:r>
            <a:r>
              <a:rPr lang="es-MX" altLang="es-ES" dirty="0" err="1" smtClean="0"/>
              <a:t>relativ</a:t>
            </a:r>
            <a:r>
              <a:rPr lang="x-none" altLang="es-ES" dirty="0" smtClean="0"/>
              <a:t>a</a:t>
            </a:r>
            <a:endParaRPr lang="es-MX" altLang="es-ES" dirty="0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1187624" y="1556792"/>
            <a:ext cx="40386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s-ES" altLang="es-ES" sz="2000"/>
              <a:t>La posición del punto P en relación al marco B es </a:t>
            </a:r>
            <a:r>
              <a:rPr lang="es-ES" altLang="es-ES" sz="2000" b="1"/>
              <a:t>r</a:t>
            </a:r>
            <a:r>
              <a:rPr lang="es-ES" altLang="es-ES" sz="2000" i="1" baseline="-25000"/>
              <a:t>PB</a:t>
            </a:r>
            <a:r>
              <a:rPr lang="es-ES" altLang="es-ES" sz="2000"/>
              <a:t> y la relativa al marco A es </a:t>
            </a:r>
            <a:r>
              <a:rPr lang="es-ES" altLang="es-ES" sz="2000" b="1"/>
              <a:t>r</a:t>
            </a:r>
            <a:r>
              <a:rPr lang="es-ES" altLang="es-ES" sz="2000" i="1" baseline="-25000"/>
              <a:t>PA</a:t>
            </a:r>
            <a:r>
              <a:rPr lang="es-ES" altLang="es-ES" sz="2000"/>
              <a:t>.</a:t>
            </a:r>
          </a:p>
          <a:p>
            <a:endParaRPr lang="es-ES" altLang="es-ES" sz="2000"/>
          </a:p>
          <a:p>
            <a:r>
              <a:rPr lang="es-ES" altLang="es-ES" sz="2000"/>
              <a:t>Estas están relacionadas por la ecuación</a:t>
            </a:r>
          </a:p>
          <a:p>
            <a:endParaRPr lang="es-ES" altLang="es-ES" sz="2000" b="1"/>
          </a:p>
          <a:p>
            <a:r>
              <a:rPr lang="es-ES" altLang="es-ES" sz="2000" b="1"/>
              <a:t>	r</a:t>
            </a:r>
            <a:r>
              <a:rPr lang="es-ES" altLang="es-ES" sz="2000" i="1" baseline="-25000"/>
              <a:t>PA</a:t>
            </a:r>
            <a:r>
              <a:rPr lang="es-ES" altLang="es-ES" sz="2000"/>
              <a:t> = </a:t>
            </a:r>
            <a:r>
              <a:rPr lang="es-ES" altLang="es-ES" sz="2000" b="1"/>
              <a:t>r</a:t>
            </a:r>
            <a:r>
              <a:rPr lang="es-ES" altLang="es-ES" sz="2000" i="1" baseline="-25000"/>
              <a:t>PB</a:t>
            </a:r>
            <a:r>
              <a:rPr lang="es-ES" altLang="es-ES" sz="2000"/>
              <a:t> + </a:t>
            </a:r>
            <a:r>
              <a:rPr lang="es-ES" altLang="es-ES" sz="2000" b="1"/>
              <a:t>r</a:t>
            </a:r>
            <a:r>
              <a:rPr lang="es-ES" altLang="es-ES" sz="2000" i="1" baseline="-25000"/>
              <a:t>BA</a:t>
            </a:r>
            <a:endParaRPr lang="es-ES" altLang="es-ES" sz="2000" baseline="-25000"/>
          </a:p>
          <a:p>
            <a:endParaRPr lang="es-ES" altLang="es-ES" sz="2000"/>
          </a:p>
          <a:p>
            <a:r>
              <a:rPr lang="es-ES" altLang="es-ES" sz="2000"/>
              <a:t>donde </a:t>
            </a:r>
            <a:r>
              <a:rPr lang="es-ES" altLang="es-ES" sz="2000" b="1"/>
              <a:t>r</a:t>
            </a:r>
            <a:r>
              <a:rPr lang="es-ES" altLang="es-ES" sz="2000" i="1" baseline="-25000"/>
              <a:t>BA</a:t>
            </a:r>
            <a:r>
              <a:rPr lang="es-ES" altLang="es-ES" sz="2000"/>
              <a:t> es la posición del sistema </a:t>
            </a:r>
            <a:r>
              <a:rPr lang="es-ES" altLang="es-ES" sz="2000" i="1"/>
              <a:t>B</a:t>
            </a:r>
            <a:r>
              <a:rPr lang="es-ES" altLang="es-ES" sz="2000"/>
              <a:t> respecto al </a:t>
            </a:r>
            <a:r>
              <a:rPr lang="es-ES" altLang="es-ES" sz="2000" i="1"/>
              <a:t>A</a:t>
            </a:r>
            <a:r>
              <a:rPr lang="es-ES" altLang="es-ES" sz="2000"/>
              <a:t>.</a:t>
            </a:r>
            <a:endParaRPr lang="es-ES_tradnl" altLang="es-ES" sz="2000"/>
          </a:p>
        </p:txBody>
      </p:sp>
      <p:grpSp>
        <p:nvGrpSpPr>
          <p:cNvPr id="23558" name="Group 19"/>
          <p:cNvGrpSpPr>
            <a:grpSpLocks/>
          </p:cNvGrpSpPr>
          <p:nvPr/>
        </p:nvGrpSpPr>
        <p:grpSpPr bwMode="auto">
          <a:xfrm>
            <a:off x="5988224" y="1752600"/>
            <a:ext cx="2895600" cy="3048000"/>
            <a:chOff x="1120" y="2314"/>
            <a:chExt cx="1660" cy="1776"/>
          </a:xfrm>
        </p:grpSpPr>
        <p:sp>
          <p:nvSpPr>
            <p:cNvPr id="23560" name="Line 4"/>
            <p:cNvSpPr>
              <a:spLocks noChangeShapeType="1"/>
            </p:cNvSpPr>
            <p:nvPr/>
          </p:nvSpPr>
          <p:spPr bwMode="auto">
            <a:xfrm flipV="1">
              <a:off x="1200" y="2976"/>
              <a:ext cx="0" cy="1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1" name="Line 5"/>
            <p:cNvSpPr>
              <a:spLocks noChangeShapeType="1"/>
            </p:cNvSpPr>
            <p:nvPr/>
          </p:nvSpPr>
          <p:spPr bwMode="auto">
            <a:xfrm>
              <a:off x="1200" y="3984"/>
              <a:ext cx="9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2" name="Rectangle 6"/>
            <p:cNvSpPr>
              <a:spLocks noChangeArrowheads="1"/>
            </p:cNvSpPr>
            <p:nvPr/>
          </p:nvSpPr>
          <p:spPr bwMode="auto">
            <a:xfrm>
              <a:off x="1120" y="2784"/>
              <a:ext cx="14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y</a:t>
              </a:r>
              <a:r>
                <a:rPr lang="es-ES" altLang="es-ES" sz="1600" i="1" baseline="-25000">
                  <a:latin typeface="Times New Roman" pitchFamily="18" charset="0"/>
                </a:rPr>
                <a:t>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3" name="Rectangle 7"/>
            <p:cNvSpPr>
              <a:spLocks noChangeArrowheads="1"/>
            </p:cNvSpPr>
            <p:nvPr/>
          </p:nvSpPr>
          <p:spPr bwMode="auto">
            <a:xfrm>
              <a:off x="2133" y="3969"/>
              <a:ext cx="14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x</a:t>
              </a:r>
              <a:r>
                <a:rPr lang="es-ES" altLang="es-ES" sz="1600" i="1" baseline="-25000">
                  <a:latin typeface="Times New Roman" pitchFamily="18" charset="0"/>
                </a:rPr>
                <a:t>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4" name="Line 8"/>
            <p:cNvSpPr>
              <a:spLocks noChangeShapeType="1"/>
            </p:cNvSpPr>
            <p:nvPr/>
          </p:nvSpPr>
          <p:spPr bwMode="auto">
            <a:xfrm flipV="1">
              <a:off x="1536" y="2496"/>
              <a:ext cx="0" cy="10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5" name="Line 9"/>
            <p:cNvSpPr>
              <a:spLocks noChangeShapeType="1"/>
            </p:cNvSpPr>
            <p:nvPr/>
          </p:nvSpPr>
          <p:spPr bwMode="auto">
            <a:xfrm>
              <a:off x="1536" y="3548"/>
              <a:ext cx="9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6" name="Rectangle 10"/>
            <p:cNvSpPr>
              <a:spLocks noChangeArrowheads="1"/>
            </p:cNvSpPr>
            <p:nvPr/>
          </p:nvSpPr>
          <p:spPr bwMode="auto">
            <a:xfrm>
              <a:off x="1459" y="2314"/>
              <a:ext cx="14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y</a:t>
              </a:r>
              <a:r>
                <a:rPr lang="es-ES" altLang="es-ES" sz="1600" i="1" baseline="-25000">
                  <a:latin typeface="Times New Roman" pitchFamily="18" charset="0"/>
                </a:rPr>
                <a:t>B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7" name="Rectangle 11"/>
            <p:cNvSpPr>
              <a:spLocks noChangeArrowheads="1"/>
            </p:cNvSpPr>
            <p:nvPr/>
          </p:nvSpPr>
          <p:spPr bwMode="auto">
            <a:xfrm>
              <a:off x="2472" y="3500"/>
              <a:ext cx="14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x</a:t>
              </a:r>
              <a:r>
                <a:rPr lang="es-ES" altLang="es-ES" sz="1600" i="1" baseline="-25000">
                  <a:latin typeface="Times New Roman" pitchFamily="18" charset="0"/>
                </a:rPr>
                <a:t>B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8" name="Line 12"/>
            <p:cNvSpPr>
              <a:spLocks noChangeShapeType="1"/>
            </p:cNvSpPr>
            <p:nvPr/>
          </p:nvSpPr>
          <p:spPr bwMode="auto">
            <a:xfrm flipV="1">
              <a:off x="1200" y="3552"/>
              <a:ext cx="336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9" name="Line 13"/>
            <p:cNvSpPr>
              <a:spLocks noChangeShapeType="1"/>
            </p:cNvSpPr>
            <p:nvPr/>
          </p:nvSpPr>
          <p:spPr bwMode="auto">
            <a:xfrm flipV="1">
              <a:off x="1536" y="3360"/>
              <a:ext cx="1104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70" name="Line 14"/>
            <p:cNvSpPr>
              <a:spLocks noChangeShapeType="1"/>
            </p:cNvSpPr>
            <p:nvPr/>
          </p:nvSpPr>
          <p:spPr bwMode="auto">
            <a:xfrm flipV="1">
              <a:off x="1200" y="3360"/>
              <a:ext cx="144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71" name="Rectangle 15"/>
            <p:cNvSpPr>
              <a:spLocks noChangeArrowheads="1"/>
            </p:cNvSpPr>
            <p:nvPr/>
          </p:nvSpPr>
          <p:spPr bwMode="auto">
            <a:xfrm>
              <a:off x="1248" y="3504"/>
              <a:ext cx="29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b="1">
                  <a:latin typeface="Times New Roman" pitchFamily="18" charset="0"/>
                </a:rPr>
                <a:t>r</a:t>
              </a:r>
              <a:r>
                <a:rPr lang="es-ES" altLang="es-ES" sz="1600" i="1" baseline="-25000">
                  <a:latin typeface="Times New Roman" pitchFamily="18" charset="0"/>
                </a:rPr>
                <a:t>BA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72" name="Rectangle 16"/>
            <p:cNvSpPr>
              <a:spLocks noChangeArrowheads="1"/>
            </p:cNvSpPr>
            <p:nvPr/>
          </p:nvSpPr>
          <p:spPr bwMode="auto">
            <a:xfrm>
              <a:off x="1776" y="3264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b="1">
                  <a:latin typeface="Times New Roman" pitchFamily="18" charset="0"/>
                </a:rPr>
                <a:t>r</a:t>
              </a:r>
              <a:r>
                <a:rPr lang="es-ES" altLang="es-ES" sz="1600" i="1" baseline="-25000">
                  <a:latin typeface="Times New Roman" pitchFamily="18" charset="0"/>
                </a:rPr>
                <a:t>PB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73" name="Rectangle 17"/>
            <p:cNvSpPr>
              <a:spLocks noChangeArrowheads="1"/>
            </p:cNvSpPr>
            <p:nvPr/>
          </p:nvSpPr>
          <p:spPr bwMode="auto">
            <a:xfrm>
              <a:off x="1824" y="3744"/>
              <a:ext cx="2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b="1">
                  <a:latin typeface="Times New Roman" pitchFamily="18" charset="0"/>
                </a:rPr>
                <a:t>r</a:t>
              </a:r>
              <a:r>
                <a:rPr lang="es-ES" altLang="es-ES" sz="1600" i="1" baseline="-25000">
                  <a:latin typeface="Times New Roman" pitchFamily="18" charset="0"/>
                </a:rPr>
                <a:t>PA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74" name="Rectangle 18"/>
            <p:cNvSpPr>
              <a:spLocks noChangeArrowheads="1"/>
            </p:cNvSpPr>
            <p:nvPr/>
          </p:nvSpPr>
          <p:spPr bwMode="auto">
            <a:xfrm>
              <a:off x="2688" y="3216"/>
              <a:ext cx="9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>
                  <a:latin typeface="Times New Roman" pitchFamily="18" charset="0"/>
                </a:rPr>
                <a:t>P</a:t>
              </a:r>
            </a:p>
          </p:txBody>
        </p:sp>
      </p:grpSp>
      <p:sp>
        <p:nvSpPr>
          <p:cNvPr id="23559" name="Text Box 20"/>
          <p:cNvSpPr txBox="1">
            <a:spLocks noChangeArrowheads="1"/>
          </p:cNvSpPr>
          <p:nvPr/>
        </p:nvSpPr>
        <p:spPr bwMode="auto">
          <a:xfrm>
            <a:off x="1263824" y="5138192"/>
            <a:ext cx="3733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sz="2000"/>
              <a:t>De la relación anterior:</a:t>
            </a:r>
            <a:endParaRPr lang="es-MX" altLang="es-ES" sz="2800"/>
          </a:p>
        </p:txBody>
      </p:sp>
      <p:graphicFrame>
        <p:nvGraphicFramePr>
          <p:cNvPr id="2355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898292"/>
              </p:ext>
            </p:extLst>
          </p:nvPr>
        </p:nvGraphicFramePr>
        <p:xfrm>
          <a:off x="2178224" y="5671592"/>
          <a:ext cx="21336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cuación" r:id="rId3" imgW="1269720" imgH="393480" progId="Equation.2">
                  <p:embed/>
                </p:oleObj>
              </mc:Choice>
              <mc:Fallback>
                <p:oleObj name="Ecuación" r:id="rId3" imgW="1269720" imgH="393480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224" y="5671592"/>
                        <a:ext cx="21336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312117"/>
              </p:ext>
            </p:extLst>
          </p:nvPr>
        </p:nvGraphicFramePr>
        <p:xfrm>
          <a:off x="5988224" y="5943600"/>
          <a:ext cx="20574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cuación" r:id="rId5" imgW="965160" imgH="203040" progId="Equation.2">
                  <p:embed/>
                </p:oleObj>
              </mc:Choice>
              <mc:Fallback>
                <p:oleObj name="Ecuación" r:id="rId5" imgW="965160" imgH="203040" progId="Equation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8224" y="5943600"/>
                        <a:ext cx="20574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476672"/>
            <a:ext cx="5708016" cy="762000"/>
          </a:xfrm>
        </p:spPr>
        <p:txBody>
          <a:bodyPr/>
          <a:lstStyle/>
          <a:p>
            <a:pPr eaLnBrk="1" hangingPunct="1"/>
            <a:r>
              <a:rPr lang="x-none" altLang="es-ES" dirty="0" smtClean="0"/>
              <a:t>Aceleración </a:t>
            </a:r>
            <a:r>
              <a:rPr lang="es-MX" altLang="es-ES" dirty="0" err="1" smtClean="0"/>
              <a:t>relativ</a:t>
            </a:r>
            <a:r>
              <a:rPr lang="x-none" altLang="es-ES" dirty="0" smtClean="0"/>
              <a:t>a</a:t>
            </a:r>
            <a:endParaRPr lang="es-MX" altLang="es-ES" dirty="0" smtClean="0"/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1187624" y="1556792"/>
            <a:ext cx="40386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x-none" altLang="es-ES" sz="2000" dirty="0" smtClean="0"/>
              <a:t>Usando la expresión vectorial anterior:</a:t>
            </a:r>
          </a:p>
          <a:p>
            <a:endParaRPr lang="x-none" altLang="es-ES" sz="2000" dirty="0"/>
          </a:p>
          <a:p>
            <a:r>
              <a:rPr lang="x-none" altLang="es-ES" sz="2000" dirty="0" smtClean="0"/>
              <a:t>dividimos la expresión para el intervalo de tiempo </a:t>
            </a:r>
            <a:r>
              <a:rPr lang="el-GR" altLang="es-ES" sz="2000" dirty="0" smtClean="0"/>
              <a:t>Δ</a:t>
            </a:r>
            <a:r>
              <a:rPr lang="x-none" altLang="es-ES" sz="2000" dirty="0" smtClean="0"/>
              <a:t>t se tiene: </a:t>
            </a:r>
          </a:p>
          <a:p>
            <a:endParaRPr lang="x-none" altLang="es-ES" sz="2000" dirty="0"/>
          </a:p>
          <a:p>
            <a:endParaRPr lang="x-none" altLang="es-ES" sz="2000" dirty="0" smtClean="0"/>
          </a:p>
          <a:p>
            <a:endParaRPr lang="x-none" altLang="es-ES" sz="2000" dirty="0"/>
          </a:p>
          <a:p>
            <a:endParaRPr lang="x-none" altLang="es-ES" sz="2000" dirty="0" smtClean="0"/>
          </a:p>
          <a:p>
            <a:endParaRPr lang="x-none" altLang="es-ES" sz="2000" dirty="0" smtClean="0"/>
          </a:p>
          <a:p>
            <a:r>
              <a:rPr lang="es-ES" altLang="es-ES" sz="2000" dirty="0" smtClean="0"/>
              <a:t>C</a:t>
            </a:r>
            <a:r>
              <a:rPr lang="x-none" altLang="es-ES" sz="2000" dirty="0"/>
              <a:t>onsiderando       constante</a:t>
            </a:r>
            <a:r>
              <a:rPr lang="x-none" altLang="es-ES" sz="2000" dirty="0" smtClean="0"/>
              <a:t>, tenemos que           = 0</a:t>
            </a:r>
          </a:p>
          <a:p>
            <a:endParaRPr lang="x-none" altLang="es-ES" sz="2000" dirty="0"/>
          </a:p>
          <a:p>
            <a:r>
              <a:rPr lang="x-none" altLang="es-ES" sz="2000" dirty="0" smtClean="0"/>
              <a:t>Por lo tanto </a:t>
            </a:r>
          </a:p>
          <a:p>
            <a:r>
              <a:rPr lang="x-none" altLang="es-ES" sz="2000" dirty="0" smtClean="0"/>
              <a:t> </a:t>
            </a:r>
          </a:p>
          <a:p>
            <a:endParaRPr lang="es-ES_tradnl" altLang="es-ES" sz="2000" dirty="0"/>
          </a:p>
        </p:txBody>
      </p:sp>
      <p:grpSp>
        <p:nvGrpSpPr>
          <p:cNvPr id="23558" name="Group 19"/>
          <p:cNvGrpSpPr>
            <a:grpSpLocks/>
          </p:cNvGrpSpPr>
          <p:nvPr/>
        </p:nvGrpSpPr>
        <p:grpSpPr bwMode="auto">
          <a:xfrm>
            <a:off x="5988224" y="1752600"/>
            <a:ext cx="2895600" cy="3048000"/>
            <a:chOff x="1120" y="2314"/>
            <a:chExt cx="1660" cy="1776"/>
          </a:xfrm>
        </p:grpSpPr>
        <p:sp>
          <p:nvSpPr>
            <p:cNvPr id="23560" name="Line 4"/>
            <p:cNvSpPr>
              <a:spLocks noChangeShapeType="1"/>
            </p:cNvSpPr>
            <p:nvPr/>
          </p:nvSpPr>
          <p:spPr bwMode="auto">
            <a:xfrm flipV="1">
              <a:off x="1200" y="2976"/>
              <a:ext cx="0" cy="10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1" name="Line 5"/>
            <p:cNvSpPr>
              <a:spLocks noChangeShapeType="1"/>
            </p:cNvSpPr>
            <p:nvPr/>
          </p:nvSpPr>
          <p:spPr bwMode="auto">
            <a:xfrm>
              <a:off x="1200" y="3984"/>
              <a:ext cx="91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2" name="Rectangle 6"/>
            <p:cNvSpPr>
              <a:spLocks noChangeArrowheads="1"/>
            </p:cNvSpPr>
            <p:nvPr/>
          </p:nvSpPr>
          <p:spPr bwMode="auto">
            <a:xfrm>
              <a:off x="1120" y="2784"/>
              <a:ext cx="14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y</a:t>
              </a:r>
              <a:r>
                <a:rPr lang="es-ES" altLang="es-ES" sz="1600" i="1" baseline="-25000">
                  <a:latin typeface="Times New Roman" pitchFamily="18" charset="0"/>
                </a:rPr>
                <a:t>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3" name="Rectangle 7"/>
            <p:cNvSpPr>
              <a:spLocks noChangeArrowheads="1"/>
            </p:cNvSpPr>
            <p:nvPr/>
          </p:nvSpPr>
          <p:spPr bwMode="auto">
            <a:xfrm>
              <a:off x="2133" y="3969"/>
              <a:ext cx="14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x</a:t>
              </a:r>
              <a:r>
                <a:rPr lang="es-ES" altLang="es-ES" sz="1600" i="1" baseline="-25000">
                  <a:latin typeface="Times New Roman" pitchFamily="18" charset="0"/>
                </a:rPr>
                <a:t>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4" name="Line 8"/>
            <p:cNvSpPr>
              <a:spLocks noChangeShapeType="1"/>
            </p:cNvSpPr>
            <p:nvPr/>
          </p:nvSpPr>
          <p:spPr bwMode="auto">
            <a:xfrm flipV="1">
              <a:off x="1536" y="2496"/>
              <a:ext cx="0" cy="104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5" name="Line 9"/>
            <p:cNvSpPr>
              <a:spLocks noChangeShapeType="1"/>
            </p:cNvSpPr>
            <p:nvPr/>
          </p:nvSpPr>
          <p:spPr bwMode="auto">
            <a:xfrm>
              <a:off x="1536" y="3548"/>
              <a:ext cx="9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6" name="Rectangle 10"/>
            <p:cNvSpPr>
              <a:spLocks noChangeArrowheads="1"/>
            </p:cNvSpPr>
            <p:nvPr/>
          </p:nvSpPr>
          <p:spPr bwMode="auto">
            <a:xfrm>
              <a:off x="1459" y="2314"/>
              <a:ext cx="14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y</a:t>
              </a:r>
              <a:r>
                <a:rPr lang="es-ES" altLang="es-ES" sz="1600" i="1" baseline="-25000">
                  <a:latin typeface="Times New Roman" pitchFamily="18" charset="0"/>
                </a:rPr>
                <a:t>B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7" name="Rectangle 11"/>
            <p:cNvSpPr>
              <a:spLocks noChangeArrowheads="1"/>
            </p:cNvSpPr>
            <p:nvPr/>
          </p:nvSpPr>
          <p:spPr bwMode="auto">
            <a:xfrm>
              <a:off x="2472" y="3500"/>
              <a:ext cx="145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i="1">
                  <a:latin typeface="Times New Roman" pitchFamily="18" charset="0"/>
                </a:rPr>
                <a:t>x</a:t>
              </a:r>
              <a:r>
                <a:rPr lang="es-ES" altLang="es-ES" sz="1600" i="1" baseline="-25000">
                  <a:latin typeface="Times New Roman" pitchFamily="18" charset="0"/>
                </a:rPr>
                <a:t>B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68" name="Line 12"/>
            <p:cNvSpPr>
              <a:spLocks noChangeShapeType="1"/>
            </p:cNvSpPr>
            <p:nvPr/>
          </p:nvSpPr>
          <p:spPr bwMode="auto">
            <a:xfrm flipV="1">
              <a:off x="1200" y="3552"/>
              <a:ext cx="336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69" name="Line 13"/>
            <p:cNvSpPr>
              <a:spLocks noChangeShapeType="1"/>
            </p:cNvSpPr>
            <p:nvPr/>
          </p:nvSpPr>
          <p:spPr bwMode="auto">
            <a:xfrm flipV="1">
              <a:off x="1536" y="3360"/>
              <a:ext cx="1104" cy="19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70" name="Line 14"/>
            <p:cNvSpPr>
              <a:spLocks noChangeShapeType="1"/>
            </p:cNvSpPr>
            <p:nvPr/>
          </p:nvSpPr>
          <p:spPr bwMode="auto">
            <a:xfrm flipV="1">
              <a:off x="1200" y="3360"/>
              <a:ext cx="144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3571" name="Rectangle 15"/>
            <p:cNvSpPr>
              <a:spLocks noChangeArrowheads="1"/>
            </p:cNvSpPr>
            <p:nvPr/>
          </p:nvSpPr>
          <p:spPr bwMode="auto">
            <a:xfrm>
              <a:off x="1248" y="3504"/>
              <a:ext cx="293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b="1">
                  <a:latin typeface="Times New Roman" pitchFamily="18" charset="0"/>
                </a:rPr>
                <a:t>r</a:t>
              </a:r>
              <a:r>
                <a:rPr lang="es-ES" altLang="es-ES" sz="1600" i="1" baseline="-25000">
                  <a:latin typeface="Times New Roman" pitchFamily="18" charset="0"/>
                </a:rPr>
                <a:t>BA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72" name="Rectangle 16"/>
            <p:cNvSpPr>
              <a:spLocks noChangeArrowheads="1"/>
            </p:cNvSpPr>
            <p:nvPr/>
          </p:nvSpPr>
          <p:spPr bwMode="auto">
            <a:xfrm>
              <a:off x="1776" y="3264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b="1">
                  <a:latin typeface="Times New Roman" pitchFamily="18" charset="0"/>
                </a:rPr>
                <a:t>r</a:t>
              </a:r>
              <a:r>
                <a:rPr lang="es-ES" altLang="es-ES" sz="1600" i="1" baseline="-25000">
                  <a:latin typeface="Times New Roman" pitchFamily="18" charset="0"/>
                </a:rPr>
                <a:t>PB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73" name="Rectangle 17"/>
            <p:cNvSpPr>
              <a:spLocks noChangeArrowheads="1"/>
            </p:cNvSpPr>
            <p:nvPr/>
          </p:nvSpPr>
          <p:spPr bwMode="auto">
            <a:xfrm>
              <a:off x="1824" y="3744"/>
              <a:ext cx="25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 b="1">
                  <a:latin typeface="Times New Roman" pitchFamily="18" charset="0"/>
                </a:rPr>
                <a:t>r</a:t>
              </a:r>
              <a:r>
                <a:rPr lang="es-ES" altLang="es-ES" sz="1600" i="1" baseline="-25000">
                  <a:latin typeface="Times New Roman" pitchFamily="18" charset="0"/>
                </a:rPr>
                <a:t>PA</a:t>
              </a:r>
              <a:endParaRPr lang="es-ES" altLang="es-ES" sz="1600">
                <a:latin typeface="Times New Roman" pitchFamily="18" charset="0"/>
              </a:endParaRPr>
            </a:p>
          </p:txBody>
        </p:sp>
        <p:sp>
          <p:nvSpPr>
            <p:cNvPr id="23574" name="Rectangle 18"/>
            <p:cNvSpPr>
              <a:spLocks noChangeArrowheads="1"/>
            </p:cNvSpPr>
            <p:nvPr/>
          </p:nvSpPr>
          <p:spPr bwMode="auto">
            <a:xfrm>
              <a:off x="2688" y="3216"/>
              <a:ext cx="92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600">
                  <a:latin typeface="Times New Roman" pitchFamily="18" charset="0"/>
                </a:rPr>
                <a:t>P</a:t>
              </a:r>
            </a:p>
          </p:txBody>
        </p:sp>
      </p:grp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306754"/>
              </p:ext>
            </p:extLst>
          </p:nvPr>
        </p:nvGraphicFramePr>
        <p:xfrm>
          <a:off x="2543175" y="1831975"/>
          <a:ext cx="20843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Ecuación" r:id="rId3" imgW="977760" imgH="215640" progId="Equation.3">
                  <p:embed/>
                </p:oleObj>
              </mc:Choice>
              <mc:Fallback>
                <p:oleObj name="Ecuación" r:id="rId3" imgW="977760" imgH="215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1831975"/>
                        <a:ext cx="20843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6616938"/>
              </p:ext>
            </p:extLst>
          </p:nvPr>
        </p:nvGraphicFramePr>
        <p:xfrm>
          <a:off x="3131840" y="4800600"/>
          <a:ext cx="475492" cy="430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Ecuación" r:id="rId5" imgW="253800" imgH="215640" progId="Equation.3">
                  <p:embed/>
                </p:oleObj>
              </mc:Choice>
              <mc:Fallback>
                <p:oleObj name="Ecuación" r:id="rId5" imgW="253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31840" y="4800600"/>
                        <a:ext cx="475492" cy="430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938107"/>
              </p:ext>
            </p:extLst>
          </p:nvPr>
        </p:nvGraphicFramePr>
        <p:xfrm>
          <a:off x="1691680" y="3819699"/>
          <a:ext cx="28416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Ecuación" r:id="rId7" imgW="1333440" imgH="393480" progId="Equation.3">
                  <p:embed/>
                </p:oleObj>
              </mc:Choice>
              <mc:Fallback>
                <p:oleObj name="Ecuación" r:id="rId7" imgW="1333440" imgH="393480" progId="Equation.3">
                  <p:embed/>
                  <p:pic>
                    <p:nvPicPr>
                      <p:cNvPr id="0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819699"/>
                        <a:ext cx="284162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46549"/>
              </p:ext>
            </p:extLst>
          </p:nvPr>
        </p:nvGraphicFramePr>
        <p:xfrm>
          <a:off x="2987824" y="5157192"/>
          <a:ext cx="800363" cy="503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Ecuación" r:id="rId9" imgW="342720" imgH="215640" progId="Equation.3">
                  <p:embed/>
                </p:oleObj>
              </mc:Choice>
              <mc:Fallback>
                <p:oleObj name="Ecuación" r:id="rId9" imgW="3427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7824" y="5157192"/>
                        <a:ext cx="800363" cy="503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7168957"/>
              </p:ext>
            </p:extLst>
          </p:nvPr>
        </p:nvGraphicFramePr>
        <p:xfrm>
          <a:off x="2901826" y="5661248"/>
          <a:ext cx="14541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Ecuación" r:id="rId11" imgW="622080" imgH="203040" progId="Equation.3">
                  <p:embed/>
                </p:oleObj>
              </mc:Choice>
              <mc:Fallback>
                <p:oleObj name="Ecuación" r:id="rId11" imgW="622080" imgH="203040" progId="Equation.3">
                  <p:embed/>
                  <p:pic>
                    <p:nvPicPr>
                      <p:cNvPr id="0" name="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826" y="5661248"/>
                        <a:ext cx="14541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7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2488320" cy="1143000"/>
          </a:xfrm>
        </p:spPr>
        <p:txBody>
          <a:bodyPr/>
          <a:lstStyle/>
          <a:p>
            <a:r>
              <a:rPr lang="x-none" dirty="0" smtClean="0"/>
              <a:t>Ejercicio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331640" y="1268760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Una </a:t>
            </a:r>
            <a:r>
              <a:rPr lang="es-ES" dirty="0"/>
              <a:t>persona corre con una rapidez constante de 4.5 m/s sobre una pista horizontal mientras llueve y las gotas de agua caen verticalmente con una rapidez de 6.0 m/s. Ambos valores se miden con respecto al suelo</a:t>
            </a:r>
            <a:r>
              <a:rPr lang="es-ES" dirty="0" smtClean="0"/>
              <a:t>.</a:t>
            </a:r>
            <a:endParaRPr lang="x-none" dirty="0" smtClean="0"/>
          </a:p>
          <a:p>
            <a:endParaRPr lang="es-ES" dirty="0"/>
          </a:p>
          <a:p>
            <a:r>
              <a:rPr lang="es-ES" dirty="0" smtClean="0"/>
              <a:t>a) ¿</a:t>
            </a:r>
            <a:r>
              <a:rPr lang="es-ES" dirty="0"/>
              <a:t>Con qué rapidez ve caer la lluvia dicha </a:t>
            </a:r>
            <a:r>
              <a:rPr lang="es-ES" dirty="0" smtClean="0"/>
              <a:t>persona?</a:t>
            </a:r>
            <a:endParaRPr lang="x-none" dirty="0" smtClean="0"/>
          </a:p>
          <a:p>
            <a:endParaRPr lang="x-none" dirty="0" smtClean="0"/>
          </a:p>
          <a:p>
            <a:r>
              <a:rPr lang="es-ES" dirty="0" smtClean="0"/>
              <a:t>b</a:t>
            </a:r>
            <a:r>
              <a:rPr lang="es-ES" dirty="0"/>
              <a:t>) ¿Qué ángulo respecto de la vertical deberá inclinar su paraguas para mojarse lo menos posible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303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</p:spPr>
        <p:txBody>
          <a:bodyPr/>
          <a:lstStyle/>
          <a:p>
            <a:r>
              <a:rPr lang="x-none" dirty="0" smtClean="0"/>
              <a:t>Solución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115616" y="99350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/>
              <a:t>Para </a:t>
            </a:r>
            <a:r>
              <a:rPr lang="es-ES" sz="1800" dirty="0"/>
              <a:t>una persona parada (fija en tierra) las gotas de lluvia caen verticalmente a razón de </a:t>
            </a:r>
            <a:r>
              <a:rPr lang="x-none" sz="1800" i="1" dirty="0" err="1"/>
              <a:t>V</a:t>
            </a:r>
            <a:r>
              <a:rPr lang="es-ES" sz="1800" i="1" baseline="-25000" dirty="0" smtClean="0"/>
              <a:t>ll</a:t>
            </a:r>
            <a:r>
              <a:rPr lang="es-ES" sz="1800" i="1" dirty="0" smtClean="0"/>
              <a:t> </a:t>
            </a:r>
            <a:r>
              <a:rPr lang="es-ES" sz="1800" dirty="0"/>
              <a:t>= 6.0 m/s y por consiguiente ubica su paraguas verticalmente para no mojarse. 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2160240" cy="146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187624" y="3441774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800" dirty="0" smtClean="0"/>
              <a:t>Pero</a:t>
            </a:r>
            <a:r>
              <a:rPr lang="es-ES" sz="1800" dirty="0"/>
              <a:t>, cuando la persona corre hacia la derecha ve caer las gotas de lluvia en otra dirección, la cual determinaremos del siguiente modo 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365104"/>
            <a:ext cx="6480720" cy="228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1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20" y="1844824"/>
            <a:ext cx="788436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6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1 Título"/>
          <p:cNvSpPr>
            <a:spLocks noGrp="1"/>
          </p:cNvSpPr>
          <p:nvPr>
            <p:ph type="title"/>
          </p:nvPr>
        </p:nvSpPr>
        <p:spPr>
          <a:xfrm>
            <a:off x="1449635" y="192088"/>
            <a:ext cx="8162925" cy="769937"/>
          </a:xfrm>
        </p:spPr>
        <p:txBody>
          <a:bodyPr/>
          <a:lstStyle/>
          <a:p>
            <a:r>
              <a:rPr lang="es-MX" altLang="es-ES" smtClean="0"/>
              <a:t>Movimiento circular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1363910" y="1928813"/>
            <a:ext cx="792956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Existen muchos ejemplos de movimiento circular: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Discos de música de acetato (33, 45, 78)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Discos compactos y discos duros magnéticos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Rueda de la fortuna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Etc.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El movimiento circular uniforme se refiere a movimiento a rapidez constante.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En el movimiento circular se utilizan las coordenadas polares, estas se especifican mediante una distancia </a:t>
            </a:r>
            <a:r>
              <a:rPr lang="es-MX" altLang="es-ES" sz="1600">
                <a:latin typeface="Symbol" pitchFamily="18" charset="2"/>
              </a:rPr>
              <a:t>r</a:t>
            </a:r>
            <a:r>
              <a:rPr lang="es-MX" altLang="es-ES" sz="1600">
                <a:latin typeface="Times New Roman" pitchFamily="18" charset="0"/>
              </a:rPr>
              <a:t> y un ángulo </a:t>
            </a:r>
            <a:r>
              <a:rPr lang="es-MX" altLang="es-ES" sz="1600">
                <a:latin typeface="Symbol" pitchFamily="18" charset="2"/>
              </a:rPr>
              <a:t>q</a:t>
            </a:r>
            <a:r>
              <a:rPr lang="es-MX" altLang="es-ES" sz="1600">
                <a:latin typeface="Times New Roman" pitchFamily="18" charset="0"/>
              </a:rPr>
              <a:t>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359522" y="4886325"/>
            <a:ext cx="1738313" cy="1652588"/>
            <a:chOff x="4359522" y="4886325"/>
            <a:chExt cx="1738313" cy="1652588"/>
          </a:xfrm>
        </p:grpSpPr>
        <p:sp>
          <p:nvSpPr>
            <p:cNvPr id="41986" name="12 Elipse"/>
            <p:cNvSpPr>
              <a:spLocks noChangeArrowheads="1"/>
            </p:cNvSpPr>
            <p:nvPr/>
          </p:nvSpPr>
          <p:spPr bwMode="auto">
            <a:xfrm>
              <a:off x="4721472" y="5214938"/>
              <a:ext cx="1071563" cy="107156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cxnSp>
          <p:nvCxnSpPr>
            <p:cNvPr id="41989" name="4 Conector recto"/>
            <p:cNvCxnSpPr>
              <a:cxnSpLocks noChangeShapeType="1"/>
            </p:cNvCxnSpPr>
            <p:nvPr/>
          </p:nvCxnSpPr>
          <p:spPr bwMode="auto">
            <a:xfrm>
              <a:off x="4359522" y="5753100"/>
              <a:ext cx="1738313" cy="47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0" name="15 Conector recto"/>
            <p:cNvCxnSpPr>
              <a:cxnSpLocks noChangeShapeType="1"/>
            </p:cNvCxnSpPr>
            <p:nvPr/>
          </p:nvCxnSpPr>
          <p:spPr bwMode="auto">
            <a:xfrm rot="16200000" flipH="1">
              <a:off x="4428579" y="5707856"/>
              <a:ext cx="1652588" cy="952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991" name="28 Conector recto"/>
            <p:cNvCxnSpPr>
              <a:cxnSpLocks noChangeShapeType="1"/>
            </p:cNvCxnSpPr>
            <p:nvPr/>
          </p:nvCxnSpPr>
          <p:spPr bwMode="auto">
            <a:xfrm rot="5400000">
              <a:off x="5212009" y="5372101"/>
              <a:ext cx="423863" cy="347662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sys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992" name="33 Rectángulo"/>
            <p:cNvSpPr>
              <a:spLocks noChangeArrowheads="1"/>
            </p:cNvSpPr>
            <p:nvPr/>
          </p:nvSpPr>
          <p:spPr bwMode="auto">
            <a:xfrm>
              <a:off x="5292972" y="5519738"/>
              <a:ext cx="265113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s-MX" altLang="es-ES" sz="1200">
                  <a:latin typeface="Symbol" pitchFamily="18" charset="2"/>
                </a:rPr>
                <a:t>q</a:t>
              </a:r>
              <a:endParaRPr lang="es-MX" altLang="es-ES" sz="1200"/>
            </a:p>
          </p:txBody>
        </p:sp>
        <p:sp>
          <p:nvSpPr>
            <p:cNvPr id="41993" name="35 Rectángulo"/>
            <p:cNvSpPr>
              <a:spLocks noChangeArrowheads="1"/>
            </p:cNvSpPr>
            <p:nvPr/>
          </p:nvSpPr>
          <p:spPr bwMode="auto">
            <a:xfrm>
              <a:off x="5292972" y="5214938"/>
              <a:ext cx="2825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s-MX" altLang="es-ES" sz="1400">
                  <a:latin typeface="Symbol" pitchFamily="18" charset="2"/>
                </a:rPr>
                <a:t>r</a:t>
              </a:r>
              <a:endParaRPr lang="es-MX" altLang="es-ES" sz="1400"/>
            </a:p>
          </p:txBody>
        </p:sp>
        <p:sp>
          <p:nvSpPr>
            <p:cNvPr id="41994" name="36 Rectángulo"/>
            <p:cNvSpPr>
              <a:spLocks noChangeArrowheads="1"/>
            </p:cNvSpPr>
            <p:nvPr/>
          </p:nvSpPr>
          <p:spPr bwMode="auto">
            <a:xfrm>
              <a:off x="4986585" y="5699125"/>
              <a:ext cx="3143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r>
                <a:rPr lang="es-MX" altLang="es-ES" sz="1400" i="1">
                  <a:latin typeface="Times New Roman" pitchFamily="18" charset="0"/>
                </a:rPr>
                <a:t>O</a:t>
              </a:r>
              <a:endParaRPr lang="es-MX" altLang="es-ES" sz="160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1 Título"/>
          <p:cNvSpPr>
            <a:spLocks noGrp="1"/>
          </p:cNvSpPr>
          <p:nvPr>
            <p:ph type="title"/>
          </p:nvPr>
        </p:nvSpPr>
        <p:spPr>
          <a:xfrm>
            <a:off x="1233611" y="192088"/>
            <a:ext cx="8162925" cy="769937"/>
          </a:xfrm>
        </p:spPr>
        <p:txBody>
          <a:bodyPr/>
          <a:lstStyle/>
          <a:p>
            <a:r>
              <a:rPr lang="es-MX" altLang="es-ES" smtClean="0"/>
              <a:t>Longitud de arco</a:t>
            </a:r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1147886" y="1928813"/>
            <a:ext cx="7929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600" dirty="0">
                <a:latin typeface="Times New Roman" pitchFamily="18" charset="0"/>
              </a:rPr>
              <a:t>La longitud de arco se define como: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1600" dirty="0" smtClean="0">
                <a:latin typeface="Times New Roman" pitchFamily="18" charset="0"/>
              </a:rPr>
              <a:t>Longitud </a:t>
            </a:r>
            <a:r>
              <a:rPr lang="es-MX" altLang="es-ES" sz="1600" dirty="0">
                <a:latin typeface="Times New Roman" pitchFamily="18" charset="0"/>
              </a:rPr>
              <a:t>de arco = (Circunferencia del círculo) x </a:t>
            </a:r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5456063" y="2143125"/>
            <a:ext cx="2500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600" dirty="0">
                <a:latin typeface="Times New Roman" pitchFamily="18" charset="0"/>
              </a:rPr>
              <a:t>Ángulo formado por el arco</a:t>
            </a:r>
          </a:p>
        </p:txBody>
      </p:sp>
      <p:sp>
        <p:nvSpPr>
          <p:cNvPr id="14343" name="Text Box 3"/>
          <p:cNvSpPr txBox="1">
            <a:spLocks noChangeArrowheads="1"/>
          </p:cNvSpPr>
          <p:nvPr/>
        </p:nvSpPr>
        <p:spPr bwMode="auto">
          <a:xfrm>
            <a:off x="5244603" y="2500313"/>
            <a:ext cx="3071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600" dirty="0">
                <a:latin typeface="Times New Roman" pitchFamily="18" charset="0"/>
              </a:rPr>
              <a:t>Ángulo alrededor del círculo total</a:t>
            </a:r>
          </a:p>
        </p:txBody>
      </p:sp>
      <p:cxnSp>
        <p:nvCxnSpPr>
          <p:cNvPr id="14344" name="6 Conector recto"/>
          <p:cNvCxnSpPr>
            <a:cxnSpLocks noChangeShapeType="1"/>
          </p:cNvCxnSpPr>
          <p:nvPr/>
        </p:nvCxnSpPr>
        <p:spPr bwMode="auto">
          <a:xfrm>
            <a:off x="5316041" y="2500313"/>
            <a:ext cx="2786062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433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803355"/>
              </p:ext>
            </p:extLst>
          </p:nvPr>
        </p:nvGraphicFramePr>
        <p:xfrm>
          <a:off x="3608511" y="3071813"/>
          <a:ext cx="215106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Ecuación" r:id="rId4" imgW="1371600" imgH="457200" progId="Equation.3">
                  <p:embed/>
                </p:oleObj>
              </mc:Choice>
              <mc:Fallback>
                <p:oleObj name="Ecuación" r:id="rId4" imgW="13716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511" y="3071813"/>
                        <a:ext cx="215106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3"/>
          <p:cNvSpPr txBox="1">
            <a:spLocks noChangeArrowheads="1"/>
          </p:cNvSpPr>
          <p:nvPr/>
        </p:nvSpPr>
        <p:spPr bwMode="auto">
          <a:xfrm>
            <a:off x="1290761" y="4000500"/>
            <a:ext cx="79295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1600">
                <a:latin typeface="Times New Roman" pitchFamily="18" charset="0"/>
              </a:rPr>
              <a:t>Cuando el ángulo </a:t>
            </a:r>
            <a:r>
              <a:rPr lang="es-MX" altLang="es-ES" sz="1600">
                <a:latin typeface="Symbol" pitchFamily="18" charset="2"/>
              </a:rPr>
              <a:t>q</a:t>
            </a:r>
            <a:r>
              <a:rPr lang="es-MX" altLang="es-ES" sz="1600">
                <a:latin typeface="Times New Roman" pitchFamily="18" charset="0"/>
              </a:rPr>
              <a:t> se mide en radianes, el ángulo total es 2</a:t>
            </a:r>
            <a:r>
              <a:rPr lang="es-MX" altLang="es-ES" sz="1600">
                <a:latin typeface="Symbol" pitchFamily="18" charset="2"/>
              </a:rPr>
              <a:t>p</a:t>
            </a:r>
            <a:r>
              <a:rPr lang="es-MX" altLang="es-ES" sz="1600">
                <a:latin typeface="Times New Roman" pitchFamily="18" charset="0"/>
              </a:rPr>
              <a:t> y la longitud del arco es</a:t>
            </a:r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111169"/>
              </p:ext>
            </p:extLst>
          </p:nvPr>
        </p:nvGraphicFramePr>
        <p:xfrm>
          <a:off x="3051298" y="4835525"/>
          <a:ext cx="33464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1" name="Ecuación" r:id="rId6" imgW="2133360" imgH="393480" progId="Equation.3">
                  <p:embed/>
                </p:oleObj>
              </mc:Choice>
              <mc:Fallback>
                <p:oleObj name="Ecuación" r:id="rId6" imgW="21333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298" y="4835525"/>
                        <a:ext cx="3346450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1 Título"/>
          <p:cNvSpPr>
            <a:spLocks noGrp="1"/>
          </p:cNvSpPr>
          <p:nvPr>
            <p:ph type="title"/>
          </p:nvPr>
        </p:nvSpPr>
        <p:spPr>
          <a:xfrm>
            <a:off x="1159570" y="192088"/>
            <a:ext cx="7804918" cy="1446212"/>
          </a:xfrm>
        </p:spPr>
        <p:txBody>
          <a:bodyPr/>
          <a:lstStyle/>
          <a:p>
            <a:r>
              <a:rPr lang="es-MX" altLang="es-ES" dirty="0" smtClean="0"/>
              <a:t>Movimiento alrededor de un círculo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106934" y="1928813"/>
            <a:ext cx="7929562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Alrededor de un círculo </a:t>
            </a:r>
            <a:r>
              <a:rPr lang="es-MX" altLang="es-ES" sz="2000">
                <a:latin typeface="Symbol" pitchFamily="18" charset="2"/>
              </a:rPr>
              <a:t>r </a:t>
            </a:r>
            <a:r>
              <a:rPr lang="es-MX" altLang="es-ES" sz="2000">
                <a:latin typeface="Times New Roman" pitchFamily="18" charset="0"/>
              </a:rPr>
              <a:t> = </a:t>
            </a:r>
            <a:r>
              <a:rPr lang="es-MX" altLang="es-ES" sz="2000" i="1">
                <a:latin typeface="Times New Roman" pitchFamily="18" charset="0"/>
              </a:rPr>
              <a:t>R</a:t>
            </a:r>
            <a:r>
              <a:rPr lang="es-MX" altLang="es-ES" sz="2000">
                <a:latin typeface="Times New Roman" pitchFamily="18" charset="0"/>
              </a:rPr>
              <a:t> y solo </a:t>
            </a:r>
            <a:r>
              <a:rPr lang="es-MX" altLang="es-ES" sz="2000">
                <a:latin typeface="Symbol" pitchFamily="18" charset="2"/>
              </a:rPr>
              <a:t>q</a:t>
            </a:r>
            <a:r>
              <a:rPr lang="es-MX" altLang="es-ES" sz="2000">
                <a:latin typeface="Times New Roman" pitchFamily="18" charset="0"/>
              </a:rPr>
              <a:t> cambia. En un intervalo de tiempo </a:t>
            </a:r>
            <a:r>
              <a:rPr lang="es-MX" altLang="es-ES" sz="2000" i="1">
                <a:latin typeface="Times New Roman" pitchFamily="18" charset="0"/>
              </a:rPr>
              <a:t>dt </a:t>
            </a:r>
            <a:r>
              <a:rPr lang="es-MX" altLang="es-ES" sz="2000">
                <a:latin typeface="Times New Roman" pitchFamily="18" charset="0"/>
              </a:rPr>
              <a:t>se recorre un arco dado por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		</a:t>
            </a:r>
            <a:r>
              <a:rPr lang="es-MX" altLang="es-ES" sz="2000" i="1">
                <a:latin typeface="Times New Roman" pitchFamily="18" charset="0"/>
              </a:rPr>
              <a:t>ds</a:t>
            </a:r>
            <a:r>
              <a:rPr lang="es-MX" altLang="es-ES" sz="2000">
                <a:latin typeface="Times New Roman" pitchFamily="18" charset="0"/>
              </a:rPr>
              <a:t> =</a:t>
            </a:r>
            <a:r>
              <a:rPr lang="es-MX" altLang="es-ES" sz="2000" i="1">
                <a:latin typeface="Times New Roman" pitchFamily="18" charset="0"/>
              </a:rPr>
              <a:t> R d</a:t>
            </a:r>
            <a:r>
              <a:rPr lang="es-MX" altLang="es-ES" sz="2000">
                <a:latin typeface="Symbol" pitchFamily="18" charset="2"/>
              </a:rPr>
              <a:t>q</a:t>
            </a:r>
            <a:endParaRPr lang="es-MX" altLang="es-ES" sz="20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La velocidad es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508448"/>
              </p:ext>
            </p:extLst>
          </p:nvPr>
        </p:nvGraphicFramePr>
        <p:xfrm>
          <a:off x="3964434" y="3429000"/>
          <a:ext cx="1433512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name="Ecuación" r:id="rId4" imgW="914400" imgH="393480" progId="Equation.3">
                  <p:embed/>
                </p:oleObj>
              </mc:Choice>
              <mc:Fallback>
                <p:oleObj name="Ecuación" r:id="rId4" imgW="9144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434" y="3429000"/>
                        <a:ext cx="1433512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1035496" y="4143375"/>
            <a:ext cx="7929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Definimos la rapidez angular como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707404"/>
              </p:ext>
            </p:extLst>
          </p:nvPr>
        </p:nvGraphicFramePr>
        <p:xfrm>
          <a:off x="4464496" y="4714875"/>
          <a:ext cx="7969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name="Ecuación" r:id="rId6" imgW="507960" imgH="393480" progId="Equation.3">
                  <p:embed/>
                </p:oleObj>
              </mc:Choice>
              <mc:Fallback>
                <p:oleObj name="Ecuación" r:id="rId6" imgW="5079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496" y="4714875"/>
                        <a:ext cx="7969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1035496" y="5500688"/>
            <a:ext cx="7929563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Entonces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		</a:t>
            </a:r>
            <a:r>
              <a:rPr lang="es-MX" altLang="es-ES" sz="2000" i="1">
                <a:latin typeface="Times New Roman" pitchFamily="18" charset="0"/>
              </a:rPr>
              <a:t>v</a:t>
            </a:r>
            <a:r>
              <a:rPr lang="es-MX" altLang="es-ES" sz="2000">
                <a:latin typeface="Times New Roman" pitchFamily="18" charset="0"/>
              </a:rPr>
              <a:t> = </a:t>
            </a:r>
            <a:r>
              <a:rPr lang="es-MX" altLang="es-ES" sz="2000">
                <a:latin typeface="Symbol" pitchFamily="18" charset="2"/>
              </a:rPr>
              <a:t>w</a:t>
            </a:r>
            <a:r>
              <a:rPr lang="es-MX" altLang="es-ES" sz="2000">
                <a:latin typeface="Times New Roman" pitchFamily="18" charset="0"/>
              </a:rPr>
              <a:t> </a:t>
            </a:r>
            <a:r>
              <a:rPr lang="es-MX" altLang="es-ES" sz="2000" i="1">
                <a:latin typeface="Times New Roman" pitchFamily="18" charset="0"/>
              </a:rPr>
              <a:t>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1 Título"/>
          <p:cNvSpPr>
            <a:spLocks noGrp="1"/>
          </p:cNvSpPr>
          <p:nvPr>
            <p:ph type="title"/>
          </p:nvPr>
        </p:nvSpPr>
        <p:spPr>
          <a:xfrm>
            <a:off x="1305619" y="192088"/>
            <a:ext cx="7298829" cy="769937"/>
          </a:xfrm>
        </p:spPr>
        <p:txBody>
          <a:bodyPr/>
          <a:lstStyle/>
          <a:p>
            <a:r>
              <a:rPr lang="es-MX" altLang="es-ES" dirty="0" smtClean="0"/>
              <a:t>Periodo y frecuencia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219894" y="1928813"/>
            <a:ext cx="79295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Al tiempo en que tarda un objeto en dar una vuelta completa se le llama periodo (</a:t>
            </a:r>
            <a:r>
              <a:rPr lang="es-MX" altLang="es-ES" sz="2000" i="1">
                <a:latin typeface="Times New Roman" pitchFamily="18" charset="0"/>
              </a:rPr>
              <a:t>T</a:t>
            </a:r>
            <a:r>
              <a:rPr lang="es-MX" altLang="es-ES" sz="2000">
                <a:latin typeface="Times New Roman" pitchFamily="18" charset="0"/>
              </a:rPr>
              <a:t>) está dado por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		2</a:t>
            </a:r>
            <a:r>
              <a:rPr lang="es-MX" altLang="es-ES" sz="2000">
                <a:latin typeface="Symbol" pitchFamily="18" charset="2"/>
              </a:rPr>
              <a:t>p</a:t>
            </a:r>
            <a:r>
              <a:rPr lang="es-MX" altLang="es-ES" sz="2000" i="1">
                <a:latin typeface="Times New Roman" pitchFamily="18" charset="0"/>
              </a:rPr>
              <a:t>R</a:t>
            </a:r>
            <a:r>
              <a:rPr lang="es-MX" altLang="es-ES" sz="2000">
                <a:latin typeface="Times New Roman" pitchFamily="18" charset="0"/>
              </a:rPr>
              <a:t> =</a:t>
            </a:r>
            <a:r>
              <a:rPr lang="es-MX" altLang="es-ES" sz="2000" i="1">
                <a:latin typeface="Times New Roman" pitchFamily="18" charset="0"/>
              </a:rPr>
              <a:t> vT </a:t>
            </a:r>
            <a:endParaRPr lang="es-MX" altLang="es-ES" sz="2000">
              <a:latin typeface="Times New Roman" pitchFamily="18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992776"/>
              </p:ext>
            </p:extLst>
          </p:nvPr>
        </p:nvGraphicFramePr>
        <p:xfrm>
          <a:off x="3382069" y="3143250"/>
          <a:ext cx="21097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8" name="Ecuación" r:id="rId4" imgW="1346040" imgH="393480" progId="Equation.3">
                  <p:embed/>
                </p:oleObj>
              </mc:Choice>
              <mc:Fallback>
                <p:oleObj name="Ecuación" r:id="rId4" imgW="134604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069" y="3143250"/>
                        <a:ext cx="2109787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1219894" y="3929063"/>
            <a:ext cx="792956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La frecuencia es el recíproco del periodo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		</a:t>
            </a:r>
            <a:r>
              <a:rPr lang="es-MX" altLang="es-ES" sz="2000" i="1">
                <a:latin typeface="Times New Roman" pitchFamily="18" charset="0"/>
              </a:rPr>
              <a:t>f</a:t>
            </a:r>
            <a:r>
              <a:rPr lang="es-MX" altLang="es-ES" sz="2000">
                <a:latin typeface="Times New Roman" pitchFamily="18" charset="0"/>
              </a:rPr>
              <a:t> =</a:t>
            </a:r>
            <a:r>
              <a:rPr lang="es-MX" altLang="es-ES" sz="2000" i="1">
                <a:latin typeface="Times New Roman" pitchFamily="18" charset="0"/>
              </a:rPr>
              <a:t> </a:t>
            </a:r>
            <a:r>
              <a:rPr lang="es-MX" altLang="es-ES" sz="2000">
                <a:latin typeface="Times New Roman" pitchFamily="18" charset="0"/>
              </a:rPr>
              <a:t>1/</a:t>
            </a:r>
            <a:r>
              <a:rPr lang="es-MX" altLang="es-ES" sz="2000" i="1">
                <a:latin typeface="Times New Roman" pitchFamily="18" charset="0"/>
              </a:rPr>
              <a:t>T  =</a:t>
            </a:r>
            <a:r>
              <a:rPr lang="es-MX" altLang="es-ES" sz="2000">
                <a:latin typeface="Times New Roman" pitchFamily="18" charset="0"/>
              </a:rPr>
              <a:t> </a:t>
            </a:r>
            <a:r>
              <a:rPr lang="es-MX" altLang="es-ES" sz="2000">
                <a:latin typeface="Symbol" pitchFamily="18" charset="2"/>
                <a:cs typeface="Tahoma" pitchFamily="34" charset="0"/>
              </a:rPr>
              <a:t>w</a:t>
            </a:r>
            <a:r>
              <a:rPr lang="es-MX" altLang="es-ES" sz="2000">
                <a:latin typeface="Times New Roman" pitchFamily="18" charset="0"/>
              </a:rPr>
              <a:t>/2</a:t>
            </a:r>
            <a:r>
              <a:rPr lang="es-MX" altLang="es-ES" sz="2000">
                <a:latin typeface="Symbol" pitchFamily="18" charset="2"/>
              </a:rPr>
              <a:t>p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1219894" y="4857750"/>
            <a:ext cx="7929562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La frecuencia es el número de revoluciones por segundo, se mide en hertz (Hz) que se define como un ciclo por segundo (cps).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Otra unidad es las revoluciones por minuto rev/min o rpm.</a:t>
            </a:r>
            <a:endParaRPr lang="es-MX" altLang="es-ES" sz="200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9635" y="260648"/>
            <a:ext cx="8162925" cy="762000"/>
          </a:xfrm>
        </p:spPr>
        <p:txBody>
          <a:bodyPr/>
          <a:lstStyle/>
          <a:p>
            <a:pPr eaLnBrk="1" hangingPunct="1"/>
            <a:r>
              <a:rPr lang="es-MX" altLang="es-ES" smtClean="0"/>
              <a:t>Aceleración radial</a:t>
            </a:r>
          </a:p>
        </p:txBody>
      </p:sp>
      <p:sp>
        <p:nvSpPr>
          <p:cNvPr id="17433" name="Rectangle 30"/>
          <p:cNvSpPr>
            <a:spLocks noChangeArrowheads="1"/>
          </p:cNvSpPr>
          <p:nvPr/>
        </p:nvSpPr>
        <p:spPr bwMode="auto">
          <a:xfrm>
            <a:off x="422910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759399"/>
              </p:ext>
            </p:extLst>
          </p:nvPr>
        </p:nvGraphicFramePr>
        <p:xfrm>
          <a:off x="3245097" y="2054523"/>
          <a:ext cx="12954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8" r:id="rId4" imgW="685502" imgH="406224" progId="Equation.3">
                  <p:embed/>
                </p:oleObj>
              </mc:Choice>
              <mc:Fallback>
                <p:oleObj r:id="rId4" imgW="685502" imgH="406224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097" y="2054523"/>
                        <a:ext cx="129540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4" name="Text Box 31"/>
          <p:cNvSpPr txBox="1">
            <a:spLocks noChangeArrowheads="1"/>
          </p:cNvSpPr>
          <p:nvPr/>
        </p:nvSpPr>
        <p:spPr bwMode="auto">
          <a:xfrm>
            <a:off x="1111497" y="1303635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>
                <a:cs typeface="Times New Roman" pitchFamily="18" charset="0"/>
              </a:rPr>
              <a:t>Los triángulos OPQ y ABC son ambos triángulos isósceles con ángulos iguales. Así,</a:t>
            </a:r>
            <a:r>
              <a:rPr lang="es-MX" altLang="es-ES" sz="2000"/>
              <a:t> </a:t>
            </a:r>
          </a:p>
        </p:txBody>
      </p:sp>
      <p:sp>
        <p:nvSpPr>
          <p:cNvPr id="17435" name="Text Box 32"/>
          <p:cNvSpPr txBox="1">
            <a:spLocks noChangeArrowheads="1"/>
          </p:cNvSpPr>
          <p:nvPr/>
        </p:nvSpPr>
        <p:spPr bwMode="auto">
          <a:xfrm>
            <a:off x="1111497" y="2827635"/>
            <a:ext cx="300171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de donde se obtiene |</a:t>
            </a:r>
            <a:r>
              <a:rPr lang="es-ES_tradnl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ES_tradnl" altLang="es-ES" sz="2000" b="1" dirty="0" err="1">
                <a:cs typeface="Times New Roman" pitchFamily="18" charset="0"/>
              </a:rPr>
              <a:t>v</a:t>
            </a:r>
            <a:r>
              <a:rPr lang="es-ES_tradnl" altLang="es-ES" sz="2000" dirty="0">
                <a:cs typeface="Times New Roman" pitchFamily="18" charset="0"/>
              </a:rPr>
              <a:t>| = (</a:t>
            </a:r>
            <a:r>
              <a:rPr lang="es-ES_tradnl" altLang="es-ES" sz="2000" i="1" dirty="0">
                <a:cs typeface="Times New Roman" pitchFamily="18" charset="0"/>
              </a:rPr>
              <a:t>v</a:t>
            </a:r>
            <a:r>
              <a:rPr lang="es-ES_tradnl" altLang="es-ES" sz="2000" dirty="0">
                <a:cs typeface="Times New Roman" pitchFamily="18" charset="0"/>
              </a:rPr>
              <a:t>/</a:t>
            </a:r>
            <a:r>
              <a:rPr lang="es-ES_tradnl" altLang="es-ES" sz="2000" i="1" dirty="0">
                <a:cs typeface="Times New Roman" pitchFamily="18" charset="0"/>
              </a:rPr>
              <a:t>r</a:t>
            </a:r>
            <a:r>
              <a:rPr lang="es-ES_tradnl" altLang="es-ES" sz="2000" dirty="0">
                <a:cs typeface="Times New Roman" pitchFamily="18" charset="0"/>
              </a:rPr>
              <a:t>)|</a:t>
            </a:r>
            <a:r>
              <a:rPr lang="es-ES_tradnl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ES_tradnl" altLang="es-ES" sz="2000" b="1" dirty="0" err="1">
                <a:cs typeface="Times New Roman" pitchFamily="18" charset="0"/>
              </a:rPr>
              <a:t>r</a:t>
            </a:r>
            <a:r>
              <a:rPr lang="es-ES_tradnl" altLang="es-ES" sz="2000" dirty="0">
                <a:cs typeface="Times New Roman" pitchFamily="18" charset="0"/>
              </a:rPr>
              <a:t>| . Ya que |</a:t>
            </a:r>
            <a:r>
              <a:rPr lang="es-ES_tradnl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ES_tradnl" altLang="es-ES" sz="2000" b="1" dirty="0" err="1">
                <a:cs typeface="Times New Roman" pitchFamily="18" charset="0"/>
              </a:rPr>
              <a:t>r</a:t>
            </a:r>
            <a:r>
              <a:rPr lang="es-ES_tradnl" altLang="es-ES" sz="2000" dirty="0">
                <a:cs typeface="Times New Roman" pitchFamily="18" charset="0"/>
              </a:rPr>
              <a:t>| </a:t>
            </a:r>
            <a:r>
              <a:rPr lang="es-ES_tradnl" altLang="es-E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s-ES_tradnl" altLang="es-ES" sz="2000" dirty="0">
                <a:cs typeface="Times New Roman" pitchFamily="18" charset="0"/>
              </a:rPr>
              <a:t> </a:t>
            </a:r>
            <a:r>
              <a:rPr lang="es-ES_tradnl" altLang="es-ES" sz="2000" i="1" dirty="0" err="1">
                <a:cs typeface="Times New Roman" pitchFamily="18" charset="0"/>
              </a:rPr>
              <a:t>v</a:t>
            </a:r>
            <a:r>
              <a:rPr lang="es-ES_tradnl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ES_tradnl" altLang="es-ES" sz="2000" i="1" dirty="0" err="1">
                <a:cs typeface="Times New Roman" pitchFamily="18" charset="0"/>
              </a:rPr>
              <a:t>t</a:t>
            </a:r>
            <a:r>
              <a:rPr lang="es-ES_tradnl" altLang="es-ES" sz="2000" dirty="0">
                <a:cs typeface="Times New Roman" pitchFamily="18" charset="0"/>
              </a:rPr>
              <a:t>, vemos que |</a:t>
            </a:r>
            <a:r>
              <a:rPr lang="es-ES_tradnl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ES_tradnl" altLang="es-ES" sz="2000" b="1" dirty="0" err="1">
                <a:cs typeface="Times New Roman" pitchFamily="18" charset="0"/>
              </a:rPr>
              <a:t>v</a:t>
            </a:r>
            <a:r>
              <a:rPr lang="es-ES_tradnl" altLang="es-ES" sz="2000" dirty="0">
                <a:cs typeface="Times New Roman" pitchFamily="18" charset="0"/>
              </a:rPr>
              <a:t>|/</a:t>
            </a:r>
            <a:r>
              <a:rPr lang="es-ES_tradnl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ES_tradnl" altLang="es-ES" sz="2000" i="1" dirty="0" err="1">
                <a:cs typeface="Times New Roman" pitchFamily="18" charset="0"/>
              </a:rPr>
              <a:t>t</a:t>
            </a:r>
            <a:r>
              <a:rPr lang="es-ES_tradnl" altLang="es-ES" sz="2000" dirty="0">
                <a:cs typeface="Times New Roman" pitchFamily="18" charset="0"/>
              </a:rPr>
              <a:t> </a:t>
            </a:r>
            <a:r>
              <a:rPr lang="es-ES_tradnl" altLang="es-ES" sz="2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</a:t>
            </a:r>
            <a:r>
              <a:rPr lang="es-ES_tradnl" altLang="es-ES" sz="2000" dirty="0">
                <a:cs typeface="Times New Roman" pitchFamily="18" charset="0"/>
              </a:rPr>
              <a:t> </a:t>
            </a:r>
            <a:r>
              <a:rPr lang="es-ES_tradnl" altLang="es-ES" sz="2000" i="1" dirty="0">
                <a:cs typeface="Times New Roman" pitchFamily="18" charset="0"/>
              </a:rPr>
              <a:t>v</a:t>
            </a:r>
            <a:r>
              <a:rPr lang="es-ES_tradnl" altLang="es-ES" sz="2000" baseline="30000" dirty="0">
                <a:cs typeface="Times New Roman" pitchFamily="18" charset="0"/>
              </a:rPr>
              <a:t>2</a:t>
            </a:r>
            <a:r>
              <a:rPr lang="es-ES_tradnl" altLang="es-ES" sz="2000" dirty="0">
                <a:cs typeface="Times New Roman" pitchFamily="18" charset="0"/>
              </a:rPr>
              <a:t> /</a:t>
            </a:r>
            <a:r>
              <a:rPr lang="es-ES_tradnl" altLang="es-ES" sz="2000" i="1" dirty="0">
                <a:cs typeface="Times New Roman" pitchFamily="18" charset="0"/>
              </a:rPr>
              <a:t>r</a:t>
            </a:r>
            <a:r>
              <a:rPr lang="es-ES_tradnl" altLang="es-ES" sz="2000" dirty="0">
                <a:cs typeface="Times New Roman" pitchFamily="18" charset="0"/>
              </a:rPr>
              <a:t>. De la definición de , tenemos que la aceleración es</a:t>
            </a:r>
            <a:r>
              <a:rPr lang="es-MX" altLang="es-ES" dirty="0"/>
              <a:t> </a:t>
            </a:r>
          </a:p>
        </p:txBody>
      </p:sp>
      <p:sp>
        <p:nvSpPr>
          <p:cNvPr id="17436" name="Rectangle 34"/>
          <p:cNvSpPr>
            <a:spLocks noChangeArrowheads="1"/>
          </p:cNvSpPr>
          <p:nvPr/>
        </p:nvSpPr>
        <p:spPr bwMode="auto">
          <a:xfrm>
            <a:off x="4310063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1741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396318"/>
              </p:ext>
            </p:extLst>
          </p:nvPr>
        </p:nvGraphicFramePr>
        <p:xfrm>
          <a:off x="2564904" y="4962872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9" r:id="rId6" imgW="520700" imgH="419100" progId="Equation.3">
                  <p:embed/>
                </p:oleObj>
              </mc:Choice>
              <mc:Fallback>
                <p:oleObj r:id="rId6" imgW="5207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4904" y="4962872"/>
                        <a:ext cx="1143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7" name="Text Box 35"/>
          <p:cNvSpPr txBox="1">
            <a:spLocks noChangeArrowheads="1"/>
          </p:cNvSpPr>
          <p:nvPr/>
        </p:nvSpPr>
        <p:spPr bwMode="auto">
          <a:xfrm>
            <a:off x="1263897" y="5909270"/>
            <a:ext cx="774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Esta es llamada </a:t>
            </a:r>
            <a:r>
              <a:rPr lang="es-ES_tradnl" altLang="es-ES" sz="2000" b="1" dirty="0">
                <a:cs typeface="Times New Roman" pitchFamily="18" charset="0"/>
              </a:rPr>
              <a:t>aceleración centrípeta o radial</a:t>
            </a:r>
            <a:r>
              <a:rPr lang="es-MX" altLang="es-ES" sz="2000" dirty="0"/>
              <a:t>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4644008" y="2509242"/>
            <a:ext cx="4429125" cy="2647950"/>
            <a:chOff x="5150097" y="2141835"/>
            <a:chExt cx="4429125" cy="2647950"/>
          </a:xfrm>
        </p:grpSpPr>
        <p:sp>
          <p:nvSpPr>
            <p:cNvPr id="17413" name="Oval 4"/>
            <p:cNvSpPr>
              <a:spLocks noChangeArrowheads="1"/>
            </p:cNvSpPr>
            <p:nvPr/>
          </p:nvSpPr>
          <p:spPr bwMode="auto">
            <a:xfrm>
              <a:off x="5150097" y="2141835"/>
              <a:ext cx="2647950" cy="2647950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17414" name="Line 5"/>
            <p:cNvSpPr>
              <a:spLocks noChangeShapeType="1"/>
            </p:cNvSpPr>
            <p:nvPr/>
          </p:nvSpPr>
          <p:spPr bwMode="auto">
            <a:xfrm>
              <a:off x="6478835" y="3451523"/>
              <a:ext cx="1143000" cy="679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15" name="Line 6"/>
            <p:cNvSpPr>
              <a:spLocks noChangeShapeType="1"/>
            </p:cNvSpPr>
            <p:nvPr/>
          </p:nvSpPr>
          <p:spPr bwMode="auto">
            <a:xfrm flipV="1">
              <a:off x="6478835" y="2765723"/>
              <a:ext cx="1143000" cy="677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16" name="Line 7"/>
            <p:cNvSpPr>
              <a:spLocks noChangeShapeType="1"/>
            </p:cNvSpPr>
            <p:nvPr/>
          </p:nvSpPr>
          <p:spPr bwMode="auto">
            <a:xfrm flipV="1">
              <a:off x="7621835" y="2783185"/>
              <a:ext cx="0" cy="1355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17" name="Line 8"/>
            <p:cNvSpPr>
              <a:spLocks noChangeShapeType="1"/>
            </p:cNvSpPr>
            <p:nvPr/>
          </p:nvSpPr>
          <p:spPr bwMode="auto">
            <a:xfrm flipV="1">
              <a:off x="7621835" y="3637260"/>
              <a:ext cx="369887" cy="511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18" name="Line 9"/>
            <p:cNvSpPr>
              <a:spLocks noChangeShapeType="1"/>
            </p:cNvSpPr>
            <p:nvPr/>
          </p:nvSpPr>
          <p:spPr bwMode="auto">
            <a:xfrm flipH="1" flipV="1">
              <a:off x="7278935" y="2291060"/>
              <a:ext cx="334962" cy="476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19" name="Line 10"/>
            <p:cNvSpPr>
              <a:spLocks noChangeShapeType="1"/>
            </p:cNvSpPr>
            <p:nvPr/>
          </p:nvSpPr>
          <p:spPr bwMode="auto">
            <a:xfrm flipH="1" flipV="1">
              <a:off x="8550522" y="3461048"/>
              <a:ext cx="334963" cy="476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20" name="Line 11"/>
            <p:cNvSpPr>
              <a:spLocks noChangeShapeType="1"/>
            </p:cNvSpPr>
            <p:nvPr/>
          </p:nvSpPr>
          <p:spPr bwMode="auto">
            <a:xfrm flipV="1">
              <a:off x="8893422" y="3443585"/>
              <a:ext cx="347663" cy="5016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21" name="Line 12"/>
            <p:cNvSpPr>
              <a:spLocks noChangeShapeType="1"/>
            </p:cNvSpPr>
            <p:nvPr/>
          </p:nvSpPr>
          <p:spPr bwMode="auto">
            <a:xfrm flipH="1">
              <a:off x="8550522" y="3438823"/>
              <a:ext cx="673100" cy="1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22" name="Rectangle 13"/>
            <p:cNvSpPr>
              <a:spLocks noChangeArrowheads="1"/>
            </p:cNvSpPr>
            <p:nvPr/>
          </p:nvSpPr>
          <p:spPr bwMode="auto">
            <a:xfrm>
              <a:off x="6332785" y="3346748"/>
              <a:ext cx="207962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17423" name="Rectangle 14"/>
            <p:cNvSpPr>
              <a:spLocks noChangeArrowheads="1"/>
            </p:cNvSpPr>
            <p:nvPr/>
          </p:nvSpPr>
          <p:spPr bwMode="auto">
            <a:xfrm>
              <a:off x="7651997" y="4119860"/>
              <a:ext cx="207963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17424" name="Rectangle 15"/>
            <p:cNvSpPr>
              <a:spLocks noChangeArrowheads="1"/>
            </p:cNvSpPr>
            <p:nvPr/>
          </p:nvSpPr>
          <p:spPr bwMode="auto">
            <a:xfrm>
              <a:off x="7683747" y="2643485"/>
              <a:ext cx="207963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17425" name="Rectangle 16"/>
            <p:cNvSpPr>
              <a:spLocks noChangeArrowheads="1"/>
            </p:cNvSpPr>
            <p:nvPr/>
          </p:nvSpPr>
          <p:spPr bwMode="auto">
            <a:xfrm>
              <a:off x="8826747" y="4019848"/>
              <a:ext cx="207963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7426" name="Rectangle 17"/>
            <p:cNvSpPr>
              <a:spLocks noChangeArrowheads="1"/>
            </p:cNvSpPr>
            <p:nvPr/>
          </p:nvSpPr>
          <p:spPr bwMode="auto">
            <a:xfrm>
              <a:off x="9209335" y="3272135"/>
              <a:ext cx="207962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7427" name="Rectangle 18"/>
            <p:cNvSpPr>
              <a:spLocks noChangeArrowheads="1"/>
            </p:cNvSpPr>
            <p:nvPr/>
          </p:nvSpPr>
          <p:spPr bwMode="auto">
            <a:xfrm>
              <a:off x="8294935" y="3280073"/>
              <a:ext cx="207962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7428" name="Rectangle 23"/>
            <p:cNvSpPr>
              <a:spLocks noChangeArrowheads="1"/>
            </p:cNvSpPr>
            <p:nvPr/>
          </p:nvSpPr>
          <p:spPr bwMode="auto">
            <a:xfrm>
              <a:off x="7436097" y="3256260"/>
              <a:ext cx="207963" cy="207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Symbol" pitchFamily="18" charset="2"/>
                </a:rPr>
                <a:t>D</a:t>
              </a:r>
              <a:r>
                <a:rPr lang="es-ES" altLang="es-ES" sz="1200" b="1">
                  <a:latin typeface="Times New Roman" pitchFamily="18" charset="0"/>
                </a:rPr>
                <a:t>r</a:t>
              </a:r>
              <a:r>
                <a:rPr lang="es-ES" altLang="es-ES" sz="1200" baseline="-25000">
                  <a:latin typeface="Times New Roman" pitchFamily="18" charset="0"/>
                </a:rPr>
                <a:t>1</a:t>
              </a:r>
              <a:endParaRPr lang="es-ES" altLang="es-ES" sz="1200">
                <a:latin typeface="Times New Roman" pitchFamily="18" charset="0"/>
              </a:endParaRPr>
            </a:p>
          </p:txBody>
        </p:sp>
        <p:sp>
          <p:nvSpPr>
            <p:cNvPr id="17429" name="Rectangle 24"/>
            <p:cNvSpPr>
              <a:spLocks noChangeArrowheads="1"/>
            </p:cNvSpPr>
            <p:nvPr/>
          </p:nvSpPr>
          <p:spPr bwMode="auto">
            <a:xfrm>
              <a:off x="8726735" y="3187998"/>
              <a:ext cx="206375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Symbol" pitchFamily="18" charset="2"/>
                </a:rPr>
                <a:t>D</a:t>
              </a:r>
              <a:r>
                <a:rPr lang="es-ES" altLang="es-ES" sz="1200" b="1">
                  <a:latin typeface="Times New Roman" pitchFamily="18" charset="0"/>
                </a:rPr>
                <a:t>v</a:t>
              </a:r>
              <a:endParaRPr lang="es-ES" altLang="es-ES" sz="1200">
                <a:latin typeface="Times New Roman" pitchFamily="18" charset="0"/>
              </a:endParaRPr>
            </a:p>
          </p:txBody>
        </p:sp>
        <p:sp>
          <p:nvSpPr>
            <p:cNvPr id="17430" name="Rectangle 25"/>
            <p:cNvSpPr>
              <a:spLocks noChangeArrowheads="1"/>
            </p:cNvSpPr>
            <p:nvPr/>
          </p:nvSpPr>
          <p:spPr bwMode="auto">
            <a:xfrm>
              <a:off x="6737597" y="3403898"/>
              <a:ext cx="207963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Symbol" pitchFamily="18" charset="2"/>
                </a:rPr>
                <a:t>D</a:t>
              </a:r>
              <a:r>
                <a:rPr lang="es-ES" altLang="es-ES" sz="1200" i="1">
                  <a:latin typeface="Symbol" pitchFamily="18" charset="2"/>
                </a:rPr>
                <a:t>q</a:t>
              </a:r>
              <a:endParaRPr lang="es-ES" altLang="es-ES" sz="1200">
                <a:latin typeface="Times New Roman" pitchFamily="18" charset="0"/>
              </a:endParaRPr>
            </a:p>
          </p:txBody>
        </p:sp>
        <p:sp>
          <p:nvSpPr>
            <p:cNvPr id="17431" name="Line 26"/>
            <p:cNvSpPr>
              <a:spLocks noChangeShapeType="1"/>
            </p:cNvSpPr>
            <p:nvPr/>
          </p:nvSpPr>
          <p:spPr bwMode="auto">
            <a:xfrm>
              <a:off x="6469310" y="3448348"/>
              <a:ext cx="202406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ys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7432" name="Rectangle 27"/>
            <p:cNvSpPr>
              <a:spLocks noChangeArrowheads="1"/>
            </p:cNvSpPr>
            <p:nvPr/>
          </p:nvSpPr>
          <p:spPr bwMode="auto">
            <a:xfrm>
              <a:off x="7467847" y="2278360"/>
              <a:ext cx="611188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 b="1">
                  <a:latin typeface="Times New Roman" pitchFamily="18" charset="0"/>
                </a:rPr>
                <a:t>v</a:t>
              </a:r>
              <a:r>
                <a:rPr lang="es-ES" altLang="es-ES" sz="1200">
                  <a:latin typeface="Times New Roman" pitchFamily="18" charset="0"/>
                </a:rPr>
                <a:t>(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+</a:t>
              </a:r>
              <a:r>
                <a:rPr lang="es-ES" altLang="es-ES" sz="1200">
                  <a:latin typeface="Symbol" pitchFamily="18" charset="2"/>
                </a:rPr>
                <a:t>D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7438" name="Rectangle 27"/>
            <p:cNvSpPr>
              <a:spLocks noChangeArrowheads="1"/>
            </p:cNvSpPr>
            <p:nvPr/>
          </p:nvSpPr>
          <p:spPr bwMode="auto">
            <a:xfrm>
              <a:off x="7864722" y="3827760"/>
              <a:ext cx="611188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 b="1">
                  <a:latin typeface="Times New Roman" pitchFamily="18" charset="0"/>
                </a:rPr>
                <a:t>v</a:t>
              </a:r>
              <a:r>
                <a:rPr lang="es-ES" altLang="es-ES" sz="1200">
                  <a:latin typeface="Times New Roman" pitchFamily="18" charset="0"/>
                </a:rPr>
                <a:t>(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7439" name="Rectangle 27"/>
            <p:cNvSpPr>
              <a:spLocks noChangeArrowheads="1"/>
            </p:cNvSpPr>
            <p:nvPr/>
          </p:nvSpPr>
          <p:spPr bwMode="auto">
            <a:xfrm>
              <a:off x="6721722" y="2756198"/>
              <a:ext cx="611188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 b="1">
                  <a:latin typeface="Times New Roman" pitchFamily="18" charset="0"/>
                </a:rPr>
                <a:t>r</a:t>
              </a:r>
              <a:r>
                <a:rPr lang="es-ES" altLang="es-ES" sz="1200">
                  <a:latin typeface="Times New Roman" pitchFamily="18" charset="0"/>
                </a:rPr>
                <a:t>(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+</a:t>
              </a:r>
              <a:r>
                <a:rPr lang="es-ES" altLang="es-ES" sz="1200">
                  <a:latin typeface="Symbol" pitchFamily="18" charset="2"/>
                </a:rPr>
                <a:t>D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7440" name="Rectangle 27"/>
            <p:cNvSpPr>
              <a:spLocks noChangeArrowheads="1"/>
            </p:cNvSpPr>
            <p:nvPr/>
          </p:nvSpPr>
          <p:spPr bwMode="auto">
            <a:xfrm>
              <a:off x="6864597" y="3827760"/>
              <a:ext cx="611188" cy="1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 b="1">
                  <a:latin typeface="Times New Roman" pitchFamily="18" charset="0"/>
                </a:rPr>
                <a:t>r</a:t>
              </a:r>
              <a:r>
                <a:rPr lang="es-ES" altLang="es-ES" sz="1200">
                  <a:latin typeface="Times New Roman" pitchFamily="18" charset="0"/>
                </a:rPr>
                <a:t>(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7441" name="Rectangle 27"/>
            <p:cNvSpPr>
              <a:spLocks noChangeArrowheads="1"/>
            </p:cNvSpPr>
            <p:nvPr/>
          </p:nvSpPr>
          <p:spPr bwMode="auto">
            <a:xfrm>
              <a:off x="9110910" y="3613448"/>
              <a:ext cx="468312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 b="1">
                  <a:latin typeface="Times New Roman" pitchFamily="18" charset="0"/>
                </a:rPr>
                <a:t>v</a:t>
              </a:r>
              <a:r>
                <a:rPr lang="es-ES" altLang="es-ES" sz="1200">
                  <a:latin typeface="Times New Roman" pitchFamily="18" charset="0"/>
                </a:rPr>
                <a:t>(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7442" name="Rectangle 27"/>
            <p:cNvSpPr>
              <a:spLocks noChangeArrowheads="1"/>
            </p:cNvSpPr>
            <p:nvPr/>
          </p:nvSpPr>
          <p:spPr bwMode="auto">
            <a:xfrm>
              <a:off x="8221910" y="3613448"/>
              <a:ext cx="611187" cy="192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 b="1">
                  <a:latin typeface="Times New Roman" pitchFamily="18" charset="0"/>
                </a:rPr>
                <a:t>v</a:t>
              </a:r>
              <a:r>
                <a:rPr lang="es-ES" altLang="es-ES" sz="1200">
                  <a:latin typeface="Times New Roman" pitchFamily="18" charset="0"/>
                </a:rPr>
                <a:t>(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+</a:t>
              </a:r>
              <a:r>
                <a:rPr lang="es-ES" altLang="es-ES" sz="1200">
                  <a:latin typeface="Symbol" pitchFamily="18" charset="2"/>
                </a:rPr>
                <a:t>D</a:t>
              </a:r>
              <a:r>
                <a:rPr lang="es-ES" altLang="es-ES" sz="1200" i="1">
                  <a:latin typeface="Times New Roman" pitchFamily="18" charset="0"/>
                </a:rPr>
                <a:t>t</a:t>
              </a:r>
              <a:r>
                <a:rPr lang="es-ES" altLang="es-ES" sz="120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7443" name="Rectangle 25"/>
            <p:cNvSpPr>
              <a:spLocks noChangeArrowheads="1"/>
            </p:cNvSpPr>
            <p:nvPr/>
          </p:nvSpPr>
          <p:spPr bwMode="auto">
            <a:xfrm>
              <a:off x="8793410" y="3613448"/>
              <a:ext cx="207962" cy="207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r>
                <a:rPr lang="es-ES" altLang="es-ES" sz="1200">
                  <a:latin typeface="Symbol" pitchFamily="18" charset="2"/>
                </a:rPr>
                <a:t>D</a:t>
              </a:r>
              <a:r>
                <a:rPr lang="es-ES" altLang="es-ES" sz="1200" i="1">
                  <a:latin typeface="Symbol" pitchFamily="18" charset="2"/>
                </a:rPr>
                <a:t>q</a:t>
              </a:r>
              <a:endParaRPr lang="es-ES" altLang="es-ES" sz="12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>
          <a:xfrm>
            <a:off x="1161604" y="354807"/>
            <a:ext cx="7077522" cy="769937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Ejemplo</a:t>
            </a:r>
          </a:p>
        </p:txBody>
      </p:sp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1178941" y="1340768"/>
            <a:ext cx="79295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Las coordenadas x, y de un carrito están dadas por:</a:t>
            </a: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) = 0.2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+ 5.0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+ 0.5 m</a:t>
            </a: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) =  –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+ 10.0</a:t>
            </a:r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+ 2.0 m</a:t>
            </a:r>
          </a:p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Determinar  los vectores de posición en t = 1.0s y 3.0 s y el vector desplazamiento entre estos dos tiempos.</a:t>
            </a:r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42" y="3356992"/>
            <a:ext cx="321945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3357563"/>
            <a:ext cx="32385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209" y="692696"/>
            <a:ext cx="7486271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Aceleración radial</a:t>
            </a:r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1429816" y="1981200"/>
            <a:ext cx="695860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>
                <a:cs typeface="Times New Roman" pitchFamily="18" charset="0"/>
              </a:rPr>
              <a:t>El subíndice </a:t>
            </a:r>
            <a:r>
              <a:rPr lang="es-ES_tradnl" altLang="es-ES" sz="2000" i="1">
                <a:cs typeface="Times New Roman" pitchFamily="18" charset="0"/>
              </a:rPr>
              <a:t>r</a:t>
            </a:r>
            <a:r>
              <a:rPr lang="es-ES_tradnl" altLang="es-ES" sz="2000">
                <a:cs typeface="Times New Roman" pitchFamily="18" charset="0"/>
              </a:rPr>
              <a:t> indica que la aceleración es radial. Vectorialmente se escribirá como</a:t>
            </a:r>
            <a:r>
              <a:rPr lang="es-MX" altLang="es-ES"/>
              <a:t> 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4205288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965907"/>
              </p:ext>
            </p:extLst>
          </p:nvPr>
        </p:nvGraphicFramePr>
        <p:xfrm>
          <a:off x="4355976" y="2785045"/>
          <a:ext cx="117491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" r:id="rId4" imgW="736280" imgH="406224" progId="Equation.3">
                  <p:embed/>
                </p:oleObj>
              </mc:Choice>
              <mc:Fallback>
                <p:oleObj r:id="rId4" imgW="736280" imgH="4062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2785045"/>
                        <a:ext cx="1174917" cy="7159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1429816" y="3574653"/>
            <a:ext cx="7547419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En donde </a:t>
            </a:r>
            <a:r>
              <a:rPr lang="es-ES_tradnl" altLang="es-ES" sz="2000" b="1" dirty="0">
                <a:cs typeface="Times New Roman" pitchFamily="18" charset="0"/>
              </a:rPr>
              <a:t> </a:t>
            </a:r>
            <a:r>
              <a:rPr lang="es-ES_tradnl" altLang="es-ES" sz="2000" dirty="0">
                <a:cs typeface="Times New Roman" pitchFamily="18" charset="0"/>
              </a:rPr>
              <a:t> es el vector unitario en la dirección del radio del círculo. Este vector cambia de dirección conforme la partícula se mueve en la trayectoria circular.</a:t>
            </a:r>
            <a:endParaRPr lang="es-MX" altLang="es-ES" sz="2000" dirty="0"/>
          </a:p>
        </p:txBody>
      </p:sp>
      <p:sp>
        <p:nvSpPr>
          <p:cNvPr id="18441" name="Text Box 7"/>
          <p:cNvSpPr txBox="1">
            <a:spLocks noChangeArrowheads="1"/>
          </p:cNvSpPr>
          <p:nvPr/>
        </p:nvSpPr>
        <p:spPr bwMode="auto">
          <a:xfrm>
            <a:off x="1491202" y="4839245"/>
            <a:ext cx="761730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La aceleración se puede expresar como</a:t>
            </a:r>
            <a:r>
              <a:rPr lang="es-MX" altLang="es-ES" dirty="0"/>
              <a:t> </a:t>
            </a:r>
          </a:p>
        </p:txBody>
      </p:sp>
      <p:sp>
        <p:nvSpPr>
          <p:cNvPr id="18442" name="Rectangle 9"/>
          <p:cNvSpPr>
            <a:spLocks noChangeArrowheads="1"/>
          </p:cNvSpPr>
          <p:nvPr/>
        </p:nvSpPr>
        <p:spPr bwMode="auto">
          <a:xfrm>
            <a:off x="4233863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1843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417207"/>
              </p:ext>
            </p:extLst>
          </p:nvPr>
        </p:nvGraphicFramePr>
        <p:xfrm>
          <a:off x="4830242" y="5673874"/>
          <a:ext cx="1179284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" r:id="rId6" imgW="672808" imgH="406224" progId="Equation.3">
                  <p:embed/>
                </p:oleObj>
              </mc:Choice>
              <mc:Fallback>
                <p:oleObj r:id="rId6" imgW="672808" imgH="406224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242" y="5673874"/>
                        <a:ext cx="1179284" cy="7794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763452"/>
              </p:ext>
            </p:extLst>
          </p:nvPr>
        </p:nvGraphicFramePr>
        <p:xfrm>
          <a:off x="2758555" y="3500438"/>
          <a:ext cx="18198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Ecuación" r:id="rId8" imgW="114120" imgH="152280" progId="Equation.3">
                  <p:embed/>
                </p:oleObj>
              </mc:Choice>
              <mc:Fallback>
                <p:oleObj name="Ecuación" r:id="rId8" imgW="114120" imgH="1522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555" y="3500438"/>
                        <a:ext cx="181988" cy="268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>
          <a:xfrm>
            <a:off x="1231578" y="192088"/>
            <a:ext cx="6796806" cy="769937"/>
          </a:xfrm>
        </p:spPr>
        <p:txBody>
          <a:bodyPr/>
          <a:lstStyle/>
          <a:p>
            <a:r>
              <a:rPr lang="es-MX" altLang="es-ES" dirty="0" smtClean="0"/>
              <a:t>Ejemplo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322958" y="1071563"/>
            <a:ext cx="728149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Calcule la rapidez angular, la rapidez, la frecuencia, el periodo y la aceleración correspondiente en un punto del ecuador de la tierra.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El periodo es 24 h o sea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</a:t>
            </a:r>
            <a:r>
              <a:rPr lang="es-MX" altLang="es-ES" sz="2000" i="1">
                <a:latin typeface="Times New Roman" pitchFamily="18" charset="0"/>
              </a:rPr>
              <a:t>T</a:t>
            </a:r>
            <a:r>
              <a:rPr lang="es-MX" altLang="es-ES" sz="2000">
                <a:latin typeface="Times New Roman" pitchFamily="18" charset="0"/>
              </a:rPr>
              <a:t> = 24h (60 min/h)(60 s/min) = 86,400 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La frecuencia es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</a:t>
            </a:r>
            <a:r>
              <a:rPr lang="es-MX" altLang="es-ES" sz="2000" i="1">
                <a:latin typeface="Times New Roman" pitchFamily="18" charset="0"/>
              </a:rPr>
              <a:t>f</a:t>
            </a:r>
            <a:r>
              <a:rPr lang="es-MX" altLang="es-ES" sz="2000">
                <a:latin typeface="Times New Roman" pitchFamily="18" charset="0"/>
              </a:rPr>
              <a:t> = 1/</a:t>
            </a:r>
            <a:r>
              <a:rPr lang="es-MX" altLang="es-ES" sz="2000" i="1">
                <a:latin typeface="Times New Roman" pitchFamily="18" charset="0"/>
              </a:rPr>
              <a:t>T</a:t>
            </a:r>
            <a:r>
              <a:rPr lang="es-MX" altLang="es-ES" sz="2000">
                <a:latin typeface="Times New Roman" pitchFamily="18" charset="0"/>
              </a:rPr>
              <a:t> = 1.16 x 10</a:t>
            </a:r>
            <a:r>
              <a:rPr lang="es-MX" altLang="es-ES" sz="2000" baseline="30000">
                <a:latin typeface="Times New Roman" pitchFamily="18" charset="0"/>
              </a:rPr>
              <a:t>–5</a:t>
            </a:r>
            <a:r>
              <a:rPr lang="es-MX" altLang="es-ES" sz="2000">
                <a:latin typeface="Times New Roman" pitchFamily="18" charset="0"/>
              </a:rPr>
              <a:t> Hz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El radio de la tierra es </a:t>
            </a:r>
            <a:r>
              <a:rPr lang="es-MX" altLang="es-ES" sz="2000" i="1">
                <a:latin typeface="Times New Roman" pitchFamily="18" charset="0"/>
              </a:rPr>
              <a:t>R</a:t>
            </a:r>
            <a:r>
              <a:rPr lang="es-MX" altLang="es-ES" sz="2000">
                <a:latin typeface="Times New Roman" pitchFamily="18" charset="0"/>
              </a:rPr>
              <a:t> = 6.4  x 10</a:t>
            </a:r>
            <a:r>
              <a:rPr lang="es-MX" altLang="es-ES" sz="2000" baseline="30000">
                <a:latin typeface="Times New Roman" pitchFamily="18" charset="0"/>
              </a:rPr>
              <a:t>6</a:t>
            </a:r>
            <a:r>
              <a:rPr lang="es-MX" altLang="es-ES" sz="2000">
                <a:latin typeface="Times New Roman" pitchFamily="18" charset="0"/>
              </a:rPr>
              <a:t> m, la velocidad es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</a:t>
            </a:r>
            <a:r>
              <a:rPr lang="es-MX" altLang="es-ES" sz="2000" i="1">
                <a:latin typeface="Times New Roman" pitchFamily="18" charset="0"/>
              </a:rPr>
              <a:t>v</a:t>
            </a:r>
            <a:r>
              <a:rPr lang="es-MX" altLang="es-ES" sz="2000">
                <a:latin typeface="Times New Roman" pitchFamily="18" charset="0"/>
              </a:rPr>
              <a:t> = 2</a:t>
            </a:r>
            <a:r>
              <a:rPr lang="es-MX" altLang="es-ES" sz="2000">
                <a:latin typeface="Symbol" pitchFamily="18" charset="2"/>
              </a:rPr>
              <a:t>p</a:t>
            </a:r>
            <a:r>
              <a:rPr lang="es-MX" altLang="es-ES" sz="2000" i="1">
                <a:latin typeface="Times New Roman" pitchFamily="18" charset="0"/>
              </a:rPr>
              <a:t>R</a:t>
            </a:r>
            <a:r>
              <a:rPr lang="es-MX" altLang="es-ES" sz="2000">
                <a:latin typeface="Times New Roman" pitchFamily="18" charset="0"/>
              </a:rPr>
              <a:t>/</a:t>
            </a:r>
            <a:r>
              <a:rPr lang="es-MX" altLang="es-ES" sz="2000" i="1">
                <a:latin typeface="Times New Roman" pitchFamily="18" charset="0"/>
              </a:rPr>
              <a:t>T</a:t>
            </a:r>
            <a:r>
              <a:rPr lang="es-MX" altLang="es-ES" sz="2000">
                <a:latin typeface="Times New Roman" pitchFamily="18" charset="0"/>
              </a:rPr>
              <a:t> = (2</a:t>
            </a:r>
            <a:r>
              <a:rPr lang="es-MX" altLang="es-ES" sz="2000">
                <a:latin typeface="Symbol" pitchFamily="18" charset="2"/>
              </a:rPr>
              <a:t>p</a:t>
            </a:r>
            <a:r>
              <a:rPr lang="es-MX" altLang="es-ES" sz="2000">
                <a:latin typeface="Times New Roman" pitchFamily="18" charset="0"/>
              </a:rPr>
              <a:t>)(6.4  x 10</a:t>
            </a:r>
            <a:r>
              <a:rPr lang="es-MX" altLang="es-ES" sz="2000" baseline="30000">
                <a:latin typeface="Times New Roman" pitchFamily="18" charset="0"/>
              </a:rPr>
              <a:t>6</a:t>
            </a:r>
            <a:r>
              <a:rPr lang="es-MX" altLang="es-ES" sz="2000">
                <a:latin typeface="Times New Roman" pitchFamily="18" charset="0"/>
              </a:rPr>
              <a:t>)/86,400 = 465 m/s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La rapidez angular es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</a:t>
            </a:r>
            <a:r>
              <a:rPr lang="es-MX" altLang="es-ES" sz="2000">
                <a:latin typeface="Symbol" pitchFamily="18" charset="2"/>
              </a:rPr>
              <a:t>w</a:t>
            </a:r>
            <a:r>
              <a:rPr lang="es-MX" altLang="es-ES" sz="2000">
                <a:latin typeface="Times New Roman" pitchFamily="18" charset="0"/>
              </a:rPr>
              <a:t> = 2</a:t>
            </a:r>
            <a:r>
              <a:rPr lang="es-MX" altLang="es-ES" sz="2000">
                <a:latin typeface="Symbol" pitchFamily="18" charset="2"/>
              </a:rPr>
              <a:t>p</a:t>
            </a:r>
            <a:r>
              <a:rPr lang="es-MX" altLang="es-ES" sz="2000" i="1">
                <a:latin typeface="Times New Roman" pitchFamily="18" charset="0"/>
              </a:rPr>
              <a:t>f</a:t>
            </a:r>
            <a:r>
              <a:rPr lang="es-MX" altLang="es-ES" sz="2000">
                <a:latin typeface="Times New Roman" pitchFamily="18" charset="0"/>
              </a:rPr>
              <a:t> = 2</a:t>
            </a:r>
            <a:r>
              <a:rPr lang="es-MX" altLang="es-ES" sz="2000">
                <a:latin typeface="Symbol" pitchFamily="18" charset="2"/>
              </a:rPr>
              <a:t>p</a:t>
            </a:r>
            <a:r>
              <a:rPr lang="es-MX" altLang="es-ES" sz="2000">
                <a:latin typeface="Times New Roman" pitchFamily="18" charset="0"/>
              </a:rPr>
              <a:t>(1.16 x 10</a:t>
            </a:r>
            <a:r>
              <a:rPr lang="es-MX" altLang="es-ES" sz="2000" baseline="30000">
                <a:latin typeface="Times New Roman" pitchFamily="18" charset="0"/>
              </a:rPr>
              <a:t>–5</a:t>
            </a:r>
            <a:r>
              <a:rPr lang="es-MX" altLang="es-ES" sz="2000">
                <a:latin typeface="Times New Roman" pitchFamily="18" charset="0"/>
              </a:rPr>
              <a:t>) = 7.3  x 10</a:t>
            </a:r>
            <a:r>
              <a:rPr lang="es-MX" altLang="es-ES" sz="2000" baseline="30000">
                <a:latin typeface="Times New Roman" pitchFamily="18" charset="0"/>
              </a:rPr>
              <a:t>–5</a:t>
            </a:r>
            <a:r>
              <a:rPr lang="es-MX" altLang="es-ES" sz="2000">
                <a:latin typeface="Times New Roman" pitchFamily="18" charset="0"/>
              </a:rPr>
              <a:t> Hz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La aceleración es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ES" sz="2000">
                <a:latin typeface="Times New Roman" pitchFamily="18" charset="0"/>
              </a:rPr>
              <a:t>	</a:t>
            </a:r>
            <a:r>
              <a:rPr lang="es-MX" altLang="es-ES" sz="2000" i="1">
                <a:latin typeface="Times New Roman" pitchFamily="18" charset="0"/>
              </a:rPr>
              <a:t>a</a:t>
            </a:r>
            <a:r>
              <a:rPr lang="es-MX" altLang="es-ES" sz="2000">
                <a:latin typeface="Times New Roman" pitchFamily="18" charset="0"/>
              </a:rPr>
              <a:t> = </a:t>
            </a:r>
            <a:r>
              <a:rPr lang="es-MX" altLang="es-ES" sz="2000" i="1">
                <a:latin typeface="Times New Roman" pitchFamily="18" charset="0"/>
              </a:rPr>
              <a:t>v</a:t>
            </a:r>
            <a:r>
              <a:rPr lang="es-MX" altLang="es-ES" sz="2000" baseline="30000">
                <a:latin typeface="Times New Roman" pitchFamily="18" charset="0"/>
              </a:rPr>
              <a:t>2</a:t>
            </a:r>
            <a:r>
              <a:rPr lang="es-MX" altLang="es-ES" sz="2000">
                <a:latin typeface="Times New Roman" pitchFamily="18" charset="0"/>
              </a:rPr>
              <a:t>/</a:t>
            </a:r>
            <a:r>
              <a:rPr lang="es-MX" altLang="es-ES" sz="2000" i="1">
                <a:latin typeface="Times New Roman" pitchFamily="18" charset="0"/>
              </a:rPr>
              <a:t>R</a:t>
            </a:r>
            <a:r>
              <a:rPr lang="es-MX" altLang="es-ES" sz="2000">
                <a:latin typeface="Times New Roman" pitchFamily="18" charset="0"/>
              </a:rPr>
              <a:t> = (465)/(6.4  x 10</a:t>
            </a:r>
            <a:r>
              <a:rPr lang="es-MX" altLang="es-ES" sz="2000" baseline="30000">
                <a:latin typeface="Times New Roman" pitchFamily="18" charset="0"/>
              </a:rPr>
              <a:t>6</a:t>
            </a:r>
            <a:r>
              <a:rPr lang="es-MX" altLang="es-ES" sz="2000">
                <a:latin typeface="Times New Roman" pitchFamily="18" charset="0"/>
              </a:rPr>
              <a:t>) = 0.034 m/s</a:t>
            </a:r>
            <a:r>
              <a:rPr lang="es-MX" altLang="es-ES" sz="2000" baseline="30000">
                <a:latin typeface="Times New Roman" pitchFamily="18" charset="0"/>
              </a:rPr>
              <a:t>2</a:t>
            </a:r>
            <a:endParaRPr lang="es-MX" altLang="es-E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1 Título"/>
          <p:cNvSpPr>
            <a:spLocks noGrp="1"/>
          </p:cNvSpPr>
          <p:nvPr>
            <p:ph type="title"/>
          </p:nvPr>
        </p:nvSpPr>
        <p:spPr>
          <a:xfrm>
            <a:off x="1231578" y="426815"/>
            <a:ext cx="6436766" cy="769937"/>
          </a:xfrm>
        </p:spPr>
        <p:txBody>
          <a:bodyPr/>
          <a:lstStyle/>
          <a:p>
            <a:r>
              <a:rPr lang="es-MX" altLang="es-ES" dirty="0" smtClean="0"/>
              <a:t>Tarea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1106934" y="1556792"/>
            <a:ext cx="79295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ES" sz="2000" dirty="0">
                <a:latin typeface="Times New Roman" pitchFamily="18" charset="0"/>
              </a:rPr>
              <a:t>El transbordador espacial sigue una órbita circular a 220 km de la superficie terrestre y hace una revolución alrededor de la Tierra cada 89 min. Calcule la rapidez angular, la rapidez y la aceleración.</a:t>
            </a:r>
          </a:p>
        </p:txBody>
      </p:sp>
      <p:graphicFrame>
        <p:nvGraphicFramePr>
          <p:cNvPr id="1945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447294"/>
              </p:ext>
            </p:extLst>
          </p:nvPr>
        </p:nvGraphicFramePr>
        <p:xfrm>
          <a:off x="1249809" y="3342730"/>
          <a:ext cx="1143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r:id="rId4" imgW="520700" imgH="419100" progId="Equation.3">
                  <p:embed/>
                </p:oleObj>
              </mc:Choice>
              <mc:Fallback>
                <p:oleObj r:id="rId4" imgW="5207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809" y="3342730"/>
                        <a:ext cx="11430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4 Rectángulo"/>
          <p:cNvSpPr>
            <a:spLocks noChangeArrowheads="1"/>
          </p:cNvSpPr>
          <p:nvPr/>
        </p:nvSpPr>
        <p:spPr bwMode="auto">
          <a:xfrm>
            <a:off x="1321246" y="2699792"/>
            <a:ext cx="325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sz="1800" i="1">
                <a:latin typeface="Times New Roman" pitchFamily="18" charset="0"/>
              </a:rPr>
              <a:t>Radio de la Tierra </a:t>
            </a:r>
            <a:r>
              <a:rPr lang="es-MX" altLang="es-ES" sz="1800">
                <a:latin typeface="Times New Roman" pitchFamily="18" charset="0"/>
              </a:rPr>
              <a:t>= 6.4  x 10</a:t>
            </a:r>
            <a:r>
              <a:rPr lang="es-MX" altLang="es-ES" sz="1800" baseline="30000">
                <a:latin typeface="Times New Roman" pitchFamily="18" charset="0"/>
              </a:rPr>
              <a:t>6</a:t>
            </a:r>
            <a:r>
              <a:rPr lang="es-MX" altLang="es-ES" sz="1800">
                <a:latin typeface="Times New Roman" pitchFamily="18" charset="0"/>
              </a:rPr>
              <a:t> m</a:t>
            </a:r>
            <a:endParaRPr lang="es-MX" altLang="es-E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0771" y="332656"/>
            <a:ext cx="7705725" cy="1477145"/>
          </a:xfrm>
        </p:spPr>
        <p:txBody>
          <a:bodyPr>
            <a:normAutofit/>
          </a:bodyPr>
          <a:lstStyle/>
          <a:p>
            <a:pPr eaLnBrk="1" hangingPunct="1"/>
            <a:r>
              <a:rPr lang="es-ES_tradnl" altLang="es-ES" sz="4000" dirty="0" smtClean="0">
                <a:cs typeface="Times New Roman" pitchFamily="18" charset="0"/>
              </a:rPr>
              <a:t>MOVIMIENTO CIRCULAR NO UNIFORME</a:t>
            </a:r>
            <a:endParaRPr lang="es-MX" altLang="es-ES" sz="4000" dirty="0" smtClean="0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1158552" y="1990477"/>
            <a:ext cx="838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Si una partícula se mueve en una trayectoria curva (no necesariamente circular) experimenta una aceleración radial dada por</a:t>
            </a:r>
            <a:r>
              <a:rPr lang="es-MX" altLang="es-ES" sz="2000" dirty="0"/>
              <a:t> </a:t>
            </a: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4310063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578804"/>
              </p:ext>
            </p:extLst>
          </p:nvPr>
        </p:nvGraphicFramePr>
        <p:xfrm>
          <a:off x="4313733" y="2979738"/>
          <a:ext cx="112236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3" r:id="rId4" imgW="520700" imgH="419100" progId="Equation.3">
                  <p:embed/>
                </p:oleObj>
              </mc:Choice>
              <mc:Fallback>
                <p:oleObj r:id="rId4" imgW="520700" imgH="4191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733" y="2979738"/>
                        <a:ext cx="1122363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1094928" y="4005064"/>
            <a:ext cx="8229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donde </a:t>
            </a:r>
            <a:r>
              <a:rPr lang="es-ES_tradnl" altLang="es-ES" sz="2000" i="1" dirty="0">
                <a:cs typeface="Times New Roman" pitchFamily="18" charset="0"/>
              </a:rPr>
              <a:t>r</a:t>
            </a:r>
            <a:r>
              <a:rPr lang="es-ES_tradnl" altLang="es-ES" sz="2000" dirty="0">
                <a:cs typeface="Times New Roman" pitchFamily="18" charset="0"/>
              </a:rPr>
              <a:t> es el radio de curvatura en el punto dado.</a:t>
            </a:r>
          </a:p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Cuando la velocidad también varia habrá una aceleración a lo largo de la tangente a la trayectoria, dada por:</a:t>
            </a:r>
            <a:r>
              <a:rPr lang="es-MX" altLang="es-ES" sz="2000" dirty="0"/>
              <a:t> 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310063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2048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529141"/>
              </p:ext>
            </p:extLst>
          </p:nvPr>
        </p:nvGraphicFramePr>
        <p:xfrm>
          <a:off x="4475783" y="5410200"/>
          <a:ext cx="11763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" r:id="rId6" imgW="520474" imgH="393529" progId="Equation.3">
                  <p:embed/>
                </p:oleObj>
              </mc:Choice>
              <mc:Fallback>
                <p:oleObj r:id="rId6" imgW="520474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783" y="5410200"/>
                        <a:ext cx="117633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476672"/>
            <a:ext cx="5356646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Continuación</a:t>
            </a:r>
          </a:p>
        </p:txBody>
      </p:sp>
      <p:sp>
        <p:nvSpPr>
          <p:cNvPr id="21511" name="Text Box 3"/>
          <p:cNvSpPr txBox="1">
            <a:spLocks noChangeArrowheads="1"/>
          </p:cNvSpPr>
          <p:nvPr/>
        </p:nvSpPr>
        <p:spPr bwMode="auto">
          <a:xfrm>
            <a:off x="1157288" y="1554162"/>
            <a:ext cx="7924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La aceleración resultante es la suma vectorial de las dos anteriores</a:t>
            </a:r>
            <a:r>
              <a:rPr lang="es-MX" altLang="es-ES" sz="2000" dirty="0"/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_tradnl" altLang="es-ES" sz="2000" b="1" dirty="0">
                <a:cs typeface="Times New Roman" pitchFamily="18" charset="0"/>
              </a:rPr>
              <a:t>a</a:t>
            </a:r>
            <a:r>
              <a:rPr lang="es-ES_tradnl" altLang="es-ES" sz="2000" dirty="0">
                <a:cs typeface="Times New Roman" pitchFamily="18" charset="0"/>
              </a:rPr>
              <a:t> = </a:t>
            </a:r>
            <a:r>
              <a:rPr lang="es-ES_tradnl" altLang="es-ES" sz="2000" b="1" dirty="0" err="1">
                <a:cs typeface="Times New Roman" pitchFamily="18" charset="0"/>
              </a:rPr>
              <a:t>a</a:t>
            </a:r>
            <a:r>
              <a:rPr lang="es-ES_tradnl" altLang="es-ES" sz="2000" baseline="-30000" dirty="0" err="1">
                <a:cs typeface="Times New Roman" pitchFamily="18" charset="0"/>
              </a:rPr>
              <a:t>r</a:t>
            </a:r>
            <a:r>
              <a:rPr lang="es-ES_tradnl" altLang="es-ES" sz="2000" dirty="0">
                <a:cs typeface="Times New Roman" pitchFamily="18" charset="0"/>
              </a:rPr>
              <a:t> + </a:t>
            </a:r>
            <a:r>
              <a:rPr lang="es-ES_tradnl" altLang="es-ES" sz="2000" b="1" dirty="0">
                <a:cs typeface="Times New Roman" pitchFamily="18" charset="0"/>
              </a:rPr>
              <a:t>a</a:t>
            </a:r>
            <a:r>
              <a:rPr lang="es-ES_tradnl" altLang="es-ES" sz="2000" baseline="-30000" dirty="0">
                <a:cs typeface="Times New Roman" pitchFamily="18" charset="0"/>
              </a:rPr>
              <a:t>t</a:t>
            </a:r>
          </a:p>
        </p:txBody>
      </p:sp>
      <p:sp>
        <p:nvSpPr>
          <p:cNvPr id="21512" name="Text Box 4"/>
          <p:cNvSpPr txBox="1">
            <a:spLocks noChangeArrowheads="1"/>
          </p:cNvSpPr>
          <p:nvPr/>
        </p:nvSpPr>
        <p:spPr bwMode="auto">
          <a:xfrm>
            <a:off x="1081088" y="3068960"/>
            <a:ext cx="80772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la magnitud de </a:t>
            </a:r>
            <a:r>
              <a:rPr lang="es-ES_tradnl" altLang="es-ES" sz="2000" b="1" dirty="0">
                <a:cs typeface="Times New Roman" pitchFamily="18" charset="0"/>
              </a:rPr>
              <a:t>a</a:t>
            </a:r>
            <a:r>
              <a:rPr lang="es-ES_tradnl" altLang="es-ES" sz="2000" dirty="0">
                <a:cs typeface="Times New Roman" pitchFamily="18" charset="0"/>
              </a:rPr>
              <a:t> es:</a:t>
            </a:r>
          </a:p>
          <a:p>
            <a:pPr algn="just" eaLnBrk="1" hangingPunct="1">
              <a:spcBef>
                <a:spcPct val="50000"/>
              </a:spcBef>
            </a:pPr>
            <a:endParaRPr lang="es-ES_tradnl" altLang="es-ES" sz="2000" dirty="0"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ES_tradnl" altLang="es-ES" sz="2000" dirty="0">
                <a:cs typeface="Times New Roman" pitchFamily="18" charset="0"/>
              </a:rPr>
              <a:t>Si    y    son vectores unitarios en la dirección en que crece </a:t>
            </a:r>
            <a:r>
              <a:rPr lang="es-ES_tradnl" altLang="es-ES" sz="2000" i="1" dirty="0">
                <a:latin typeface="Symbol" pitchFamily="18" charset="2"/>
                <a:cs typeface="Times New Roman" pitchFamily="18" charset="0"/>
              </a:rPr>
              <a:t>q</a:t>
            </a:r>
            <a:r>
              <a:rPr lang="es-ES_tradnl" altLang="es-ES" sz="2000" dirty="0">
                <a:cs typeface="Times New Roman" pitchFamily="18" charset="0"/>
              </a:rPr>
              <a:t> y en la dirección radial, la aceleración puede expresarse como:</a:t>
            </a:r>
            <a:endParaRPr lang="es-MX" altLang="es-ES" sz="2000" dirty="0">
              <a:cs typeface="Times New Roman" pitchFamily="18" charset="0"/>
            </a:endParaRPr>
          </a:p>
        </p:txBody>
      </p:sp>
      <p:sp>
        <p:nvSpPr>
          <p:cNvPr id="21513" name="Rectangle 6"/>
          <p:cNvSpPr>
            <a:spLocks noChangeArrowheads="1"/>
          </p:cNvSpPr>
          <p:nvPr/>
        </p:nvSpPr>
        <p:spPr bwMode="auto">
          <a:xfrm>
            <a:off x="4100513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2150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358684"/>
              </p:ext>
            </p:extLst>
          </p:nvPr>
        </p:nvGraphicFramePr>
        <p:xfrm>
          <a:off x="3810000" y="3284984"/>
          <a:ext cx="22860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5" r:id="rId4" imgW="939392" imgH="291973" progId="Equation.3">
                  <p:embed/>
                </p:oleObj>
              </mc:Choice>
              <mc:Fallback>
                <p:oleObj r:id="rId4" imgW="939392" imgH="29197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284984"/>
                        <a:ext cx="22860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4510088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215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437330"/>
              </p:ext>
            </p:extLst>
          </p:nvPr>
        </p:nvGraphicFramePr>
        <p:xfrm>
          <a:off x="1547664" y="3933056"/>
          <a:ext cx="2349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6" r:id="rId6" imgW="126780" imgH="215526" progId="Equation.3">
                  <p:embed/>
                </p:oleObj>
              </mc:Choice>
              <mc:Fallback>
                <p:oleObj r:id="rId6" imgW="126780" imgH="21552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933056"/>
                        <a:ext cx="23495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Rectangle 10"/>
          <p:cNvSpPr>
            <a:spLocks noChangeArrowheads="1"/>
          </p:cNvSpPr>
          <p:nvPr/>
        </p:nvSpPr>
        <p:spPr bwMode="auto">
          <a:xfrm>
            <a:off x="451485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2150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913217"/>
              </p:ext>
            </p:extLst>
          </p:nvPr>
        </p:nvGraphicFramePr>
        <p:xfrm>
          <a:off x="1979712" y="3994282"/>
          <a:ext cx="27305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7" r:id="rId8" imgW="114151" imgH="164885" progId="Equation.3">
                  <p:embed/>
                </p:oleObj>
              </mc:Choice>
              <mc:Fallback>
                <p:oleObj r:id="rId8" imgW="114151" imgH="16488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994282"/>
                        <a:ext cx="273050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719513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s-MX" altLang="es-ES"/>
          </a:p>
        </p:txBody>
      </p:sp>
      <p:graphicFrame>
        <p:nvGraphicFramePr>
          <p:cNvPr id="2150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021245"/>
              </p:ext>
            </p:extLst>
          </p:nvPr>
        </p:nvGraphicFramePr>
        <p:xfrm>
          <a:off x="3557588" y="5023280"/>
          <a:ext cx="31242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8" r:id="rId10" imgW="1701800" imgH="406400" progId="Equation.3">
                  <p:embed/>
                </p:oleObj>
              </mc:Choice>
              <mc:Fallback>
                <p:oleObj r:id="rId10" imgW="1701800" imgH="406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5023280"/>
                        <a:ext cx="312420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Group 14"/>
          <p:cNvGrpSpPr>
            <a:grpSpLocks/>
          </p:cNvGrpSpPr>
          <p:nvPr/>
        </p:nvGrpSpPr>
        <p:grpSpPr bwMode="auto">
          <a:xfrm>
            <a:off x="1041648" y="1828800"/>
            <a:ext cx="3962400" cy="4511675"/>
            <a:chOff x="240" y="720"/>
            <a:chExt cx="2496" cy="2842"/>
          </a:xfrm>
        </p:grpSpPr>
        <p:sp>
          <p:nvSpPr>
            <p:cNvPr id="22547" name="Oval 2"/>
            <p:cNvSpPr>
              <a:spLocks noChangeArrowheads="1"/>
            </p:cNvSpPr>
            <p:nvPr/>
          </p:nvSpPr>
          <p:spPr bwMode="auto">
            <a:xfrm>
              <a:off x="384" y="912"/>
              <a:ext cx="1968" cy="19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22548" name="Line 3"/>
            <p:cNvSpPr>
              <a:spLocks noChangeShapeType="1"/>
            </p:cNvSpPr>
            <p:nvPr/>
          </p:nvSpPr>
          <p:spPr bwMode="auto">
            <a:xfrm>
              <a:off x="240" y="1872"/>
              <a:ext cx="24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49" name="Line 4"/>
            <p:cNvSpPr>
              <a:spLocks noChangeShapeType="1"/>
            </p:cNvSpPr>
            <p:nvPr/>
          </p:nvSpPr>
          <p:spPr bwMode="auto">
            <a:xfrm>
              <a:off x="1392" y="720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50" name="Line 5"/>
            <p:cNvSpPr>
              <a:spLocks noChangeShapeType="1"/>
            </p:cNvSpPr>
            <p:nvPr/>
          </p:nvSpPr>
          <p:spPr bwMode="auto">
            <a:xfrm flipV="1">
              <a:off x="1392" y="1200"/>
              <a:ext cx="67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51" name="Line 6"/>
            <p:cNvSpPr>
              <a:spLocks noChangeShapeType="1"/>
            </p:cNvSpPr>
            <p:nvPr/>
          </p:nvSpPr>
          <p:spPr bwMode="auto">
            <a:xfrm flipV="1">
              <a:off x="2064" y="1008"/>
              <a:ext cx="192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52" name="Line 7"/>
            <p:cNvSpPr>
              <a:spLocks noChangeShapeType="1"/>
            </p:cNvSpPr>
            <p:nvPr/>
          </p:nvSpPr>
          <p:spPr bwMode="auto">
            <a:xfrm flipH="1" flipV="1">
              <a:off x="1872" y="960"/>
              <a:ext cx="19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22530" name="Object 8"/>
            <p:cNvGraphicFramePr>
              <a:graphicFrameLocks noChangeAspect="1"/>
            </p:cNvGraphicFramePr>
            <p:nvPr/>
          </p:nvGraphicFramePr>
          <p:xfrm>
            <a:off x="2256" y="1056"/>
            <a:ext cx="134" cy="1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91" name="Ecuación" r:id="rId3" imgW="114120" imgH="164880" progId="Equation.2">
                    <p:embed/>
                  </p:oleObj>
                </mc:Choice>
                <mc:Fallback>
                  <p:oleObj name="Ecuación" r:id="rId3" imgW="114120" imgH="164880" progId="Equation.2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6" y="1056"/>
                          <a:ext cx="134" cy="1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1" name="Object 9"/>
            <p:cNvGraphicFramePr>
              <a:graphicFrameLocks noChangeAspect="1"/>
            </p:cNvGraphicFramePr>
            <p:nvPr/>
          </p:nvGraphicFramePr>
          <p:xfrm>
            <a:off x="1920" y="768"/>
            <a:ext cx="169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92" name="Ecuación" r:id="rId5" imgW="139680" imgH="215640" progId="Equation.2">
                    <p:embed/>
                  </p:oleObj>
                </mc:Choice>
                <mc:Fallback>
                  <p:oleObj name="Ecuación" r:id="rId5" imgW="139680" imgH="215640" progId="Equation.2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768"/>
                          <a:ext cx="169" cy="2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53" name="Text Box 10"/>
            <p:cNvSpPr txBox="1">
              <a:spLocks noChangeArrowheads="1"/>
            </p:cNvSpPr>
            <p:nvPr/>
          </p:nvSpPr>
          <p:spPr bwMode="auto">
            <a:xfrm>
              <a:off x="1680" y="1536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>
                  <a:latin typeface="Symbol" pitchFamily="18" charset="2"/>
                </a:rPr>
                <a:t>q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2554" name="Text Box 11"/>
            <p:cNvSpPr txBox="1">
              <a:spLocks noChangeArrowheads="1"/>
            </p:cNvSpPr>
            <p:nvPr/>
          </p:nvSpPr>
          <p:spPr bwMode="auto">
            <a:xfrm>
              <a:off x="1680" y="1200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i="1">
                  <a:latin typeface="Times New Roman" pitchFamily="18" charset="0"/>
                </a:rPr>
                <a:t>r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2555" name="Text Box 12"/>
            <p:cNvSpPr txBox="1">
              <a:spLocks noChangeArrowheads="1"/>
            </p:cNvSpPr>
            <p:nvPr/>
          </p:nvSpPr>
          <p:spPr bwMode="auto">
            <a:xfrm>
              <a:off x="288" y="3120"/>
              <a:ext cx="182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altLang="es-ES" sz="2000">
                  <a:latin typeface="Times New Roman" pitchFamily="18" charset="0"/>
                </a:rPr>
                <a:t>Vectores unitarios en coordenadas polares</a:t>
              </a:r>
              <a:endParaRPr lang="es-ES_tradnl" altLang="es-ES" sz="2800">
                <a:latin typeface="Times New Roman" pitchFamily="18" charset="0"/>
              </a:endParaRPr>
            </a:p>
          </p:txBody>
        </p:sp>
        <p:sp>
          <p:nvSpPr>
            <p:cNvPr id="22556" name="Text Box 13"/>
            <p:cNvSpPr txBox="1">
              <a:spLocks noChangeArrowheads="1"/>
            </p:cNvSpPr>
            <p:nvPr/>
          </p:nvSpPr>
          <p:spPr bwMode="auto">
            <a:xfrm>
              <a:off x="1056" y="1824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i="1">
                  <a:latin typeface="Times New Roman" pitchFamily="18" charset="0"/>
                </a:rPr>
                <a:t>O</a:t>
              </a:r>
              <a:endParaRPr lang="es-ES_tradnl" altLang="es-ES">
                <a:latin typeface="Times New Roman" pitchFamily="18" charset="0"/>
              </a:endParaRPr>
            </a:p>
          </p:txBody>
        </p:sp>
      </p:grpSp>
      <p:grpSp>
        <p:nvGrpSpPr>
          <p:cNvPr id="22533" name="Group 27"/>
          <p:cNvGrpSpPr>
            <a:grpSpLocks/>
          </p:cNvGrpSpPr>
          <p:nvPr/>
        </p:nvGrpSpPr>
        <p:grpSpPr bwMode="auto">
          <a:xfrm>
            <a:off x="5306888" y="1981200"/>
            <a:ext cx="3657600" cy="4059238"/>
            <a:chOff x="3264" y="957"/>
            <a:chExt cx="2304" cy="2557"/>
          </a:xfrm>
        </p:grpSpPr>
        <p:sp>
          <p:nvSpPr>
            <p:cNvPr id="22535" name="Text Box 15"/>
            <p:cNvSpPr txBox="1">
              <a:spLocks noChangeArrowheads="1"/>
            </p:cNvSpPr>
            <p:nvPr/>
          </p:nvSpPr>
          <p:spPr bwMode="auto">
            <a:xfrm>
              <a:off x="3312" y="3072"/>
              <a:ext cx="22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altLang="es-ES" sz="2000">
                  <a:latin typeface="Times New Roman" pitchFamily="18" charset="0"/>
                </a:rPr>
                <a:t>Componentes radial y tangencial de la aceleración</a:t>
              </a:r>
              <a:endParaRPr lang="es-ES_tradnl" altLang="es-ES" sz="2800">
                <a:latin typeface="Times New Roman" pitchFamily="18" charset="0"/>
              </a:endParaRPr>
            </a:p>
          </p:txBody>
        </p:sp>
        <p:sp>
          <p:nvSpPr>
            <p:cNvPr id="22536" name="Line 16"/>
            <p:cNvSpPr>
              <a:spLocks noChangeShapeType="1"/>
            </p:cNvSpPr>
            <p:nvPr/>
          </p:nvSpPr>
          <p:spPr bwMode="auto">
            <a:xfrm flipH="1">
              <a:off x="4496" y="1341"/>
              <a:ext cx="448" cy="4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37" name="Line 17"/>
            <p:cNvSpPr>
              <a:spLocks noChangeShapeType="1"/>
            </p:cNvSpPr>
            <p:nvPr/>
          </p:nvSpPr>
          <p:spPr bwMode="auto">
            <a:xfrm flipH="1" flipV="1">
              <a:off x="4608" y="957"/>
              <a:ext cx="336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38" name="Text Box 18"/>
            <p:cNvSpPr txBox="1">
              <a:spLocks noChangeArrowheads="1"/>
            </p:cNvSpPr>
            <p:nvPr/>
          </p:nvSpPr>
          <p:spPr bwMode="auto">
            <a:xfrm>
              <a:off x="3984" y="1965"/>
              <a:ext cx="5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i="1">
                  <a:latin typeface="Times New Roman" pitchFamily="18" charset="0"/>
                </a:rPr>
                <a:t>O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2539" name="Oval 19"/>
            <p:cNvSpPr>
              <a:spLocks noChangeArrowheads="1"/>
            </p:cNvSpPr>
            <p:nvPr/>
          </p:nvSpPr>
          <p:spPr bwMode="auto">
            <a:xfrm>
              <a:off x="4263" y="200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22540" name="Text Box 20"/>
            <p:cNvSpPr txBox="1">
              <a:spLocks noChangeArrowheads="1"/>
            </p:cNvSpPr>
            <p:nvPr/>
          </p:nvSpPr>
          <p:spPr bwMode="auto">
            <a:xfrm>
              <a:off x="4848" y="957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r>
                <a:rPr lang="es-ES_tradnl" altLang="es-ES" i="1" baseline="-25000">
                  <a:latin typeface="Times New Roman" pitchFamily="18" charset="0"/>
                </a:rPr>
                <a:t>t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2541" name="Text Box 21"/>
            <p:cNvSpPr txBox="1">
              <a:spLocks noChangeArrowheads="1"/>
            </p:cNvSpPr>
            <p:nvPr/>
          </p:nvSpPr>
          <p:spPr bwMode="auto">
            <a:xfrm>
              <a:off x="4752" y="1581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r>
                <a:rPr lang="es-ES_tradnl" altLang="es-ES" i="1" baseline="-25000">
                  <a:latin typeface="Times New Roman" pitchFamily="18" charset="0"/>
                </a:rPr>
                <a:t>r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2542" name="Line 22"/>
            <p:cNvSpPr>
              <a:spLocks noChangeShapeType="1"/>
            </p:cNvSpPr>
            <p:nvPr/>
          </p:nvSpPr>
          <p:spPr bwMode="auto">
            <a:xfrm flipH="1">
              <a:off x="4170" y="1341"/>
              <a:ext cx="774" cy="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43" name="Text Box 23"/>
            <p:cNvSpPr txBox="1">
              <a:spLocks noChangeArrowheads="1"/>
            </p:cNvSpPr>
            <p:nvPr/>
          </p:nvSpPr>
          <p:spPr bwMode="auto">
            <a:xfrm>
              <a:off x="4272" y="1149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2544" name="Line 24"/>
            <p:cNvSpPr>
              <a:spLocks noChangeShapeType="1"/>
            </p:cNvSpPr>
            <p:nvPr/>
          </p:nvSpPr>
          <p:spPr bwMode="auto">
            <a:xfrm flipH="1" flipV="1">
              <a:off x="4163" y="1408"/>
              <a:ext cx="336" cy="384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2545" name="Oval 25"/>
            <p:cNvSpPr>
              <a:spLocks noChangeArrowheads="1"/>
            </p:cNvSpPr>
            <p:nvPr/>
          </p:nvSpPr>
          <p:spPr bwMode="auto">
            <a:xfrm>
              <a:off x="3264" y="1053"/>
              <a:ext cx="1968" cy="196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22546" name="Line 26"/>
            <p:cNvSpPr>
              <a:spLocks noChangeShapeType="1"/>
            </p:cNvSpPr>
            <p:nvPr/>
          </p:nvSpPr>
          <p:spPr bwMode="auto">
            <a:xfrm flipH="1">
              <a:off x="4163" y="961"/>
              <a:ext cx="448" cy="467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253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altLang="es-ES" smtClean="0"/>
              <a:t>Aceleración radial y tangencial</a:t>
            </a:r>
            <a:endParaRPr lang="es-MX" altLang="es-ES" smtClean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6389" y="476672"/>
            <a:ext cx="6940822" cy="762000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Movimiento de un péndulo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3505200" y="1844824"/>
            <a:ext cx="3276600" cy="3581400"/>
            <a:chOff x="3505200" y="2209800"/>
            <a:chExt cx="3276600" cy="3581400"/>
          </a:xfrm>
        </p:grpSpPr>
        <p:sp>
          <p:nvSpPr>
            <p:cNvPr id="44035" name="Line 3"/>
            <p:cNvSpPr>
              <a:spLocks noChangeShapeType="1"/>
            </p:cNvSpPr>
            <p:nvPr/>
          </p:nvSpPr>
          <p:spPr bwMode="auto">
            <a:xfrm>
              <a:off x="4038600" y="220980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036" name="Line 4"/>
            <p:cNvSpPr>
              <a:spLocks noChangeShapeType="1"/>
            </p:cNvSpPr>
            <p:nvPr/>
          </p:nvSpPr>
          <p:spPr bwMode="auto">
            <a:xfrm>
              <a:off x="4572000" y="2209800"/>
              <a:ext cx="1447800" cy="297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5867400" y="5029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44038" name="Line 6"/>
            <p:cNvSpPr>
              <a:spLocks noChangeShapeType="1"/>
            </p:cNvSpPr>
            <p:nvPr/>
          </p:nvSpPr>
          <p:spPr bwMode="auto">
            <a:xfrm flipH="1" flipV="1">
              <a:off x="5638800" y="4419600"/>
              <a:ext cx="381000" cy="7620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039" name="Line 7"/>
            <p:cNvSpPr>
              <a:spLocks noChangeShapeType="1"/>
            </p:cNvSpPr>
            <p:nvPr/>
          </p:nvSpPr>
          <p:spPr bwMode="auto">
            <a:xfrm flipH="1">
              <a:off x="5562600" y="5181600"/>
              <a:ext cx="45720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040" name="Line 8"/>
            <p:cNvSpPr>
              <a:spLocks noChangeShapeType="1"/>
            </p:cNvSpPr>
            <p:nvPr/>
          </p:nvSpPr>
          <p:spPr bwMode="auto">
            <a:xfrm flipH="1" flipV="1">
              <a:off x="5257800" y="4724400"/>
              <a:ext cx="7620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041" name="Arc 9"/>
            <p:cNvSpPr>
              <a:spLocks/>
            </p:cNvSpPr>
            <p:nvPr/>
          </p:nvSpPr>
          <p:spPr bwMode="auto">
            <a:xfrm flipV="1">
              <a:off x="4191000" y="2895600"/>
              <a:ext cx="2378075" cy="2895600"/>
            </a:xfrm>
            <a:custGeom>
              <a:avLst/>
              <a:gdLst>
                <a:gd name="T0" fmla="*/ 0 w 17742"/>
                <a:gd name="T1" fmla="*/ 0 h 21600"/>
                <a:gd name="T2" fmla="*/ 2147483647 w 17742"/>
                <a:gd name="T3" fmla="*/ 2147483647 h 21600"/>
                <a:gd name="T4" fmla="*/ 0 w 1774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7742"/>
                <a:gd name="T10" fmla="*/ 0 h 21600"/>
                <a:gd name="T11" fmla="*/ 17742 w 1774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742" h="21600" fill="none" extrusionOk="0">
                  <a:moveTo>
                    <a:pt x="-1" y="0"/>
                  </a:moveTo>
                  <a:cubicBezTo>
                    <a:pt x="7077" y="0"/>
                    <a:pt x="13705" y="3466"/>
                    <a:pt x="17741" y="9280"/>
                  </a:cubicBezTo>
                </a:path>
                <a:path w="17742" h="21600" stroke="0" extrusionOk="0">
                  <a:moveTo>
                    <a:pt x="-1" y="0"/>
                  </a:moveTo>
                  <a:cubicBezTo>
                    <a:pt x="7077" y="0"/>
                    <a:pt x="13705" y="3466"/>
                    <a:pt x="17741" y="928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44042" name="Line 10"/>
            <p:cNvSpPr>
              <a:spLocks noChangeShapeType="1"/>
            </p:cNvSpPr>
            <p:nvPr/>
          </p:nvSpPr>
          <p:spPr bwMode="auto">
            <a:xfrm>
              <a:off x="4572000" y="2209800"/>
              <a:ext cx="0" cy="35814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5791200" y="44196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 b="1"/>
                <a:t>a</a:t>
              </a:r>
              <a:r>
                <a:rPr lang="es-MX" altLang="es-ES" sz="2000" baseline="-25000"/>
                <a:t>r</a:t>
              </a: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5715000" y="53340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 b="1"/>
                <a:t>a</a:t>
              </a:r>
              <a:r>
                <a:rPr lang="es-MX" altLang="es-ES" sz="2000" baseline="-25000"/>
                <a:t>t</a:t>
              </a: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5181600" y="4876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 b="1"/>
                <a:t>a</a:t>
              </a:r>
              <a:endParaRPr lang="es-MX" altLang="es-ES" sz="2000" baseline="-25000"/>
            </a:p>
          </p:txBody>
        </p: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3505200" y="3032125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 b="1"/>
                <a:t>g</a:t>
              </a:r>
              <a:endParaRPr lang="es-MX" altLang="es-ES" sz="2000" baseline="-25000"/>
            </a:p>
          </p:txBody>
        </p:sp>
        <p:sp>
          <p:nvSpPr>
            <p:cNvPr id="44047" name="Line 15"/>
            <p:cNvSpPr>
              <a:spLocks noChangeShapeType="1"/>
            </p:cNvSpPr>
            <p:nvPr/>
          </p:nvSpPr>
          <p:spPr bwMode="auto">
            <a:xfrm>
              <a:off x="3962400" y="2667000"/>
              <a:ext cx="0" cy="1066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048" name="Arc 16"/>
            <p:cNvSpPr>
              <a:spLocks/>
            </p:cNvSpPr>
            <p:nvPr/>
          </p:nvSpPr>
          <p:spPr bwMode="auto">
            <a:xfrm flipV="1">
              <a:off x="4572000" y="2438400"/>
              <a:ext cx="420688" cy="762000"/>
            </a:xfrm>
            <a:custGeom>
              <a:avLst/>
              <a:gdLst>
                <a:gd name="T0" fmla="*/ 0 w 11928"/>
                <a:gd name="T1" fmla="*/ 0 h 21600"/>
                <a:gd name="T2" fmla="*/ 2147483647 w 11928"/>
                <a:gd name="T3" fmla="*/ 2147483647 h 21600"/>
                <a:gd name="T4" fmla="*/ 0 w 11928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1928"/>
                <a:gd name="T10" fmla="*/ 0 h 21600"/>
                <a:gd name="T11" fmla="*/ 11928 w 1192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928" h="21600" fill="none" extrusionOk="0">
                  <a:moveTo>
                    <a:pt x="-1" y="0"/>
                  </a:moveTo>
                  <a:cubicBezTo>
                    <a:pt x="4242" y="0"/>
                    <a:pt x="8390" y="1249"/>
                    <a:pt x="11927" y="3592"/>
                  </a:cubicBezTo>
                </a:path>
                <a:path w="11928" h="21600" stroke="0" extrusionOk="0">
                  <a:moveTo>
                    <a:pt x="-1" y="0"/>
                  </a:moveTo>
                  <a:cubicBezTo>
                    <a:pt x="4242" y="0"/>
                    <a:pt x="8390" y="1249"/>
                    <a:pt x="11927" y="359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44049" name="Arc 17"/>
            <p:cNvSpPr>
              <a:spLocks/>
            </p:cNvSpPr>
            <p:nvPr/>
          </p:nvSpPr>
          <p:spPr bwMode="auto">
            <a:xfrm flipH="1">
              <a:off x="5486400" y="4633913"/>
              <a:ext cx="382588" cy="547687"/>
            </a:xfrm>
            <a:custGeom>
              <a:avLst/>
              <a:gdLst>
                <a:gd name="T0" fmla="*/ 2147483647 w 17365"/>
                <a:gd name="T1" fmla="*/ 0 h 20936"/>
                <a:gd name="T2" fmla="*/ 2147483647 w 17365"/>
                <a:gd name="T3" fmla="*/ 2147483647 h 20936"/>
                <a:gd name="T4" fmla="*/ 0 w 17365"/>
                <a:gd name="T5" fmla="*/ 2147483647 h 20936"/>
                <a:gd name="T6" fmla="*/ 0 60000 65536"/>
                <a:gd name="T7" fmla="*/ 0 60000 65536"/>
                <a:gd name="T8" fmla="*/ 0 60000 65536"/>
                <a:gd name="T9" fmla="*/ 0 w 17365"/>
                <a:gd name="T10" fmla="*/ 0 h 20936"/>
                <a:gd name="T11" fmla="*/ 17365 w 17365"/>
                <a:gd name="T12" fmla="*/ 20936 h 20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65" h="20936" fill="none" extrusionOk="0">
                  <a:moveTo>
                    <a:pt x="5314" y="0"/>
                  </a:moveTo>
                  <a:cubicBezTo>
                    <a:pt x="10144" y="1226"/>
                    <a:pt x="14402" y="4084"/>
                    <a:pt x="17365" y="8090"/>
                  </a:cubicBezTo>
                </a:path>
                <a:path w="17365" h="20936" stroke="0" extrusionOk="0">
                  <a:moveTo>
                    <a:pt x="5314" y="0"/>
                  </a:moveTo>
                  <a:cubicBezTo>
                    <a:pt x="10144" y="1226"/>
                    <a:pt x="14402" y="4084"/>
                    <a:pt x="17365" y="8090"/>
                  </a:cubicBezTo>
                  <a:lnTo>
                    <a:pt x="0" y="20936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44050" name="Text Box 18"/>
            <p:cNvSpPr txBox="1">
              <a:spLocks noChangeArrowheads="1"/>
            </p:cNvSpPr>
            <p:nvPr/>
          </p:nvSpPr>
          <p:spPr bwMode="auto">
            <a:xfrm>
              <a:off x="4648200" y="3230563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>
                  <a:latin typeface="Symbol" pitchFamily="18" charset="2"/>
                </a:rPr>
                <a:t>q</a:t>
              </a:r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5257800" y="4343400"/>
              <a:ext cx="4572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>
                  <a:latin typeface="Symbol" pitchFamily="18" charset="2"/>
                </a:rPr>
                <a:t>f</a:t>
              </a:r>
            </a:p>
          </p:txBody>
        </p:sp>
        <p:sp>
          <p:nvSpPr>
            <p:cNvPr id="44052" name="Text Box 20"/>
            <p:cNvSpPr txBox="1">
              <a:spLocks noChangeArrowheads="1"/>
            </p:cNvSpPr>
            <p:nvPr/>
          </p:nvSpPr>
          <p:spPr bwMode="auto">
            <a:xfrm>
              <a:off x="5257800" y="3429000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/>
                <a:t>r</a:t>
              </a:r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5867400" y="3581400"/>
              <a:ext cx="914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ES" sz="2000"/>
                <a:t>v </a:t>
              </a:r>
              <a:r>
                <a:rPr lang="es-MX" altLang="es-ES" sz="2000">
                  <a:sym typeface="Symbol" pitchFamily="18" charset="2"/>
                </a:rPr>
                <a:t></a:t>
              </a:r>
              <a:r>
                <a:rPr lang="es-MX" altLang="es-ES" sz="2000"/>
                <a:t> 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s-MX" altLang="es-ES" smtClean="0"/>
              <a:t>Movimiento en una trayectoria curva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139180" y="1745030"/>
            <a:ext cx="804133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sz="2000" dirty="0">
                <a:latin typeface="Times New Roman" pitchFamily="18" charset="0"/>
              </a:rPr>
              <a:t>La aceleración se descompone en radial y tangencial.</a:t>
            </a:r>
          </a:p>
          <a:p>
            <a:pPr>
              <a:spcBef>
                <a:spcPct val="50000"/>
              </a:spcBef>
            </a:pPr>
            <a:r>
              <a:rPr lang="es-ES_tradnl" altLang="es-ES" sz="2000" dirty="0">
                <a:latin typeface="Times New Roman" pitchFamily="18" charset="0"/>
              </a:rPr>
              <a:t>La aceleración radial se debe al cambio de dirección del vector velocidad.</a:t>
            </a:r>
          </a:p>
          <a:p>
            <a:pPr>
              <a:spcBef>
                <a:spcPct val="50000"/>
              </a:spcBef>
            </a:pPr>
            <a:r>
              <a:rPr lang="es-ES_tradnl" altLang="es-ES" sz="2000" dirty="0">
                <a:latin typeface="Times New Roman" pitchFamily="18" charset="0"/>
              </a:rPr>
              <a:t>La aceleración tangencial proviene del cambio en la magnitud de la velocidad.</a:t>
            </a:r>
          </a:p>
        </p:txBody>
      </p:sp>
      <p:grpSp>
        <p:nvGrpSpPr>
          <p:cNvPr id="45060" name="Group 4"/>
          <p:cNvGrpSpPr>
            <a:grpSpLocks/>
          </p:cNvGrpSpPr>
          <p:nvPr/>
        </p:nvGrpSpPr>
        <p:grpSpPr bwMode="auto">
          <a:xfrm>
            <a:off x="2133600" y="3124200"/>
            <a:ext cx="5356225" cy="2667000"/>
            <a:chOff x="1042" y="1632"/>
            <a:chExt cx="3374" cy="1680"/>
          </a:xfrm>
        </p:grpSpPr>
        <p:sp>
          <p:nvSpPr>
            <p:cNvPr id="45061" name="Freeform 5"/>
            <p:cNvSpPr>
              <a:spLocks/>
            </p:cNvSpPr>
            <p:nvPr/>
          </p:nvSpPr>
          <p:spPr bwMode="auto">
            <a:xfrm>
              <a:off x="1042" y="1939"/>
              <a:ext cx="3374" cy="1308"/>
            </a:xfrm>
            <a:custGeom>
              <a:avLst/>
              <a:gdLst>
                <a:gd name="T0" fmla="*/ 0 w 3374"/>
                <a:gd name="T1" fmla="*/ 0 h 1308"/>
                <a:gd name="T2" fmla="*/ 345 w 3374"/>
                <a:gd name="T3" fmla="*/ 912 h 1308"/>
                <a:gd name="T4" fmla="*/ 1152 w 3374"/>
                <a:gd name="T5" fmla="*/ 1195 h 1308"/>
                <a:gd name="T6" fmla="*/ 1900 w 3374"/>
                <a:gd name="T7" fmla="*/ 235 h 1308"/>
                <a:gd name="T8" fmla="*/ 2654 w 3374"/>
                <a:gd name="T9" fmla="*/ 157 h 1308"/>
                <a:gd name="T10" fmla="*/ 3374 w 3374"/>
                <a:gd name="T11" fmla="*/ 1021 h 13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74"/>
                <a:gd name="T19" fmla="*/ 0 h 1308"/>
                <a:gd name="T20" fmla="*/ 3374 w 3374"/>
                <a:gd name="T21" fmla="*/ 1308 h 13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74" h="1308">
                  <a:moveTo>
                    <a:pt x="0" y="0"/>
                  </a:moveTo>
                  <a:cubicBezTo>
                    <a:pt x="57" y="153"/>
                    <a:pt x="153" y="713"/>
                    <a:pt x="345" y="912"/>
                  </a:cubicBezTo>
                  <a:cubicBezTo>
                    <a:pt x="537" y="1111"/>
                    <a:pt x="893" y="1308"/>
                    <a:pt x="1152" y="1195"/>
                  </a:cubicBezTo>
                  <a:cubicBezTo>
                    <a:pt x="1411" y="1082"/>
                    <a:pt x="1650" y="408"/>
                    <a:pt x="1900" y="235"/>
                  </a:cubicBezTo>
                  <a:cubicBezTo>
                    <a:pt x="2150" y="62"/>
                    <a:pt x="2408" y="26"/>
                    <a:pt x="2654" y="157"/>
                  </a:cubicBezTo>
                  <a:cubicBezTo>
                    <a:pt x="2900" y="288"/>
                    <a:pt x="3138" y="653"/>
                    <a:pt x="3374" y="102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45062" name="Oval 6"/>
            <p:cNvSpPr>
              <a:spLocks noChangeArrowheads="1"/>
            </p:cNvSpPr>
            <p:nvPr/>
          </p:nvSpPr>
          <p:spPr bwMode="auto">
            <a:xfrm>
              <a:off x="1680" y="2448"/>
              <a:ext cx="720" cy="720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45063" name="Oval 7"/>
            <p:cNvSpPr>
              <a:spLocks noChangeArrowheads="1"/>
            </p:cNvSpPr>
            <p:nvPr/>
          </p:nvSpPr>
          <p:spPr bwMode="auto">
            <a:xfrm>
              <a:off x="2880" y="2016"/>
              <a:ext cx="1008" cy="1008"/>
            </a:xfrm>
            <a:prstGeom prst="ellips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45064" name="Line 8"/>
            <p:cNvSpPr>
              <a:spLocks noChangeShapeType="1"/>
            </p:cNvSpPr>
            <p:nvPr/>
          </p:nvSpPr>
          <p:spPr bwMode="auto">
            <a:xfrm flipV="1">
              <a:off x="2160" y="2993"/>
              <a:ext cx="355" cy="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H="1" flipV="1">
              <a:off x="1981" y="2686"/>
              <a:ext cx="179" cy="4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6" name="Line 10"/>
            <p:cNvSpPr>
              <a:spLocks noChangeShapeType="1"/>
            </p:cNvSpPr>
            <p:nvPr/>
          </p:nvSpPr>
          <p:spPr bwMode="auto">
            <a:xfrm>
              <a:off x="3408" y="2016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7" name="Line 11"/>
            <p:cNvSpPr>
              <a:spLocks noChangeShapeType="1"/>
            </p:cNvSpPr>
            <p:nvPr/>
          </p:nvSpPr>
          <p:spPr bwMode="auto">
            <a:xfrm>
              <a:off x="3408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8" name="Line 12"/>
            <p:cNvSpPr>
              <a:spLocks noChangeShapeType="1"/>
            </p:cNvSpPr>
            <p:nvPr/>
          </p:nvSpPr>
          <p:spPr bwMode="auto">
            <a:xfrm flipV="1">
              <a:off x="2160" y="2526"/>
              <a:ext cx="175" cy="6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69" name="Line 13"/>
            <p:cNvSpPr>
              <a:spLocks noChangeShapeType="1"/>
            </p:cNvSpPr>
            <p:nvPr/>
          </p:nvSpPr>
          <p:spPr bwMode="auto">
            <a:xfrm>
              <a:off x="3408" y="2304"/>
              <a:ext cx="432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0" name="Line 14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1" name="Line 15"/>
            <p:cNvSpPr>
              <a:spLocks noChangeShapeType="1"/>
            </p:cNvSpPr>
            <p:nvPr/>
          </p:nvSpPr>
          <p:spPr bwMode="auto">
            <a:xfrm>
              <a:off x="3408" y="2016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3456" y="163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r>
                <a:rPr lang="es-ES_tradnl" altLang="es-ES" i="1" baseline="-25000">
                  <a:latin typeface="Times New Roman" pitchFamily="18" charset="0"/>
                </a:rPr>
                <a:t>t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3600" y="2256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45074" name="Text Box 18"/>
            <p:cNvSpPr txBox="1">
              <a:spLocks noChangeArrowheads="1"/>
            </p:cNvSpPr>
            <p:nvPr/>
          </p:nvSpPr>
          <p:spPr bwMode="auto">
            <a:xfrm>
              <a:off x="3120" y="206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r>
                <a:rPr lang="es-ES_tradnl" altLang="es-ES" i="1" baseline="-25000">
                  <a:latin typeface="Times New Roman" pitchFamily="18" charset="0"/>
                </a:rPr>
                <a:t>r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45075" name="Text Box 19"/>
            <p:cNvSpPr txBox="1">
              <a:spLocks noChangeArrowheads="1"/>
            </p:cNvSpPr>
            <p:nvPr/>
          </p:nvSpPr>
          <p:spPr bwMode="auto">
            <a:xfrm>
              <a:off x="1824" y="278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r>
                <a:rPr lang="es-ES_tradnl" altLang="es-ES" i="1" baseline="-25000">
                  <a:latin typeface="Times New Roman" pitchFamily="18" charset="0"/>
                </a:rPr>
                <a:t>r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2064" y="259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45077" name="Text Box 21"/>
            <p:cNvSpPr txBox="1">
              <a:spLocks noChangeArrowheads="1"/>
            </p:cNvSpPr>
            <p:nvPr/>
          </p:nvSpPr>
          <p:spPr bwMode="auto">
            <a:xfrm>
              <a:off x="2304" y="3024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b="1">
                  <a:latin typeface="Times New Roman" pitchFamily="18" charset="0"/>
                </a:rPr>
                <a:t>a</a:t>
              </a:r>
              <a:r>
                <a:rPr lang="es-ES_tradnl" altLang="es-ES" i="1" baseline="-25000">
                  <a:latin typeface="Times New Roman" pitchFamily="18" charset="0"/>
                </a:rPr>
                <a:t>t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45078" name="Line 22"/>
            <p:cNvSpPr>
              <a:spLocks noChangeShapeType="1"/>
            </p:cNvSpPr>
            <p:nvPr/>
          </p:nvSpPr>
          <p:spPr bwMode="auto">
            <a:xfrm flipH="1" flipV="1">
              <a:off x="2336" y="2525"/>
              <a:ext cx="179" cy="4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5079" name="Line 23"/>
            <p:cNvSpPr>
              <a:spLocks noChangeShapeType="1"/>
            </p:cNvSpPr>
            <p:nvPr/>
          </p:nvSpPr>
          <p:spPr bwMode="auto">
            <a:xfrm flipV="1">
              <a:off x="1980" y="2522"/>
              <a:ext cx="355" cy="15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>
          <a:xfrm>
            <a:off x="1087562" y="282799"/>
            <a:ext cx="6076726" cy="769937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Ejemplo</a:t>
            </a:r>
          </a:p>
        </p:txBody>
      </p:sp>
      <p:sp>
        <p:nvSpPr>
          <p:cNvPr id="31747" name="2 CuadroTexto"/>
          <p:cNvSpPr txBox="1">
            <a:spLocks noChangeArrowheads="1"/>
          </p:cNvSpPr>
          <p:nvPr/>
        </p:nvSpPr>
        <p:spPr bwMode="auto">
          <a:xfrm>
            <a:off x="1290439" y="1484784"/>
            <a:ext cx="5801841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En t = 1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(1) = 0.2(1)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+ 5.0(1) + 0.5 = 5.7 m</a:t>
            </a:r>
          </a:p>
          <a:p>
            <a:pPr eaLnBrk="1" hangingPunct="1"/>
            <a:r>
              <a:rPr lang="es-MX" altLang="es-E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(1) =  –(1)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+ 10.0(1) + 2.0 = 11 m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En t = 3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MX" altLang="es-ES" sz="2000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= 0.2(3)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+ 5.0(3) + 0.5 = 17.3 m</a:t>
            </a:r>
          </a:p>
          <a:p>
            <a:pPr eaLnBrk="1" hangingPunct="1"/>
            <a:r>
              <a:rPr lang="es-MX" altLang="es-ES" sz="20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s-MX" altLang="es-ES" sz="2000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=  –(3)</a:t>
            </a:r>
            <a:r>
              <a:rPr lang="es-MX" altLang="es-ES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+ 10.0(3) + 2.0 = 23 m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(1) = 5.7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+ 11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eaLnBrk="1" hangingPunct="1"/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(3) = 17.3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+ 23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eaLnBrk="1" hangingPunct="1"/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s-MX" altLang="es-ES" sz="2000" dirty="0" err="1">
                <a:latin typeface="Symbol" pitchFamily="18" charset="2"/>
                <a:cs typeface="Times New Roman" pitchFamily="18" charset="0"/>
              </a:rPr>
              <a:t>D</a:t>
            </a:r>
            <a:r>
              <a:rPr lang="es-MX" altLang="es-ES" sz="2000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(3) – 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(1) = 11.6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s-MX" altLang="es-ES" sz="2000" dirty="0">
                <a:latin typeface="Times New Roman" pitchFamily="18" charset="0"/>
                <a:cs typeface="Times New Roman" pitchFamily="18" charset="0"/>
              </a:rPr>
              <a:t> + 12</a:t>
            </a:r>
            <a:r>
              <a:rPr lang="es-MX" altLang="es-ES" sz="2000" b="1" dirty="0">
                <a:latin typeface="Times New Roman" pitchFamily="18" charset="0"/>
                <a:cs typeface="Times New Roman" pitchFamily="18" charset="0"/>
              </a:rPr>
              <a:t>j</a:t>
            </a:r>
            <a:endParaRPr lang="es-MX" altLang="es-E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168896" y="1628800"/>
            <a:ext cx="42672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dirty="0">
                <a:latin typeface="Times New Roman" pitchFamily="18" charset="0"/>
              </a:rPr>
              <a:t>La velocidad promedio de una partícula durante el intervalo de tiempo 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i="1" dirty="0" err="1">
                <a:latin typeface="Times New Roman" pitchFamily="18" charset="0"/>
              </a:rPr>
              <a:t>t</a:t>
            </a:r>
            <a:r>
              <a:rPr lang="es-ES_tradnl" altLang="es-ES" dirty="0">
                <a:latin typeface="Times New Roman" pitchFamily="18" charset="0"/>
              </a:rPr>
              <a:t> es la razón entre el desplazamiento y el intervalo de tiempo.</a:t>
            </a:r>
          </a:p>
          <a:p>
            <a:pPr>
              <a:spcBef>
                <a:spcPct val="50000"/>
              </a:spcBef>
            </a:pPr>
            <a:r>
              <a:rPr lang="es-ES_tradnl" altLang="es-ES" dirty="0">
                <a:latin typeface="Times New Roman" pitchFamily="18" charset="0"/>
              </a:rPr>
              <a:t>La velocidad promedio es un vector paralelo al vector </a:t>
            </a:r>
            <a:r>
              <a:rPr lang="es-ES_tradnl" altLang="es-ES" dirty="0">
                <a:latin typeface="Symbol" pitchFamily="18" charset="2"/>
              </a:rPr>
              <a:t>D</a:t>
            </a:r>
            <a:r>
              <a:rPr lang="es-ES_tradnl" altLang="es-ES" b="1" dirty="0">
                <a:latin typeface="Times New Roman" pitchFamily="18" charset="0"/>
              </a:rPr>
              <a:t>r</a:t>
            </a:r>
            <a:r>
              <a:rPr lang="es-ES_tradnl" altLang="es-ES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4968792"/>
              </p:ext>
            </p:extLst>
          </p:nvPr>
        </p:nvGraphicFramePr>
        <p:xfrm>
          <a:off x="2704728" y="4941168"/>
          <a:ext cx="12192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cuación" r:id="rId4" imgW="482400" imgH="393480" progId="Equation.3">
                  <p:embed/>
                </p:oleObj>
              </mc:Choice>
              <mc:Fallback>
                <p:oleObj name="Ecuación" r:id="rId4" imgW="4824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4728" y="4941168"/>
                        <a:ext cx="12192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Line 6"/>
          <p:cNvSpPr>
            <a:spLocks noChangeShapeType="1"/>
          </p:cNvSpPr>
          <p:nvPr/>
        </p:nvSpPr>
        <p:spPr bwMode="auto">
          <a:xfrm flipV="1">
            <a:off x="6532388" y="2306216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 flipV="1">
            <a:off x="6532388" y="1772816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6227588" y="2458616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>
                <a:latin typeface="Symbol" pitchFamily="18" charset="2"/>
              </a:rPr>
              <a:t>D</a:t>
            </a:r>
            <a:r>
              <a:rPr lang="es-MX" altLang="es-ES" b="1">
                <a:latin typeface="Times New Roman" pitchFamily="18" charset="0"/>
              </a:rPr>
              <a:t>r</a:t>
            </a:r>
          </a:p>
        </p:txBody>
      </p:sp>
      <p:graphicFrame>
        <p:nvGraphicFramePr>
          <p:cNvPr id="10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645450"/>
              </p:ext>
            </p:extLst>
          </p:nvPr>
        </p:nvGraphicFramePr>
        <p:xfrm>
          <a:off x="7446788" y="2077616"/>
          <a:ext cx="320675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Ecuación" r:id="rId6" imgW="126720" imgH="215640" progId="Equation.3">
                  <p:embed/>
                </p:oleObj>
              </mc:Choice>
              <mc:Fallback>
                <p:oleObj name="Ecuación" r:id="rId6" imgW="12672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788" y="2077616"/>
                        <a:ext cx="320675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0"/>
          <p:cNvSpPr>
            <a:spLocks noGrp="1" noChangeArrowheads="1"/>
          </p:cNvSpPr>
          <p:nvPr>
            <p:ph type="title"/>
          </p:nvPr>
        </p:nvSpPr>
        <p:spPr>
          <a:xfrm>
            <a:off x="1089595" y="620688"/>
            <a:ext cx="6938789" cy="641350"/>
          </a:xfrm>
        </p:spPr>
        <p:txBody>
          <a:bodyPr/>
          <a:lstStyle/>
          <a:p>
            <a:pPr eaLnBrk="1" hangingPunct="1"/>
            <a:r>
              <a:rPr lang="es-ES_tradnl" altLang="es-ES" sz="3600" smtClean="0">
                <a:solidFill>
                  <a:schemeClr val="tx1"/>
                </a:solidFill>
              </a:rPr>
              <a:t>Velocidad promedio</a:t>
            </a:r>
            <a:endParaRPr lang="es-MX" altLang="es-ES" sz="3600" smtClean="0">
              <a:solidFill>
                <a:schemeClr val="tx1"/>
              </a:solidFill>
            </a:endParaRPr>
          </a:p>
        </p:txBody>
      </p:sp>
      <p:sp>
        <p:nvSpPr>
          <p:cNvPr id="1033" name="Line 7"/>
          <p:cNvSpPr>
            <a:spLocks noChangeShapeType="1"/>
          </p:cNvSpPr>
          <p:nvPr/>
        </p:nvSpPr>
        <p:spPr bwMode="auto">
          <a:xfrm flipH="1" flipV="1">
            <a:off x="6489526" y="3177754"/>
            <a:ext cx="928687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4" name="Line 7"/>
          <p:cNvSpPr>
            <a:spLocks noChangeShapeType="1"/>
          </p:cNvSpPr>
          <p:nvPr/>
        </p:nvSpPr>
        <p:spPr bwMode="auto">
          <a:xfrm flipH="1" flipV="1">
            <a:off x="7203901" y="2320504"/>
            <a:ext cx="214312" cy="200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5" name="Text Box 8"/>
          <p:cNvSpPr txBox="1">
            <a:spLocks noChangeArrowheads="1"/>
          </p:cNvSpPr>
          <p:nvPr/>
        </p:nvSpPr>
        <p:spPr bwMode="auto">
          <a:xfrm>
            <a:off x="6560963" y="3463504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b="1">
                <a:latin typeface="Times New Roman" pitchFamily="18" charset="0"/>
              </a:rPr>
              <a:t>r</a:t>
            </a:r>
            <a:r>
              <a:rPr lang="es-MX" altLang="es-ES" i="1" baseline="-25000">
                <a:latin typeface="Times New Roman" pitchFamily="18" charset="0"/>
              </a:rPr>
              <a:t>i</a:t>
            </a:r>
          </a:p>
        </p:txBody>
      </p:sp>
      <p:sp>
        <p:nvSpPr>
          <p:cNvPr id="1036" name="Text Box 8"/>
          <p:cNvSpPr txBox="1">
            <a:spLocks noChangeArrowheads="1"/>
          </p:cNvSpPr>
          <p:nvPr/>
        </p:nvSpPr>
        <p:spPr bwMode="auto">
          <a:xfrm>
            <a:off x="7346776" y="2963441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ES" b="1">
                <a:latin typeface="Times New Roman" pitchFamily="18" charset="0"/>
              </a:rPr>
              <a:t>r</a:t>
            </a:r>
            <a:r>
              <a:rPr lang="es-MX" altLang="es-ES" i="1" baseline="-25000">
                <a:latin typeface="Times New Roman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143000" y="126876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dirty="0">
                <a:latin typeface="Times New Roman" pitchFamily="18" charset="0"/>
              </a:rPr>
              <a:t>La velocidad instantánea, </a:t>
            </a:r>
            <a:r>
              <a:rPr lang="es-ES_tradnl" altLang="es-ES" b="1" dirty="0">
                <a:latin typeface="Times New Roman" pitchFamily="18" charset="0"/>
              </a:rPr>
              <a:t>v</a:t>
            </a:r>
            <a:r>
              <a:rPr lang="es-ES_tradnl" altLang="es-ES" dirty="0">
                <a:latin typeface="Times New Roman" pitchFamily="18" charset="0"/>
              </a:rPr>
              <a:t>, se define como el límite de la velocidad promedio, 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b="1" dirty="0" err="1">
                <a:latin typeface="Times New Roman" pitchFamily="18" charset="0"/>
              </a:rPr>
              <a:t>r</a:t>
            </a:r>
            <a:r>
              <a:rPr lang="es-ES_tradnl" altLang="es-ES" dirty="0">
                <a:latin typeface="Times New Roman" pitchFamily="18" charset="0"/>
              </a:rPr>
              <a:t>/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i="1" dirty="0" err="1">
                <a:latin typeface="Times New Roman" pitchFamily="18" charset="0"/>
              </a:rPr>
              <a:t>t</a:t>
            </a:r>
            <a:r>
              <a:rPr lang="es-ES_tradnl" altLang="es-ES" dirty="0">
                <a:latin typeface="Times New Roman" pitchFamily="18" charset="0"/>
              </a:rPr>
              <a:t>, conforme </a:t>
            </a:r>
            <a:r>
              <a:rPr lang="es-ES_tradnl" altLang="es-ES" dirty="0" err="1">
                <a:latin typeface="Symbol" pitchFamily="18" charset="2"/>
              </a:rPr>
              <a:t>D</a:t>
            </a:r>
            <a:r>
              <a:rPr lang="es-ES_tradnl" altLang="es-ES" i="1" dirty="0" err="1">
                <a:latin typeface="Times New Roman" pitchFamily="18" charset="0"/>
              </a:rPr>
              <a:t>t</a:t>
            </a:r>
            <a:r>
              <a:rPr lang="es-ES_tradnl" altLang="es-ES" dirty="0">
                <a:latin typeface="Times New Roman" pitchFamily="18" charset="0"/>
              </a:rPr>
              <a:t> tiende a cero.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65605"/>
              </p:ext>
            </p:extLst>
          </p:nvPr>
        </p:nvGraphicFramePr>
        <p:xfrm>
          <a:off x="1535113" y="4869160"/>
          <a:ext cx="21859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9" name="Ecuación" r:id="rId4" imgW="1117440" imgH="406080" progId="Equation.3">
                  <p:embed/>
                </p:oleObj>
              </mc:Choice>
              <mc:Fallback>
                <p:oleObj name="Ecuación" r:id="rId4" imgW="1117440" imgH="406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4869160"/>
                        <a:ext cx="218598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524000" y="2420888"/>
            <a:ext cx="3048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ES" dirty="0">
                <a:latin typeface="Times New Roman" pitchFamily="18" charset="0"/>
              </a:rPr>
              <a:t>La velocidad instantánea tiene la dirección de la tangente a la trayectoria en el punto </a:t>
            </a:r>
            <a:r>
              <a:rPr lang="es-ES_tradnl" altLang="es-ES" i="1" dirty="0">
                <a:latin typeface="Times New Roman" pitchFamily="18" charset="0"/>
              </a:rPr>
              <a:t>P</a:t>
            </a:r>
            <a:r>
              <a:rPr lang="es-ES_tradnl" altLang="es-ES" dirty="0">
                <a:latin typeface="Times New Roman" pitchFamily="18" charset="0"/>
              </a:rPr>
              <a:t>.</a:t>
            </a:r>
          </a:p>
        </p:txBody>
      </p:sp>
      <p:sp>
        <p:nvSpPr>
          <p:cNvPr id="2071" name="Rectangle 32"/>
          <p:cNvSpPr>
            <a:spLocks noGrp="1" noChangeArrowheads="1"/>
          </p:cNvSpPr>
          <p:nvPr>
            <p:ph type="title"/>
          </p:nvPr>
        </p:nvSpPr>
        <p:spPr>
          <a:xfrm>
            <a:off x="1161604" y="476672"/>
            <a:ext cx="6410772" cy="641350"/>
          </a:xfrm>
        </p:spPr>
        <p:txBody>
          <a:bodyPr/>
          <a:lstStyle/>
          <a:p>
            <a:pPr eaLnBrk="1" hangingPunct="1"/>
            <a:r>
              <a:rPr lang="es-ES_tradnl" altLang="es-ES" sz="3600" dirty="0" smtClean="0">
                <a:solidFill>
                  <a:schemeClr val="tx1"/>
                </a:solidFill>
              </a:rPr>
              <a:t>Velocidad instantánea</a:t>
            </a:r>
            <a:endParaRPr lang="es-MX" altLang="es-ES" sz="3600" dirty="0" smtClean="0">
              <a:solidFill>
                <a:schemeClr val="tx1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4499992" y="2132856"/>
            <a:ext cx="4419600" cy="3902075"/>
            <a:chOff x="4499992" y="2132856"/>
            <a:chExt cx="4419600" cy="3902075"/>
          </a:xfrm>
        </p:grpSpPr>
        <p:sp>
          <p:nvSpPr>
            <p:cNvPr id="2053" name="Line 7"/>
            <p:cNvSpPr>
              <a:spLocks noChangeShapeType="1"/>
            </p:cNvSpPr>
            <p:nvPr/>
          </p:nvSpPr>
          <p:spPr bwMode="auto">
            <a:xfrm>
              <a:off x="4857180" y="2413992"/>
              <a:ext cx="0" cy="3505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54" name="Line 8"/>
            <p:cNvSpPr>
              <a:spLocks noChangeShapeType="1"/>
            </p:cNvSpPr>
            <p:nvPr/>
          </p:nvSpPr>
          <p:spPr bwMode="auto">
            <a:xfrm>
              <a:off x="4571430" y="5680919"/>
              <a:ext cx="3733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55" name="Freeform 11"/>
            <p:cNvSpPr>
              <a:spLocks/>
            </p:cNvSpPr>
            <p:nvPr/>
          </p:nvSpPr>
          <p:spPr bwMode="auto">
            <a:xfrm>
              <a:off x="5357242" y="2609106"/>
              <a:ext cx="2794000" cy="2286000"/>
            </a:xfrm>
            <a:custGeom>
              <a:avLst/>
              <a:gdLst>
                <a:gd name="T0" fmla="*/ 2147483647 w 1760"/>
                <a:gd name="T1" fmla="*/ 2147483647 h 1440"/>
                <a:gd name="T2" fmla="*/ 2147483647 w 1760"/>
                <a:gd name="T3" fmla="*/ 2147483647 h 1440"/>
                <a:gd name="T4" fmla="*/ 2147483647 w 1760"/>
                <a:gd name="T5" fmla="*/ 2147483647 h 1440"/>
                <a:gd name="T6" fmla="*/ 2147483647 w 1760"/>
                <a:gd name="T7" fmla="*/ 2147483647 h 1440"/>
                <a:gd name="T8" fmla="*/ 2147483647 w 1760"/>
                <a:gd name="T9" fmla="*/ 2147483647 h 14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0"/>
                <a:gd name="T16" fmla="*/ 0 h 1440"/>
                <a:gd name="T17" fmla="*/ 1760 w 1760"/>
                <a:gd name="T18" fmla="*/ 1440 h 14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0" h="1440">
                  <a:moveTo>
                    <a:pt x="128" y="1440"/>
                  </a:moveTo>
                  <a:cubicBezTo>
                    <a:pt x="64" y="1168"/>
                    <a:pt x="0" y="896"/>
                    <a:pt x="80" y="672"/>
                  </a:cubicBezTo>
                  <a:cubicBezTo>
                    <a:pt x="160" y="448"/>
                    <a:pt x="408" y="192"/>
                    <a:pt x="608" y="96"/>
                  </a:cubicBezTo>
                  <a:cubicBezTo>
                    <a:pt x="808" y="0"/>
                    <a:pt x="1088" y="16"/>
                    <a:pt x="1280" y="96"/>
                  </a:cubicBezTo>
                  <a:cubicBezTo>
                    <a:pt x="1472" y="176"/>
                    <a:pt x="1616" y="376"/>
                    <a:pt x="176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/>
              <a:endParaRPr lang="es-MX" altLang="es-ES"/>
            </a:p>
          </p:txBody>
        </p:sp>
        <p:sp>
          <p:nvSpPr>
            <p:cNvPr id="2056" name="Line 12"/>
            <p:cNvSpPr>
              <a:spLocks noChangeShapeType="1"/>
            </p:cNvSpPr>
            <p:nvPr/>
          </p:nvSpPr>
          <p:spPr bwMode="auto">
            <a:xfrm flipV="1">
              <a:off x="5433442" y="3218706"/>
              <a:ext cx="2514600" cy="914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57" name="Line 13"/>
            <p:cNvSpPr>
              <a:spLocks noChangeShapeType="1"/>
            </p:cNvSpPr>
            <p:nvPr/>
          </p:nvSpPr>
          <p:spPr bwMode="auto">
            <a:xfrm flipV="1">
              <a:off x="5433442" y="2837706"/>
              <a:ext cx="2057400" cy="12954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58" name="Line 14"/>
            <p:cNvSpPr>
              <a:spLocks noChangeShapeType="1"/>
            </p:cNvSpPr>
            <p:nvPr/>
          </p:nvSpPr>
          <p:spPr bwMode="auto">
            <a:xfrm flipV="1">
              <a:off x="5433442" y="2685306"/>
              <a:ext cx="1524000" cy="14478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59" name="Line 17"/>
            <p:cNvSpPr>
              <a:spLocks noChangeShapeType="1"/>
            </p:cNvSpPr>
            <p:nvPr/>
          </p:nvSpPr>
          <p:spPr bwMode="auto">
            <a:xfrm flipH="1" flipV="1">
              <a:off x="5281042" y="2304306"/>
              <a:ext cx="228600" cy="297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60" name="Text Box 21"/>
            <p:cNvSpPr txBox="1">
              <a:spLocks noChangeArrowheads="1"/>
            </p:cNvSpPr>
            <p:nvPr/>
          </p:nvSpPr>
          <p:spPr bwMode="auto">
            <a:xfrm>
              <a:off x="7928992" y="2823419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Q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061" name="Text Box 22"/>
            <p:cNvSpPr txBox="1">
              <a:spLocks noChangeArrowheads="1"/>
            </p:cNvSpPr>
            <p:nvPr/>
          </p:nvSpPr>
          <p:spPr bwMode="auto">
            <a:xfrm>
              <a:off x="7490842" y="2456706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Q’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062" name="Text Box 23"/>
            <p:cNvSpPr txBox="1">
              <a:spLocks noChangeArrowheads="1"/>
            </p:cNvSpPr>
            <p:nvPr/>
          </p:nvSpPr>
          <p:spPr bwMode="auto">
            <a:xfrm>
              <a:off x="6881242" y="2228106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Q’’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063" name="Text Box 24"/>
            <p:cNvSpPr txBox="1">
              <a:spLocks noChangeArrowheads="1"/>
            </p:cNvSpPr>
            <p:nvPr/>
          </p:nvSpPr>
          <p:spPr bwMode="auto">
            <a:xfrm>
              <a:off x="7286055" y="3037731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s-ES_tradnl" altLang="es-ES" sz="1800" b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r>
                <a:rPr lang="es-ES_tradnl" altLang="es-ES" sz="1800" b="1" baseline="-2500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s-ES_tradnl" altLang="es-ES" sz="1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064" name="Text Box 25"/>
            <p:cNvSpPr txBox="1">
              <a:spLocks noChangeArrowheads="1"/>
            </p:cNvSpPr>
            <p:nvPr/>
          </p:nvSpPr>
          <p:spPr bwMode="auto">
            <a:xfrm>
              <a:off x="6071617" y="2751981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s-ES_tradnl" altLang="es-ES" sz="1800" b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r>
                <a:rPr lang="es-ES_tradnl" altLang="es-ES" sz="1800" b="1" baseline="-25000">
                  <a:solidFill>
                    <a:srgbClr val="FF0000"/>
                  </a:solidFill>
                  <a:latin typeface="Times New Roman" pitchFamily="18" charset="0"/>
                </a:rPr>
                <a:t>3</a:t>
              </a:r>
              <a:endParaRPr lang="es-ES_tradnl" altLang="es-ES" sz="1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065" name="Text Box 26"/>
            <p:cNvSpPr txBox="1">
              <a:spLocks noChangeArrowheads="1"/>
            </p:cNvSpPr>
            <p:nvPr/>
          </p:nvSpPr>
          <p:spPr bwMode="auto">
            <a:xfrm>
              <a:off x="6857430" y="2680544"/>
              <a:ext cx="6096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>
                  <a:solidFill>
                    <a:srgbClr val="FF0000"/>
                  </a:solidFill>
                  <a:latin typeface="Symbol" pitchFamily="18" charset="2"/>
                </a:rPr>
                <a:t>D</a:t>
              </a:r>
              <a:r>
                <a:rPr lang="es-ES_tradnl" altLang="es-ES" sz="1800" b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r>
                <a:rPr lang="es-ES_tradnl" altLang="es-ES" sz="1800" b="1" baseline="-25000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  <a:endParaRPr lang="es-ES_tradnl" altLang="es-ES" sz="18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066" name="Text Box 27"/>
            <p:cNvSpPr txBox="1">
              <a:spLocks noChangeArrowheads="1"/>
            </p:cNvSpPr>
            <p:nvPr/>
          </p:nvSpPr>
          <p:spPr bwMode="auto">
            <a:xfrm>
              <a:off x="5128642" y="3980706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P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068" name="Text Box 29"/>
            <p:cNvSpPr txBox="1">
              <a:spLocks noChangeArrowheads="1"/>
            </p:cNvSpPr>
            <p:nvPr/>
          </p:nvSpPr>
          <p:spPr bwMode="auto">
            <a:xfrm>
              <a:off x="8386192" y="5409456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x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069" name="Text Box 30"/>
            <p:cNvSpPr txBox="1">
              <a:spLocks noChangeArrowheads="1"/>
            </p:cNvSpPr>
            <p:nvPr/>
          </p:nvSpPr>
          <p:spPr bwMode="auto">
            <a:xfrm>
              <a:off x="4652392" y="2132856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y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070" name="Text Box 31"/>
            <p:cNvSpPr txBox="1">
              <a:spLocks noChangeArrowheads="1"/>
            </p:cNvSpPr>
            <p:nvPr/>
          </p:nvSpPr>
          <p:spPr bwMode="auto">
            <a:xfrm>
              <a:off x="4499992" y="5638056"/>
              <a:ext cx="5334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2000" i="1">
                  <a:latin typeface="Times New Roman" pitchFamily="18" charset="0"/>
                </a:rPr>
                <a:t>O</a:t>
              </a:r>
              <a:endParaRPr lang="es-ES_tradnl" altLang="es-ES">
                <a:latin typeface="Times New Roman" pitchFamily="18" charset="0"/>
              </a:endParaRPr>
            </a:p>
          </p:txBody>
        </p:sp>
        <p:sp>
          <p:nvSpPr>
            <p:cNvPr id="2072" name="Line 14"/>
            <p:cNvSpPr>
              <a:spLocks noChangeShapeType="1"/>
            </p:cNvSpPr>
            <p:nvPr/>
          </p:nvSpPr>
          <p:spPr bwMode="auto">
            <a:xfrm flipV="1">
              <a:off x="4857180" y="4180731"/>
              <a:ext cx="571500" cy="1500188"/>
            </a:xfrm>
            <a:prstGeom prst="line">
              <a:avLst/>
            </a:prstGeom>
            <a:noFill/>
            <a:ln w="9525">
              <a:solidFill>
                <a:srgbClr val="00B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73" name="Line 14"/>
            <p:cNvSpPr>
              <a:spLocks noChangeShapeType="1"/>
            </p:cNvSpPr>
            <p:nvPr/>
          </p:nvSpPr>
          <p:spPr bwMode="auto">
            <a:xfrm flipV="1">
              <a:off x="4857180" y="3252044"/>
              <a:ext cx="3071812" cy="2428875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74" name="Line 14"/>
            <p:cNvSpPr>
              <a:spLocks noChangeShapeType="1"/>
            </p:cNvSpPr>
            <p:nvPr/>
          </p:nvSpPr>
          <p:spPr bwMode="auto">
            <a:xfrm flipV="1">
              <a:off x="4857180" y="2823419"/>
              <a:ext cx="2643187" cy="2857500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75" name="Line 14"/>
            <p:cNvSpPr>
              <a:spLocks noChangeShapeType="1"/>
            </p:cNvSpPr>
            <p:nvPr/>
          </p:nvSpPr>
          <p:spPr bwMode="auto">
            <a:xfrm flipV="1">
              <a:off x="4857180" y="2680544"/>
              <a:ext cx="2143125" cy="3000375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" name="Text Box 24"/>
            <p:cNvSpPr txBox="1">
              <a:spLocks noChangeArrowheads="1"/>
            </p:cNvSpPr>
            <p:nvPr/>
          </p:nvSpPr>
          <p:spPr bwMode="auto">
            <a:xfrm>
              <a:off x="6571680" y="4180731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s-ES_tradnl" sz="18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</a:rPr>
                <a:t>r</a:t>
              </a:r>
              <a:r>
                <a:rPr lang="es-ES_tradnl" sz="1800" b="1" baseline="-25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</a:rPr>
                <a:t>1</a:t>
              </a:r>
              <a:endParaRPr lang="es-ES_tradnl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6500242" y="3752106"/>
              <a:ext cx="6096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s-ES_tradnl" sz="18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</a:rPr>
                <a:t>r</a:t>
              </a:r>
              <a:r>
                <a:rPr lang="es-ES_tradnl" sz="1800" b="1" baseline="-25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</a:rPr>
                <a:t>2</a:t>
              </a:r>
              <a:endParaRPr lang="es-ES_tradnl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34" name="Text Box 25"/>
            <p:cNvSpPr txBox="1">
              <a:spLocks noChangeArrowheads="1"/>
            </p:cNvSpPr>
            <p:nvPr/>
          </p:nvSpPr>
          <p:spPr bwMode="auto">
            <a:xfrm>
              <a:off x="5928742" y="3894981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s-ES_tradnl" sz="18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</a:rPr>
                <a:t>r</a:t>
              </a:r>
              <a:r>
                <a:rPr lang="es-ES_tradnl" sz="1800" b="1" baseline="-250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Times New Roman" pitchFamily="18" charset="0"/>
                </a:rPr>
                <a:t>3</a:t>
              </a:r>
              <a:endParaRPr lang="es-ES_tradnl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endParaRPr>
            </a:p>
          </p:txBody>
        </p:sp>
        <p:sp>
          <p:nvSpPr>
            <p:cNvPr id="2079" name="Text Box 25"/>
            <p:cNvSpPr txBox="1">
              <a:spLocks noChangeArrowheads="1"/>
            </p:cNvSpPr>
            <p:nvPr/>
          </p:nvSpPr>
          <p:spPr bwMode="auto">
            <a:xfrm>
              <a:off x="4928617" y="4466481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>
                  <a:solidFill>
                    <a:srgbClr val="00B050"/>
                  </a:solidFill>
                  <a:latin typeface="Times New Roman" pitchFamily="18" charset="0"/>
                </a:rPr>
                <a:t>r</a:t>
              </a:r>
              <a:endParaRPr lang="es-ES_tradnl" altLang="es-ES" sz="1800">
                <a:solidFill>
                  <a:srgbClr val="00B050"/>
                </a:solidFill>
                <a:latin typeface="Times New Roman" pitchFamily="18" charset="0"/>
              </a:endParaRPr>
            </a:p>
          </p:txBody>
        </p:sp>
        <p:sp>
          <p:nvSpPr>
            <p:cNvPr id="2080" name="Line 14"/>
            <p:cNvSpPr>
              <a:spLocks noChangeShapeType="1"/>
            </p:cNvSpPr>
            <p:nvPr/>
          </p:nvSpPr>
          <p:spPr bwMode="auto">
            <a:xfrm flipH="1" flipV="1">
              <a:off x="5357242" y="3252044"/>
              <a:ext cx="71438" cy="928687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81" name="Text Box 28"/>
            <p:cNvSpPr txBox="1">
              <a:spLocks noChangeArrowheads="1"/>
            </p:cNvSpPr>
            <p:nvPr/>
          </p:nvSpPr>
          <p:spPr bwMode="auto">
            <a:xfrm>
              <a:off x="5071492" y="3323481"/>
              <a:ext cx="42862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altLang="es-ES" sz="1800" b="1">
                  <a:solidFill>
                    <a:srgbClr val="FF00FF"/>
                  </a:solidFill>
                  <a:latin typeface="Times New Roman" pitchFamily="18" charset="0"/>
                </a:rPr>
                <a:t>v</a:t>
              </a:r>
              <a:endParaRPr lang="es-ES_tradnl" altLang="es-ES">
                <a:solidFill>
                  <a:srgbClr val="FF00FF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1 Título"/>
          <p:cNvSpPr>
            <a:spLocks noGrp="1"/>
          </p:cNvSpPr>
          <p:nvPr>
            <p:ph type="title"/>
          </p:nvPr>
        </p:nvSpPr>
        <p:spPr>
          <a:xfrm>
            <a:off x="1331640" y="404664"/>
            <a:ext cx="3844478" cy="769937"/>
          </a:xfrm>
        </p:spPr>
        <p:txBody>
          <a:bodyPr/>
          <a:lstStyle/>
          <a:p>
            <a:pPr eaLnBrk="1" hangingPunct="1"/>
            <a:r>
              <a:rPr lang="es-MX" altLang="es-ES" dirty="0" smtClean="0"/>
              <a:t>continuación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643063" y="2772370"/>
            <a:ext cx="2714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s-ES_tradnl" altLang="es-ES" b="1" dirty="0">
                <a:latin typeface="Times New Roman" pitchFamily="18" charset="0"/>
              </a:rPr>
              <a:t>v</a:t>
            </a:r>
            <a:r>
              <a:rPr lang="es-ES_tradnl" altLang="es-ES" dirty="0">
                <a:latin typeface="Times New Roman" pitchFamily="18" charset="0"/>
              </a:rPr>
              <a:t> = </a:t>
            </a:r>
            <a:r>
              <a:rPr lang="es-ES_tradnl" altLang="es-ES" i="1" dirty="0" err="1" smtClean="0">
                <a:latin typeface="Times New Roman" pitchFamily="18" charset="0"/>
              </a:rPr>
              <a:t>v</a:t>
            </a:r>
            <a:r>
              <a:rPr lang="es-ES_tradnl" altLang="es-ES" i="1" baseline="-25000" dirty="0" err="1" smtClean="0">
                <a:latin typeface="Times New Roman" pitchFamily="18" charset="0"/>
              </a:rPr>
              <a:t>x</a:t>
            </a:r>
            <a:r>
              <a:rPr lang="es-ES_tradnl" altLang="es-ES" i="1" baseline="-25000" dirty="0" smtClean="0">
                <a:latin typeface="Times New Roman" pitchFamily="18" charset="0"/>
              </a:rPr>
              <a:t> </a:t>
            </a:r>
            <a:r>
              <a:rPr lang="es-ES_tradnl" altLang="es-ES" b="1" dirty="0" smtClean="0">
                <a:latin typeface="Times New Roman" pitchFamily="18" charset="0"/>
              </a:rPr>
              <a:t>i </a:t>
            </a:r>
            <a:r>
              <a:rPr lang="es-ES_tradnl" altLang="es-ES" dirty="0">
                <a:latin typeface="Times New Roman" pitchFamily="18" charset="0"/>
              </a:rPr>
              <a:t>+ </a:t>
            </a:r>
            <a:r>
              <a:rPr lang="es-ES_tradnl" altLang="es-ES" i="1" dirty="0" err="1" smtClean="0">
                <a:latin typeface="Times New Roman" pitchFamily="18" charset="0"/>
              </a:rPr>
              <a:t>v</a:t>
            </a:r>
            <a:r>
              <a:rPr lang="es-ES_tradnl" altLang="es-ES" i="1" baseline="-25000" dirty="0" err="1" smtClean="0">
                <a:latin typeface="Times New Roman" pitchFamily="18" charset="0"/>
              </a:rPr>
              <a:t>y</a:t>
            </a:r>
            <a:r>
              <a:rPr lang="es-ES_tradnl" altLang="es-ES" i="1" baseline="-25000" dirty="0" smtClean="0">
                <a:latin typeface="Times New Roman" pitchFamily="18" charset="0"/>
              </a:rPr>
              <a:t> </a:t>
            </a:r>
            <a:r>
              <a:rPr lang="es-ES_tradnl" altLang="es-ES" b="1" dirty="0" smtClean="0">
                <a:latin typeface="Times New Roman" pitchFamily="18" charset="0"/>
              </a:rPr>
              <a:t>j</a:t>
            </a:r>
            <a:endParaRPr lang="es-ES_tradnl" altLang="es-ES" b="1" dirty="0">
              <a:latin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lang="es-ES_tradnl" altLang="es-ES" b="1" dirty="0">
                <a:latin typeface="Times New Roman" pitchFamily="18" charset="0"/>
              </a:rPr>
              <a:t>o</a:t>
            </a:r>
          </a:p>
          <a:p>
            <a:pPr algn="just">
              <a:spcBef>
                <a:spcPct val="50000"/>
              </a:spcBef>
            </a:pPr>
            <a:r>
              <a:rPr lang="es-ES_tradnl" altLang="es-ES" b="1" dirty="0">
                <a:latin typeface="Times New Roman" pitchFamily="18" charset="0"/>
              </a:rPr>
              <a:t>v</a:t>
            </a:r>
            <a:r>
              <a:rPr lang="es-ES_tradnl" altLang="es-ES" dirty="0">
                <a:latin typeface="Times New Roman" pitchFamily="18" charset="0"/>
              </a:rPr>
              <a:t> = </a:t>
            </a:r>
            <a:r>
              <a:rPr lang="es-ES_tradnl" altLang="es-ES" b="1" dirty="0" err="1">
                <a:latin typeface="Times New Roman" pitchFamily="18" charset="0"/>
              </a:rPr>
              <a:t>v</a:t>
            </a:r>
            <a:r>
              <a:rPr lang="es-ES_tradnl" altLang="es-ES" i="1" baseline="-25000" dirty="0" err="1">
                <a:latin typeface="Times New Roman" pitchFamily="18" charset="0"/>
              </a:rPr>
              <a:t>x</a:t>
            </a:r>
            <a:r>
              <a:rPr lang="es-ES_tradnl" altLang="es-ES" b="1" dirty="0">
                <a:latin typeface="Times New Roman" pitchFamily="18" charset="0"/>
              </a:rPr>
              <a:t> </a:t>
            </a:r>
            <a:r>
              <a:rPr lang="es-ES_tradnl" altLang="es-ES" dirty="0">
                <a:latin typeface="Times New Roman" pitchFamily="18" charset="0"/>
              </a:rPr>
              <a:t>+ </a:t>
            </a:r>
            <a:r>
              <a:rPr lang="es-ES_tradnl" altLang="es-ES" b="1" dirty="0" err="1">
                <a:latin typeface="Times New Roman" pitchFamily="18" charset="0"/>
              </a:rPr>
              <a:t>v</a:t>
            </a:r>
            <a:r>
              <a:rPr lang="es-ES_tradnl" altLang="es-ES" i="1" baseline="-25000" dirty="0" err="1">
                <a:latin typeface="Times New Roman" pitchFamily="18" charset="0"/>
              </a:rPr>
              <a:t>y</a:t>
            </a:r>
            <a:endParaRPr lang="es-ES_tradnl" altLang="es-ES" b="1" dirty="0">
              <a:latin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0364998"/>
              </p:ext>
            </p:extLst>
          </p:nvPr>
        </p:nvGraphicFramePr>
        <p:xfrm>
          <a:off x="1571625" y="1700808"/>
          <a:ext cx="240823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Ecuación" r:id="rId4" imgW="1231560" imgH="393480" progId="Equation.3">
                  <p:embed/>
                </p:oleObj>
              </mc:Choice>
              <mc:Fallback>
                <p:oleObj name="Ecuación" r:id="rId4" imgW="12315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1700808"/>
                        <a:ext cx="2408238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533089"/>
              </p:ext>
            </p:extLst>
          </p:nvPr>
        </p:nvGraphicFramePr>
        <p:xfrm>
          <a:off x="1785938" y="4629745"/>
          <a:ext cx="15398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Ecuación" r:id="rId6" imgW="787320" imgH="291960" progId="Equation.3">
                  <p:embed/>
                </p:oleObj>
              </mc:Choice>
              <mc:Fallback>
                <p:oleObj name="Ecuación" r:id="rId6" imgW="787320" imgH="29196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629745"/>
                        <a:ext cx="15398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2475</TotalTime>
  <Words>2518</Words>
  <Application>Microsoft Office PowerPoint</Application>
  <PresentationFormat>Presentación en pantalla (4:3)</PresentationFormat>
  <Paragraphs>400</Paragraphs>
  <Slides>57</Slides>
  <Notes>43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57</vt:i4>
      </vt:variant>
    </vt:vector>
  </HeadingPairs>
  <TitlesOfParts>
    <vt:vector size="61" baseType="lpstr">
      <vt:lpstr>Solsticio</vt:lpstr>
      <vt:lpstr>Ecuación</vt:lpstr>
      <vt:lpstr>Imagen de mapa de bits</vt:lpstr>
      <vt:lpstr>Microsoft Editor de ecuaciones 3.0</vt:lpstr>
      <vt:lpstr>Movimiento en dos dimensiones</vt:lpstr>
      <vt:lpstr>Contenido</vt:lpstr>
      <vt:lpstr>Desplazamiento</vt:lpstr>
      <vt:lpstr>Vector de posición en 2D y 3D</vt:lpstr>
      <vt:lpstr>Ejemplo</vt:lpstr>
      <vt:lpstr>Ejemplo</vt:lpstr>
      <vt:lpstr>Velocidad promedio</vt:lpstr>
      <vt:lpstr>Velocidad instantánea</vt:lpstr>
      <vt:lpstr>continuación</vt:lpstr>
      <vt:lpstr>ejemplo</vt:lpstr>
      <vt:lpstr>Tarea</vt:lpstr>
      <vt:lpstr>Aceleración media</vt:lpstr>
      <vt:lpstr>Presentación de PowerPoint</vt:lpstr>
      <vt:lpstr>Aceleración instantánea</vt:lpstr>
      <vt:lpstr>Ejemplo</vt:lpstr>
      <vt:lpstr>Tarea</vt:lpstr>
      <vt:lpstr>Movimiento de proyectiles</vt:lpstr>
      <vt:lpstr>Movimiento de proyectiles</vt:lpstr>
      <vt:lpstr>Movimiento de proyectiles</vt:lpstr>
      <vt:lpstr>Trayectoria de un proyectil</vt:lpstr>
      <vt:lpstr>Trayectoria parabólica</vt:lpstr>
      <vt:lpstr>Representación vectorial de las velocidades</vt:lpstr>
      <vt:lpstr>Ecuaciones del movimiento</vt:lpstr>
      <vt:lpstr>Ecuaciones del movimiento</vt:lpstr>
      <vt:lpstr>Ecuaciones del movimiento</vt:lpstr>
      <vt:lpstr>Desplazamiento horizontal y vertical de una partícula en movimiento parabólico. </vt:lpstr>
      <vt:lpstr>Vector desplazamiento en el tiro parabólico</vt:lpstr>
      <vt:lpstr>Trayectoria</vt:lpstr>
      <vt:lpstr>Algunos parámetros del tiro parabólico</vt:lpstr>
      <vt:lpstr>Máximo alcance</vt:lpstr>
      <vt:lpstr>Ejemplo</vt:lpstr>
      <vt:lpstr>Ejemplo (cont.)</vt:lpstr>
      <vt:lpstr>Tarea</vt:lpstr>
      <vt:lpstr>Ejercicios</vt:lpstr>
      <vt:lpstr>Presentación de PowerPoint</vt:lpstr>
      <vt:lpstr>Presentación de PowerPoint</vt:lpstr>
      <vt:lpstr>Ejercicios</vt:lpstr>
      <vt:lpstr>Presentación de PowerPoint</vt:lpstr>
      <vt:lpstr>Movimiento relativo</vt:lpstr>
      <vt:lpstr>Velocidad relativa</vt:lpstr>
      <vt:lpstr>Aceleración relativa</vt:lpstr>
      <vt:lpstr>Ejercicio</vt:lpstr>
      <vt:lpstr>Solución</vt:lpstr>
      <vt:lpstr>Presentación de PowerPoint</vt:lpstr>
      <vt:lpstr>Movimiento circular</vt:lpstr>
      <vt:lpstr>Longitud de arco</vt:lpstr>
      <vt:lpstr>Movimiento alrededor de un círculo</vt:lpstr>
      <vt:lpstr>Periodo y frecuencia</vt:lpstr>
      <vt:lpstr>Aceleración radial</vt:lpstr>
      <vt:lpstr>Aceleración radial</vt:lpstr>
      <vt:lpstr>Ejemplo</vt:lpstr>
      <vt:lpstr>Tarea</vt:lpstr>
      <vt:lpstr>MOVIMIENTO CIRCULAR NO UNIFORME</vt:lpstr>
      <vt:lpstr>Continuación</vt:lpstr>
      <vt:lpstr>Aceleración radial y tangencial</vt:lpstr>
      <vt:lpstr>Movimiento de un péndulo</vt:lpstr>
      <vt:lpstr>Movimiento en una trayectoria curva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Fis. Hector Medellín Anaya</dc:creator>
  <cp:lastModifiedBy>Usuario</cp:lastModifiedBy>
  <cp:revision>179</cp:revision>
  <cp:lastPrinted>1999-09-06T15:14:46Z</cp:lastPrinted>
  <dcterms:created xsi:type="dcterms:W3CDTF">1999-09-05T23:39:38Z</dcterms:created>
  <dcterms:modified xsi:type="dcterms:W3CDTF">2015-06-22T12:00:03Z</dcterms:modified>
</cp:coreProperties>
</file>