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258" r:id="rId4"/>
    <p:sldId id="261" r:id="rId5"/>
    <p:sldId id="257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913775" y="1918952"/>
            <a:ext cx="10364451" cy="475230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C" sz="58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UNIVERSIDAD LAICA ELOY ALFARO DE MANABÍ</a:t>
            </a:r>
            <a:endParaRPr lang="es-EC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endParaRPr lang="es-EC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s-EC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s-EC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INTEGRANTES: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s-EC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Cevallos MESIAS LADY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s-EC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GOMEZ SANTANA XIOMARA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s-EC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PINARGOTE COBEÑA KATHYA</a:t>
            </a:r>
          </a:p>
          <a:p>
            <a:endParaRPr lang="es-EC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s-EC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PROFESORA:</a:t>
            </a:r>
            <a:endParaRPr lang="es-EC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s-EC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ING.KARLA RIVERA</a:t>
            </a:r>
          </a:p>
          <a:p>
            <a:endParaRPr lang="es-EC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es-EC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CURSO:</a:t>
            </a:r>
            <a:endParaRPr lang="es-EC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s-EC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3° “C” INGENIERIA CIVIL</a:t>
            </a:r>
            <a:endParaRPr lang="es-EC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es-EC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es-EC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685800" indent="-685800">
              <a:buFont typeface="Arial" pitchFamily="34" charset="0"/>
              <a:buChar char="•"/>
            </a:pPr>
            <a:endParaRPr lang="es-EC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es-EC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522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07583" y="2060618"/>
            <a:ext cx="10307630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sz="138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CUARTILES</a:t>
            </a:r>
            <a:endParaRPr lang="es-EC" sz="13800" b="1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21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Que son los cuartiles</a:t>
            </a:r>
            <a:endParaRPr lang="es-EC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890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C" sz="2400" dirty="0" smtClean="0">
                <a:latin typeface="Arial Rounded MT Bold" panose="020F0704030504030204" pitchFamily="34" charset="0"/>
              </a:rPr>
              <a:t>L</a:t>
            </a:r>
            <a:r>
              <a:rPr lang="es-EC" sz="2400" cap="none" dirty="0" smtClean="0">
                <a:latin typeface="Arial Rounded MT Bold" panose="020F0704030504030204" pitchFamily="34" charset="0"/>
              </a:rPr>
              <a:t>os cuartiles son tres valores de la variable que dividen a un conjunto de datos ordenados en cuatro partes iguales.</a:t>
            </a:r>
            <a:endParaRPr lang="es-EC" sz="24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C" sz="2400" dirty="0" smtClean="0">
                <a:latin typeface="Arial Rounded MT Bold" panose="020F0704030504030204" pitchFamily="34" charset="0"/>
              </a:rPr>
              <a:t>Q</a:t>
            </a:r>
            <a:r>
              <a:rPr lang="es-EC" sz="1000" dirty="0" smtClean="0">
                <a:latin typeface="Arial Rounded MT Bold" panose="020F0704030504030204" pitchFamily="34" charset="0"/>
              </a:rPr>
              <a:t>1</a:t>
            </a:r>
            <a:r>
              <a:rPr lang="es-EC" sz="2400" dirty="0" smtClean="0">
                <a:latin typeface="Arial Rounded MT Bold" panose="020F0704030504030204" pitchFamily="34" charset="0"/>
              </a:rPr>
              <a:t>, Q</a:t>
            </a:r>
            <a:r>
              <a:rPr lang="es-EC" sz="1050" dirty="0" smtClean="0">
                <a:latin typeface="Arial Rounded MT Bold" panose="020F0704030504030204" pitchFamily="34" charset="0"/>
              </a:rPr>
              <a:t>2</a:t>
            </a:r>
            <a:r>
              <a:rPr lang="es-EC" sz="2400" dirty="0" smtClean="0">
                <a:latin typeface="Arial Rounded MT Bold" panose="020F0704030504030204" pitchFamily="34" charset="0"/>
              </a:rPr>
              <a:t>, Q</a:t>
            </a:r>
            <a:r>
              <a:rPr lang="es-EC" sz="1000" dirty="0" smtClean="0">
                <a:latin typeface="Arial Rounded MT Bold" panose="020F0704030504030204" pitchFamily="34" charset="0"/>
              </a:rPr>
              <a:t>3</a:t>
            </a:r>
            <a:r>
              <a:rPr lang="es-EC" sz="2400" dirty="0" smtClean="0">
                <a:latin typeface="Arial Rounded MT Bold" panose="020F0704030504030204" pitchFamily="34" charset="0"/>
              </a:rPr>
              <a:t>, Q</a:t>
            </a:r>
            <a:r>
              <a:rPr lang="es-EC" sz="1050" dirty="0" smtClean="0">
                <a:latin typeface="Arial Rounded MT Bold" panose="020F0704030504030204" pitchFamily="34" charset="0"/>
              </a:rPr>
              <a:t>4</a:t>
            </a:r>
            <a:r>
              <a:rPr lang="es-EC" sz="2400" dirty="0" smtClean="0">
                <a:latin typeface="Arial Rounded MT Bold" panose="020F0704030504030204" pitchFamily="34" charset="0"/>
              </a:rPr>
              <a:t>   d</a:t>
            </a:r>
            <a:r>
              <a:rPr lang="es-EC" sz="2400" cap="none" dirty="0" smtClean="0">
                <a:latin typeface="Arial Rounded MT Bold" panose="020F0704030504030204" pitchFamily="34" charset="0"/>
              </a:rPr>
              <a:t>eterminan</a:t>
            </a:r>
            <a:r>
              <a:rPr lang="es-EC" sz="2400" dirty="0" smtClean="0">
                <a:latin typeface="Arial Rounded MT Bold" panose="020F0704030504030204" pitchFamily="34" charset="0"/>
              </a:rPr>
              <a:t> </a:t>
            </a:r>
            <a:r>
              <a:rPr lang="es-EC" sz="2400" cap="none" dirty="0" smtClean="0">
                <a:latin typeface="Arial Rounded MT Bold" panose="020F0704030504030204" pitchFamily="34" charset="0"/>
              </a:rPr>
              <a:t>los valores correspondientes al 25%, al 50% y al 75% de los datos.</a:t>
            </a:r>
          </a:p>
          <a:p>
            <a:pPr marL="0" indent="0">
              <a:buNone/>
            </a:pPr>
            <a:endParaRPr lang="es-EC" sz="2400" dirty="0" smtClean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C" sz="2400" dirty="0" smtClean="0">
                <a:latin typeface="Arial Rounded MT Bold" panose="020F0704030504030204" pitchFamily="34" charset="0"/>
              </a:rPr>
              <a:t>Q</a:t>
            </a:r>
            <a:r>
              <a:rPr lang="es-EC" sz="1050" dirty="0" smtClean="0">
                <a:latin typeface="Arial Rounded MT Bold" panose="020F0704030504030204" pitchFamily="34" charset="0"/>
              </a:rPr>
              <a:t>2</a:t>
            </a:r>
            <a:r>
              <a:rPr lang="es-EC" sz="2400" dirty="0" smtClean="0">
                <a:latin typeface="Arial Rounded MT Bold" panose="020F0704030504030204" pitchFamily="34" charset="0"/>
              </a:rPr>
              <a:t> </a:t>
            </a:r>
            <a:r>
              <a:rPr lang="es-EC" sz="2400" cap="none" dirty="0" smtClean="0">
                <a:latin typeface="Arial Rounded MT Bold" panose="020F0704030504030204" pitchFamily="34" charset="0"/>
              </a:rPr>
              <a:t>coincide con la mediana.</a:t>
            </a:r>
          </a:p>
          <a:p>
            <a:pPr marL="0" indent="0">
              <a:buNone/>
            </a:pPr>
            <a:endParaRPr lang="es-EC" sz="2400" cap="none" dirty="0" smtClean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s-EC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1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Cálculo de los cuartil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046" y="1555432"/>
            <a:ext cx="1978661" cy="103536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1739158" y="3145358"/>
            <a:ext cx="79130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b="1" dirty="0">
                <a:latin typeface="Arial Black" pitchFamily="34" charset="0"/>
                <a:cs typeface="Times New Roman" pitchFamily="18" charset="0"/>
              </a:rPr>
              <a:t>L</a:t>
            </a:r>
            <a:r>
              <a:rPr lang="es-EC" b="1" baseline="-25000" dirty="0">
                <a:latin typeface="Arial Black" pitchFamily="34" charset="0"/>
                <a:cs typeface="Times New Roman" pitchFamily="18" charset="0"/>
              </a:rPr>
              <a:t>i</a:t>
            </a:r>
            <a:r>
              <a:rPr lang="es-EC" dirty="0">
                <a:latin typeface="Arial Black" pitchFamily="34" charset="0"/>
                <a:cs typeface="Times New Roman" pitchFamily="18" charset="0"/>
              </a:rPr>
              <a:t> es el límite inferior de la clase donde se encuentra el cuartil.</a:t>
            </a:r>
          </a:p>
          <a:p>
            <a:pPr algn="just"/>
            <a:r>
              <a:rPr lang="es-EC" dirty="0">
                <a:latin typeface="Arial Black" pitchFamily="34" charset="0"/>
                <a:cs typeface="Times New Roman" pitchFamily="18" charset="0"/>
              </a:rPr>
              <a:t>N es la suma de las frecuencias absolutas.</a:t>
            </a:r>
          </a:p>
          <a:p>
            <a:pPr algn="just"/>
            <a:r>
              <a:rPr lang="es-EC" b="1" dirty="0">
                <a:latin typeface="Arial Black" pitchFamily="34" charset="0"/>
                <a:cs typeface="Times New Roman" pitchFamily="18" charset="0"/>
              </a:rPr>
              <a:t>F</a:t>
            </a:r>
            <a:r>
              <a:rPr lang="es-EC" b="1" baseline="-25000" dirty="0">
                <a:latin typeface="Arial Black" pitchFamily="34" charset="0"/>
                <a:cs typeface="Times New Roman" pitchFamily="18" charset="0"/>
              </a:rPr>
              <a:t>i-1</a:t>
            </a:r>
            <a:r>
              <a:rPr lang="es-EC" dirty="0">
                <a:latin typeface="Arial Black" pitchFamily="34" charset="0"/>
                <a:cs typeface="Times New Roman" pitchFamily="18" charset="0"/>
              </a:rPr>
              <a:t> es la </a:t>
            </a:r>
            <a:r>
              <a:rPr lang="es-EC" b="1" dirty="0">
                <a:latin typeface="Arial Black" pitchFamily="34" charset="0"/>
                <a:cs typeface="Times New Roman" pitchFamily="18" charset="0"/>
              </a:rPr>
              <a:t>frecuencia acumulada</a:t>
            </a:r>
            <a:r>
              <a:rPr lang="es-EC" dirty="0">
                <a:latin typeface="Arial Black" pitchFamily="34" charset="0"/>
                <a:cs typeface="Times New Roman" pitchFamily="18" charset="0"/>
              </a:rPr>
              <a:t> anterior a la clase del cuartil.</a:t>
            </a:r>
          </a:p>
          <a:p>
            <a:pPr algn="just"/>
            <a:r>
              <a:rPr lang="es-EC" b="1" dirty="0" err="1">
                <a:latin typeface="Arial Black" pitchFamily="34" charset="0"/>
                <a:cs typeface="Times New Roman" pitchFamily="18" charset="0"/>
              </a:rPr>
              <a:t>a</a:t>
            </a:r>
            <a:r>
              <a:rPr lang="es-EC" b="1" baseline="-25000" dirty="0" err="1">
                <a:latin typeface="Arial Black" pitchFamily="34" charset="0"/>
                <a:cs typeface="Times New Roman" pitchFamily="18" charset="0"/>
              </a:rPr>
              <a:t>i</a:t>
            </a:r>
            <a:r>
              <a:rPr lang="es-EC" dirty="0">
                <a:latin typeface="Arial Black" pitchFamily="34" charset="0"/>
                <a:cs typeface="Times New Roman" pitchFamily="18" charset="0"/>
              </a:rPr>
              <a:t> es la amplitud de la clase</a:t>
            </a:r>
            <a:r>
              <a:rPr lang="es-EC" dirty="0">
                <a:latin typeface="Arial Black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5695697" y="1552868"/>
                <a:ext cx="3518641" cy="942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C" sz="2800" dirty="0" smtClean="0"/>
                  <a:t>Q</a:t>
                </a:r>
                <a:r>
                  <a:rPr lang="es-EC" sz="1100" dirty="0" err="1" smtClean="0"/>
                  <a:t>k</a:t>
                </a:r>
                <a:r>
                  <a:rPr lang="es-EC" sz="1100" dirty="0" smtClean="0"/>
                  <a:t> </a:t>
                </a:r>
                <a14:m>
                  <m:oMath xmlns:m="http://schemas.openxmlformats.org/officeDocument/2006/math">
                    <m:r>
                      <a:rPr lang="es-EC" sz="2800" i="1">
                        <a:latin typeface="Cambria Math"/>
                      </a:rPr>
                      <m:t>=</m:t>
                    </m:r>
                    <m:r>
                      <a:rPr lang="es-EC" sz="2800" b="0" i="1" smtClean="0">
                        <a:latin typeface="Cambria Math"/>
                      </a:rPr>
                      <m:t>𝐿𝑖</m:t>
                    </m:r>
                    <m:r>
                      <a:rPr lang="es-EC" sz="2800" i="1">
                        <a:latin typeface="Cambria Math"/>
                      </a:rPr>
                      <m:t>+</m:t>
                    </m:r>
                    <m:r>
                      <a:rPr lang="es-EC" sz="2800" b="0" i="1" smtClean="0">
                        <a:latin typeface="Cambria Math"/>
                      </a:rPr>
                      <m:t>𝐴</m:t>
                    </m:r>
                    <m:f>
                      <m:fPr>
                        <m:ctrlPr>
                          <a:rPr lang="es-EC" sz="2800" i="1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s-EC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C" sz="2800" b="0" i="1" smtClean="0">
                                <a:latin typeface="Cambria Math"/>
                              </a:rPr>
                              <m:t>𝐾𝑁</m:t>
                            </m:r>
                          </m:num>
                          <m:den>
                            <m:r>
                              <a:rPr lang="es-EC" sz="28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s-EC" sz="2800" i="1">
                            <a:latin typeface="Cambria Math"/>
                          </a:rPr>
                          <m:t>−</m:t>
                        </m:r>
                        <m:r>
                          <a:rPr lang="es-EC" sz="2800" b="0" i="1" smtClean="0">
                            <a:latin typeface="Cambria Math"/>
                          </a:rPr>
                          <m:t>𝐹𝑖</m:t>
                        </m:r>
                        <m:r>
                          <a:rPr lang="es-EC" sz="28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s-EC" sz="2800" b="0" i="1" smtClean="0">
                            <a:latin typeface="Cambria Math"/>
                          </a:rPr>
                          <m:t>𝑓𝑖</m:t>
                        </m:r>
                      </m:den>
                    </m:f>
                  </m:oMath>
                </a14:m>
                <a:endParaRPr lang="es-EC" dirty="0"/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5697" y="1552868"/>
                <a:ext cx="3518641" cy="942437"/>
              </a:xfrm>
              <a:prstGeom prst="rect">
                <a:avLst/>
              </a:prstGeom>
              <a:blipFill rotWithShape="1">
                <a:blip r:embed="rId3"/>
                <a:stretch>
                  <a:fillRect l="-3460" b="-3247"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831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28394153"/>
              </p:ext>
            </p:extLst>
          </p:nvPr>
        </p:nvGraphicFramePr>
        <p:xfrm>
          <a:off x="2268500" y="1632701"/>
          <a:ext cx="7772400" cy="33375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>
                          <a:solidFill>
                            <a:srgbClr val="7030A0"/>
                          </a:solidFill>
                          <a:latin typeface="Arial Rounded MT Bold" panose="020F0704030504030204" pitchFamily="34" charset="0"/>
                        </a:rPr>
                        <a:t>X</a:t>
                      </a:r>
                      <a:endParaRPr lang="es-EC" dirty="0">
                        <a:solidFill>
                          <a:srgbClr val="7030A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>
                          <a:solidFill>
                            <a:srgbClr val="7030A0"/>
                          </a:solidFill>
                          <a:latin typeface="Arial Rounded MT Bold" panose="020F0704030504030204" pitchFamily="34" charset="0"/>
                        </a:rPr>
                        <a:t>F</a:t>
                      </a:r>
                      <a:endParaRPr lang="es-EC" dirty="0">
                        <a:solidFill>
                          <a:srgbClr val="7030A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>
                          <a:solidFill>
                            <a:srgbClr val="7030A0"/>
                          </a:solidFill>
                          <a:latin typeface="Arial Rounded MT Bold" panose="020F0704030504030204" pitchFamily="34" charset="0"/>
                        </a:rPr>
                        <a:t>FI</a:t>
                      </a:r>
                      <a:endParaRPr lang="es-EC" dirty="0">
                        <a:solidFill>
                          <a:srgbClr val="7030A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118-126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3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smtClean="0">
                          <a:latin typeface="Arial Rounded MT Bold" panose="020F0704030504030204" pitchFamily="34" charset="0"/>
                        </a:rPr>
                        <a:t>3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127-135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</a:t>
                      </a:r>
                      <a:endParaRPr lang="es-EC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smtClean="0">
                          <a:latin typeface="Arial Rounded MT Bold" panose="020F0704030504030204" pitchFamily="34" charset="0"/>
                        </a:rPr>
                        <a:t>8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136-144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9</a:t>
                      </a:r>
                      <a:endParaRPr lang="es-EC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smtClean="0">
                          <a:latin typeface="Arial Rounded MT Bold" panose="020F0704030504030204" pitchFamily="34" charset="0"/>
                        </a:rPr>
                        <a:t>17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145-153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12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smtClean="0">
                          <a:latin typeface="Arial Rounded MT Bold" panose="020F0704030504030204" pitchFamily="34" charset="0"/>
                        </a:rPr>
                        <a:t>29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154-162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5</a:t>
                      </a:r>
                      <a:endParaRPr lang="es-EC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smtClean="0">
                          <a:latin typeface="Arial Rounded MT Bold" panose="020F0704030504030204" pitchFamily="34" charset="0"/>
                        </a:rPr>
                        <a:t>34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163-171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4</a:t>
                      </a:r>
                      <a:endParaRPr lang="es-EC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smtClean="0">
                          <a:latin typeface="Arial Rounded MT Bold" panose="020F0704030504030204" pitchFamily="34" charset="0"/>
                        </a:rPr>
                        <a:t>38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172-180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</a:rPr>
                        <a:t>2</a:t>
                      </a:r>
                      <a:endParaRPr lang="es-EC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b="1" dirty="0" smtClean="0">
                          <a:latin typeface="Arial Rounded MT Bold" panose="020F0704030504030204" pitchFamily="34" charset="0"/>
                        </a:rPr>
                        <a:t>40</a:t>
                      </a:r>
                      <a:endParaRPr lang="es-EC" b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b="1" dirty="0" smtClean="0">
                          <a:solidFill>
                            <a:srgbClr val="7030A0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b="1" dirty="0" smtClean="0">
                          <a:solidFill>
                            <a:srgbClr val="7030A0"/>
                          </a:solidFill>
                          <a:latin typeface="Arial Rounded MT Bold" panose="020F070403050403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C" b="1" dirty="0">
                        <a:solidFill>
                          <a:srgbClr val="7030A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1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3774" y="914400"/>
                <a:ext cx="10363826" cy="48767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s-EC" dirty="0" smtClean="0"/>
                  <a:t>P</a:t>
                </a:r>
                <a:r>
                  <a:rPr lang="es-EC" sz="1000" dirty="0" smtClean="0"/>
                  <a:t>1 </a:t>
                </a:r>
                <a14:m>
                  <m:oMath xmlns:m="http://schemas.openxmlformats.org/officeDocument/2006/math">
                    <m:r>
                      <a:rPr lang="es-EC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C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EC" b="0" i="1" smtClean="0">
                            <a:latin typeface="Cambria Math"/>
                          </a:rPr>
                          <m:t>40∗1</m:t>
                        </m:r>
                      </m:num>
                      <m:den>
                        <m:r>
                          <a:rPr lang="es-EC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s-EC" i="1">
                        <a:latin typeface="Cambria Math"/>
                      </a:rPr>
                      <m:t>=</m:t>
                    </m:r>
                  </m:oMath>
                </a14:m>
                <a:r>
                  <a:rPr lang="es-EC" dirty="0" smtClean="0"/>
                  <a:t>10</a:t>
                </a:r>
              </a:p>
              <a:p>
                <a:pPr marL="0" indent="0">
                  <a:buNone/>
                </a:pPr>
                <a:r>
                  <a:rPr lang="es-EC" dirty="0" smtClean="0"/>
                  <a:t>Q</a:t>
                </a:r>
                <a:r>
                  <a:rPr lang="es-EC" sz="1000" dirty="0" smtClean="0"/>
                  <a:t>1 </a:t>
                </a:r>
                <a14:m>
                  <m:oMath xmlns:m="http://schemas.openxmlformats.org/officeDocument/2006/math">
                    <m:r>
                      <a:rPr lang="es-EC" i="1">
                        <a:latin typeface="Cambria Math"/>
                      </a:rPr>
                      <m:t>=</m:t>
                    </m:r>
                    <m:r>
                      <a:rPr lang="es-EC" b="0" i="1" smtClean="0">
                        <a:latin typeface="Cambria Math"/>
                      </a:rPr>
                      <m:t>136+9</m:t>
                    </m:r>
                    <m:f>
                      <m:fPr>
                        <m:ctrlPr>
                          <a:rPr lang="es-EC" i="1">
                            <a:latin typeface="Cambria Math"/>
                          </a:rPr>
                        </m:ctrlPr>
                      </m:fPr>
                      <m:num>
                        <m:r>
                          <a:rPr lang="es-EC" b="0" i="1" smtClean="0">
                            <a:latin typeface="Cambria Math"/>
                          </a:rPr>
                          <m:t>10−3</m:t>
                        </m:r>
                      </m:num>
                      <m:den>
                        <m:r>
                          <a:rPr lang="es-EC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s-EC" i="1">
                        <a:latin typeface="Cambria Math"/>
                      </a:rPr>
                      <m:t>=</m:t>
                    </m:r>
                  </m:oMath>
                </a14:m>
                <a:r>
                  <a:rPr lang="es-EC" dirty="0" smtClean="0"/>
                  <a:t>143</a:t>
                </a:r>
              </a:p>
              <a:p>
                <a:pPr marL="0" indent="0">
                  <a:buNone/>
                </a:pPr>
                <a:r>
                  <a:rPr lang="es-EC" dirty="0" smtClean="0"/>
                  <a:t>P</a:t>
                </a:r>
                <a:r>
                  <a:rPr lang="es-EC" sz="1000" dirty="0" smtClean="0"/>
                  <a:t>2 </a:t>
                </a:r>
                <a14:m>
                  <m:oMath xmlns:m="http://schemas.openxmlformats.org/officeDocument/2006/math">
                    <m:r>
                      <a:rPr lang="es-EC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C" i="1">
                            <a:latin typeface="Cambria Math"/>
                          </a:rPr>
                        </m:ctrlPr>
                      </m:fPr>
                      <m:num>
                        <m:r>
                          <a:rPr lang="es-EC" i="1">
                            <a:latin typeface="Cambria Math"/>
                          </a:rPr>
                          <m:t>40∗</m:t>
                        </m:r>
                        <m:r>
                          <a:rPr lang="es-EC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s-EC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s-EC" i="1">
                        <a:latin typeface="Cambria Math"/>
                      </a:rPr>
                      <m:t>=</m:t>
                    </m:r>
                    <m:r>
                      <a:rPr lang="es-EC" b="0" i="0" smtClean="0">
                        <a:latin typeface="Cambria Math"/>
                      </a:rPr>
                      <m:t>2</m:t>
                    </m:r>
                  </m:oMath>
                </a14:m>
                <a:r>
                  <a:rPr lang="es-EC" dirty="0"/>
                  <a:t>0</a:t>
                </a:r>
                <a:endParaRPr lang="es-EC" dirty="0" smtClean="0"/>
              </a:p>
              <a:p>
                <a:pPr marL="0" indent="0">
                  <a:buNone/>
                </a:pPr>
                <a:r>
                  <a:rPr lang="es-EC" dirty="0" smtClean="0"/>
                  <a:t>Q</a:t>
                </a:r>
                <a:r>
                  <a:rPr lang="es-EC" sz="1000" dirty="0" smtClean="0"/>
                  <a:t>2 </a:t>
                </a:r>
                <a14:m>
                  <m:oMath xmlns:m="http://schemas.openxmlformats.org/officeDocument/2006/math">
                    <m:r>
                      <a:rPr lang="es-EC" i="1">
                        <a:latin typeface="Cambria Math"/>
                      </a:rPr>
                      <m:t>=1</m:t>
                    </m:r>
                    <m:r>
                      <a:rPr lang="es-EC" b="0" i="1" smtClean="0">
                        <a:latin typeface="Cambria Math"/>
                      </a:rPr>
                      <m:t>45+9</m:t>
                    </m:r>
                    <m:f>
                      <m:fPr>
                        <m:ctrlPr>
                          <a:rPr lang="es-EC" i="1">
                            <a:latin typeface="Cambria Math"/>
                          </a:rPr>
                        </m:ctrlPr>
                      </m:fPr>
                      <m:num>
                        <m:r>
                          <a:rPr lang="es-EC" b="0" i="1" smtClean="0">
                            <a:latin typeface="Cambria Math"/>
                          </a:rPr>
                          <m:t>2</m:t>
                        </m:r>
                        <m:r>
                          <a:rPr lang="es-EC" i="1">
                            <a:latin typeface="Cambria Math"/>
                          </a:rPr>
                          <m:t>0−</m:t>
                        </m:r>
                        <m:r>
                          <a:rPr lang="es-EC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s-EC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s-EC" i="1">
                        <a:latin typeface="Cambria Math"/>
                      </a:rPr>
                      <m:t>=</m:t>
                    </m:r>
                  </m:oMath>
                </a14:m>
                <a:r>
                  <a:rPr lang="es-EC" dirty="0" smtClean="0"/>
                  <a:t>147,25</a:t>
                </a:r>
                <a:endParaRPr lang="es-EC" dirty="0" smtClean="0"/>
              </a:p>
              <a:p>
                <a:pPr marL="0" indent="0">
                  <a:buNone/>
                </a:pPr>
                <a:r>
                  <a:rPr lang="es-EC" dirty="0" smtClean="0"/>
                  <a:t>P</a:t>
                </a:r>
                <a:r>
                  <a:rPr lang="es-EC" sz="1000" dirty="0" smtClean="0"/>
                  <a:t>3 </a:t>
                </a:r>
                <a14:m>
                  <m:oMath xmlns:m="http://schemas.openxmlformats.org/officeDocument/2006/math">
                    <m:r>
                      <a:rPr lang="es-EC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C" i="1">
                            <a:latin typeface="Cambria Math"/>
                          </a:rPr>
                        </m:ctrlPr>
                      </m:fPr>
                      <m:num>
                        <m:r>
                          <a:rPr lang="es-EC" b="0" i="1" smtClean="0">
                            <a:latin typeface="Cambria Math"/>
                          </a:rPr>
                          <m:t>40∗3</m:t>
                        </m:r>
                      </m:num>
                      <m:den>
                        <m:r>
                          <a:rPr lang="es-EC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s-EC" i="1">
                        <a:latin typeface="Cambria Math"/>
                      </a:rPr>
                      <m:t>=</m:t>
                    </m:r>
                  </m:oMath>
                </a14:m>
                <a:r>
                  <a:rPr lang="es-EC" dirty="0" smtClean="0"/>
                  <a:t>30</a:t>
                </a:r>
              </a:p>
              <a:p>
                <a:pPr marL="0" indent="0">
                  <a:buNone/>
                </a:pPr>
                <a:r>
                  <a:rPr lang="es-EC" dirty="0" smtClean="0"/>
                  <a:t>Q</a:t>
                </a:r>
                <a:r>
                  <a:rPr lang="es-EC" sz="1000" dirty="0" smtClean="0"/>
                  <a:t>3 </a:t>
                </a:r>
                <a14:m>
                  <m:oMath xmlns:m="http://schemas.openxmlformats.org/officeDocument/2006/math">
                    <m:r>
                      <a:rPr lang="es-EC" i="1">
                        <a:latin typeface="Cambria Math"/>
                      </a:rPr>
                      <m:t>=</m:t>
                    </m:r>
                    <m:r>
                      <a:rPr lang="es-EC" b="0" i="1" smtClean="0">
                        <a:latin typeface="Cambria Math"/>
                      </a:rPr>
                      <m:t>154+9</m:t>
                    </m:r>
                    <m:f>
                      <m:fPr>
                        <m:ctrlPr>
                          <a:rPr lang="es-EC" i="1">
                            <a:latin typeface="Cambria Math"/>
                          </a:rPr>
                        </m:ctrlPr>
                      </m:fPr>
                      <m:num>
                        <m:r>
                          <a:rPr lang="es-EC" b="0" i="1" smtClean="0">
                            <a:latin typeface="Cambria Math"/>
                          </a:rPr>
                          <m:t>30−29</m:t>
                        </m:r>
                      </m:num>
                      <m:den>
                        <m:r>
                          <a:rPr lang="es-EC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s-EC" i="1">
                        <a:latin typeface="Cambria Math"/>
                      </a:rPr>
                      <m:t>=</m:t>
                    </m:r>
                  </m:oMath>
                </a14:m>
                <a:r>
                  <a:rPr lang="es-EC" dirty="0" smtClean="0"/>
                  <a:t> </a:t>
                </a:r>
                <a:r>
                  <a:rPr lang="es-EC" dirty="0" smtClean="0"/>
                  <a:t>155,80</a:t>
                </a:r>
                <a:endParaRPr lang="es-EC" dirty="0"/>
              </a:p>
              <a:p>
                <a:pPr marL="0" indent="0">
                  <a:buNone/>
                </a:pPr>
                <a:endParaRPr lang="es-EC" dirty="0" smtClean="0"/>
              </a:p>
              <a:p>
                <a:pPr marL="0" indent="0">
                  <a:buNone/>
                </a:pPr>
                <a:endParaRPr lang="es-EC" dirty="0"/>
              </a:p>
              <a:p>
                <a:pPr marL="0" indent="0">
                  <a:buNone/>
                </a:pPr>
                <a:endParaRPr lang="es-EC" dirty="0"/>
              </a:p>
              <a:p>
                <a:pPr marL="0" indent="0">
                  <a:buNone/>
                </a:pPr>
                <a:endParaRPr lang="es-EC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3774" y="914400"/>
                <a:ext cx="10363826" cy="4876799"/>
              </a:xfrm>
              <a:blipFill rotWithShape="1">
                <a:blip r:embed="rId2"/>
                <a:stretch>
                  <a:fillRect l="-647"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2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TC104033925[[fn=Gota]]</Template>
  <TotalTime>151</TotalTime>
  <Words>191</Words>
  <Application>Microsoft Office PowerPoint</Application>
  <PresentationFormat>Personalizado</PresentationFormat>
  <Paragraphs>60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Gota</vt:lpstr>
      <vt:lpstr>Presentación de PowerPoint</vt:lpstr>
      <vt:lpstr>Presentación de PowerPoint</vt:lpstr>
      <vt:lpstr>Que son los cuartiles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ESTUDIANTE</dc:creator>
  <cp:lastModifiedBy>SONY</cp:lastModifiedBy>
  <cp:revision>13</cp:revision>
  <dcterms:created xsi:type="dcterms:W3CDTF">2014-11-10T16:14:17Z</dcterms:created>
  <dcterms:modified xsi:type="dcterms:W3CDTF">2014-11-17T13:52:31Z</dcterms:modified>
</cp:coreProperties>
</file>