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F8E85C4-E359-42AA-825B-F558A06880F7}" type="slidenum">
              <a:rPr lang="es-EC" smtClean="0"/>
              <a:t>‹Nº›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C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537A243-5479-43DE-A95F-E8F23FACE16C}" type="datetimeFigureOut">
              <a:rPr lang="es-EC" smtClean="0"/>
              <a:t>16/11/2014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La moda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C" dirty="0" smtClean="0"/>
              <a:t>La </a:t>
            </a:r>
            <a:r>
              <a:rPr lang="es-EC" b="1" dirty="0" smtClean="0"/>
              <a:t>moda</a:t>
            </a:r>
            <a:r>
              <a:rPr lang="es-EC" dirty="0" smtClean="0"/>
              <a:t> es el </a:t>
            </a:r>
            <a:r>
              <a:rPr lang="es-EC" b="1" dirty="0" smtClean="0"/>
              <a:t>valor</a:t>
            </a:r>
            <a:r>
              <a:rPr lang="es-EC" dirty="0" smtClean="0"/>
              <a:t> que tiene </a:t>
            </a:r>
            <a:r>
              <a:rPr lang="es-EC" b="1" dirty="0" smtClean="0"/>
              <a:t>mayor frecuencia absoluta</a:t>
            </a:r>
            <a:r>
              <a:rPr lang="es-EC" dirty="0" smtClean="0"/>
              <a:t>. </a:t>
            </a:r>
          </a:p>
          <a:p>
            <a:r>
              <a:rPr lang="es-EC" dirty="0" smtClean="0"/>
              <a:t>Se representa por </a:t>
            </a:r>
            <a:r>
              <a:rPr lang="es-EC" b="1" dirty="0" smtClean="0"/>
              <a:t>M</a:t>
            </a:r>
            <a:r>
              <a:rPr lang="es-EC" b="1" baseline="-25000" dirty="0" smtClean="0"/>
              <a:t>o</a:t>
            </a:r>
            <a:r>
              <a:rPr lang="es-EC" baseline="-25000" dirty="0" smtClean="0"/>
              <a:t>.</a:t>
            </a:r>
            <a:endParaRPr lang="es-EC" dirty="0" smtClean="0"/>
          </a:p>
          <a:p>
            <a:r>
              <a:rPr lang="es-EC" dirty="0" smtClean="0"/>
              <a:t>Se puede hallar la </a:t>
            </a:r>
            <a:r>
              <a:rPr lang="es-EC" b="1" dirty="0" smtClean="0"/>
              <a:t>moda</a:t>
            </a:r>
            <a:r>
              <a:rPr lang="es-EC" dirty="0" smtClean="0"/>
              <a:t> para </a:t>
            </a:r>
            <a:r>
              <a:rPr lang="es-EC" b="1" dirty="0" smtClean="0"/>
              <a:t>variables cualitativas</a:t>
            </a:r>
            <a:r>
              <a:rPr lang="es-EC" dirty="0" smtClean="0"/>
              <a:t> y </a:t>
            </a:r>
            <a:r>
              <a:rPr lang="es-EC" b="1" dirty="0" smtClean="0"/>
              <a:t>cuantitativas</a:t>
            </a:r>
            <a:r>
              <a:rPr lang="es-EC" dirty="0" smtClean="0"/>
              <a:t>.</a:t>
            </a:r>
          </a:p>
          <a:p>
            <a:r>
              <a:rPr lang="es-EC" b="1" dirty="0" smtClean="0"/>
              <a:t>Hallar</a:t>
            </a:r>
            <a:r>
              <a:rPr lang="es-EC" dirty="0" smtClean="0"/>
              <a:t> la </a:t>
            </a:r>
            <a:r>
              <a:rPr lang="es-EC" b="1" dirty="0" smtClean="0"/>
              <a:t>moda</a:t>
            </a:r>
            <a:r>
              <a:rPr lang="es-EC" dirty="0" smtClean="0"/>
              <a:t> de la distribución:</a:t>
            </a:r>
          </a:p>
          <a:p>
            <a:r>
              <a:rPr lang="es-EC" dirty="0" smtClean="0"/>
              <a:t>2, 3, 3, 4, 4, 4, 5, 5 </a:t>
            </a:r>
            <a:r>
              <a:rPr lang="es-EC" dirty="0" smtClean="0">
                <a:effectLst/>
              </a:rPr>
              <a:t>M</a:t>
            </a:r>
            <a:r>
              <a:rPr lang="es-EC" baseline="-25000" dirty="0" smtClean="0">
                <a:effectLst/>
              </a:rPr>
              <a:t>o</a:t>
            </a:r>
            <a:r>
              <a:rPr lang="es-EC" dirty="0" smtClean="0">
                <a:effectLst/>
              </a:rPr>
              <a:t> = 4 </a:t>
            </a:r>
            <a:endParaRPr lang="es-EC" dirty="0" smtClean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18734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399095"/>
              </p:ext>
            </p:extLst>
          </p:nvPr>
        </p:nvGraphicFramePr>
        <p:xfrm>
          <a:off x="47325" y="3016713"/>
          <a:ext cx="8229600" cy="2339735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s-EC" dirty="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/>
                        <a:t>f</a:t>
                      </a:r>
                      <a:r>
                        <a:rPr lang="es-EC" baseline="-25000"/>
                        <a:t>i</a:t>
                      </a:r>
                      <a:endParaRPr lang="es-EC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[60, 63)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[63, 66)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 dirty="0"/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[66, 69)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42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[69, 72)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27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[72, 75)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75">
                <a:tc>
                  <a:txBody>
                    <a:bodyPr/>
                    <a:lstStyle/>
                    <a:p>
                      <a:r>
                        <a:rPr lang="es-EC" sz="1400" dirty="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 dirty="0">
                          <a:solidFill>
                            <a:srgbClr val="990000"/>
                          </a:solidFill>
                          <a:effectLst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282141"/>
            <a:ext cx="9395521" cy="319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C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1º Todos los intervalos tienen la misma amplitud.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es-EC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</a:t>
            </a:r>
            <a:r>
              <a:rPr kumimoji="0" lang="es-EC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es el límite inferior de la clase modal.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  <a:r>
              <a:rPr kumimoji="0" lang="es-EC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es la frecuencia absoluta de la clase modal.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  <a:r>
              <a:rPr kumimoji="0" lang="es-EC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i--1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es la frecuencia absoluta inmediatamente inferior a la clase modal.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  <a:r>
              <a:rPr kumimoji="0" lang="es-EC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i-+1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es la frecuencia absoluta inmediatamente posterior a la clase modal.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r>
              <a:rPr kumimoji="0" lang="es-EC" sz="12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es la amplitud de la clase.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También se utiliza otra </a:t>
            </a: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fórmula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de la </a:t>
            </a: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moda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que da un </a:t>
            </a: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valor aproximado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de ésta: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                    </a:t>
            </a:r>
            <a:endParaRPr kumimoji="0" lang="es-EC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Ejemplo: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Calcular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la </a:t>
            </a:r>
            <a:r>
              <a:rPr kumimoji="0" lang="es-EC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moda</a:t>
            </a: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de una distribución estadística que viene dada por la siguiente tabla: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es-EC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</a:t>
            </a:r>
            <a:r>
              <a:rPr kumimoji="0" lang="es-EC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         </a:t>
            </a:r>
          </a:p>
        </p:txBody>
      </p:sp>
      <p:pic>
        <p:nvPicPr>
          <p:cNvPr id="1026" name="Picture 2" descr="fórmula de l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544" y="215754"/>
            <a:ext cx="25336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o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506" y="1660426"/>
            <a:ext cx="16097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o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26" y="2882102"/>
            <a:ext cx="32099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o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837037"/>
            <a:ext cx="20764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2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374466"/>
              </p:ext>
            </p:extLst>
          </p:nvPr>
        </p:nvGraphicFramePr>
        <p:xfrm>
          <a:off x="581025" y="2706053"/>
          <a:ext cx="7620000" cy="1889760"/>
        </p:xfrm>
        <a:graphic>
          <a:graphicData uri="http://schemas.openxmlformats.org/drawingml/2006/table">
            <a:tbl>
              <a:tblPr/>
              <a:tblGrid>
                <a:gridCol w="2540000"/>
                <a:gridCol w="2540000"/>
                <a:gridCol w="2540000"/>
              </a:tblGrid>
              <a:tr h="0">
                <a:tc>
                  <a:txBody>
                    <a:bodyPr/>
                    <a:lstStyle/>
                    <a:p>
                      <a:r>
                        <a:rPr lang="es-EC" sz="1400" dirty="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f</a:t>
                      </a:r>
                      <a:r>
                        <a:rPr lang="es-EC" sz="1400" baseline="-25000"/>
                        <a:t>i</a:t>
                      </a:r>
                      <a:endParaRPr lang="es-EC" sz="1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h</a:t>
                      </a:r>
                      <a:r>
                        <a:rPr lang="es-EC" sz="1400" baseline="-25000"/>
                        <a:t>i</a:t>
                      </a:r>
                      <a:endParaRPr lang="es-EC" sz="1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/>
                        <a:t>[0, 5)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/>
                        <a:t>[5, 7)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/>
                        <a:t>[7, 9)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12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 sz="1400"/>
                        <a:t>[9, 10)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sz="1400" dirty="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EC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dirty="0">
                          <a:solidFill>
                            <a:srgbClr val="990000"/>
                          </a:solidFill>
                          <a:effectLst/>
                        </a:rPr>
                        <a:t>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108520" y="-84638"/>
            <a:ext cx="10801355" cy="374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2º Los intervalos tienen amplitudes distintas.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En primer lugar tenemos que hallar las alturas.</a:t>
            </a:r>
            <a:endParaRPr kumimoji="0" lang="es-EC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</a:t>
            </a: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La clase modal es la que tiene mayor altura.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La </a:t>
            </a:r>
            <a:r>
              <a:rPr kumimoji="0" lang="es-EC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fórmula</a:t>
            </a: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de la </a:t>
            </a:r>
            <a:r>
              <a:rPr kumimoji="0" lang="es-EC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moda aproximada</a:t>
            </a: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cuando existen distintas amplitudes es: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                             </a:t>
            </a: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C" sz="1100" dirty="0">
              <a:latin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Ejemplo: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 la siguiente tabla se muestra las calificaciones (suspenso, aprobado,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notable y sobresaliente) obtenidas por un grupo de 50 alumnos. </a:t>
            </a:r>
            <a:r>
              <a:rPr kumimoji="0" lang="es-EC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Calcular la moda</a:t>
            </a: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                                                          </a:t>
            </a:r>
            <a:r>
              <a:rPr kumimoji="0" lang="es-EC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              </a:t>
            </a:r>
            <a:endParaRPr kumimoji="0" lang="es-EC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</a:t>
            </a:r>
            <a:r>
              <a:rPr kumimoji="0" lang="es-EC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es-EC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2050" name="Picture 2" descr="altu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99" y="1172482"/>
            <a:ext cx="55245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o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677" y="353332"/>
            <a:ext cx="270510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o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37" y="1446800"/>
            <a:ext cx="18002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mo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4595813"/>
            <a:ext cx="27051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od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5180013"/>
            <a:ext cx="17907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7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60</TotalTime>
  <Words>144</Words>
  <Application>Microsoft Office PowerPoint</Application>
  <PresentationFormat>Presentación en pantalla (4:3)</PresentationFormat>
  <Paragraphs>67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Adyacencia</vt:lpstr>
      <vt:lpstr>La moda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Fermin</dc:creator>
  <cp:lastModifiedBy>Fermin</cp:lastModifiedBy>
  <cp:revision>3</cp:revision>
  <dcterms:created xsi:type="dcterms:W3CDTF">2014-11-16T22:43:13Z</dcterms:created>
  <dcterms:modified xsi:type="dcterms:W3CDTF">2014-11-16T23:43:46Z</dcterms:modified>
</cp:coreProperties>
</file>