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F09AD-3448-4501-98FE-B63C32A7CB64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A4B9B6-18D0-4B65-AEF1-6C689562279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68582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A4B9B6-18D0-4B65-AEF1-6C6895622798}" type="slidenum">
              <a:rPr lang="es-EC" smtClean="0"/>
              <a:t>4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19534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E036F11-CDFC-4AD5-ADA7-B5D812190F32}" type="datetimeFigureOut">
              <a:rPr lang="es-EC" smtClean="0"/>
              <a:t>16/11/2014</a:t>
            </a:fld>
            <a:endParaRPr lang="es-EC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C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F34A51D-AA2D-4B39-8FAF-1E8169EC6CF8}" type="slidenum">
              <a:rPr lang="es-EC" smtClean="0"/>
              <a:t>‹Nº›</a:t>
            </a:fld>
            <a:endParaRPr lang="es-EC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-243408"/>
            <a:ext cx="7406640" cy="1472184"/>
          </a:xfrm>
        </p:spPr>
        <p:txBody>
          <a:bodyPr>
            <a:normAutofit/>
          </a:bodyPr>
          <a:lstStyle/>
          <a:p>
            <a:r>
              <a:rPr lang="es-EC" sz="3600" dirty="0" smtClean="0">
                <a:latin typeface="Arial" pitchFamily="34" charset="0"/>
                <a:cs typeface="Arial" pitchFamily="34" charset="0"/>
              </a:rPr>
              <a:t>Media </a:t>
            </a:r>
            <a:r>
              <a:rPr lang="es-EC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Cuadrática</a:t>
            </a:r>
            <a:endParaRPr lang="es-EC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7406640" cy="4752528"/>
          </a:xfrm>
        </p:spPr>
        <p:txBody>
          <a:bodyPr>
            <a:noAutofit/>
          </a:bodyPr>
          <a:lstStyle/>
          <a:p>
            <a:r>
              <a:rPr lang="es-EC" sz="2200" b="1" dirty="0" smtClean="0">
                <a:latin typeface="Arial" pitchFamily="34" charset="0"/>
                <a:cs typeface="Arial" pitchFamily="34" charset="0"/>
              </a:rPr>
              <a:t>Grupo # 4 </a:t>
            </a:r>
          </a:p>
          <a:p>
            <a:r>
              <a:rPr lang="es-EC" sz="2200" b="1" dirty="0" smtClean="0">
                <a:latin typeface="Arial" pitchFamily="34" charset="0"/>
                <a:cs typeface="Arial" pitchFamily="34" charset="0"/>
              </a:rPr>
              <a:t>Integrantes:</a:t>
            </a:r>
          </a:p>
          <a:p>
            <a:r>
              <a:rPr lang="es-EC" sz="2200" dirty="0" smtClean="0">
                <a:latin typeface="Arial" pitchFamily="34" charset="0"/>
                <a:cs typeface="Arial" pitchFamily="34" charset="0"/>
              </a:rPr>
              <a:t>Álava Briones Jessenia.</a:t>
            </a:r>
          </a:p>
          <a:p>
            <a:r>
              <a:rPr lang="es-EC" sz="2200" dirty="0" smtClean="0">
                <a:latin typeface="Arial" pitchFamily="34" charset="0"/>
                <a:cs typeface="Arial" pitchFamily="34" charset="0"/>
              </a:rPr>
              <a:t>López Cevallos Jerson.</a:t>
            </a:r>
          </a:p>
          <a:p>
            <a:r>
              <a:rPr lang="es-EC" sz="2200" dirty="0" smtClean="0">
                <a:latin typeface="Arial" pitchFamily="34" charset="0"/>
                <a:cs typeface="Arial" pitchFamily="34" charset="0"/>
              </a:rPr>
              <a:t>Vinueza Muñoz Vigny.</a:t>
            </a:r>
          </a:p>
          <a:p>
            <a:r>
              <a:rPr lang="es-EC" sz="2200" b="1" dirty="0" smtClean="0">
                <a:latin typeface="Arial" pitchFamily="34" charset="0"/>
                <a:cs typeface="Arial" pitchFamily="34" charset="0"/>
              </a:rPr>
              <a:t>Docente:</a:t>
            </a:r>
          </a:p>
          <a:p>
            <a:r>
              <a:rPr lang="es-EC" sz="2200" u="sng" dirty="0" smtClean="0">
                <a:latin typeface="Arial" pitchFamily="34" charset="0"/>
                <a:cs typeface="Arial" pitchFamily="34" charset="0"/>
              </a:rPr>
              <a:t>Ing. Karla Rivera.</a:t>
            </a:r>
          </a:p>
          <a:p>
            <a:r>
              <a:rPr lang="es-EC" sz="2200" b="1" dirty="0" smtClean="0">
                <a:latin typeface="Arial" pitchFamily="34" charset="0"/>
                <a:cs typeface="Arial" pitchFamily="34" charset="0"/>
              </a:rPr>
              <a:t>Curso:</a:t>
            </a:r>
          </a:p>
          <a:p>
            <a:r>
              <a:rPr lang="es-EC" sz="2200" dirty="0" smtClean="0">
                <a:latin typeface="Arial" pitchFamily="34" charset="0"/>
                <a:cs typeface="Arial" pitchFamily="34" charset="0"/>
              </a:rPr>
              <a:t>III Semestre Ing. Civil “C”</a:t>
            </a:r>
          </a:p>
          <a:p>
            <a:r>
              <a:rPr lang="es-EC" sz="2200" b="1" dirty="0" smtClean="0">
                <a:latin typeface="Arial" pitchFamily="34" charset="0"/>
                <a:cs typeface="Arial" pitchFamily="34" charset="0"/>
              </a:rPr>
              <a:t>Asignatura:</a:t>
            </a:r>
          </a:p>
          <a:p>
            <a:r>
              <a:rPr lang="es-EC" sz="2200" dirty="0" smtClean="0">
                <a:latin typeface="Arial" pitchFamily="34" charset="0"/>
                <a:cs typeface="Arial" pitchFamily="34" charset="0"/>
              </a:rPr>
              <a:t>Estadística.</a:t>
            </a:r>
            <a:endParaRPr lang="es-EC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62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63020" y="270892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s-EC" sz="3200" dirty="0" smtClean="0">
                <a:latin typeface="Arial" pitchFamily="34" charset="0"/>
                <a:cs typeface="Arial" pitchFamily="34" charset="0"/>
              </a:rPr>
              <a:t>Formulas </a:t>
            </a:r>
            <a:r>
              <a:rPr lang="es-EC" sz="3200" dirty="0" smtClean="0">
                <a:latin typeface="Arial" pitchFamily="34" charset="0"/>
                <a:cs typeface="Arial" pitchFamily="34" charset="0"/>
              </a:rPr>
              <a:t>de Media Cuadrática</a:t>
            </a:r>
            <a:endParaRPr lang="es-EC" sz="32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8 Rectángulo"/>
              <p:cNvSpPr/>
              <p:nvPr/>
            </p:nvSpPr>
            <p:spPr>
              <a:xfrm>
                <a:off x="3059832" y="3933056"/>
                <a:ext cx="4104456" cy="934166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i="1">
                          <a:latin typeface="Cambria Math"/>
                        </a:rPr>
                        <m:t>𝑀𝑄</m:t>
                      </m:r>
                      <m:r>
                        <a:rPr lang="es-EC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C" i="1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s-EC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EC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EC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s-EC" i="1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s-EC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C" i="1">
                                  <a:latin typeface="Cambria Math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subSup"/>
                                  <m:ctrlPr>
                                    <a:rPr lang="es-EC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a:rPr lang="es-EC" i="1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s-EC" i="1"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s-EC" i="1">
                                      <a:latin typeface="Cambria Math"/>
                                    </a:rPr>
                                    <m:t>𝑙</m:t>
                                  </m:r>
                                </m:sub>
                                <m:sup>
                                  <m:r>
                                    <a:rPr lang="es-EC" i="1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es-EC" i="1">
                                          <a:latin typeface="Cambria Math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s-EC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s-EC" i="1"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  <m:sup>
                                      <m:r>
                                        <a:rPr lang="es-EC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num>
                            <m:den>
                              <m:r>
                                <a:rPr lang="es-EC" i="1"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</m:e>
                      </m:rad>
                      <m:r>
                        <a:rPr lang="es-EC" i="1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s-EC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C" i="1">
                                  <a:latin typeface="Cambria Math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subHide m:val="on"/>
                                  <m:supHide m:val="on"/>
                                  <m:ctrlPr>
                                    <a:rPr lang="es-EC" i="1">
                                      <a:latin typeface="Cambria Math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es-EC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EC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EC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es-EC" i="1"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EC" dirty="0"/>
              </a:p>
            </p:txBody>
          </p:sp>
        </mc:Choice>
        <mc:Fallback>
          <p:sp>
            <p:nvSpPr>
              <p:cNvPr id="9" name="8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3933056"/>
                <a:ext cx="4104456" cy="93416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9 Rectángulo"/>
              <p:cNvSpPr/>
              <p:nvPr/>
            </p:nvSpPr>
            <p:spPr>
              <a:xfrm>
                <a:off x="2164579" y="5229200"/>
                <a:ext cx="5670376" cy="910699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i="1">
                          <a:latin typeface="Cambria Math"/>
                        </a:rPr>
                        <m:t>𝑋𝑐</m:t>
                      </m:r>
                      <m:r>
                        <a:rPr lang="es-EC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C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C" i="1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EC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C" i="1"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s-EC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s-EC" i="1">
                                  <a:latin typeface="Cambria Math"/>
                                </a:rPr>
                                <m:t>∗</m:t>
                              </m:r>
                              <m:sSubSup>
                                <m:sSubSupPr>
                                  <m:ctrlPr>
                                    <a:rPr lang="es-EC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s-EC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EC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s-EC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s-EC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EC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C" i="1"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s-EC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s-EC" i="1">
                                  <a:latin typeface="Cambria Math"/>
                                </a:rPr>
                                <m:t>∗</m:t>
                              </m:r>
                              <m:sSubSup>
                                <m:sSubSupPr>
                                  <m:ctrlPr>
                                    <a:rPr lang="es-EC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s-EC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EC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s-EC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s-EC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EC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C" i="1"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s-EC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s-EC" i="1">
                                  <a:latin typeface="Cambria Math"/>
                                </a:rPr>
                                <m:t>∗</m:t>
                              </m:r>
                              <m:sSubSup>
                                <m:sSubSupPr>
                                  <m:ctrlPr>
                                    <a:rPr lang="es-EC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s-EC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EC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  <m:sup>
                                  <m:r>
                                    <a:rPr lang="es-EC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s-EC" i="1">
                                  <a:latin typeface="Cambria Math"/>
                                </a:rPr>
                                <m:t>..….+</m:t>
                              </m:r>
                              <m:sSub>
                                <m:sSubPr>
                                  <m:ctrlPr>
                                    <a:rPr lang="es-EC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s-EC" i="1"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s-EC" i="1">
                                      <a:latin typeface="Cambria Math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s-EC" i="1">
                                  <a:latin typeface="Cambria Math"/>
                                </a:rPr>
                                <m:t>∗</m:t>
                              </m:r>
                              <m:sSubSup>
                                <m:sSubSupPr>
                                  <m:ctrlPr>
                                    <a:rPr lang="es-EC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s-EC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EC" i="1">
                                      <a:latin typeface="Cambria Math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a:rPr lang="es-EC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es-EC" i="1"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EC" dirty="0"/>
              </a:p>
            </p:txBody>
          </p:sp>
        </mc:Choice>
        <mc:Fallback>
          <p:sp>
            <p:nvSpPr>
              <p:cNvPr id="10" name="9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4579" y="5229200"/>
                <a:ext cx="5670376" cy="9106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2 CuadroTexto"/>
          <p:cNvSpPr txBox="1"/>
          <p:nvPr/>
        </p:nvSpPr>
        <p:spPr>
          <a:xfrm>
            <a:off x="1193272" y="188640"/>
            <a:ext cx="770485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Definición</a:t>
            </a:r>
            <a:r>
              <a:rPr lang="es-EC" sz="32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endParaRPr lang="es-EC" sz="32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C" dirty="0">
                <a:latin typeface="Arial" pitchFamily="34" charset="0"/>
                <a:cs typeface="Arial" pitchFamily="34" charset="0"/>
              </a:rPr>
              <a:t>E</a:t>
            </a:r>
            <a:r>
              <a:rPr lang="es-EC" dirty="0" smtClean="0">
                <a:latin typeface="Arial" pitchFamily="34" charset="0"/>
                <a:cs typeface="Arial" pitchFamily="34" charset="0"/>
              </a:rPr>
              <a:t>s </a:t>
            </a:r>
            <a:r>
              <a:rPr lang="es-EC" dirty="0">
                <a:latin typeface="Arial" pitchFamily="34" charset="0"/>
                <a:cs typeface="Arial" pitchFamily="34" charset="0"/>
              </a:rPr>
              <a:t>una medida estadística de la magnitud de una cantidad variable. </a:t>
            </a:r>
            <a:endParaRPr lang="es-EC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C" dirty="0" smtClean="0">
                <a:latin typeface="Arial" pitchFamily="34" charset="0"/>
                <a:cs typeface="Arial" pitchFamily="34" charset="0"/>
              </a:rPr>
              <a:t>Puede </a:t>
            </a:r>
            <a:r>
              <a:rPr lang="es-EC" dirty="0">
                <a:latin typeface="Arial" pitchFamily="34" charset="0"/>
                <a:cs typeface="Arial" pitchFamily="34" charset="0"/>
              </a:rPr>
              <a:t>calcularse para una serie de valores discretos o para una función de variable continua. </a:t>
            </a:r>
            <a:endParaRPr lang="es-EC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C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EC" dirty="0">
                <a:latin typeface="Arial" pitchFamily="34" charset="0"/>
                <a:cs typeface="Arial" pitchFamily="34" charset="0"/>
              </a:rPr>
              <a:t>nombre deriva del hecho de que es la raíz cuadrada de la media aritmética de </a:t>
            </a:r>
            <a:r>
              <a:rPr lang="es-EC" dirty="0" smtClean="0">
                <a:latin typeface="Arial" pitchFamily="34" charset="0"/>
                <a:cs typeface="Arial" pitchFamily="34" charset="0"/>
              </a:rPr>
              <a:t>los cuadrados</a:t>
            </a:r>
            <a:r>
              <a:rPr lang="es-EC" dirty="0">
                <a:latin typeface="Arial" pitchFamily="34" charset="0"/>
                <a:cs typeface="Arial" pitchFamily="34" charset="0"/>
              </a:rPr>
              <a:t> de los valores.</a:t>
            </a:r>
            <a:endParaRPr lang="es-EC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2388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.</a:t>
            </a:r>
            <a:endParaRPr lang="es-EC" dirty="0"/>
          </a:p>
        </p:txBody>
      </p:sp>
      <p:graphicFrame>
        <p:nvGraphicFramePr>
          <p:cNvPr id="4" name="7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7768365"/>
              </p:ext>
            </p:extLst>
          </p:nvPr>
        </p:nvGraphicFramePr>
        <p:xfrm>
          <a:off x="3275856" y="1628801"/>
          <a:ext cx="3456384" cy="1872207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800631"/>
                <a:gridCol w="1655753"/>
              </a:tblGrid>
              <a:tr h="208023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 dirty="0">
                          <a:effectLst/>
                        </a:rPr>
                        <a:t>Peso Lb</a:t>
                      </a:r>
                      <a:endParaRPr lang="es-EC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Frecuencia</a:t>
                      </a:r>
                      <a:endParaRPr lang="es-EC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023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118 - 126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 dirty="0">
                          <a:effectLst/>
                        </a:rPr>
                        <a:t>3</a:t>
                      </a:r>
                      <a:endParaRPr lang="es-EC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023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127- 135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023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136 - 144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 dirty="0">
                          <a:effectLst/>
                        </a:rPr>
                        <a:t>9</a:t>
                      </a:r>
                      <a:endParaRPr lang="es-EC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023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145 - 153</a:t>
                      </a:r>
                      <a:endParaRPr lang="es-EC" sz="1100" b="0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12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023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 dirty="0">
                          <a:effectLst/>
                        </a:rPr>
                        <a:t>154 - 162</a:t>
                      </a:r>
                      <a:endParaRPr lang="es-EC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023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163 - 171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4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023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172 - 180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2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023">
                <a:tc>
                  <a:txBody>
                    <a:bodyPr/>
                    <a:lstStyle/>
                    <a:p>
                      <a:pPr algn="l" fontAlgn="b"/>
                      <a:endParaRPr lang="es-EC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C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es-EC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769774"/>
              </p:ext>
            </p:extLst>
          </p:nvPr>
        </p:nvGraphicFramePr>
        <p:xfrm>
          <a:off x="1619672" y="3861048"/>
          <a:ext cx="7056783" cy="223225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108395"/>
                <a:gridCol w="1108395"/>
                <a:gridCol w="1219235"/>
                <a:gridCol w="1311602"/>
                <a:gridCol w="1200761"/>
                <a:gridCol w="1108395"/>
              </a:tblGrid>
              <a:tr h="248028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 dirty="0">
                          <a:effectLst/>
                        </a:rPr>
                        <a:t>Li</a:t>
                      </a:r>
                      <a:endParaRPr lang="es-EC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Ls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lim. Inferior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lim. Superior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Punto Medio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Frecuencia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8028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118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126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117,5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126,5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122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3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8028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127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135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126,5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135,5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131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8028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136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144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135,5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144,5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140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9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8028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145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153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144,5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 dirty="0">
                          <a:effectLst/>
                        </a:rPr>
                        <a:t>153,5</a:t>
                      </a:r>
                      <a:endParaRPr lang="es-EC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149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12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8028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154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162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153,5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 dirty="0">
                          <a:effectLst/>
                        </a:rPr>
                        <a:t>162,5</a:t>
                      </a:r>
                      <a:endParaRPr lang="es-EC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158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8028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163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171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162,5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171,5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167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4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8028"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172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180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171,5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180,5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176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>
                          <a:effectLst/>
                        </a:rPr>
                        <a:t>2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8028">
                <a:tc>
                  <a:txBody>
                    <a:bodyPr/>
                    <a:lstStyle/>
                    <a:p>
                      <a:pPr algn="l" fontAlgn="b"/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EC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es-EC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06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Rectángulo"/>
              <p:cNvSpPr/>
              <p:nvPr/>
            </p:nvSpPr>
            <p:spPr>
              <a:xfrm>
                <a:off x="341784" y="404664"/>
                <a:ext cx="8694712" cy="81984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sz="1600" i="1">
                          <a:latin typeface="Cambria Math"/>
                        </a:rPr>
                        <m:t>𝑋𝐶</m:t>
                      </m:r>
                      <m:r>
                        <a:rPr lang="es-EC" sz="1600" i="1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s-EC" sz="1600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C" sz="16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EC" sz="1600" i="1">
                                  <a:latin typeface="Cambria Math"/>
                                </a:rPr>
                                <m:t>3∗</m:t>
                              </m:r>
                              <m:sSup>
                                <m:sSupPr>
                                  <m:ctrlPr>
                                    <a:rPr lang="es-EC" sz="16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EC" sz="1600" i="1">
                                      <a:latin typeface="Cambria Math"/>
                                    </a:rPr>
                                    <m:t>122</m:t>
                                  </m:r>
                                </m:e>
                                <m:sup>
                                  <m:r>
                                    <a:rPr lang="es-EC" sz="16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C" sz="1600" i="1">
                                  <a:latin typeface="Cambria Math"/>
                                </a:rPr>
                                <m:t>+5∗</m:t>
                              </m:r>
                              <m:sSup>
                                <m:sSupPr>
                                  <m:ctrlPr>
                                    <a:rPr lang="es-EC" sz="16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EC" sz="1600" i="1">
                                      <a:latin typeface="Cambria Math"/>
                                    </a:rPr>
                                    <m:t>131</m:t>
                                  </m:r>
                                </m:e>
                                <m:sup>
                                  <m:r>
                                    <a:rPr lang="es-EC" sz="16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C" sz="1600" i="1">
                                  <a:latin typeface="Cambria Math"/>
                                </a:rPr>
                                <m:t>+9∗</m:t>
                              </m:r>
                              <m:sSup>
                                <m:sSupPr>
                                  <m:ctrlPr>
                                    <a:rPr lang="es-EC" sz="16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EC" sz="1600" i="1">
                                      <a:latin typeface="Cambria Math"/>
                                    </a:rPr>
                                    <m:t>140</m:t>
                                  </m:r>
                                </m:e>
                                <m:sup>
                                  <m:r>
                                    <a:rPr lang="es-EC" sz="16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C" sz="1600" i="1">
                                  <a:latin typeface="Cambria Math"/>
                                </a:rPr>
                                <m:t>+12∗</m:t>
                              </m:r>
                              <m:sSup>
                                <m:sSupPr>
                                  <m:ctrlPr>
                                    <a:rPr lang="es-EC" sz="16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EC" sz="1600" i="1">
                                      <a:latin typeface="Cambria Math"/>
                                    </a:rPr>
                                    <m:t>149</m:t>
                                  </m:r>
                                </m:e>
                                <m:sup>
                                  <m:r>
                                    <a:rPr lang="es-EC" sz="16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C" sz="1600" i="1">
                                  <a:latin typeface="Cambria Math"/>
                                </a:rPr>
                                <m:t>+5∗</m:t>
                              </m:r>
                              <m:sSup>
                                <m:sSupPr>
                                  <m:ctrlPr>
                                    <a:rPr lang="es-EC" sz="16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EC" sz="1600" i="1">
                                      <a:latin typeface="Cambria Math"/>
                                    </a:rPr>
                                    <m:t>158</m:t>
                                  </m:r>
                                </m:e>
                                <m:sup>
                                  <m:r>
                                    <a:rPr lang="es-EC" sz="16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C" sz="1600" i="1">
                                  <a:latin typeface="Cambria Math"/>
                                </a:rPr>
                                <m:t>+4∗</m:t>
                              </m:r>
                              <m:sSup>
                                <m:sSupPr>
                                  <m:ctrlPr>
                                    <a:rPr lang="es-EC" sz="16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EC" sz="1600" i="1">
                                      <a:latin typeface="Cambria Math"/>
                                    </a:rPr>
                                    <m:t>167</m:t>
                                  </m:r>
                                </m:e>
                                <m:sup>
                                  <m:r>
                                    <a:rPr lang="es-EC" sz="16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C" sz="1600" i="1">
                                  <a:latin typeface="Cambria Math"/>
                                </a:rPr>
                                <m:t>+2∗</m:t>
                              </m:r>
                              <m:sSup>
                                <m:sSupPr>
                                  <m:ctrlPr>
                                    <a:rPr lang="es-EC" sz="16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EC" sz="1600" i="1">
                                      <a:latin typeface="Cambria Math"/>
                                    </a:rPr>
                                    <m:t>176</m:t>
                                  </m:r>
                                </m:e>
                                <m:sup>
                                  <m:r>
                                    <a:rPr lang="es-EC" sz="16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s-EC" sz="1600" i="1">
                                  <a:latin typeface="Cambria Math"/>
                                </a:rPr>
                                <m:t>40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EC" dirty="0"/>
              </a:p>
            </p:txBody>
          </p:sp>
        </mc:Choice>
        <mc:Fallback xmlns="">
          <p:sp>
            <p:nvSpPr>
              <p:cNvPr id="4" name="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84" y="404664"/>
                <a:ext cx="8694712" cy="81984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4 Rectángulo"/>
              <p:cNvSpPr/>
              <p:nvPr/>
            </p:nvSpPr>
            <p:spPr>
              <a:xfrm>
                <a:off x="341784" y="1591895"/>
                <a:ext cx="8694712" cy="1051313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s-EC" dirty="0"/>
                  <a:t> </a:t>
                </a:r>
                <a:endParaRPr lang="es-EC" sz="1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sz="1500" i="1">
                          <a:latin typeface="Cambria Math"/>
                        </a:rPr>
                        <m:t>𝑋𝐶</m:t>
                      </m:r>
                      <m:r>
                        <a:rPr lang="es-EC" sz="1500" i="1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s-EC" sz="1500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C" sz="15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EC" sz="1500" i="1">
                                  <a:latin typeface="Cambria Math"/>
                                </a:rPr>
                                <m:t>3∗14.884+5∗17.161+9∗19.600+12∗22.201+5∗24.964+4∗27.889+2∗30.976</m:t>
                              </m:r>
                            </m:num>
                            <m:den>
                              <m:r>
                                <a:rPr lang="es-EC" sz="1500" i="1">
                                  <a:latin typeface="Cambria Math"/>
                                </a:rPr>
                                <m:t>40</m:t>
                              </m:r>
                            </m:den>
                          </m:f>
                          <m:r>
                            <a:rPr lang="es-EC" sz="1500" i="1">
                              <a:latin typeface="Cambria Math"/>
                            </a:rPr>
                            <m:t>    </m:t>
                          </m:r>
                        </m:e>
                      </m:rad>
                    </m:oMath>
                  </m:oMathPara>
                </a14:m>
                <a:endParaRPr lang="es-EC" sz="1500" dirty="0"/>
              </a:p>
            </p:txBody>
          </p:sp>
        </mc:Choice>
        <mc:Fallback xmlns="">
          <p:sp>
            <p:nvSpPr>
              <p:cNvPr id="5" name="4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84" y="1591895"/>
                <a:ext cx="8694712" cy="105131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Rectángulo"/>
              <p:cNvSpPr/>
              <p:nvPr/>
            </p:nvSpPr>
            <p:spPr>
              <a:xfrm>
                <a:off x="341784" y="3022168"/>
                <a:ext cx="8694712" cy="112691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sz="1700" i="1">
                          <a:latin typeface="Cambria Math"/>
                        </a:rPr>
                        <m:t>𝑋𝐶</m:t>
                      </m:r>
                      <m:r>
                        <a:rPr lang="es-EC" sz="1700" i="1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s-EC" sz="1700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C" sz="17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EC" sz="1700" i="1">
                                  <a:latin typeface="Cambria Math"/>
                                </a:rPr>
                                <m:t>44.652+85.805+176.400+266.412+124.820+111.556+61.952</m:t>
                              </m:r>
                            </m:num>
                            <m:den>
                              <m:r>
                                <a:rPr lang="es-EC" sz="1700" i="1">
                                  <a:latin typeface="Cambria Math"/>
                                </a:rPr>
                                <m:t>40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EC" sz="1700" dirty="0"/>
              </a:p>
              <a:p>
                <a:r>
                  <a:rPr lang="es-EC" sz="1700" dirty="0"/>
                  <a:t> </a:t>
                </a:r>
              </a:p>
            </p:txBody>
          </p:sp>
        </mc:Choice>
        <mc:Fallback xmlns="">
          <p:sp>
            <p:nvSpPr>
              <p:cNvPr id="6" name="5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84" y="3022168"/>
                <a:ext cx="8694712" cy="112691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Rectángulo"/>
              <p:cNvSpPr/>
              <p:nvPr/>
            </p:nvSpPr>
            <p:spPr>
              <a:xfrm>
                <a:off x="1115616" y="4869160"/>
                <a:ext cx="1882438" cy="91069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i="1">
                          <a:latin typeface="Cambria Math"/>
                        </a:rPr>
                        <m:t>𝑋𝐶</m:t>
                      </m:r>
                      <m:r>
                        <a:rPr lang="es-EC" i="1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s-EC" i="1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C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EC" i="1">
                                  <a:latin typeface="Cambria Math"/>
                                </a:rPr>
                                <m:t>871.597</m:t>
                              </m:r>
                            </m:num>
                            <m:den>
                              <m:r>
                                <a:rPr lang="es-EC" i="1">
                                  <a:latin typeface="Cambria Math"/>
                                </a:rPr>
                                <m:t>40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EC" dirty="0"/>
              </a:p>
            </p:txBody>
          </p:sp>
        </mc:Choice>
        <mc:Fallback xmlns="">
          <p:sp>
            <p:nvSpPr>
              <p:cNvPr id="7" name="6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4869160"/>
                <a:ext cx="1882438" cy="9106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Rectángulo"/>
              <p:cNvSpPr/>
              <p:nvPr/>
            </p:nvSpPr>
            <p:spPr>
              <a:xfrm>
                <a:off x="6516216" y="5187942"/>
                <a:ext cx="1705915" cy="36933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i="1">
                          <a:latin typeface="Cambria Math"/>
                        </a:rPr>
                        <m:t>𝑋𝐶</m:t>
                      </m:r>
                      <m:r>
                        <a:rPr lang="es-EC" i="1">
                          <a:latin typeface="Cambria Math"/>
                        </a:rPr>
                        <m:t>= 147.614</m:t>
                      </m:r>
                    </m:oMath>
                  </m:oMathPara>
                </a14:m>
                <a:endParaRPr lang="es-EC" dirty="0"/>
              </a:p>
            </p:txBody>
          </p:sp>
        </mc:Choice>
        <mc:Fallback xmlns="">
          <p:sp>
            <p:nvSpPr>
              <p:cNvPr id="9" name="8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216" y="5187942"/>
                <a:ext cx="170591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9 Rectángulo"/>
              <p:cNvSpPr/>
              <p:nvPr/>
            </p:nvSpPr>
            <p:spPr>
              <a:xfrm>
                <a:off x="3505073" y="5187942"/>
                <a:ext cx="2133854" cy="427746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i="1">
                          <a:latin typeface="Cambria Math"/>
                        </a:rPr>
                        <m:t>𝑋𝐶</m:t>
                      </m:r>
                      <m:r>
                        <a:rPr lang="es-EC" i="1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s-EC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s-EC" i="1">
                              <a:latin typeface="Cambria Math"/>
                            </a:rPr>
                            <m:t>21789,925</m:t>
                          </m:r>
                        </m:e>
                      </m:rad>
                    </m:oMath>
                  </m:oMathPara>
                </a14:m>
                <a:endParaRPr lang="es-EC" dirty="0"/>
              </a:p>
            </p:txBody>
          </p:sp>
        </mc:Choice>
        <mc:Fallback xmlns="">
          <p:sp>
            <p:nvSpPr>
              <p:cNvPr id="10" name="9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073" y="5187942"/>
                <a:ext cx="2133854" cy="42774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C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389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 rot="20116007">
            <a:off x="2769418" y="2454299"/>
            <a:ext cx="42632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8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ijaya" pitchFamily="34" charset="0"/>
                <a:cs typeface="Vijaya" pitchFamily="34" charset="0"/>
              </a:rPr>
              <a:t>GRAZIE</a:t>
            </a:r>
            <a:endParaRPr lang="es-ES" sz="88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Vijaya" pitchFamily="34" charset="0"/>
              <a:cs typeface="Vijay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23818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81</TotalTime>
  <Words>313</Words>
  <Application>Microsoft Office PowerPoint</Application>
  <PresentationFormat>Presentación en pantalla (4:3)</PresentationFormat>
  <Paragraphs>97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Solsticio</vt:lpstr>
      <vt:lpstr>Media Cuadrática</vt:lpstr>
      <vt:lpstr>Formulas de Media Cuadrática</vt:lpstr>
      <vt:lpstr>.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Cuadrática</dc:title>
  <dc:creator>Jerson</dc:creator>
  <cp:lastModifiedBy>Jerson</cp:lastModifiedBy>
  <cp:revision>9</cp:revision>
  <dcterms:created xsi:type="dcterms:W3CDTF">2014-11-13T11:39:34Z</dcterms:created>
  <dcterms:modified xsi:type="dcterms:W3CDTF">2014-11-16T16:45:16Z</dcterms:modified>
</cp:coreProperties>
</file>