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-582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11/17/2014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11/17/2014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11/17/2014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11/17/2014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11/17/2014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11/17/2014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11/17/2014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11/17/2014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11/17/2014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11/17/2014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11/17/2014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11/17/2014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11/17/2014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11/17/2014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11/17/2014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11/17/2014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11/17/2014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es.wikipedia.org/wiki/Estad%C3%ADstica" TargetMode="External"/><Relationship Id="rId2" Type="http://schemas.openxmlformats.org/officeDocument/2006/relationships/hyperlink" Target="http://es.wikipedia.org/wiki/Matem%C3%A1ticas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hyperlink" Target="http://es.wikipedia.org/wiki/Ra%C3%ADz_n-%C3%A9sima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conceptodefinicion.de/wp-content/uploads/2011/02/2mathgr1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8234" y="0"/>
            <a:ext cx="1039905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25092" y="322729"/>
            <a:ext cx="9112601" cy="3496236"/>
          </a:xfrm>
        </p:spPr>
        <p:txBody>
          <a:bodyPr/>
          <a:lstStyle/>
          <a:p>
            <a:pPr algn="ctr"/>
            <a:r>
              <a:rPr lang="es-EC" sz="11500" dirty="0" smtClean="0">
                <a:solidFill>
                  <a:schemeClr val="accent4">
                    <a:lumMod val="50000"/>
                  </a:schemeClr>
                </a:solidFill>
              </a:rPr>
              <a:t>Mediana Geométrica</a:t>
            </a:r>
            <a:endParaRPr lang="es-EC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7560137" y="8816016"/>
            <a:ext cx="7766936" cy="1096899"/>
          </a:xfrm>
        </p:spPr>
        <p:txBody>
          <a:bodyPr/>
          <a:lstStyle/>
          <a:p>
            <a:endParaRPr lang="es-EC" dirty="0"/>
          </a:p>
        </p:txBody>
      </p:sp>
    </p:spTree>
    <p:extLst>
      <p:ext uri="{BB962C8B-B14F-4D97-AF65-F5344CB8AC3E}">
        <p14:creationId xmlns:p14="http://schemas.microsoft.com/office/powerpoint/2010/main" val="42331561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 descr="data:image/jpeg;base64,/9j/4AAQSkZJRgABAQAAAQABAAD/2wCEAAkGBxQTEhQUERQWFBUXFBwbGBgYGRgYFxceHBcYHBkYGxgaHCghGBslGx8YITUiJSkrLi4uFyAzODMsNygtLisBCgoKDg0OGxAQGy4lHyUsMi8sLi8sNzcvLCwsLDQsLS0tLywsNCwsLCwsLDQuNTcsLDIsLCwsLCwsLCwsLiwsL//AABEIAMIBAwMBIgACEQEDEQH/xAAcAAEAAgIDAQAAAAAAAAAAAAAABQYDBAECBwj/xABFEAACAQMCBAMFBQMJBgcAAAABAgMAERIEIQUGEzEiQVEUIzJhcQdCUoGRFaGxM1OCkpPB0dPwFiRUYnKyNDVjg6Kjwv/EABoBAQADAQEBAAAAAAAAAAAAAAABAgMEBQb/xAAvEQEAAgIAAwYEBQUAAAAAAAAAAQIDEQQSMRMhQVGh8DJxkbEUImGB0QUVI8Hh/9oADAMBAAIRAxEAPwD3GlKUClKUClKUClKUClKUClKUClKUClKUClKUClKUClKUClKUClKUClKUClKUClKUClKUClKUClKUClKUClKUClKUCtbiWtSCGSaQ2SKNncgXIVVLGw89hWzUdzEsJ0s66lwkLRMkjE4hVdSpN/Lv3oKlwnmHiM6w6g+wQQzYvHBI8nXaJiLN1AccyNwApHYG3lO8Q500kMzRSM/gdUkkEUjQxM9sFklC4ITde52uL2rymaWN49Lp5NZwmRdNJF09V1Cuo6UTAhMcDYkC1g1jbf1rY4imgbU6pjqdDqYNTMJT1NdqIcCcclaGK6SgEXBNj5HsLB6VxPnrRwSvHI7+7ZVlkWKRoYWa2KyShcUJuO58966cX5/0Wmklild84SvVxikcRh1VldmVSAtmXf1Nq874lqoSuv00PEOH+za7UmZpXlPWizw6iiMLi/w+E5D51s8Q1Ojb9sBOIaK2tigSG8246UPTPU8O2/a1/wAqD0LhXOuj1DypHIQY4uqS6NGrRfzyFwA8f/MNq0n+0LSmKWSMTMUgMyK0EyGZNgHjul2S5W7AbA3OwvVQ4nqtDNqZHbiOkWJ+DtoiRLdw7SZZY2AKAfO/yrS5cl0MYKz6jQqw0jwCdddqJ2JdVW6wy+CJSASQDtYAbUF20X2kaU6XTzziWIz7KnSlYs4RWKp4PeA5ABgLMe1Z4uaFOo1LmV+lp4oAYEgkaTOcBkZrIWLWKqEXtclvlSODcTgA4UNRruHj2BnU4Tls06AjRhkg8WV7jta2/kO3FOJwmXikum4no4zqn0pjtOyMVhQLKjOq3iyFwGW538qD0zgHMMOrEnSzVomCyRyRvFIhIBAZHAIuN6lq85+yyOIajXPHPp5et0WCQ6iXUtGEVlOckoybcjcn12AAFejUClKUClKUClKUClKUClKUClKUClKUClKUClKUClKUClKUClKUHFqWrmlBxalq5pQcWpauaUHFqWrmlAtSlKBSlKBSlKBSlKBSlKBSlKBSlKBSlKBUJDx22kTUSJfLuFaNANyO8sii3bzvvU3UMnLUIVVBlsj5p72T3Zs6+DxeG6u4+h+QoJDhmuWeGKaO+EsautxY4uoYXHkbGojmjjUkL6eGAJ1Z2ezyBmSNYoy7sUQhpG7AICL377VMcP0aQxRwxDGONFRBcmyqAqi53OwHetfjHBotSqiUNdGyRkdo5EaxF1dCGXYkd9waCsSfaHBBp4pJ3EzP1STEvQGML4yHp6mRWDAkDpgsxN7A1J/7ZQ9XARzFOr0hMAnSMvS6vTsXzvjtljjfa9ZE5O0yrGqdVDGZCrrNMsp6rZS5SB8nyazG57gEWrIeVNN1zPg2ZfqW6knT6hj6Rl6eWPU6fhytfz770ERB9okTBWOm1SqyQPkyxWEeofCKU2lJxL7WF22va29ccQ+0WBX1EUSPJLCk1rNFZ3gUmRLdTqIBZvEyAHBrEm15c8paXAR4HEQwRWzf4NO5eEXv5Mb38/O9ZU5agDSkBws2Zkj6knSYyC0jdPLEFt77dyT3N6CE1XPBELn2eaORdD7S5KxOkSlZsC1phncx7KDchlvj4sZGHmqMatNE4bqsvhctCQ5EeZJjSQyR3AO7IoJBAPa+aPlTTCN48XZZNMNO+UjsxiBkIXIm+3UffvYj0Fcxcq6ZdQNQFfqCRpB7yTAO8fTdunljcpt2oJuqy/GpjIyR4DKeRUZlZhHHDGvUYqpBlcy3AUFdmv8Ad8VmqGPL6MZMySDqOtGVLI8LGNVbF1N/EcyfUSMDcUGlLzdHFFGZG68j9WyxKIi3SbFwI55AQwYqmGRYsdhsbbsXMUbSpGEkxeVollsnTMiI7vHbLO4CSAnG10Iveu0HLsKYFOopTqeISPdurIJJMjfxXcX37eVgbVl03BIY5Oooa+TsAWYorSMWkZUJsGYlje33mtbI3CSqsf7U2xaaNoE9qmiJYI4ZYodRIWBSS6bRXJIPpbfJbPUXJy/Axuylh1WkxLMVDPHJG5C3tZlke47Xa9BoQc4ROjNHFK7B0URoYXZjIDhZllKDsQbsLW3sLE5J+aAqyMYJcI3wLM2mRSwvcKZJlvYgD0JYWvY234eERqqreRgjKy5yO5BUWXcm5/Pv53rpqOBQva4YFZWkBV3UhnVlc3B7FWYW+e1iAaDd0WqWWNJE+F0VluLGzAEbeWxrNWHR6ZYo0jQWRECqLk2CgAC577Cs1B0mLW8ABPoSVH6gH+FYA834I/7Rv8utqhNBrZy/gT+0b/LrX1I1BKYCNQr3YZk5ixGO8e25BuPw1zLrmYr7OBJ4vEfuWsez9r3t2y89q7eyO/8AKubfgS6r+bfE36gH0oEWrdiQohYqbMBKTb5G0e1d85/wRf2jf5dZdJpUiXCJFRQScVAUbm5Nh6nes1BoxSajqWaOER2+ISOXvvfwmIC3b73ma3qUoFKUoFKUoFKUoFQEnGJRrfZbLdiJFNjtB0yHN72ZxOAu3YTJt6z9YBpF6hlt48Al7nZQSbAdhcncjvYX7Cgx8X1oggmmPaOJ3+uKk2/dVbg4vrBJg7adsZ4ImCo4JZ41kmQEyG2ERzDWOV7EKBc281xagoUnM882meVJIoUcxKCcTJD1tQkYLASmxCFr5YEMpAG1SWo4jqGLgtEU9qjgQBXV3t0m1D5LJcEAagBR+EXJ3BtWA32G/f51ij1CF2QHxIFLCx2yvbfzvY0Fc5S5ifVSfykLr7NHMyxg3iMzN04zJmQ5Cq99hvvYA2qY49q5I0TpFAzzRpdwWUB3AJsGFzb51vuwUFjsACT+W5riCUOquu6sAwPyIuDvQUxeZ9SisziKT3GsZVRWU5aSdIgTdzcNkWI2xsBc96zrzHLghaTToH1JjEzFWRVGn6ozWOYqrlwVAz+Eg9yBVvtXAQdrC1BQuD8ckTTw+ONcl0ytM+RjTNZSWKs4AuVCDcbyLe/asXD+Z3ihiCyI7NqZS1wMXVuIyR3RnmBta9lUOV8N9rA+gZqWK3GVgSu17EkAkehIP6Gu+I9KCD4HqwJtXEWAA1ZWME2Jy00MzqL/ABeJ3bb1+Vb/AB3WtDpp5kTqPHC7qg++VQkLtvuRbauU0EUZMgWxBkYsSSRmQznc/IfQCwsNqye2pjkSRaPMrY5hbXuY7ZX+Vr3271OpkVSXmiVYeqzwlBLuymJ3KdIMSsS6ghmDG9lcsVIspJF7pXUIPQd79v312qBR9dzlIkU2JiMsUOvcpY3X2eUrDkuV1DLYm9su4tW1xHmCWESJJJF1BOERhGArA6fq2IknVVIsxuX3VbAX3q24ihUUGpwbWGbTwykAGSJHIHYFkDWHy3rcpSgVrajRI5u4LD8JJKfXDsT8yPKuokdndQVXEi1wWJBAIbuLb5D+jWQQt5yN+QUD+BP76DPXSSVV+IgfUgVj9lXzufqzH917Vj1JSFHkwvgpNkW7GwvZQO5PpQd/bE8jl/0gt/2g1z7QfJHP6D/uIP7q05+J5p/u1pHNrfgFyL5N2Bxvte9Yi5nLxNIyYY5iIlSLgMB1Dubj8IFtxeg3Zp3UA4LbIA+I3ALAXsFtte/fyrbrQ1MidKREZSUT4crkELdb739DvW8DQc0pSgUpSgUpSgVWOLcGdn1EqxJKztEqhyG92MOqFRmChiMtjYMQuVwLVZ60ZeLwq0isxBjW8hxfBNg1mcDENiQcb3sQbb0FUl5ZnfT4sPeLptQsXvCMJGmygIxIClVC2YfDawtWzreAygTRxxI8L6kMqkq2C+youShzip64LG9z4mYAsas+h1yTAmMk4tiwKsjKbA2ZGAZTYg7jsQexrXPHIOoYzIAwyBJDBLqMnUSEYFlW5Kg3ABv2NBhfRznQGIPjqDpcMyx2k6Vsshv8W96rz8vynMxwdKIyRM0AaNzIqRSqy4sTH/KMj2JscbmzE1adLxiKTHFm8WRAZJEJChSSA6g2sym/nfasC8x6YsiiT48LHF8fegGK7Y4oXuAuRFybDfag76PRMukEXjLCIqOoVL7g2DFdttht6VAaHg+pGq07siIsRUM6lQXj9jKYub5MRPvjYIAqndr1ZtHxKORnRC2SAEhkdDYkgMM1GSkq3iFxtWnxvmCOAhPikLxDGzWAlmWMFnClVO7EAkZYkCg1eaEiZ4hPJGq4S+GSQJkSqhTYkZWP6Gx72qASSJEKibTSK0Wn6itPE5Z1MnXe0j4u5HT3c72ub2q0azmKJRJ0zm6AnEhlDYuqPixWz4swBxvYkA2vUlrNWkS5SGwuBsCxJJsAFUEsSfIC9dFOImteX312jTz9FjCNafTCZtD0ll68WUbqZLAvfIAqygMoNsewsK2dMNK2IaaMR9V2aJ59OFW8AQBUibHAsMsd/ES2xq2pxuE4YszZgkBUkYjE4tkFUmMhgVs1twR3FqwcP5lgliSW7IGhaazo6sETHNrEbgZL2ve+16vPF2nwRyqnp3jjjI62mky0+lEitPG+ciNJ7Q9ncK7lSniY2OIve1qwypH0nHV0xmbRTQpJ14co2Jl6XiyBAxZVBXtbyFXHVcxxLNFChzd5RG2zAKTE0tsscS+IVsL3swPamj5kgZYSzqGlSJhjm0YMoHTXqlABkSAuWJa42ubVP4y296960cqAl18QOpIfTSSOWKytPEQ6EraLHMHwqCMTZbre/iNTXJxHQYK6MBK9gjo4RWbJV92cVIB+EbDy2qW12tSFcpCQLgCwZmJJsAqqCzH5AGonh/NELxCSQ4ZSSqLB2AWOd4hIxC+7U4g3awGVr7VlfNzV5dJ0res4LOWkiCFJZdNrl63UJEjSOhhY23GKsBuAUsVW6i9SHEOF6mZmdoyEOpV2hzidnQaUx2Kv7okS2bEm3hDXuAKsnF9f0UVguWU0Udr2t1JUjv28sr287Vik49AueTMpQqCDHICcnwXAFbyXeyjC+5HrWCWfg+mMUEUZZ2KRqt5GDSGygXdhszepHetyukUgZQwvYgEXBB39QRcH5Gu9Brajwur+R8Lfn8J/rbf0zXfURIReQKQoJuwFh67ntXaeLJSp2uLX9Pn9a19PrlKDMgN2Zb7hhswt373oNDWaJZceigWzgl8ECsB3S7KSQfVR+YrLBwGPxCQK6sxbDFQguBcW+8L3NmJ71v8AtI8lY/0SP3mwrkSMeyW/6iB/C9B0j4fEoAWKMAdgEUAfQWruNKn4F/qiuCJD5ov5Fv7xTose8jfkFA/eCf30HVeHxBiwiQMe7BVDHa3e1+21c8Pa8UZPfAX+tt/309kXzyP1ZiP0vas0aBQAoAA7AbAUHalKUClKUClKUCoHi3LKah5Gd8c4sDiqhj2xzJuJArDJVYEAse4NqnqgOIcwPHKV6IaJJoInfqWcGdkRCseFmAd1vdhtci52oJHhHDVgVlURgs2TdONYlJsBcqvc2AFySdvkKi9RylHIGjkdjCXncR7CzahZVlOfcj3spA8i/nYWxwcxTv0wmnj6kokeNWnYKY4iiszsITixd0AUBtiSSLEVjg5vLrHKkHuHOmBYyWkHtXTEdowpDWaRcvGNrkZdqCQl4LIwQtqG6iZAOEQeF1CsMbEZbBr+vlbw1oaTlVg2DSt0FOmKrZbudMEKMTa6+NFuNwQotbe/TTc1vlHGsEkpIjMjeIlRLK6AjCLAhQrM2RSyjbI3rr/tFMZkcqiQnTal0DS7SFJdOqGT3d4j4jsufx+ZsKCU4Jy+NPI8nUaRmRUJYKGIVnYM7Dd3ORBJ22FgN6cR4B1ZGcSsis0LOgCkEwSZrYkXF9gfkotbe+jHzPJIFSOAdYma6tI6KqwlAzBmhyLHOOysi923sLnDwLmh3Gnj6TynpwCWUCS4eSFHLWWIx4jJSSXW1ztsLhtw8oxr1ACoD52YRIJRnKJGUygXZbgAD0AvkRepPjfCl1MYRrDF1dbqri6nsytsykXBHz2INiMfL/FW1EZZ0ETq1mjyYuhxU4uGRcW38rgixDEGtHm7jEsKSJp0DONLNKWL4YBAACvhbN7kWBsNtyNrhlHLigwYlI+ixYdKJYzu+bqpX4Ec/Eu+Q7771ry8p3iSMTuuEEsAYKl+lLhtuCMxgvi+u2+3fScxs+oEAgdkDiN5QHsrdES5H3eATcLfPLJh4bb1uc3ap4tBrJY2xePSzOjfhZYmKnf0IFBhXl60ocTPgJhN07LYuIekRla+JHit3yvvbatXQ8npFHHEsr9JfZyykLd20yxCNsvu36UeQ88drXN8ut5jZJzEsIlFnC4MxcusPVEZBjEasQCLdQndTaxNpPg2v68QkIUEkgqpc4kEixzRGVh5qygg7UHPFNB1QlmKPHIHRrA2IDKbg9wVZh+flUIvJkYtdllPvMzNFHIHEs7zHYgBWDO4uNrHcGwt24zxCZNRJbaKPTK4xcBizyMu6tEwPw+u3pvsm5pcNNjAGjiWUluo2V4mVcWHTxXIlreI7Idrggbxw95iJj7o3Cb4noRMqqSRjLHJt6xyLIB9CVt+dQy8qKDIS4kLriepGrgjq9QZ33kYHYG4tZbWtvn1XHXEpiihV29oEILSYL/4YTlyQjEbeGwB8j9MDczPeULAJMAChjaRg69Xpsf5HfEeI9PqdiPIXiOHyT4eseJuE3w7S9KKOPN5MEVc3OTtiAMmPmx7k1s1g0OpEkaSAqQ6BgUbJTcX8LWGQ+dhUL9oWqeLh2qkiZkdY7qymzA3G4I7VnyzvSVhpXy+vN2v/wCM1H9q3+NbMPNWuJ/8ZP8A2jf410Twsx4tKYpv0fS9K+eI+Y9d/wAVP/aN/jUvwvj5O2o4jqEbzXqFf/k1wdqwtTXi6/7ffW5mHuFK8xg1cb7LxDVfUTg/3VBcw8R1WnkxTWTupQMCXYGxuLHfvtVYjaa/0+1p1t7XSvnZeYde7hE1eouT/ONYep71qcU5h4jC5RtZqPUHqNZgexG/+t60jFE25dxty5MPJblme99KUrzP7EuLT6iPVHUTSTFZECl2LWBU3Av2r0yqXry20xKUpVQpSlAqMHAoeu+oZFaRipBIF1wWy2Py3Iv2LG3epOqjrOJzHWsiSMqRyBccR03J0+YiL9M2cyMh3dfD5bgtpjxTk3rwjaJnSwT8IgdFR4kKrfEEbLcEG3pcEg+oJrDHwCATNMY1LnDG6jwYLioXbsNyPQk2teq7otfrDGpkdwrPEJCsbGWEFZDIQDp1Fi4iXHFigZyT2t2kn1rRMyyTKyRSMnukvLjOwhzUpsWiCkquJ8XZew2/C233zHl77kcyytwqAFXMaKUGzWtYKSwufMAktvsCSaxjgGluzdCK7hgxxG4dg7j6M4DH5796gOJSaoB4iXkjGpKGR0AJQ6dHF8YHUr1GdcsLeEKTe92WpDSnqy9V9PprYxe6DF8ZWRWj2I3OLG4DbjtaI4adb3BtYW4HpioQwxlQxaxUHxMLMT6lgTe/e+967pwiAMrCJAVVVFhbwqLKPmFubX7X2qA1DzRyOpeZYzMA0yQq0jAaVCCcYiCC9xlj3ULte1ddXr9SZ5FjaVF6cgDPGWVWESlJAiwi4y3AzYm7DHbwxHDTPSY6bTtZtFoY4gREgQE3NvM2AuT57AD6ADyrHxHhME9uvEklgyjNQdmtku/3TZbjscR6CsfL87vArSBw12Bz3Js7C4OCXQ2uCVUkWJFRC6zVnXuhOEKygILMRJH0FJa4hIy6pbxGQWwAx3u2FqzWZiUp1eGxCTqiNQ/4gLE2XEE+px8NzvbbtWbU6dZEZJFDI6lWUi4YEWII8wRtVd5Sl1REJ1LyOZdHHI4eNE6cm2SjFFIJy3VrnweW9bHNeqnToiC6qzMHdb3XwHAEiGWwJvuV7qovvYwN9uEadpHcxRlyTkbC92QISfmUsCfMAegra0mlSNcY1Crcmw8yTck+pJ3uaiOWkky1DSjxM0RLBWVWPs0IYqGF7ZXFjuLWO4qP5v4jOkhSCSVX9ld4kjiEgklDARo5KNipNh3W9zuLXoJjW8N6rOwkUAqEYdNG2UkhST8yTb51GRco2Zm62WZlzvFGeoJWJZZNvGovYA7AWHlUdxvV6iGPUdBZhI0szqVW6krGmIPuZGYsfhAABxa5GwO/7Rq+tkGcqdSUERjUR4ex5hssMh77bItbfGta571jUT6I03dNy8Y7dN0Uh87iFL5FMC9/NsPDf0rovLIGVnQFu5ESA/Fl3BuBlc2HmT61j5W1czseo8rr0I2YyxCLCUls0UYLcW7jxY2G+9bXMWodTCA8scbFs5Io+o4IQlBbB8VJvvj3VR97d29/M1CS0Gm6caRi1lFhZQoAHYBRsABYbelQn2iRF+G6pQbFo7X+rLUrwOSVtPC2oFpTEpkFsbNiMvDc4m/lfatDnliNDqCO4UW8/vL5WP8AA1Ws7vEz5k90Pn3/AGccd3XYXPy+R3+n61s/sBrRMrArIisvbz2Pn+LL9Kz8VmMcbC29vEbfePYX6QBt9R3Pyqc0kZfhcbqLtDt2vZXIDfcY97eXma682eK5q456T7hphnJOC2SPBBwaJlF73ANvLf8Af/q9Q/HkxmI9LfwFWAKbohU22J8J+9Y/zFvht6VXOLvlKSfM3/14V/hU8RjrWNw24bjM2bdLz3R39E7y78S1Y+btPdoz/wCko8vVvn/q1V3l/wCJatfHo7zICNhDGw2B3DSWG6fPya+3YVxRatd2t0iNu3iuIyYMUWp12ieHcNEQYndj5+g8gP41xxHhY1MRXtIhujfXyPyP+FSWQrBDJi49DtXifiL9r2kdXgXzXtk55nvWL7FOHNDHqgxuTInytYMLd69LqnfZ7a+osLHJL7dzi3nbfa36Vca9mMvaxF9a23rMzG5KUpRYpSlAqL1HAtK8hd4ImkY5ElVLEgWy+ZtYX9KlKrM/AJG1pmOLIZI3U5hXjwTHADokle7WEig9VwQPvWra1fhnQ2+GcO0c8MU0cCYSxq63QA4uoYXHkbEVs/sDTfzEf9UU5Z0DafR6aByC8WnjjYrcqSkaqSCQDa49BUlU9pfzn6o0jf2Bpv5iP+qKfsDTfzEf9UVJUp2l/OfqaRn7D0twOjFc9hiK6/sXSfzMVh32Xa3eoPikA9tLsJHUNEbrHNdDHc2Vk07ZLveyuAc2B87w7Rso0y+zmRU1eYjaHUMqp7LMnjk9lBazkWJVm7XPp2Uw3tG+aem/T5o29A0unjiGMaqgJvYWF+1zbz8qyPOAQO92x2F7GxO9uw27n5VQI9M4OmABCRCDcafUBlwlZnQH2UsyBSFWzKLXuN98+gixjhjKFGiYZTJBqjJLaOZeow9nFnLOHtc7s+/ma24Xx3v9jmXtXB7EGxsa7VS+Xg8bDpwAN04YiqpPGjBXOczvJCgBVGYhdydxffa6VzZacluVMSV06K5Z2GVrZW3te9r+l670rNJXTqDfcbd9+319K71TdNy3MsMKGLTM0MiMxzP++BVlUtN7nwvk4mA8fjBFx8VBcDINtxv237+lcdQWvcW9b7frVNHJjNEyyLCWMLKg3Kws2okmwQlLhEDKgIAPgGy9q2ZeW3V2aOLTyRjUM6QOSkYVtPHHltGwVw6ybBSLSsb3NqC2VAc+MRoNQR3CC1hkfjXy86keB6JoNPDCzZtHEqFt7EqoG1yTb6m9RvP2P7P1Ofw4C+9tslvv5fWrU+KET0fPvG7LGi2szeI+AoQNwosWPc3P6V6V9nenV9J03F1dSrD1DCxrybikmUlyACfJTdfyN+1ev8hi0CfSvM/qmf8Ayc0ef2exw+Hl4flny+6h8R4YDNJFMCrK7C4BTsSARuclt5/urR0/AVLiMzBN9iyk+fa6/wB9XL7S9F0tRFqQLLKuLn/nTbf6pb+oaiYkDuhH4hUZeKvN+0ier0OC4bHfhor4w29BwZYiD1s7fhQ/3sKmdfMJV/k7sEsGucuxtstr2PkaabS+tY+G8W08zPHFIMlJB27W2yHbJb+YrGmTPntqO/RxGPBSmrd/zVOOWUq28wIAI9z6GxFi5v3v/RNcGeXAH3pN7EGEfUEAMNu4/KrxpeQ9GTkNQAxJuMWAswIIsZPQkXqN1v2ddNW6UkEwZbYgSKTbcb9VhswB/UedfS8nC27prH0fHzivHgs32R3K6l2vd2Qm6YG+LAg7m/b9CK9BrzT7E0xj1QsgIkS4RmNjiwN8ibGvS6580RF5iOjanwlKUrJcpSlAqN1HHIkMoYt7lbyEKxC3UMFsBdmIIsADe9hvtUlUNxHl2OaRpJHckxlFA6YwBx3VgmZsyhgGYi+9thYOX5khFgRJmZuj0+m5fPpGUDEDsYwWy+H57G25oOJJMEaPIh0DglHUWJtYkgWa/dTuPStOHl5A6SNJJJIk/WzYpdm6DwAEKgUKI3OygbgE3ub7mg4eIgFV3KhSApxtuxbLZb33t3tbyoMGq45FHJ02zuDGCcGKKZWxju9rC7bfK4vYV1m5ggVcmLW6csmysTjCyrIbAXuCy7dz5VGcS4NqH1LyDAxEwnDrFA5iOalx7OxFnsfCwuBvcbVrty7OS10UgpKgX2k4oszq7hf90v8AEosWJsNq64x4dRufn3x5fffp+qu5SsnMiB4kVJGL6gwsMSrRsIWmBIPkUAP0PyIrueZYBkSWACuwYowVxGwVyht4rMR9Qbi43qPn4TqGfqCONX9oEwI1DbMIegRZtKRiY7g+fiJBG1scXBNSp2VLBXWMHUXWIOwZgoOj8XYDx5WAsLXNOTDqP5jr716m5WiCXJQ1iL+TCxH1FaGq47FG8iNn7sKXODFRnsihrWZmOwUXPb1F8PLvDJIFxZgECBVjU5qpzkZny6afFkBiFCqEAArX4rwqWQzqIo2SUobtOysDHiUYL7OwBDAGxLA2/KsqVpzzE9P+/wAJbacwQkqFzZiXGARi69MqHJA7AFk+uQte9Y4+Yl6ckjRSqscjqbIW2jLAtt5bdu+9heo4cH1QMbKEV0DDJZ1UsrlSyMo0WNrqu4AYW77m+HW8uTyZBlTEyO4X2gFVMgIcKG0Z7kk3N2FzYgG1bRjw+M+qNysmm4mkkjRpdigGRscQWVWAv6lWB/P5GsvENasMbSSXxW17AsdyALKoJJuRsBVePBtS0mfgibotEjrIHMQKqMlHsylyCA2LPje+3a0tzFo5JdO0cWOZK7sxSwDAkhgjb7bbVjyU56xvu7t/7T4MA48rSKqBrAyCRSrdRWREcLj5kqynzuGFq7nmGKw2kLGRkwCMzhlXMggdvDve9txvUO/L87K4dEZpOpm51JDMZI0jJsukCiyIgAAA8O4NzfNw/g88RUrFESJGffUEC7RhD4U0gAFgNgBvWs0w66+sI3KTHMUBwxZmVhGcwjFAJjaLJrbZbbeVwTYEVt8P4gswJjyxDEXIsDYkG35gj8qrUHLsyLGiogjRYlKe0nGTo26Zc+yXvst8SoOIBFtq3eGcInSRnYqheRWkKuHLhQ9ksII1BuVu5yYgWvsLVyUxRWZrPr796/aYmVjqufaL/wCW6qwB932NgPiXvcjb8xVjqvfaBj+z9Tn8OAyt3tkt/wB1c9esJfOGqS0liLbj9D2+VrV6HwPmRIkWJfEw7nyHy+ZrzvWcUhLm6vkx/GLC/wD7fYVqaXVGN9/WuTjuCpGoidva4Lie0j89e57PxJDr4DC5CqCHBFgykeak38iR9CaqSaNtLInUcNFkPH2x3+8PL6jb6VF6fmrFe9aWs5iMux7Hy9a5KY5nVZ6O+3JiibY59/qs3OPMirp8NO12k2zBHhXfIje99iL/AFqt8scO2L2/5R/E/wB1R3EtZE3SVbghSCC2X33NvhG+9/zqU4Px4RgIVGI9O4uf3172HhseCJrR4UZ7ZvzXWaPh+1zVi5U1IUtFfv4h9fMfpv8AlVS9tMn8mb1m0sMqlXViGBuD6frWlo3Glpeu8q6CONp3jUKZGUvbzIB8X1P91WCqf9nfE3mWYSY5IVvbbuCRceRq4VyX3vvcdo1JSlKqqUpSgVWeI8fkTUNGphIWbToYzfrMJ2VS4OXhC3ZvhNwjDa16s1Rb8FUyNKJJFZjc2w2sAu10JGwrXDNImeb37hEq7PzBLLHuUAlgaQBMlkgKTRJ05DkQWOZHZbGNhY+T9uTIyuCDGo4ixiszvKdPqsUVXZ7hiOwGwuQBbELYxwfv76Xxd/5Lf6+73oeEdvfS7G4/ktib3I93sdzv866O1xdNR7iY8vevNGpQjcxyglDJpmuYLTAMIh1+qMSOobsMFI8QyEi7LcE4ZOa5uk7+5DRRSubhsdR0p5IgIbPdcsA1/HbrJs3nOScvqwAMslg2QHuwMt9yBHv3Pesp4P8ADeaXw/DtF4fp7vb8qdpg8vf08TUtfRcYPXlSZkRV3TtuuQW5kzIvkQuJVSDsMhuZutDS8MCMWLu+XcMI7E+ROKAkj61v1y5JrM/lTBSlKokpSlApSlApSlApSlAqC540Mk+h1EUK5SPHZRtubj12/Wp2lInQ+X5Psr4qWN9KT884h/8AutqH7N+JkWk0jAj7weEg/wD2Xr6WpS8c3VtizWxzuHzSPsx4j/wr/wBeL/MrPp/s64khyXStcHzeG/1AL2t9a+j6VWlYpaJ6r5OKvevLqI+T5p4l9mvE5NxpWvb8UI3uf+fbyrVi+zbi+19I/wBepD/mV9QUrack7254nXR4NyzybxGLMy6RxtYeKI+fyepV+CcQyAGiktcXYvDsPMgByT9K9kpVozT5L9pbSh/ZTwjV6dNR7YhVmdStyhyABufCf41fKUrO9ptO5ZlKUqoUpSgUpSgUpSgUpSgUpSgUpSgUpSgUpSgUpSgUpSgUpSgUpSgUpSgUpSgUpSgUpSgUpSgUpSgUpSgUpSgUpSgUpSgUpSgUpSgUpSgUpSgUpSgUpSgUpSgUpSgUpSgUpSgUpSgUpSg//9k="/>
          <p:cNvSpPr>
            <a:spLocks noGrp="1" noChangeAspect="1" noChangeArrowheads="1"/>
          </p:cNvSpPr>
          <p:nvPr>
            <p:ph type="subTitle" idx="1"/>
          </p:nvPr>
        </p:nvSpPr>
        <p:spPr bwMode="auto">
          <a:xfrm>
            <a:off x="746974" y="891904"/>
            <a:ext cx="8899302" cy="35770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algn="just"/>
            <a:r>
              <a:rPr lang="es-EC" sz="1600" dirty="0">
                <a:solidFill>
                  <a:schemeClr val="tx1"/>
                </a:solidFill>
                <a:latin typeface="+mj-lt"/>
              </a:rPr>
              <a:t>En </a:t>
            </a:r>
            <a:r>
              <a:rPr lang="es-EC" sz="1600" dirty="0">
                <a:solidFill>
                  <a:schemeClr val="tx1"/>
                </a:solidFill>
                <a:latin typeface="+mj-lt"/>
                <a:hlinkClick r:id="rId2" tooltip="Matemáticas"/>
              </a:rPr>
              <a:t>matemáticas</a:t>
            </a:r>
            <a:r>
              <a:rPr lang="es-EC" sz="1600" dirty="0">
                <a:solidFill>
                  <a:schemeClr val="tx1"/>
                </a:solidFill>
                <a:latin typeface="+mj-lt"/>
              </a:rPr>
              <a:t> y </a:t>
            </a:r>
            <a:r>
              <a:rPr lang="es-EC" sz="1600" dirty="0">
                <a:solidFill>
                  <a:schemeClr val="tx1"/>
                </a:solidFill>
                <a:latin typeface="+mj-lt"/>
                <a:hlinkClick r:id="rId3" tooltip="Estadística"/>
              </a:rPr>
              <a:t>estadística</a:t>
            </a:r>
            <a:r>
              <a:rPr lang="es-EC" sz="1600" dirty="0">
                <a:solidFill>
                  <a:schemeClr val="tx1"/>
                </a:solidFill>
                <a:latin typeface="+mj-lt"/>
              </a:rPr>
              <a:t>, la </a:t>
            </a:r>
            <a:r>
              <a:rPr lang="es-EC" sz="1600" b="1" dirty="0">
                <a:solidFill>
                  <a:schemeClr val="tx1"/>
                </a:solidFill>
                <a:latin typeface="+mj-lt"/>
              </a:rPr>
              <a:t>media geométrica</a:t>
            </a:r>
            <a:r>
              <a:rPr lang="es-EC" sz="1600" dirty="0">
                <a:solidFill>
                  <a:schemeClr val="tx1"/>
                </a:solidFill>
                <a:latin typeface="+mj-lt"/>
              </a:rPr>
              <a:t> de una cantidad arbitraria de números (por decir </a:t>
            </a:r>
            <a:r>
              <a:rPr lang="es-EC" sz="1600" i="1" dirty="0">
                <a:solidFill>
                  <a:schemeClr val="tx1"/>
                </a:solidFill>
                <a:latin typeface="+mj-lt"/>
              </a:rPr>
              <a:t>n</a:t>
            </a:r>
            <a:r>
              <a:rPr lang="es-EC" sz="1600" dirty="0">
                <a:solidFill>
                  <a:schemeClr val="tx1"/>
                </a:solidFill>
                <a:latin typeface="+mj-lt"/>
              </a:rPr>
              <a:t> números) es la </a:t>
            </a:r>
            <a:r>
              <a:rPr lang="es-EC" sz="1600" dirty="0">
                <a:solidFill>
                  <a:schemeClr val="tx1"/>
                </a:solidFill>
                <a:latin typeface="+mj-lt"/>
                <a:hlinkClick r:id="rId4" tooltip="Raíz n-ésima"/>
              </a:rPr>
              <a:t>raíz n-</a:t>
            </a:r>
            <a:r>
              <a:rPr lang="es-EC" sz="1600" dirty="0" err="1">
                <a:solidFill>
                  <a:schemeClr val="tx1"/>
                </a:solidFill>
                <a:latin typeface="+mj-lt"/>
                <a:hlinkClick r:id="rId4" tooltip="Raíz n-ésima"/>
              </a:rPr>
              <a:t>ésima</a:t>
            </a:r>
            <a:r>
              <a:rPr lang="es-EC" sz="1600" dirty="0">
                <a:solidFill>
                  <a:schemeClr val="tx1"/>
                </a:solidFill>
                <a:latin typeface="+mj-lt"/>
              </a:rPr>
              <a:t> del producto de todos los números, es recomendada para datos de progresión geométrica, para promediar razones, interés compuesto y números índices.</a:t>
            </a:r>
            <a:endParaRPr lang="es-EC" sz="1600" dirty="0" smtClean="0">
              <a:solidFill>
                <a:schemeClr val="tx1"/>
              </a:solidFill>
              <a:latin typeface="+mj-lt"/>
            </a:endParaRPr>
          </a:p>
          <a:p>
            <a:pPr algn="just"/>
            <a:r>
              <a:rPr lang="es-EC" sz="1600" dirty="0">
                <a:solidFill>
                  <a:schemeClr val="tx1"/>
                </a:solidFill>
                <a:latin typeface="+mj-lt"/>
              </a:rPr>
              <a:t>Existen dos usos principales de la media geométrica: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C" sz="1600" dirty="0">
                <a:solidFill>
                  <a:schemeClr val="tx1"/>
                </a:solidFill>
                <a:latin typeface="+mj-lt"/>
              </a:rPr>
              <a:t>Para promediar porcentajes, </a:t>
            </a:r>
            <a:r>
              <a:rPr lang="es-EC" sz="1600" dirty="0" err="1">
                <a:solidFill>
                  <a:schemeClr val="tx1"/>
                </a:solidFill>
                <a:latin typeface="+mj-lt"/>
              </a:rPr>
              <a:t>indices</a:t>
            </a:r>
            <a:r>
              <a:rPr lang="es-EC" sz="1600" dirty="0">
                <a:solidFill>
                  <a:schemeClr val="tx1"/>
                </a:solidFill>
                <a:latin typeface="+mj-lt"/>
              </a:rPr>
              <a:t> y cifras relativas y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C" sz="1600" dirty="0">
                <a:solidFill>
                  <a:schemeClr val="tx1"/>
                </a:solidFill>
                <a:latin typeface="+mj-lt"/>
              </a:rPr>
              <a:t>Para determinar el incremento porcentual promedio en ventas, producción u otras actividades o series económicas de un periodo a otro. 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es-EC" sz="3200" dirty="0"/>
          </a:p>
        </p:txBody>
      </p:sp>
      <p:sp>
        <p:nvSpPr>
          <p:cNvPr id="5" name="AutoShape 4" descr="data:image/jpeg;base64,/9j/4AAQSkZJRgABAQAAAQABAAD/2wCEAAkGBxQTEhQUERQWFBUXFBwbGBgYGRgYFxceHBcYHBkYGxgaHCghGBslGx8YITUiJSkrLi4uFyAzODMsNygtLisBCgoKDg0OGxAQGy4lHyUsMi8sLi8sNzcvLCwsLDQsLS0tLywsNCwsLCwsLDQuNTcsLDIsLCwsLCwsLCwsLiwsL//AABEIAMIBAwMBIgACEQEDEQH/xAAcAAEAAgIDAQAAAAAAAAAAAAAABQYDBAECBwj/xABFEAACAQMCBAMFBQMJBgcAAAABAgMAERIEIQUGEzEiQVEUIzJhcQdCUoGRFaGxM1OCkpPB0dPwFiRUYnKyNDVjg6Kjwv/EABoBAQADAQEBAAAAAAAAAAAAAAABAgMEBQb/xAAvEQEAAgIAAwYEBQUAAAAAAAAAAQIDEQQSMRMhQVGh8DJxkbEUImGB0QUVI8Hh/9oADAMBAAIRAxEAPwD3GlKUClKUClKUClKUClKUClKUClKUClKUClKUClKUClKUClKUClKUClKUClKUClKUClKUClKUClKUClKUClKUClKUCtbiWtSCGSaQ2SKNncgXIVVLGw89hWzUdzEsJ0s66lwkLRMkjE4hVdSpN/Lv3oKlwnmHiM6w6g+wQQzYvHBI8nXaJiLN1AccyNwApHYG3lO8Q500kMzRSM/gdUkkEUjQxM9sFklC4ITde52uL2rymaWN49Lp5NZwmRdNJF09V1Cuo6UTAhMcDYkC1g1jbf1rY4imgbU6pjqdDqYNTMJT1NdqIcCcclaGK6SgEXBNj5HsLB6VxPnrRwSvHI7+7ZVlkWKRoYWa2KyShcUJuO58966cX5/0Wmklild84SvVxikcRh1VldmVSAtmXf1Nq874lqoSuv00PEOH+za7UmZpXlPWizw6iiMLi/w+E5D51s8Q1Ojb9sBOIaK2tigSG8246UPTPU8O2/a1/wAqD0LhXOuj1DypHIQY4uqS6NGrRfzyFwA8f/MNq0n+0LSmKWSMTMUgMyK0EyGZNgHjul2S5W7AbA3OwvVQ4nqtDNqZHbiOkWJ+DtoiRLdw7SZZY2AKAfO/yrS5cl0MYKz6jQqw0jwCdddqJ2JdVW6wy+CJSASQDtYAbUF20X2kaU6XTzziWIz7KnSlYs4RWKp4PeA5ABgLMe1Z4uaFOo1LmV+lp4oAYEgkaTOcBkZrIWLWKqEXtclvlSODcTgA4UNRruHj2BnU4Tls06AjRhkg8WV7jta2/kO3FOJwmXikum4no4zqn0pjtOyMVhQLKjOq3iyFwGW538qD0zgHMMOrEnSzVomCyRyRvFIhIBAZHAIuN6lq85+yyOIajXPHPp5et0WCQ6iXUtGEVlOckoybcjcn12AAFejUClKUClKUClKUClKUClKUClKUClKUClKUClKUClKUClKUClKUHFqWrmlBxalq5pQcWpauaUHFqWrmlAtSlKBSlKBSlKBSlKBSlKBSlKBSlKBSlKBUJDx22kTUSJfLuFaNANyO8sii3bzvvU3UMnLUIVVBlsj5p72T3Zs6+DxeG6u4+h+QoJDhmuWeGKaO+EsautxY4uoYXHkbGojmjjUkL6eGAJ1Z2ezyBmSNYoy7sUQhpG7AICL377VMcP0aQxRwxDGONFRBcmyqAqi53OwHetfjHBotSqiUNdGyRkdo5EaxF1dCGXYkd9waCsSfaHBBp4pJ3EzP1STEvQGML4yHp6mRWDAkDpgsxN7A1J/7ZQ9XARzFOr0hMAnSMvS6vTsXzvjtljjfa9ZE5O0yrGqdVDGZCrrNMsp6rZS5SB8nyazG57gEWrIeVNN1zPg2ZfqW6knT6hj6Rl6eWPU6fhytfz770ERB9okTBWOm1SqyQPkyxWEeofCKU2lJxL7WF22va29ccQ+0WBX1EUSPJLCk1rNFZ3gUmRLdTqIBZvEyAHBrEm15c8paXAR4HEQwRWzf4NO5eEXv5Mb38/O9ZU5agDSkBws2Zkj6knSYyC0jdPLEFt77dyT3N6CE1XPBELn2eaORdD7S5KxOkSlZsC1phncx7KDchlvj4sZGHmqMatNE4bqsvhctCQ5EeZJjSQyR3AO7IoJBAPa+aPlTTCN48XZZNMNO+UjsxiBkIXIm+3UffvYj0Fcxcq6ZdQNQFfqCRpB7yTAO8fTdunljcpt2oJuqy/GpjIyR4DKeRUZlZhHHDGvUYqpBlcy3AUFdmv8Ad8VmqGPL6MZMySDqOtGVLI8LGNVbF1N/EcyfUSMDcUGlLzdHFFGZG68j9WyxKIi3SbFwI55AQwYqmGRYsdhsbbsXMUbSpGEkxeVollsnTMiI7vHbLO4CSAnG10Iveu0HLsKYFOopTqeISPdurIJJMjfxXcX37eVgbVl03BIY5Oooa+TsAWYorSMWkZUJsGYlje33mtbI3CSqsf7U2xaaNoE9qmiJYI4ZYodRIWBSS6bRXJIPpbfJbPUXJy/Axuylh1WkxLMVDPHJG5C3tZlke47Xa9BoQc4ROjNHFK7B0URoYXZjIDhZllKDsQbsLW3sLE5J+aAqyMYJcI3wLM2mRSwvcKZJlvYgD0JYWvY234eERqqreRgjKy5yO5BUWXcm5/Pv53rpqOBQva4YFZWkBV3UhnVlc3B7FWYW+e1iAaDd0WqWWNJE+F0VluLGzAEbeWxrNWHR6ZYo0jQWRECqLk2CgAC577Cs1B0mLW8ABPoSVH6gH+FYA834I/7Rv8utqhNBrZy/gT+0b/LrX1I1BKYCNQr3YZk5ixGO8e25BuPw1zLrmYr7OBJ4vEfuWsez9r3t2y89q7eyO/8AKubfgS6r+bfE36gH0oEWrdiQohYqbMBKTb5G0e1d85/wRf2jf5dZdJpUiXCJFRQScVAUbm5Nh6nes1BoxSajqWaOER2+ISOXvvfwmIC3b73ma3qUoFKUoFKUoFKUoFQEnGJRrfZbLdiJFNjtB0yHN72ZxOAu3YTJt6z9YBpF6hlt48Al7nZQSbAdhcncjvYX7Cgx8X1oggmmPaOJ3+uKk2/dVbg4vrBJg7adsZ4ImCo4JZ41kmQEyG2ERzDWOV7EKBc281xagoUnM882meVJIoUcxKCcTJD1tQkYLASmxCFr5YEMpAG1SWo4jqGLgtEU9qjgQBXV3t0m1D5LJcEAagBR+EXJ3BtWA32G/f51ij1CF2QHxIFLCx2yvbfzvY0Fc5S5ifVSfykLr7NHMyxg3iMzN04zJmQ5Cq99hvvYA2qY49q5I0TpFAzzRpdwWUB3AJsGFzb51vuwUFjsACT+W5riCUOquu6sAwPyIuDvQUxeZ9SisziKT3GsZVRWU5aSdIgTdzcNkWI2xsBc96zrzHLghaTToH1JjEzFWRVGn6ozWOYqrlwVAz+Eg9yBVvtXAQdrC1BQuD8ckTTw+ONcl0ytM+RjTNZSWKs4AuVCDcbyLe/asXD+Z3ihiCyI7NqZS1wMXVuIyR3RnmBta9lUOV8N9rA+gZqWK3GVgSu17EkAkehIP6Gu+I9KCD4HqwJtXEWAA1ZWME2Jy00MzqL/ABeJ3bb1+Vb/AB3WtDpp5kTqPHC7qg++VQkLtvuRbauU0EUZMgWxBkYsSSRmQznc/IfQCwsNqye2pjkSRaPMrY5hbXuY7ZX+Vr3271OpkVSXmiVYeqzwlBLuymJ3KdIMSsS6ghmDG9lcsVIspJF7pXUIPQd79v312qBR9dzlIkU2JiMsUOvcpY3X2eUrDkuV1DLYm9su4tW1xHmCWESJJJF1BOERhGArA6fq2IknVVIsxuX3VbAX3q24ihUUGpwbWGbTwykAGSJHIHYFkDWHy3rcpSgVrajRI5u4LD8JJKfXDsT8yPKuokdndQVXEi1wWJBAIbuLb5D+jWQQt5yN+QUD+BP76DPXSSVV+IgfUgVj9lXzufqzH917Vj1JSFHkwvgpNkW7GwvZQO5PpQd/bE8jl/0gt/2g1z7QfJHP6D/uIP7q05+J5p/u1pHNrfgFyL5N2Bxvte9Yi5nLxNIyYY5iIlSLgMB1Dubj8IFtxeg3Zp3UA4LbIA+I3ALAXsFtte/fyrbrQ1MidKREZSUT4crkELdb739DvW8DQc0pSgUpSgUpSgVWOLcGdn1EqxJKztEqhyG92MOqFRmChiMtjYMQuVwLVZ60ZeLwq0isxBjW8hxfBNg1mcDENiQcb3sQbb0FUl5ZnfT4sPeLptQsXvCMJGmygIxIClVC2YfDawtWzreAygTRxxI8L6kMqkq2C+youShzip64LG9z4mYAsas+h1yTAmMk4tiwKsjKbA2ZGAZTYg7jsQexrXPHIOoYzIAwyBJDBLqMnUSEYFlW5Kg3ABv2NBhfRznQGIPjqDpcMyx2k6Vsshv8W96rz8vynMxwdKIyRM0AaNzIqRSqy4sTH/KMj2JscbmzE1adLxiKTHFm8WRAZJEJChSSA6g2sym/nfasC8x6YsiiT48LHF8fegGK7Y4oXuAuRFybDfag76PRMukEXjLCIqOoVL7g2DFdttht6VAaHg+pGq07siIsRUM6lQXj9jKYub5MRPvjYIAqndr1ZtHxKORnRC2SAEhkdDYkgMM1GSkq3iFxtWnxvmCOAhPikLxDGzWAlmWMFnClVO7EAkZYkCg1eaEiZ4hPJGq4S+GSQJkSqhTYkZWP6Gx72qASSJEKibTSK0Wn6itPE5Z1MnXe0j4u5HT3c72ub2q0azmKJRJ0zm6AnEhlDYuqPixWz4swBxvYkA2vUlrNWkS5SGwuBsCxJJsAFUEsSfIC9dFOImteX312jTz9FjCNafTCZtD0ll68WUbqZLAvfIAqygMoNsewsK2dMNK2IaaMR9V2aJ59OFW8AQBUibHAsMsd/ES2xq2pxuE4YszZgkBUkYjE4tkFUmMhgVs1twR3FqwcP5lgliSW7IGhaazo6sETHNrEbgZL2ve+16vPF2nwRyqnp3jjjI62mky0+lEitPG+ciNJ7Q9ncK7lSniY2OIve1qwypH0nHV0xmbRTQpJ14co2Jl6XiyBAxZVBXtbyFXHVcxxLNFChzd5RG2zAKTE0tsscS+IVsL3swPamj5kgZYSzqGlSJhjm0YMoHTXqlABkSAuWJa42ubVP4y296960cqAl18QOpIfTSSOWKytPEQ6EraLHMHwqCMTZbre/iNTXJxHQYK6MBK9gjo4RWbJV92cVIB+EbDy2qW12tSFcpCQLgCwZmJJsAqqCzH5AGonh/NELxCSQ4ZSSqLB2AWOd4hIxC+7U4g3awGVr7VlfNzV5dJ0res4LOWkiCFJZdNrl63UJEjSOhhY23GKsBuAUsVW6i9SHEOF6mZmdoyEOpV2hzidnQaUx2Kv7okS2bEm3hDXuAKsnF9f0UVguWU0Udr2t1JUjv28sr287Vik49AueTMpQqCDHICcnwXAFbyXeyjC+5HrWCWfg+mMUEUZZ2KRqt5GDSGygXdhszepHetyukUgZQwvYgEXBB39QRcH5Gu9Brajwur+R8Lfn8J/rbf0zXfURIReQKQoJuwFh67ntXaeLJSp2uLX9Pn9a19PrlKDMgN2Zb7hhswt373oNDWaJZceigWzgl8ECsB3S7KSQfVR+YrLBwGPxCQK6sxbDFQguBcW+8L3NmJ71v8AtI8lY/0SP3mwrkSMeyW/6iB/C9B0j4fEoAWKMAdgEUAfQWruNKn4F/qiuCJD5ov5Fv7xTose8jfkFA/eCf30HVeHxBiwiQMe7BVDHa3e1+21c8Pa8UZPfAX+tt/309kXzyP1ZiP0vas0aBQAoAA7AbAUHalKUClKUClKUCoHi3LKah5Gd8c4sDiqhj2xzJuJArDJVYEAse4NqnqgOIcwPHKV6IaJJoInfqWcGdkRCseFmAd1vdhtci52oJHhHDVgVlURgs2TdONYlJsBcqvc2AFySdvkKi9RylHIGjkdjCXncR7CzahZVlOfcj3spA8i/nYWxwcxTv0wmnj6kokeNWnYKY4iiszsITixd0AUBtiSSLEVjg5vLrHKkHuHOmBYyWkHtXTEdowpDWaRcvGNrkZdqCQl4LIwQtqG6iZAOEQeF1CsMbEZbBr+vlbw1oaTlVg2DSt0FOmKrZbudMEKMTa6+NFuNwQotbe/TTc1vlHGsEkpIjMjeIlRLK6AjCLAhQrM2RSyjbI3rr/tFMZkcqiQnTal0DS7SFJdOqGT3d4j4jsufx+ZsKCU4Jy+NPI8nUaRmRUJYKGIVnYM7Dd3ORBJ22FgN6cR4B1ZGcSsis0LOgCkEwSZrYkXF9gfkotbe+jHzPJIFSOAdYma6tI6KqwlAzBmhyLHOOysi923sLnDwLmh3Gnj6TynpwCWUCS4eSFHLWWIx4jJSSXW1ztsLhtw8oxr1ACoD52YRIJRnKJGUygXZbgAD0AvkRepPjfCl1MYRrDF1dbqri6nsytsykXBHz2INiMfL/FW1EZZ0ETq1mjyYuhxU4uGRcW38rgixDEGtHm7jEsKSJp0DONLNKWL4YBAACvhbN7kWBsNtyNrhlHLigwYlI+ixYdKJYzu+bqpX4Ec/Eu+Q7771ry8p3iSMTuuEEsAYKl+lLhtuCMxgvi+u2+3fScxs+oEAgdkDiN5QHsrdES5H3eATcLfPLJh4bb1uc3ap4tBrJY2xePSzOjfhZYmKnf0IFBhXl60ocTPgJhN07LYuIekRla+JHit3yvvbatXQ8npFHHEsr9JfZyykLd20yxCNsvu36UeQ88drXN8ut5jZJzEsIlFnC4MxcusPVEZBjEasQCLdQndTaxNpPg2v68QkIUEkgqpc4kEixzRGVh5qygg7UHPFNB1QlmKPHIHRrA2IDKbg9wVZh+flUIvJkYtdllPvMzNFHIHEs7zHYgBWDO4uNrHcGwt24zxCZNRJbaKPTK4xcBizyMu6tEwPw+u3pvsm5pcNNjAGjiWUluo2V4mVcWHTxXIlreI7Idrggbxw95iJj7o3Cb4noRMqqSRjLHJt6xyLIB9CVt+dQy8qKDIS4kLriepGrgjq9QZ33kYHYG4tZbWtvn1XHXEpiihV29oEILSYL/4YTlyQjEbeGwB8j9MDczPeULAJMAChjaRg69Xpsf5HfEeI9PqdiPIXiOHyT4eseJuE3w7S9KKOPN5MEVc3OTtiAMmPmx7k1s1g0OpEkaSAqQ6BgUbJTcX8LWGQ+dhUL9oWqeLh2qkiZkdY7qymzA3G4I7VnyzvSVhpXy+vN2v/wCM1H9q3+NbMPNWuJ/8ZP8A2jf410Twsx4tKYpv0fS9K+eI+Y9d/wAVP/aN/jUvwvj5O2o4jqEbzXqFf/k1wdqwtTXi6/7ffW5mHuFK8xg1cb7LxDVfUTg/3VBcw8R1WnkxTWTupQMCXYGxuLHfvtVYjaa/0+1p1t7XSvnZeYde7hE1eouT/ONYep71qcU5h4jC5RtZqPUHqNZgexG/+t60jFE25dxty5MPJblme99KUrzP7EuLT6iPVHUTSTFZECl2LWBU3Av2r0yqXry20xKUpVQpSlAqMHAoeu+oZFaRipBIF1wWy2Py3Iv2LG3epOqjrOJzHWsiSMqRyBccR03J0+YiL9M2cyMh3dfD5bgtpjxTk3rwjaJnSwT8IgdFR4kKrfEEbLcEG3pcEg+oJrDHwCATNMY1LnDG6jwYLioXbsNyPQk2teq7otfrDGpkdwrPEJCsbGWEFZDIQDp1Fi4iXHFigZyT2t2kn1rRMyyTKyRSMnukvLjOwhzUpsWiCkquJ8XZew2/C233zHl77kcyytwqAFXMaKUGzWtYKSwufMAktvsCSaxjgGluzdCK7hgxxG4dg7j6M4DH5796gOJSaoB4iXkjGpKGR0AJQ6dHF8YHUr1GdcsLeEKTe92WpDSnqy9V9PprYxe6DF8ZWRWj2I3OLG4DbjtaI4adb3BtYW4HpioQwxlQxaxUHxMLMT6lgTe/e+967pwiAMrCJAVVVFhbwqLKPmFubX7X2qA1DzRyOpeZYzMA0yQq0jAaVCCcYiCC9xlj3ULte1ddXr9SZ5FjaVF6cgDPGWVWESlJAiwi4y3AzYm7DHbwxHDTPSY6bTtZtFoY4gREgQE3NvM2AuT57AD6ADyrHxHhME9uvEklgyjNQdmtku/3TZbjscR6CsfL87vArSBw12Bz3Js7C4OCXQ2uCVUkWJFRC6zVnXuhOEKygILMRJH0FJa4hIy6pbxGQWwAx3u2FqzWZiUp1eGxCTqiNQ/4gLE2XEE+px8NzvbbtWbU6dZEZJFDI6lWUi4YEWII8wRtVd5Sl1REJ1LyOZdHHI4eNE6cm2SjFFIJy3VrnweW9bHNeqnToiC6qzMHdb3XwHAEiGWwJvuV7qovvYwN9uEadpHcxRlyTkbC92QISfmUsCfMAegra0mlSNcY1Crcmw8yTck+pJ3uaiOWkky1DSjxM0RLBWVWPs0IYqGF7ZXFjuLWO4qP5v4jOkhSCSVX9ld4kjiEgklDARo5KNipNh3W9zuLXoJjW8N6rOwkUAqEYdNG2UkhST8yTb51GRco2Zm62WZlzvFGeoJWJZZNvGovYA7AWHlUdxvV6iGPUdBZhI0szqVW6krGmIPuZGYsfhAABxa5GwO/7Rq+tkGcqdSUERjUR4ex5hssMh77bItbfGta571jUT6I03dNy8Y7dN0Uh87iFL5FMC9/NsPDf0rovLIGVnQFu5ESA/Fl3BuBlc2HmT61j5W1czseo8rr0I2YyxCLCUls0UYLcW7jxY2G+9bXMWodTCA8scbFs5Io+o4IQlBbB8VJvvj3VR97d29/M1CS0Gm6caRi1lFhZQoAHYBRsABYbelQn2iRF+G6pQbFo7X+rLUrwOSVtPC2oFpTEpkFsbNiMvDc4m/lfatDnliNDqCO4UW8/vL5WP8AA1Ws7vEz5k90Pn3/AGccd3XYXPy+R3+n61s/sBrRMrArIisvbz2Pn+LL9Kz8VmMcbC29vEbfePYX6QBt9R3Pyqc0kZfhcbqLtDt2vZXIDfcY97eXma682eK5q456T7hphnJOC2SPBBwaJlF73ANvLf8Af/q9Q/HkxmI9LfwFWAKbohU22J8J+9Y/zFvht6VXOLvlKSfM3/14V/hU8RjrWNw24bjM2bdLz3R39E7y78S1Y+btPdoz/wCko8vVvn/q1V3l/wCJatfHo7zICNhDGw2B3DSWG6fPya+3YVxRatd2t0iNu3iuIyYMUWp12ieHcNEQYndj5+g8gP41xxHhY1MRXtIhujfXyPyP+FSWQrBDJi49DtXifiL9r2kdXgXzXtk55nvWL7FOHNDHqgxuTInytYMLd69LqnfZ7a+osLHJL7dzi3nbfa36Vca9mMvaxF9a23rMzG5KUpRYpSlAqL1HAtK8hd4ImkY5ElVLEgWy+ZtYX9KlKrM/AJG1pmOLIZI3U5hXjwTHADokle7WEig9VwQPvWra1fhnQ2+GcO0c8MU0cCYSxq63QA4uoYXHkbEVs/sDTfzEf9UU5Z0DafR6aByC8WnjjYrcqSkaqSCQDa49BUlU9pfzn6o0jf2Bpv5iP+qKfsDTfzEf9UVJUp2l/OfqaRn7D0twOjFc9hiK6/sXSfzMVh32Xa3eoPikA9tLsJHUNEbrHNdDHc2Vk07ZLveyuAc2B87w7Rso0y+zmRU1eYjaHUMqp7LMnjk9lBazkWJVm7XPp2Uw3tG+aem/T5o29A0unjiGMaqgJvYWF+1zbz8qyPOAQO92x2F7GxO9uw27n5VQI9M4OmABCRCDcafUBlwlZnQH2UsyBSFWzKLXuN98+gixjhjKFGiYZTJBqjJLaOZeow9nFnLOHtc7s+/ma24Xx3v9jmXtXB7EGxsa7VS+Xg8bDpwAN04YiqpPGjBXOczvJCgBVGYhdydxffa6VzZacluVMSV06K5Z2GVrZW3te9r+l670rNJXTqDfcbd9+319K71TdNy3MsMKGLTM0MiMxzP++BVlUtN7nwvk4mA8fjBFx8VBcDINtxv237+lcdQWvcW9b7frVNHJjNEyyLCWMLKg3Kws2okmwQlLhEDKgIAPgGy9q2ZeW3V2aOLTyRjUM6QOSkYVtPHHltGwVw6ybBSLSsb3NqC2VAc+MRoNQR3CC1hkfjXy86keB6JoNPDCzZtHEqFt7EqoG1yTb6m9RvP2P7P1Ofw4C+9tslvv5fWrU+KET0fPvG7LGi2szeI+AoQNwosWPc3P6V6V9nenV9J03F1dSrD1DCxrybikmUlyACfJTdfyN+1ev8hi0CfSvM/qmf8Ayc0ef2exw+Hl4flny+6h8R4YDNJFMCrK7C4BTsSARuclt5/urR0/AVLiMzBN9iyk+fa6/wB9XL7S9F0tRFqQLLKuLn/nTbf6pb+oaiYkDuhH4hUZeKvN+0ier0OC4bHfhor4w29BwZYiD1s7fhQ/3sKmdfMJV/k7sEsGucuxtstr2PkaabS+tY+G8W08zPHFIMlJB27W2yHbJb+YrGmTPntqO/RxGPBSmrd/zVOOWUq28wIAI9z6GxFi5v3v/RNcGeXAH3pN7EGEfUEAMNu4/KrxpeQ9GTkNQAxJuMWAswIIsZPQkXqN1v2ddNW6UkEwZbYgSKTbcb9VhswB/UedfS8nC27prH0fHzivHgs32R3K6l2vd2Qm6YG+LAg7m/b9CK9BrzT7E0xj1QsgIkS4RmNjiwN8ibGvS6580RF5iOjanwlKUrJcpSlAqN1HHIkMoYt7lbyEKxC3UMFsBdmIIsADe9hvtUlUNxHl2OaRpJHckxlFA6YwBx3VgmZsyhgGYi+9thYOX5khFgRJmZuj0+m5fPpGUDEDsYwWy+H57G25oOJJMEaPIh0DglHUWJtYkgWa/dTuPStOHl5A6SNJJJIk/WzYpdm6DwAEKgUKI3OygbgE3ub7mg4eIgFV3KhSApxtuxbLZb33t3tbyoMGq45FHJ02zuDGCcGKKZWxju9rC7bfK4vYV1m5ggVcmLW6csmysTjCyrIbAXuCy7dz5VGcS4NqH1LyDAxEwnDrFA5iOalx7OxFnsfCwuBvcbVrty7OS10UgpKgX2k4oszq7hf90v8AEosWJsNq64x4dRufn3x5fffp+qu5SsnMiB4kVJGL6gwsMSrRsIWmBIPkUAP0PyIrueZYBkSWACuwYowVxGwVyht4rMR9Qbi43qPn4TqGfqCONX9oEwI1DbMIegRZtKRiY7g+fiJBG1scXBNSp2VLBXWMHUXWIOwZgoOj8XYDx5WAsLXNOTDqP5jr716m5WiCXJQ1iL+TCxH1FaGq47FG8iNn7sKXODFRnsihrWZmOwUXPb1F8PLvDJIFxZgECBVjU5qpzkZny6afFkBiFCqEAArX4rwqWQzqIo2SUobtOysDHiUYL7OwBDAGxLA2/KsqVpzzE9P+/wAJbacwQkqFzZiXGARi69MqHJA7AFk+uQte9Y4+Yl6ckjRSqscjqbIW2jLAtt5bdu+9heo4cH1QMbKEV0DDJZ1UsrlSyMo0WNrqu4AYW77m+HW8uTyZBlTEyO4X2gFVMgIcKG0Z7kk3N2FzYgG1bRjw+M+qNysmm4mkkjRpdigGRscQWVWAv6lWB/P5GsvENasMbSSXxW17AsdyALKoJJuRsBVePBtS0mfgibotEjrIHMQKqMlHsylyCA2LPje+3a0tzFo5JdO0cWOZK7sxSwDAkhgjb7bbVjyU56xvu7t/7T4MA48rSKqBrAyCRSrdRWREcLj5kqynzuGFq7nmGKw2kLGRkwCMzhlXMggdvDve9txvUO/L87K4dEZpOpm51JDMZI0jJsukCiyIgAAA8O4NzfNw/g88RUrFESJGffUEC7RhD4U0gAFgNgBvWs0w66+sI3KTHMUBwxZmVhGcwjFAJjaLJrbZbbeVwTYEVt8P4gswJjyxDEXIsDYkG35gj8qrUHLsyLGiogjRYlKe0nGTo26Zc+yXvst8SoOIBFtq3eGcInSRnYqheRWkKuHLhQ9ksII1BuVu5yYgWvsLVyUxRWZrPr796/aYmVjqufaL/wCW6qwB932NgPiXvcjb8xVjqvfaBj+z9Tn8OAyt3tkt/wB1c9esJfOGqS0liLbj9D2+VrV6HwPmRIkWJfEw7nyHy+ZrzvWcUhLm6vkx/GLC/wD7fYVqaXVGN9/WuTjuCpGoidva4Lie0j89e57PxJDr4DC5CqCHBFgykeak38iR9CaqSaNtLInUcNFkPH2x3+8PL6jb6VF6fmrFe9aWs5iMux7Hy9a5KY5nVZ6O+3JiibY59/qs3OPMirp8NO12k2zBHhXfIje99iL/AFqt8scO2L2/5R/E/wB1R3EtZE3SVbghSCC2X33NvhG+9/zqU4Px4RgIVGI9O4uf3172HhseCJrR4UZ7ZvzXWaPh+1zVi5U1IUtFfv4h9fMfpv8AlVS9tMn8mb1m0sMqlXViGBuD6frWlo3Glpeu8q6CONp3jUKZGUvbzIB8X1P91WCqf9nfE3mWYSY5IVvbbuCRceRq4VyX3vvcdo1JSlKqqUpSgVWeI8fkTUNGphIWbToYzfrMJ2VS4OXhC3ZvhNwjDa16s1Rb8FUyNKJJFZjc2w2sAu10JGwrXDNImeb37hEq7PzBLLHuUAlgaQBMlkgKTRJ05DkQWOZHZbGNhY+T9uTIyuCDGo4ixiszvKdPqsUVXZ7hiOwGwuQBbELYxwfv76Xxd/5Lf6+73oeEdvfS7G4/ktib3I93sdzv866O1xdNR7iY8vevNGpQjcxyglDJpmuYLTAMIh1+qMSOobsMFI8QyEi7LcE4ZOa5uk7+5DRRSubhsdR0p5IgIbPdcsA1/HbrJs3nOScvqwAMslg2QHuwMt9yBHv3Pesp4P8ADeaXw/DtF4fp7vb8qdpg8vf08TUtfRcYPXlSZkRV3TtuuQW5kzIvkQuJVSDsMhuZutDS8MCMWLu+XcMI7E+ROKAkj61v1y5JrM/lTBSlKokpSlApSlApSlApSlAqC540Mk+h1EUK5SPHZRtubj12/Wp2lInQ+X5Psr4qWN9KT884h/8AutqH7N+JkWk0jAj7weEg/wD2Xr6WpS8c3VtizWxzuHzSPsx4j/wr/wBeL/MrPp/s64khyXStcHzeG/1AL2t9a+j6VWlYpaJ6r5OKvevLqI+T5p4l9mvE5NxpWvb8UI3uf+fbyrVi+zbi+19I/wBepD/mV9QUrack7254nXR4NyzybxGLMy6RxtYeKI+fyepV+CcQyAGiktcXYvDsPMgByT9K9kpVozT5L9pbSh/ZTwjV6dNR7YhVmdStyhyABufCf41fKUrO9ptO5ZlKUqoUpSgUpSgUpSgUpSgUpSgUpSgUpSgUpSgUpSgUpSgUpSgUpSgUpSgUpSgUpSgUpSgUpSgUpSgUpSgUpSgUpSgUpSgUpSgUpSgUpSgUpSgUpSgUpSgUpSgUpSgUpSgUpSgUpSgUpSg//9k="/>
          <p:cNvSpPr>
            <a:spLocks noChangeAspect="1" noChangeArrowheads="1"/>
          </p:cNvSpPr>
          <p:nvPr/>
        </p:nvSpPr>
        <p:spPr bwMode="auto">
          <a:xfrm>
            <a:off x="2360892" y="3782078"/>
            <a:ext cx="1906308" cy="19063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C"/>
          </a:p>
        </p:txBody>
      </p:sp>
      <p:sp>
        <p:nvSpPr>
          <p:cNvPr id="7" name="AutoShape 6" descr="https://fbcdn-sphotos-h-a.akamaihd.net/hphotos-ak-xpa1/v/t34.0-12/1483185_766281736777783_8621006806309011225_n.jpg?oh=b96260079fe968a3ef125642871c4ad2&amp;oe=546C3A7E&amp;__gda__=1416368340_c0fa707e1124c7bcd0f62eb33b6dd795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C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1 CuadroTexto"/>
              <p:cNvSpPr txBox="1"/>
              <p:nvPr/>
            </p:nvSpPr>
            <p:spPr>
              <a:xfrm>
                <a:off x="4675600" y="4460915"/>
                <a:ext cx="3954288" cy="65601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EC" i="1" smtClean="0">
                          <a:latin typeface="Cambria Math"/>
                          <a:ea typeface="Cambria Math"/>
                        </a:rPr>
                        <m:t>×</m:t>
                      </m:r>
                      <m:r>
                        <a:rPr lang="es-EC" b="0" i="1" smtClean="0">
                          <a:latin typeface="Cambria Math"/>
                          <a:ea typeface="Cambria Math"/>
                        </a:rPr>
                        <m:t>𝑔</m:t>
                      </m:r>
                      <m:r>
                        <a:rPr lang="es-EC" i="1" smtClean="0">
                          <a:latin typeface="Cambria Math"/>
                        </a:rPr>
                        <m:t>=</m:t>
                      </m:r>
                      <m:rad>
                        <m:radPr>
                          <m:ctrlPr>
                            <a:rPr lang="es-EC" i="1" smtClean="0">
                              <a:latin typeface="Cambria Math"/>
                            </a:rPr>
                          </m:ctrlPr>
                        </m:radPr>
                        <m:deg>
                          <m:r>
                            <m:rPr>
                              <m:brk m:alnAt="7"/>
                            </m:rPr>
                            <a:rPr lang="es-EC" b="0" i="1" smtClean="0">
                              <a:latin typeface="Cambria Math"/>
                            </a:rPr>
                            <m:t>𝑛</m:t>
                          </m:r>
                        </m:deg>
                        <m:e>
                          <m:r>
                            <a:rPr lang="es-EC" b="0" i="1" smtClean="0">
                              <a:latin typeface="Cambria Math"/>
                            </a:rPr>
                            <m:t>(</m:t>
                          </m:r>
                          <m:sSup>
                            <m:sSupPr>
                              <m:ctrlPr>
                                <a:rPr lang="es-EC" b="0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s-EC" b="0" i="1" smtClean="0">
                                  <a:latin typeface="Cambria Math"/>
                                </a:rPr>
                                <m:t>𝑥</m:t>
                              </m:r>
                              <m:r>
                                <a:rPr lang="es-EC" b="0" i="1" smtClean="0">
                                  <a:latin typeface="Cambria Math"/>
                                </a:rPr>
                                <m:t>1)</m:t>
                              </m:r>
                            </m:e>
                            <m:sup>
                              <m:r>
                                <a:rPr lang="es-EC" b="0" i="1" smtClean="0">
                                  <a:latin typeface="Cambria Math"/>
                                </a:rPr>
                                <m:t>𝑓</m:t>
                              </m:r>
                              <m:r>
                                <a:rPr lang="es-EC" b="0" i="1" smtClean="0">
                                  <a:latin typeface="Cambria Math"/>
                                </a:rPr>
                                <m:t>1</m:t>
                              </m:r>
                            </m:sup>
                          </m:sSup>
                          <m:r>
                            <a:rPr lang="es-EC" b="0" i="1" smtClean="0">
                              <a:latin typeface="Cambria Math"/>
                            </a:rPr>
                            <m:t>∗(</m:t>
                          </m:r>
                          <m:sSup>
                            <m:sSupPr>
                              <m:ctrlPr>
                                <a:rPr lang="es-EC" b="0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s-EC" b="0" i="1" smtClean="0">
                                  <a:latin typeface="Cambria Math"/>
                                </a:rPr>
                                <m:t>𝑥</m:t>
                              </m:r>
                              <m:r>
                                <a:rPr lang="es-EC" b="0" i="1" smtClean="0">
                                  <a:latin typeface="Cambria Math"/>
                                </a:rPr>
                                <m:t>2)</m:t>
                              </m:r>
                            </m:e>
                            <m:sup>
                              <m:r>
                                <a:rPr lang="es-EC" b="0" i="1" smtClean="0">
                                  <a:latin typeface="Cambria Math"/>
                                </a:rPr>
                                <m:t>𝑓</m:t>
                              </m:r>
                              <m:r>
                                <a:rPr lang="es-EC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s-EC" b="0" i="1" smtClean="0">
                              <a:latin typeface="Cambria Math"/>
                            </a:rPr>
                            <m:t>∗…∗(</m:t>
                          </m:r>
                          <m:sSup>
                            <m:sSupPr>
                              <m:ctrlPr>
                                <a:rPr lang="es-EC" b="0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s-EC" b="0" i="1" smtClean="0">
                                  <a:latin typeface="Cambria Math"/>
                                </a:rPr>
                                <m:t>𝑥𝑛</m:t>
                              </m:r>
                              <m:r>
                                <a:rPr lang="es-EC" b="0" i="1" smtClean="0">
                                  <a:latin typeface="Cambria Math"/>
                                </a:rPr>
                                <m:t>)</m:t>
                              </m:r>
                            </m:e>
                            <m:sup>
                              <m:r>
                                <a:rPr lang="es-EC" b="0" i="1" smtClean="0">
                                  <a:latin typeface="Cambria Math"/>
                                </a:rPr>
                                <m:t>𝑓𝑘</m:t>
                              </m:r>
                            </m:sup>
                          </m:sSup>
                        </m:e>
                      </m:rad>
                    </m:oMath>
                  </m:oMathPara>
                </a14:m>
                <a:endParaRPr lang="es-EC" dirty="0"/>
              </a:p>
            </p:txBody>
          </p:sp>
        </mc:Choice>
        <mc:Fallback>
          <p:sp>
            <p:nvSpPr>
              <p:cNvPr id="2" name="1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75600" y="4460915"/>
                <a:ext cx="3954288" cy="656013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EC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926884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30148303"/>
              </p:ext>
            </p:extLst>
          </p:nvPr>
        </p:nvGraphicFramePr>
        <p:xfrm>
          <a:off x="785019" y="197226"/>
          <a:ext cx="9004435" cy="6660773"/>
        </p:xfrm>
        <a:graphic>
          <a:graphicData uri="http://schemas.openxmlformats.org/drawingml/2006/table">
            <a:tbl>
              <a:tblPr/>
              <a:tblGrid>
                <a:gridCol w="818585"/>
                <a:gridCol w="818585"/>
                <a:gridCol w="818585"/>
                <a:gridCol w="818585"/>
                <a:gridCol w="818585"/>
                <a:gridCol w="818585"/>
                <a:gridCol w="818585"/>
                <a:gridCol w="818585"/>
                <a:gridCol w="818585"/>
                <a:gridCol w="818585"/>
                <a:gridCol w="818585"/>
              </a:tblGrid>
              <a:tr h="814600">
                <a:tc>
                  <a:txBody>
                    <a:bodyPr/>
                    <a:lstStyle/>
                    <a:p>
                      <a:pPr algn="ctr" fontAlgn="b"/>
                      <a:r>
                        <a:rPr lang="es-EC" sz="2000" b="0" i="0" u="none" strike="noStrike" dirty="0">
                          <a:solidFill>
                            <a:schemeClr val="accent5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Clase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C" sz="2000" b="0" i="0" u="none" strike="noStrike" dirty="0">
                          <a:solidFill>
                            <a:schemeClr val="accent5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Li-</a:t>
                      </a:r>
                      <a:r>
                        <a:rPr lang="es-EC" sz="2000" b="0" i="0" u="none" strike="noStrike" dirty="0" err="1">
                          <a:solidFill>
                            <a:schemeClr val="accent5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Ls</a:t>
                      </a:r>
                      <a:endParaRPr lang="es-EC" sz="2000" b="0" i="0" u="none" strike="noStrike" dirty="0">
                        <a:solidFill>
                          <a:schemeClr val="accent5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C" sz="2000" b="0" i="0" u="none" strike="noStrike" dirty="0">
                          <a:solidFill>
                            <a:schemeClr val="accent5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Li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C" sz="2000" b="0" i="0" u="none" strike="noStrike" dirty="0" err="1">
                          <a:solidFill>
                            <a:schemeClr val="accent5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Ls</a:t>
                      </a:r>
                      <a:endParaRPr lang="es-EC" sz="2000" b="0" i="0" u="none" strike="noStrike" dirty="0">
                        <a:solidFill>
                          <a:schemeClr val="accent5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C" sz="2000" b="0" i="0" u="none" strike="noStrike" dirty="0" err="1">
                          <a:solidFill>
                            <a:schemeClr val="accent5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Lri</a:t>
                      </a:r>
                      <a:endParaRPr lang="es-EC" sz="2000" b="0" i="0" u="none" strike="noStrike" dirty="0">
                        <a:solidFill>
                          <a:schemeClr val="accent5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C" sz="2000" b="0" i="0" u="none" strike="noStrike" dirty="0" err="1">
                          <a:solidFill>
                            <a:schemeClr val="accent5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Lrs</a:t>
                      </a:r>
                      <a:endParaRPr lang="es-EC" sz="2000" b="0" i="0" u="none" strike="noStrike" dirty="0">
                        <a:solidFill>
                          <a:schemeClr val="accent5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C" sz="2000" b="0" i="0" u="none" strike="noStrike" dirty="0">
                          <a:solidFill>
                            <a:schemeClr val="accent5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XI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C" sz="2000" b="0" i="0" u="none" strike="noStrike" dirty="0">
                          <a:solidFill>
                            <a:schemeClr val="accent5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fi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C" sz="2000" b="0" i="0" u="none" strike="noStrike" dirty="0">
                          <a:solidFill>
                            <a:schemeClr val="accent5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hi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C" sz="2000" b="0" i="0" u="none" strike="noStrike" dirty="0">
                          <a:solidFill>
                            <a:schemeClr val="accent5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FI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C" sz="2000" b="0" i="0" u="none" strike="noStrike" dirty="0">
                          <a:solidFill>
                            <a:schemeClr val="accent5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HI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</a:tr>
              <a:tr h="755704">
                <a:tc>
                  <a:txBody>
                    <a:bodyPr/>
                    <a:lstStyle/>
                    <a:p>
                      <a:pPr algn="ctr" fontAlgn="b"/>
                      <a:r>
                        <a:rPr lang="es-EC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C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118-126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C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C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C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117,5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C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126,5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C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C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C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C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C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55704">
                <a:tc>
                  <a:txBody>
                    <a:bodyPr/>
                    <a:lstStyle/>
                    <a:p>
                      <a:pPr algn="ctr" fontAlgn="b"/>
                      <a:r>
                        <a:rPr lang="es-EC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C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127-135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C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C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C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126,5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C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135,5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C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C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C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12,5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C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C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55704">
                <a:tc>
                  <a:txBody>
                    <a:bodyPr/>
                    <a:lstStyle/>
                    <a:p>
                      <a:pPr algn="ctr" fontAlgn="b"/>
                      <a:r>
                        <a:rPr lang="es-EC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C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136-144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C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C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C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135,5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C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144,5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C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C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C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22,5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C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C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42,5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55704">
                <a:tc>
                  <a:txBody>
                    <a:bodyPr/>
                    <a:lstStyle/>
                    <a:p>
                      <a:pPr algn="ctr" fontAlgn="b"/>
                      <a:r>
                        <a:rPr lang="es-EC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C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145-153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C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C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C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144,5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C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153,5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C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C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C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C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C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72,5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55704">
                <a:tc>
                  <a:txBody>
                    <a:bodyPr/>
                    <a:lstStyle/>
                    <a:p>
                      <a:pPr algn="ctr" fontAlgn="b"/>
                      <a:r>
                        <a:rPr lang="es-EC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C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154-162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C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C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C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153,5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C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162,5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C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C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C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12,5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C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C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55704">
                <a:tc>
                  <a:txBody>
                    <a:bodyPr/>
                    <a:lstStyle/>
                    <a:p>
                      <a:pPr algn="ctr" fontAlgn="b"/>
                      <a:r>
                        <a:rPr lang="es-EC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C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163-171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C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C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C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162,5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C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171,5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C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C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C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C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C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55704">
                <a:tc>
                  <a:txBody>
                    <a:bodyPr/>
                    <a:lstStyle/>
                    <a:p>
                      <a:pPr algn="ctr" fontAlgn="b"/>
                      <a:r>
                        <a:rPr lang="es-EC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C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172-180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C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C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C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171,5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C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180,5</a:t>
                      </a:r>
                      <a:endParaRPr lang="es-EC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C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C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C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C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C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6245">
                <a:tc>
                  <a:txBody>
                    <a:bodyPr/>
                    <a:lstStyle/>
                    <a:p>
                      <a:pPr algn="ctr" fontAlgn="b"/>
                      <a:endParaRPr lang="es-EC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C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EC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EC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EC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EC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EC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C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C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EC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EC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66471674"/>
      </p:ext>
    </p:extLst>
  </p:cSld>
  <p:clrMapOvr>
    <a:masterClrMapping/>
  </p:clrMapOvr>
</p:sld>
</file>

<file path=ppt/theme/theme1.xml><?xml version="1.0" encoding="utf-8"?>
<a:theme xmlns:a="http://schemas.openxmlformats.org/drawingml/2006/main" name="Faceta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30</TotalTime>
  <Words>208</Words>
  <Application>Microsoft Office PowerPoint</Application>
  <PresentationFormat>Personalizado</PresentationFormat>
  <Paragraphs>97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4" baseType="lpstr">
      <vt:lpstr>Faceta</vt:lpstr>
      <vt:lpstr>Mediana Geométrica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Geometría</dc:title>
  <dc:creator>DJ MIX</dc:creator>
  <cp:lastModifiedBy>SONY</cp:lastModifiedBy>
  <cp:revision>5</cp:revision>
  <dcterms:created xsi:type="dcterms:W3CDTF">2014-11-17T11:05:26Z</dcterms:created>
  <dcterms:modified xsi:type="dcterms:W3CDTF">2014-11-17T14:13:58Z</dcterms:modified>
</cp:coreProperties>
</file>