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1" r:id="rId2"/>
    <p:sldId id="257" r:id="rId3"/>
    <p:sldId id="259" r:id="rId4"/>
    <p:sldId id="256" r:id="rId5"/>
    <p:sldId id="258" r:id="rId6"/>
    <p:sldId id="263" r:id="rId7"/>
    <p:sldId id="270" r:id="rId8"/>
    <p:sldId id="264" r:id="rId9"/>
    <p:sldId id="261" r:id="rId10"/>
    <p:sldId id="265" r:id="rId11"/>
    <p:sldId id="266" r:id="rId12"/>
    <p:sldId id="267" r:id="rId13"/>
    <p:sldId id="262" r:id="rId14"/>
    <p:sldId id="260" r:id="rId15"/>
    <p:sldId id="268" r:id="rId16"/>
    <p:sldId id="269" r:id="rId17"/>
  </p:sldIdLst>
  <p:sldSz cx="9144000" cy="6858000" type="screen4x3"/>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0" d="100"/>
          <a:sy n="40" d="100"/>
        </p:scale>
        <p:origin x="-72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C"/>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749827-51BA-4068-9ECF-C8984521021E}" type="datetimeFigureOut">
              <a:rPr lang="es-EC" smtClean="0"/>
              <a:pPr/>
              <a:t>30/04/2010</a:t>
            </a:fld>
            <a:endParaRPr lang="es-EC"/>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C"/>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C"/>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620BC4-22B2-43C2-A98E-CA4130EC9E31}" type="slidenum">
              <a:rPr lang="es-EC" smtClean="0"/>
              <a:pPr/>
              <a:t>‹Nº›</a:t>
            </a:fld>
            <a:endParaRPr lang="es-EC"/>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C" dirty="0"/>
          </a:p>
        </p:txBody>
      </p:sp>
      <p:sp>
        <p:nvSpPr>
          <p:cNvPr id="4" name="3 Marcador de número de diapositiva"/>
          <p:cNvSpPr>
            <a:spLocks noGrp="1"/>
          </p:cNvSpPr>
          <p:nvPr>
            <p:ph type="sldNum" sz="quarter" idx="10"/>
          </p:nvPr>
        </p:nvSpPr>
        <p:spPr/>
        <p:txBody>
          <a:bodyPr/>
          <a:lstStyle/>
          <a:p>
            <a:fld id="{07620BC4-22B2-43C2-A98E-CA4130EC9E31}" type="slidenum">
              <a:rPr lang="es-EC" smtClean="0"/>
              <a:pPr/>
              <a:t>8</a:t>
            </a:fld>
            <a:endParaRPr lang="es-EC"/>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C"/>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C"/>
          </a:p>
        </p:txBody>
      </p:sp>
      <p:sp>
        <p:nvSpPr>
          <p:cNvPr id="4" name="3 Marcador de fecha"/>
          <p:cNvSpPr>
            <a:spLocks noGrp="1"/>
          </p:cNvSpPr>
          <p:nvPr>
            <p:ph type="dt" sz="half" idx="10"/>
          </p:nvPr>
        </p:nvSpPr>
        <p:spPr/>
        <p:txBody>
          <a:bodyPr/>
          <a:lstStyle/>
          <a:p>
            <a:fld id="{73A4D6D0-FD35-49B5-9EF9-0A1FBC3F89AB}" type="datetimeFigureOut">
              <a:rPr lang="es-EC" smtClean="0"/>
              <a:pPr/>
              <a:t>30/04/2010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19E4073C-CA83-4D0B-84CC-B4389CEC291E}" type="slidenum">
              <a:rPr lang="es-EC" smtClean="0"/>
              <a:pPr/>
              <a:t>‹Nº›</a:t>
            </a:fld>
            <a:endParaRPr lang="es-EC"/>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73A4D6D0-FD35-49B5-9EF9-0A1FBC3F89AB}" type="datetimeFigureOut">
              <a:rPr lang="es-EC" smtClean="0"/>
              <a:pPr/>
              <a:t>30/04/2010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19E4073C-CA83-4D0B-84CC-B4389CEC291E}" type="slidenum">
              <a:rPr lang="es-EC" smtClean="0"/>
              <a:pPr/>
              <a:t>‹Nº›</a:t>
            </a:fld>
            <a:endParaRPr lang="es-EC"/>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C"/>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73A4D6D0-FD35-49B5-9EF9-0A1FBC3F89AB}" type="datetimeFigureOut">
              <a:rPr lang="es-EC" smtClean="0"/>
              <a:pPr/>
              <a:t>30/04/2010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19E4073C-CA83-4D0B-84CC-B4389CEC291E}" type="slidenum">
              <a:rPr lang="es-EC" smtClean="0"/>
              <a:pPr/>
              <a:t>‹Nº›</a:t>
            </a:fld>
            <a:endParaRPr lang="es-EC"/>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73A4D6D0-FD35-49B5-9EF9-0A1FBC3F89AB}" type="datetimeFigureOut">
              <a:rPr lang="es-EC" smtClean="0"/>
              <a:pPr/>
              <a:t>30/04/2010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19E4073C-CA83-4D0B-84CC-B4389CEC291E}" type="slidenum">
              <a:rPr lang="es-EC" smtClean="0"/>
              <a:pPr/>
              <a:t>‹Nº›</a:t>
            </a:fld>
            <a:endParaRPr lang="es-EC"/>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3A4D6D0-FD35-49B5-9EF9-0A1FBC3F89AB}" type="datetimeFigureOut">
              <a:rPr lang="es-EC" smtClean="0"/>
              <a:pPr/>
              <a:t>30/04/2010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19E4073C-CA83-4D0B-84CC-B4389CEC291E}" type="slidenum">
              <a:rPr lang="es-EC" smtClean="0"/>
              <a:pPr/>
              <a:t>‹Nº›</a:t>
            </a:fld>
            <a:endParaRPr lang="es-EC"/>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4 Marcador de fecha"/>
          <p:cNvSpPr>
            <a:spLocks noGrp="1"/>
          </p:cNvSpPr>
          <p:nvPr>
            <p:ph type="dt" sz="half" idx="10"/>
          </p:nvPr>
        </p:nvSpPr>
        <p:spPr/>
        <p:txBody>
          <a:bodyPr/>
          <a:lstStyle/>
          <a:p>
            <a:fld id="{73A4D6D0-FD35-49B5-9EF9-0A1FBC3F89AB}" type="datetimeFigureOut">
              <a:rPr lang="es-EC" smtClean="0"/>
              <a:pPr/>
              <a:t>30/04/2010</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19E4073C-CA83-4D0B-84CC-B4389CEC291E}" type="slidenum">
              <a:rPr lang="es-EC" smtClean="0"/>
              <a:pPr/>
              <a:t>‹Nº›</a:t>
            </a:fld>
            <a:endParaRPr lang="es-EC"/>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7" name="6 Marcador de fecha"/>
          <p:cNvSpPr>
            <a:spLocks noGrp="1"/>
          </p:cNvSpPr>
          <p:nvPr>
            <p:ph type="dt" sz="half" idx="10"/>
          </p:nvPr>
        </p:nvSpPr>
        <p:spPr/>
        <p:txBody>
          <a:bodyPr/>
          <a:lstStyle/>
          <a:p>
            <a:fld id="{73A4D6D0-FD35-49B5-9EF9-0A1FBC3F89AB}" type="datetimeFigureOut">
              <a:rPr lang="es-EC" smtClean="0"/>
              <a:pPr/>
              <a:t>30/04/2010</a:t>
            </a:fld>
            <a:endParaRPr lang="es-EC"/>
          </a:p>
        </p:txBody>
      </p:sp>
      <p:sp>
        <p:nvSpPr>
          <p:cNvPr id="8" name="7 Marcador de pie de página"/>
          <p:cNvSpPr>
            <a:spLocks noGrp="1"/>
          </p:cNvSpPr>
          <p:nvPr>
            <p:ph type="ftr" sz="quarter" idx="11"/>
          </p:nvPr>
        </p:nvSpPr>
        <p:spPr/>
        <p:txBody>
          <a:bodyPr/>
          <a:lstStyle/>
          <a:p>
            <a:endParaRPr lang="es-EC"/>
          </a:p>
        </p:txBody>
      </p:sp>
      <p:sp>
        <p:nvSpPr>
          <p:cNvPr id="9" name="8 Marcador de número de diapositiva"/>
          <p:cNvSpPr>
            <a:spLocks noGrp="1"/>
          </p:cNvSpPr>
          <p:nvPr>
            <p:ph type="sldNum" sz="quarter" idx="12"/>
          </p:nvPr>
        </p:nvSpPr>
        <p:spPr/>
        <p:txBody>
          <a:bodyPr/>
          <a:lstStyle/>
          <a:p>
            <a:fld id="{19E4073C-CA83-4D0B-84CC-B4389CEC291E}" type="slidenum">
              <a:rPr lang="es-EC" smtClean="0"/>
              <a:pPr/>
              <a:t>‹Nº›</a:t>
            </a:fld>
            <a:endParaRPr lang="es-EC"/>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fecha"/>
          <p:cNvSpPr>
            <a:spLocks noGrp="1"/>
          </p:cNvSpPr>
          <p:nvPr>
            <p:ph type="dt" sz="half" idx="10"/>
          </p:nvPr>
        </p:nvSpPr>
        <p:spPr/>
        <p:txBody>
          <a:bodyPr/>
          <a:lstStyle/>
          <a:p>
            <a:fld id="{73A4D6D0-FD35-49B5-9EF9-0A1FBC3F89AB}" type="datetimeFigureOut">
              <a:rPr lang="es-EC" smtClean="0"/>
              <a:pPr/>
              <a:t>30/04/2010</a:t>
            </a:fld>
            <a:endParaRPr lang="es-EC"/>
          </a:p>
        </p:txBody>
      </p:sp>
      <p:sp>
        <p:nvSpPr>
          <p:cNvPr id="4" name="3 Marcador de pie de página"/>
          <p:cNvSpPr>
            <a:spLocks noGrp="1"/>
          </p:cNvSpPr>
          <p:nvPr>
            <p:ph type="ftr" sz="quarter" idx="11"/>
          </p:nvPr>
        </p:nvSpPr>
        <p:spPr/>
        <p:txBody>
          <a:bodyPr/>
          <a:lstStyle/>
          <a:p>
            <a:endParaRPr lang="es-EC"/>
          </a:p>
        </p:txBody>
      </p:sp>
      <p:sp>
        <p:nvSpPr>
          <p:cNvPr id="5" name="4 Marcador de número de diapositiva"/>
          <p:cNvSpPr>
            <a:spLocks noGrp="1"/>
          </p:cNvSpPr>
          <p:nvPr>
            <p:ph type="sldNum" sz="quarter" idx="12"/>
          </p:nvPr>
        </p:nvSpPr>
        <p:spPr/>
        <p:txBody>
          <a:bodyPr/>
          <a:lstStyle/>
          <a:p>
            <a:fld id="{19E4073C-CA83-4D0B-84CC-B4389CEC291E}" type="slidenum">
              <a:rPr lang="es-EC" smtClean="0"/>
              <a:pPr/>
              <a:t>‹Nº›</a:t>
            </a:fld>
            <a:endParaRPr lang="es-EC"/>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3A4D6D0-FD35-49B5-9EF9-0A1FBC3F89AB}" type="datetimeFigureOut">
              <a:rPr lang="es-EC" smtClean="0"/>
              <a:pPr/>
              <a:t>30/04/2010</a:t>
            </a:fld>
            <a:endParaRPr lang="es-EC"/>
          </a:p>
        </p:txBody>
      </p:sp>
      <p:sp>
        <p:nvSpPr>
          <p:cNvPr id="3" name="2 Marcador de pie de página"/>
          <p:cNvSpPr>
            <a:spLocks noGrp="1"/>
          </p:cNvSpPr>
          <p:nvPr>
            <p:ph type="ftr" sz="quarter" idx="11"/>
          </p:nvPr>
        </p:nvSpPr>
        <p:spPr/>
        <p:txBody>
          <a:bodyPr/>
          <a:lstStyle/>
          <a:p>
            <a:endParaRPr lang="es-EC"/>
          </a:p>
        </p:txBody>
      </p:sp>
      <p:sp>
        <p:nvSpPr>
          <p:cNvPr id="4" name="3 Marcador de número de diapositiva"/>
          <p:cNvSpPr>
            <a:spLocks noGrp="1"/>
          </p:cNvSpPr>
          <p:nvPr>
            <p:ph type="sldNum" sz="quarter" idx="12"/>
          </p:nvPr>
        </p:nvSpPr>
        <p:spPr/>
        <p:txBody>
          <a:bodyPr/>
          <a:lstStyle/>
          <a:p>
            <a:fld id="{19E4073C-CA83-4D0B-84CC-B4389CEC291E}" type="slidenum">
              <a:rPr lang="es-EC" smtClean="0"/>
              <a:pPr/>
              <a:t>‹Nº›</a:t>
            </a:fld>
            <a:endParaRPr lang="es-EC"/>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C"/>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3A4D6D0-FD35-49B5-9EF9-0A1FBC3F89AB}" type="datetimeFigureOut">
              <a:rPr lang="es-EC" smtClean="0"/>
              <a:pPr/>
              <a:t>30/04/2010</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19E4073C-CA83-4D0B-84CC-B4389CEC291E}" type="slidenum">
              <a:rPr lang="es-EC" smtClean="0"/>
              <a:pPr/>
              <a:t>‹Nº›</a:t>
            </a:fld>
            <a:endParaRPr lang="es-EC"/>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C"/>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3A4D6D0-FD35-49B5-9EF9-0A1FBC3F89AB}" type="datetimeFigureOut">
              <a:rPr lang="es-EC" smtClean="0"/>
              <a:pPr/>
              <a:t>30/04/2010</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19E4073C-CA83-4D0B-84CC-B4389CEC291E}" type="slidenum">
              <a:rPr lang="es-EC" smtClean="0"/>
              <a:pPr/>
              <a:t>‹Nº›</a:t>
            </a:fld>
            <a:endParaRPr lang="es-EC"/>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A4D6D0-FD35-49B5-9EF9-0A1FBC3F89AB}" type="datetimeFigureOut">
              <a:rPr lang="es-EC" smtClean="0"/>
              <a:pPr/>
              <a:t>30/04/2010</a:t>
            </a:fld>
            <a:endParaRPr lang="es-EC"/>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E4073C-CA83-4D0B-84CC-B4389CEC291E}" type="slidenum">
              <a:rPr lang="es-EC" smtClean="0"/>
              <a:pPr/>
              <a:t>‹Nº›</a:t>
            </a:fld>
            <a:endParaRPr lang="es-EC"/>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lcastro@espol.edu.ec" TargetMode="External"/><Relationship Id="rId2" Type="http://schemas.openxmlformats.org/officeDocument/2006/relationships/hyperlink" Target="mailto:inggabriel2002@gmail.com"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es.wikipedia.org/wiki/Magnitud_f%C3%ADsica"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es.wikipedia.org/wiki/Calo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95288" y="908050"/>
            <a:ext cx="8229600" cy="1584325"/>
          </a:xfrm>
        </p:spPr>
        <p:txBody>
          <a:bodyPr>
            <a:normAutofit fontScale="90000"/>
          </a:bodyPr>
          <a:lstStyle/>
          <a:p>
            <a:r>
              <a:rPr lang="es-ES" dirty="0" smtClean="0">
                <a:solidFill>
                  <a:schemeClr val="accent2"/>
                </a:solidFill>
              </a:rPr>
              <a:t>PRESENTACION  </a:t>
            </a:r>
            <a:br>
              <a:rPr lang="es-ES" dirty="0" smtClean="0">
                <a:solidFill>
                  <a:schemeClr val="accent2"/>
                </a:solidFill>
              </a:rPr>
            </a:br>
            <a:r>
              <a:rPr lang="es-ES" dirty="0" smtClean="0">
                <a:solidFill>
                  <a:schemeClr val="accent2"/>
                </a:solidFill>
              </a:rPr>
              <a:t>Procesos  Isobáricos</a:t>
            </a:r>
            <a:br>
              <a:rPr lang="es-ES" dirty="0" smtClean="0">
                <a:solidFill>
                  <a:schemeClr val="accent2"/>
                </a:solidFill>
              </a:rPr>
            </a:br>
            <a:r>
              <a:rPr lang="es-ES" dirty="0" smtClean="0">
                <a:solidFill>
                  <a:schemeClr val="accent2"/>
                </a:solidFill>
              </a:rPr>
              <a:t>MAESTRIA ENSEÑANZA DE LA FISICA</a:t>
            </a:r>
            <a:endParaRPr lang="es-ES" dirty="0">
              <a:solidFill>
                <a:srgbClr val="FF0000"/>
              </a:solidFill>
            </a:endParaRPr>
          </a:p>
        </p:txBody>
      </p:sp>
      <p:sp>
        <p:nvSpPr>
          <p:cNvPr id="30723" name="Rectangle 3"/>
          <p:cNvSpPr>
            <a:spLocks noGrp="1" noChangeArrowheads="1"/>
          </p:cNvSpPr>
          <p:nvPr>
            <p:ph type="body" idx="1"/>
          </p:nvPr>
        </p:nvSpPr>
        <p:spPr>
          <a:xfrm>
            <a:off x="928662" y="3143248"/>
            <a:ext cx="6985000" cy="2592388"/>
          </a:xfrm>
        </p:spPr>
        <p:txBody>
          <a:bodyPr>
            <a:normAutofit fontScale="92500" lnSpcReduction="10000"/>
          </a:bodyPr>
          <a:lstStyle/>
          <a:p>
            <a:r>
              <a:rPr lang="es-ES" b="1" dirty="0">
                <a:solidFill>
                  <a:srgbClr val="00B0F0"/>
                </a:solidFill>
              </a:rPr>
              <a:t>AUTOR :</a:t>
            </a:r>
            <a:r>
              <a:rPr lang="es-ES" dirty="0"/>
              <a:t>  Ing. Gabriel Castro R.</a:t>
            </a:r>
          </a:p>
          <a:p>
            <a:r>
              <a:rPr lang="es-ES" b="1" dirty="0">
                <a:solidFill>
                  <a:srgbClr val="00B050"/>
                </a:solidFill>
              </a:rPr>
              <a:t>e-mail</a:t>
            </a:r>
            <a:r>
              <a:rPr lang="es-ES" b="1" dirty="0" smtClean="0">
                <a:solidFill>
                  <a:srgbClr val="00B050"/>
                </a:solidFill>
              </a:rPr>
              <a:t>:    </a:t>
            </a:r>
            <a:r>
              <a:rPr lang="es-ES" b="1" dirty="0" smtClean="0"/>
              <a:t> </a:t>
            </a:r>
            <a:r>
              <a:rPr lang="es-ES" dirty="0" smtClean="0">
                <a:hlinkClick r:id="rId2"/>
              </a:rPr>
              <a:t>inggabriel2002@gmail.com</a:t>
            </a:r>
            <a:endParaRPr lang="es-ES" dirty="0" smtClean="0"/>
          </a:p>
          <a:p>
            <a:pPr>
              <a:buNone/>
            </a:pPr>
            <a:r>
              <a:rPr lang="es-ES" dirty="0" smtClean="0"/>
              <a:t>                  </a:t>
            </a:r>
            <a:r>
              <a:rPr lang="es-ES" u="sng" dirty="0" smtClean="0">
                <a:solidFill>
                  <a:srgbClr val="0033CC"/>
                </a:solidFill>
                <a:hlinkClick r:id="rId3"/>
              </a:rPr>
              <a:t>glcastro@espol.edu.ec</a:t>
            </a:r>
            <a:endParaRPr lang="es-ES" u="sng" dirty="0" smtClean="0">
              <a:solidFill>
                <a:srgbClr val="0033CC"/>
              </a:solidFill>
            </a:endParaRPr>
          </a:p>
          <a:p>
            <a:pPr>
              <a:buNone/>
            </a:pPr>
            <a:endParaRPr lang="es-ES" u="sng" dirty="0" smtClean="0">
              <a:solidFill>
                <a:srgbClr val="0033CC"/>
              </a:solidFill>
            </a:endParaRPr>
          </a:p>
          <a:p>
            <a:pPr>
              <a:buNone/>
            </a:pPr>
            <a:r>
              <a:rPr lang="es-ES" b="1" dirty="0" smtClean="0">
                <a:solidFill>
                  <a:srgbClr val="0033CC"/>
                </a:solidFill>
              </a:rPr>
              <a:t>Profesor:   </a:t>
            </a:r>
            <a:r>
              <a:rPr lang="es-ES" dirty="0" err="1" smtClean="0">
                <a:solidFill>
                  <a:srgbClr val="0033CC"/>
                </a:solidFill>
              </a:rPr>
              <a:t>Msc.</a:t>
            </a:r>
            <a:r>
              <a:rPr lang="es-ES" dirty="0" smtClean="0">
                <a:solidFill>
                  <a:srgbClr val="0033CC"/>
                </a:solidFill>
              </a:rPr>
              <a:t> JORGE FLORES H</a:t>
            </a:r>
            <a:endParaRPr lang="es-ES"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checkerboard(across)">
                                      <p:cBhvr>
                                        <p:cTn id="7" dur="500"/>
                                        <p:tgtEl>
                                          <p:spTgt spid="3072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0723">
                                            <p:txEl>
                                              <p:pRg st="0" end="0"/>
                                            </p:txEl>
                                          </p:spTgt>
                                        </p:tgtEl>
                                        <p:attrNameLst>
                                          <p:attrName>style.visibility</p:attrName>
                                        </p:attrNameLst>
                                      </p:cBhvr>
                                      <p:to>
                                        <p:strVal val="visible"/>
                                      </p:to>
                                    </p:set>
                                    <p:animEffect transition="in" filter="checkerboard(across)">
                                      <p:cBhvr>
                                        <p:cTn id="12" dur="500"/>
                                        <p:tgtEl>
                                          <p:spTgt spid="307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0723">
                                            <p:txEl>
                                              <p:pRg st="1" end="1"/>
                                            </p:txEl>
                                          </p:spTgt>
                                        </p:tgtEl>
                                        <p:attrNameLst>
                                          <p:attrName>style.visibility</p:attrName>
                                        </p:attrNameLst>
                                      </p:cBhvr>
                                      <p:to>
                                        <p:strVal val="visible"/>
                                      </p:to>
                                    </p:set>
                                    <p:animEffect transition="in" filter="checkerboard(across)">
                                      <p:cBhvr>
                                        <p:cTn id="17" dur="500"/>
                                        <p:tgtEl>
                                          <p:spTgt spid="3072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0723">
                                            <p:txEl>
                                              <p:pRg st="2" end="2"/>
                                            </p:txEl>
                                          </p:spTgt>
                                        </p:tgtEl>
                                        <p:attrNameLst>
                                          <p:attrName>style.visibility</p:attrName>
                                        </p:attrNameLst>
                                      </p:cBhvr>
                                      <p:to>
                                        <p:strVal val="visible"/>
                                      </p:to>
                                    </p:set>
                                    <p:animEffect transition="in" filter="checkerboard(across)">
                                      <p:cBhvr>
                                        <p:cTn id="22" dur="500"/>
                                        <p:tgtEl>
                                          <p:spTgt spid="3072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checkerboard(across)">
                                      <p:cBhvr>
                                        <p:cTn id="27" dur="500"/>
                                        <p:tgtEl>
                                          <p:spTgt spid="307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68346"/>
          </a:xfrm>
        </p:spPr>
        <p:txBody>
          <a:bodyPr>
            <a:normAutofit fontScale="90000"/>
          </a:bodyPr>
          <a:lstStyle/>
          <a:p>
            <a:r>
              <a:rPr lang="es-EC" dirty="0" smtClean="0"/>
              <a:t/>
            </a:r>
            <a:br>
              <a:rPr lang="es-EC" dirty="0" smtClean="0"/>
            </a:br>
            <a:r>
              <a:rPr lang="es-EC" dirty="0" smtClean="0">
                <a:solidFill>
                  <a:srgbClr val="FF0000"/>
                </a:solidFill>
              </a:rPr>
              <a:t>c</a:t>
            </a:r>
            <a:r>
              <a:rPr lang="es-EC" sz="3600" dirty="0" smtClean="0">
                <a:solidFill>
                  <a:srgbClr val="FF0000"/>
                </a:solidFill>
              </a:rPr>
              <a:t>ambio </a:t>
            </a:r>
            <a:r>
              <a:rPr lang="es-EC" sz="3600" dirty="0">
                <a:solidFill>
                  <a:srgbClr val="FF0000"/>
                </a:solidFill>
              </a:rPr>
              <a:t>de temperatura</a:t>
            </a:r>
            <a:r>
              <a:rPr lang="es-EC" dirty="0"/>
              <a:t/>
            </a:r>
            <a:br>
              <a:rPr lang="es-EC" dirty="0"/>
            </a:br>
            <a:endParaRPr lang="es-EC" dirty="0"/>
          </a:p>
        </p:txBody>
      </p:sp>
      <p:sp>
        <p:nvSpPr>
          <p:cNvPr id="4" name="3 Rectángulo"/>
          <p:cNvSpPr/>
          <p:nvPr/>
        </p:nvSpPr>
        <p:spPr>
          <a:xfrm>
            <a:off x="928662" y="1071546"/>
            <a:ext cx="2504212" cy="461665"/>
          </a:xfrm>
          <a:prstGeom prst="rect">
            <a:avLst/>
          </a:prstGeom>
        </p:spPr>
        <p:txBody>
          <a:bodyPr wrap="none">
            <a:spAutoFit/>
          </a:bodyPr>
          <a:lstStyle/>
          <a:p>
            <a:r>
              <a:rPr lang="es-EC" sz="2400" b="1" dirty="0">
                <a:solidFill>
                  <a:srgbClr val="0070C0"/>
                </a:solidFill>
                <a:latin typeface="Comic Sans MS" pitchFamily="66" charset="0"/>
              </a:rPr>
              <a:t>TEMPERATURA</a:t>
            </a:r>
            <a:endParaRPr lang="es-EC" sz="2400" dirty="0">
              <a:solidFill>
                <a:srgbClr val="0070C0"/>
              </a:solidFill>
              <a:latin typeface="Comic Sans MS" pitchFamily="66" charset="0"/>
            </a:endParaRPr>
          </a:p>
        </p:txBody>
      </p:sp>
      <p:sp>
        <p:nvSpPr>
          <p:cNvPr id="28673" name="Rectangle 1"/>
          <p:cNvSpPr>
            <a:spLocks noChangeArrowheads="1"/>
          </p:cNvSpPr>
          <p:nvPr/>
        </p:nvSpPr>
        <p:spPr bwMode="auto">
          <a:xfrm>
            <a:off x="928662" y="1643050"/>
            <a:ext cx="764386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C"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Toda la materia está formada por partículas en continua agitación:. incluso los sólidos, que a simple vista parecen estar en reposo, la tienen. </a:t>
            </a:r>
            <a:endParaRPr kumimoji="0" lang="es-EC" sz="2400" b="0" i="0" u="none" strike="noStrike" cap="none" normalizeH="0" baseline="0" dirty="0" smtClean="0">
              <a:ln>
                <a:noFill/>
              </a:ln>
              <a:solidFill>
                <a:schemeClr val="tx1"/>
              </a:solidFill>
              <a:effectLst/>
              <a:latin typeface="Comic Sans MS" pitchFamily="66" charset="0"/>
              <a:cs typeface="Arial" pitchFamily="34" charset="0"/>
            </a:endParaRPr>
          </a:p>
        </p:txBody>
      </p:sp>
      <p:sp>
        <p:nvSpPr>
          <p:cNvPr id="28674" name="Rectangle 2"/>
          <p:cNvSpPr>
            <a:spLocks noChangeArrowheads="1"/>
          </p:cNvSpPr>
          <p:nvPr/>
        </p:nvSpPr>
        <p:spPr bwMode="auto">
          <a:xfrm>
            <a:off x="928662" y="3000372"/>
            <a:ext cx="7643866"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C" sz="2400" b="0" i="0" u="none" strike="noStrike" cap="none" normalizeH="0" baseline="0" dirty="0" smtClean="0">
                <a:ln>
                  <a:noFill/>
                </a:ln>
                <a:solidFill>
                  <a:srgbClr val="00B050"/>
                </a:solidFill>
                <a:effectLst/>
                <a:latin typeface="Comic Sans MS" pitchFamily="66" charset="0"/>
                <a:ea typeface="Times New Roman" pitchFamily="18" charset="0"/>
                <a:cs typeface="Times New Roman" pitchFamily="18" charset="0"/>
              </a:rPr>
              <a:t>En los sólidos las vibraciones son pequeñas. Si la energía de agitación es muy grande, se pueden llegar a romper los enlaces entre las moléculas y entre los átomos. </a:t>
            </a:r>
            <a:endParaRPr kumimoji="0" lang="es-EC" sz="2400" b="0" i="0" u="none" strike="noStrike" cap="none" normalizeH="0" baseline="0" dirty="0" smtClean="0">
              <a:ln>
                <a:noFill/>
              </a:ln>
              <a:solidFill>
                <a:srgbClr val="00B050"/>
              </a:solidFill>
              <a:effectLst/>
              <a:latin typeface="Comic Sans MS" pitchFamily="66" charset="0"/>
              <a:cs typeface="Arial" pitchFamily="34" charset="0"/>
            </a:endParaRPr>
          </a:p>
        </p:txBody>
      </p:sp>
      <p:sp>
        <p:nvSpPr>
          <p:cNvPr id="7" name="6 Rectángulo"/>
          <p:cNvSpPr/>
          <p:nvPr/>
        </p:nvSpPr>
        <p:spPr>
          <a:xfrm>
            <a:off x="928662" y="5000636"/>
            <a:ext cx="7715304" cy="830997"/>
          </a:xfrm>
          <a:prstGeom prst="rect">
            <a:avLst/>
          </a:prstGeom>
        </p:spPr>
        <p:txBody>
          <a:bodyPr wrap="square">
            <a:spAutoFit/>
          </a:bodyPr>
          <a:lstStyle/>
          <a:p>
            <a:pPr algn="just"/>
            <a:r>
              <a:rPr lang="es-EC" sz="2400" dirty="0">
                <a:solidFill>
                  <a:srgbClr val="0070C0"/>
                </a:solidFill>
                <a:latin typeface="Comic Sans MS" pitchFamily="66" charset="0"/>
              </a:rPr>
              <a:t>Las partículas se desenlazan y vibran libres, rotan, chocan entre si y contra las paredes del recipiente.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heckerboard(across)">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8673">
                                            <p:txEl>
                                              <p:pRg st="0" end="0"/>
                                            </p:txEl>
                                          </p:spTgt>
                                        </p:tgtEl>
                                        <p:attrNameLst>
                                          <p:attrName>style.visibility</p:attrName>
                                        </p:attrNameLst>
                                      </p:cBhvr>
                                      <p:to>
                                        <p:strVal val="visible"/>
                                      </p:to>
                                    </p:set>
                                    <p:animEffect transition="in" filter="box(in)">
                                      <p:cBhvr>
                                        <p:cTn id="17" dur="500"/>
                                        <p:tgtEl>
                                          <p:spTgt spid="2867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8674">
                                            <p:txEl>
                                              <p:pRg st="0" end="0"/>
                                            </p:txEl>
                                          </p:spTgt>
                                        </p:tgtEl>
                                        <p:attrNameLst>
                                          <p:attrName>style.visibility</p:attrName>
                                        </p:attrNameLst>
                                      </p:cBhvr>
                                      <p:to>
                                        <p:strVal val="visible"/>
                                      </p:to>
                                    </p:set>
                                    <p:animEffect transition="in" filter="box(in)">
                                      <p:cBhvr>
                                        <p:cTn id="22" dur="500"/>
                                        <p:tgtEl>
                                          <p:spTgt spid="2867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box(in)">
                                      <p:cBhvr>
                                        <p:cTn id="2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571472" y="500042"/>
            <a:ext cx="800105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C" sz="2400" b="0"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Este estado de la materia se llama gaseoso. El gas trata de ocupar todo el volumen del recipiente que lo contiene: trata de expandirse.</a:t>
            </a:r>
            <a:endParaRPr kumimoji="0" lang="es-EC" sz="2400" b="0" i="0" u="none" strike="noStrike" cap="none" normalizeH="0" baseline="0" dirty="0" smtClean="0">
              <a:ln>
                <a:noFill/>
              </a:ln>
              <a:solidFill>
                <a:schemeClr val="tx1"/>
              </a:solidFill>
              <a:effectLst/>
              <a:latin typeface="Comic Sans MS" pitchFamily="66" charset="0"/>
              <a:cs typeface="Arial" pitchFamily="34" charset="0"/>
            </a:endParaRPr>
          </a:p>
        </p:txBody>
      </p:sp>
      <p:sp>
        <p:nvSpPr>
          <p:cNvPr id="5" name="4 Rectángulo"/>
          <p:cNvSpPr/>
          <p:nvPr/>
        </p:nvSpPr>
        <p:spPr>
          <a:xfrm>
            <a:off x="571472" y="2143116"/>
            <a:ext cx="8001056" cy="1569660"/>
          </a:xfrm>
          <a:prstGeom prst="rect">
            <a:avLst/>
          </a:prstGeom>
        </p:spPr>
        <p:txBody>
          <a:bodyPr wrap="square">
            <a:spAutoFit/>
          </a:bodyPr>
          <a:lstStyle/>
          <a:p>
            <a:pPr algn="just"/>
            <a:r>
              <a:rPr lang="es-EC" sz="2400" dirty="0">
                <a:solidFill>
                  <a:srgbClr val="0070C0"/>
                </a:solidFill>
                <a:latin typeface="Comic Sans MS" pitchFamily="66" charset="0"/>
              </a:rPr>
              <a:t>En un gas la temperatura es una magnitud (algo que podemos medir) que se relaciona con la medida de la velocidad media con que se mueven las partículas (por lo tanto con su energía cinética o nivel de agitación).</a:t>
            </a:r>
          </a:p>
        </p:txBody>
      </p:sp>
      <p:sp>
        <p:nvSpPr>
          <p:cNvPr id="6" name="5 Rectángulo"/>
          <p:cNvSpPr/>
          <p:nvPr/>
        </p:nvSpPr>
        <p:spPr>
          <a:xfrm>
            <a:off x="571472" y="4214818"/>
            <a:ext cx="8072494" cy="1569660"/>
          </a:xfrm>
          <a:prstGeom prst="rect">
            <a:avLst/>
          </a:prstGeom>
        </p:spPr>
        <p:txBody>
          <a:bodyPr wrap="square">
            <a:spAutoFit/>
          </a:bodyPr>
          <a:lstStyle/>
          <a:p>
            <a:pPr algn="just"/>
            <a:r>
              <a:rPr lang="es-EC" sz="2400" dirty="0" smtClean="0">
                <a:solidFill>
                  <a:srgbClr val="00B050"/>
                </a:solidFill>
                <a:latin typeface="Comic Sans MS" pitchFamily="66" charset="0"/>
              </a:rPr>
              <a:t>Por lo tanto la </a:t>
            </a:r>
            <a:r>
              <a:rPr lang="es-EC" sz="2400" dirty="0">
                <a:solidFill>
                  <a:srgbClr val="00B050"/>
                </a:solidFill>
                <a:latin typeface="Comic Sans MS" pitchFamily="66" charset="0"/>
              </a:rPr>
              <a:t>temperatura no depende del número de partículas que se mueven sino de su velocidad media: a mayor temperatura mayor velocidad media. No depende por tanto de la masa total del cuerpo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ox(in)">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85786" y="928670"/>
            <a:ext cx="7858180" cy="1938992"/>
          </a:xfrm>
          <a:prstGeom prst="rect">
            <a:avLst/>
          </a:prstGeom>
        </p:spPr>
        <p:txBody>
          <a:bodyPr wrap="square">
            <a:spAutoFit/>
          </a:bodyPr>
          <a:lstStyle/>
          <a:p>
            <a:pPr algn="just"/>
            <a:r>
              <a:rPr lang="es-EC" sz="2400" dirty="0">
                <a:solidFill>
                  <a:srgbClr val="0070C0"/>
                </a:solidFill>
                <a:latin typeface="Comic Sans MS" pitchFamily="66" charset="0"/>
              </a:rPr>
              <a:t>La temperatura es una magnitud que refleja el nivel térmico de un cuerpo (su capacidad para ceder energía calorífica) y el calor es la energía que pierde o gana en ciertos procesos (es un flujo de energía entre dos cuerpos que están a diferentes temperaturas). </a:t>
            </a:r>
          </a:p>
        </p:txBody>
      </p:sp>
      <p:sp>
        <p:nvSpPr>
          <p:cNvPr id="5" name="4 Rectángulo"/>
          <p:cNvSpPr/>
          <p:nvPr/>
        </p:nvSpPr>
        <p:spPr>
          <a:xfrm>
            <a:off x="857224" y="3571876"/>
            <a:ext cx="7786742" cy="830997"/>
          </a:xfrm>
          <a:prstGeom prst="rect">
            <a:avLst/>
          </a:prstGeom>
        </p:spPr>
        <p:txBody>
          <a:bodyPr wrap="square">
            <a:spAutoFit/>
          </a:bodyPr>
          <a:lstStyle/>
          <a:p>
            <a:r>
              <a:rPr lang="es-EC" sz="2400" dirty="0">
                <a:latin typeface="Comic Sans MS" pitchFamily="66" charset="0"/>
              </a:rPr>
              <a:t>Nivel térmico es el nivel de agitación. Comparando los niveles térmicos sabemos hacia donde fluye el calor.</a:t>
            </a:r>
          </a:p>
        </p:txBody>
      </p:sp>
      <p:sp>
        <p:nvSpPr>
          <p:cNvPr id="6" name="5 Rectángulo"/>
          <p:cNvSpPr/>
          <p:nvPr/>
        </p:nvSpPr>
        <p:spPr>
          <a:xfrm>
            <a:off x="785786" y="4929198"/>
            <a:ext cx="7715304" cy="830997"/>
          </a:xfrm>
          <a:prstGeom prst="rect">
            <a:avLst/>
          </a:prstGeom>
        </p:spPr>
        <p:txBody>
          <a:bodyPr wrap="square">
            <a:spAutoFit/>
          </a:bodyPr>
          <a:lstStyle/>
          <a:p>
            <a:r>
              <a:rPr lang="es-EC" sz="2400" dirty="0">
                <a:solidFill>
                  <a:srgbClr val="00B050"/>
                </a:solidFill>
                <a:latin typeface="Comic Sans MS" pitchFamily="66" charset="0"/>
              </a:rPr>
              <a:t>La temperatura refleja el nivel térmico de un cuerpo e indica el sentido en que fluye el calor.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ox(in)">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solidFill>
                  <a:srgbClr val="FF3300"/>
                </a:solidFill>
                <a:ea typeface="ＭＳ Ｐゴシック" pitchFamily="-108" charset="-128"/>
              </a:rPr>
              <a:t>Proceso isobárico</a:t>
            </a:r>
            <a:endParaRPr lang="es-EC" dirty="0"/>
          </a:p>
        </p:txBody>
      </p:sp>
      <p:sp>
        <p:nvSpPr>
          <p:cNvPr id="4" name="3 Rectángulo"/>
          <p:cNvSpPr/>
          <p:nvPr/>
        </p:nvSpPr>
        <p:spPr>
          <a:xfrm>
            <a:off x="1142976" y="1500174"/>
            <a:ext cx="7215238" cy="830997"/>
          </a:xfrm>
          <a:prstGeom prst="rect">
            <a:avLst/>
          </a:prstGeom>
        </p:spPr>
        <p:txBody>
          <a:bodyPr wrap="square">
            <a:spAutoFit/>
          </a:bodyPr>
          <a:lstStyle/>
          <a:p>
            <a:pPr algn="just">
              <a:buFont typeface="Wingdings" pitchFamily="-108" charset="2"/>
              <a:buChar char="§"/>
              <a:defRPr/>
            </a:pPr>
            <a:r>
              <a:rPr lang="es-MX" sz="2400" dirty="0">
                <a:solidFill>
                  <a:schemeClr val="tx2"/>
                </a:solidFill>
                <a:latin typeface="Comic Sans MS" pitchFamily="66" charset="0"/>
                <a:ea typeface="ＭＳ Ｐゴシック" pitchFamily="-108" charset="-128"/>
              </a:rPr>
              <a:t>Si la presión no cambia durante un proceso, se dice que este es un proceso isobárico. </a:t>
            </a:r>
          </a:p>
        </p:txBody>
      </p:sp>
      <p:sp>
        <p:nvSpPr>
          <p:cNvPr id="5" name="4 Rectángulo"/>
          <p:cNvSpPr/>
          <p:nvPr/>
        </p:nvSpPr>
        <p:spPr>
          <a:xfrm>
            <a:off x="1142976" y="2500306"/>
            <a:ext cx="6858048" cy="1569660"/>
          </a:xfrm>
          <a:prstGeom prst="rect">
            <a:avLst/>
          </a:prstGeom>
        </p:spPr>
        <p:txBody>
          <a:bodyPr wrap="square">
            <a:spAutoFit/>
          </a:bodyPr>
          <a:lstStyle/>
          <a:p>
            <a:pPr>
              <a:buFont typeface="Wingdings" pitchFamily="-108" charset="2"/>
              <a:buChar char="§"/>
              <a:defRPr/>
            </a:pPr>
            <a:r>
              <a:rPr lang="es-MX" sz="2400" dirty="0">
                <a:solidFill>
                  <a:srgbClr val="00B050"/>
                </a:solidFill>
                <a:latin typeface="Comic Sans MS" pitchFamily="66" charset="0"/>
                <a:ea typeface="ＭＳ Ｐゴシック" pitchFamily="-108" charset="-128"/>
              </a:rPr>
              <a:t>Un ejemplo, es la ebullición del agua en un recipiente abierto. Como el contenedor esta abierto, el proceso se efectúa a presión atmosférica constante.</a:t>
            </a:r>
          </a:p>
        </p:txBody>
      </p:sp>
      <p:sp>
        <p:nvSpPr>
          <p:cNvPr id="6" name="5 Rectángulo"/>
          <p:cNvSpPr/>
          <p:nvPr/>
        </p:nvSpPr>
        <p:spPr>
          <a:xfrm>
            <a:off x="1142976" y="4286256"/>
            <a:ext cx="6929486" cy="1200329"/>
          </a:xfrm>
          <a:prstGeom prst="rect">
            <a:avLst/>
          </a:prstGeom>
        </p:spPr>
        <p:txBody>
          <a:bodyPr wrap="square">
            <a:spAutoFit/>
          </a:bodyPr>
          <a:lstStyle/>
          <a:p>
            <a:pPr algn="just">
              <a:buFont typeface="Wingdings" pitchFamily="-108" charset="2"/>
              <a:buChar char="§"/>
              <a:defRPr/>
            </a:pPr>
            <a:r>
              <a:rPr lang="es-MX" sz="2400" dirty="0">
                <a:solidFill>
                  <a:schemeClr val="tx2"/>
                </a:solidFill>
                <a:latin typeface="Comic Sans MS" pitchFamily="66" charset="0"/>
                <a:ea typeface="ＭＳ Ｐゴシック" pitchFamily="-108" charset="-128"/>
              </a:rPr>
              <a:t>Si no hay cambio de fase, una temperatura constante indica que no hay cambio en la energía interna.</a:t>
            </a:r>
            <a:endParaRPr lang="es-MX" sz="2400" dirty="0">
              <a:latin typeface="Comic Sans MS" pitchFamily="66" charset="0"/>
              <a:ea typeface="ＭＳ Ｐゴシック" pitchFamily="-108" charset="-128"/>
            </a:endParaRPr>
          </a:p>
        </p:txBody>
      </p:sp>
      <p:graphicFrame>
        <p:nvGraphicFramePr>
          <p:cNvPr id="5122" name="Object 2"/>
          <p:cNvGraphicFramePr>
            <a:graphicFrameLocks noChangeAspect="1"/>
          </p:cNvGraphicFramePr>
          <p:nvPr/>
        </p:nvGraphicFramePr>
        <p:xfrm>
          <a:off x="3786182" y="5357826"/>
          <a:ext cx="1928826" cy="1285884"/>
        </p:xfrm>
        <a:graphic>
          <a:graphicData uri="http://schemas.openxmlformats.org/presentationml/2006/ole">
            <p:oleObj spid="_x0000_s5122" name="Ecuación" r:id="rId3" imgW="647640" imgH="43164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ox(i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ox(i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ox(in)">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122"/>
                                        </p:tgtEl>
                                        <p:attrNameLst>
                                          <p:attrName>style.visibility</p:attrName>
                                        </p:attrNameLst>
                                      </p:cBhvr>
                                      <p:to>
                                        <p:strVal val="visible"/>
                                      </p:to>
                                    </p:set>
                                    <p:animEffect transition="in" filter="blinds(horizontal)">
                                      <p:cBhvr>
                                        <p:cTn id="2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9"/>
          <p:cNvGrpSpPr>
            <a:grpSpLocks/>
          </p:cNvGrpSpPr>
          <p:nvPr/>
        </p:nvGrpSpPr>
        <p:grpSpPr bwMode="auto">
          <a:xfrm>
            <a:off x="2643174" y="571480"/>
            <a:ext cx="3621100" cy="3000373"/>
            <a:chOff x="1247" y="346"/>
            <a:chExt cx="3220" cy="3102"/>
          </a:xfrm>
        </p:grpSpPr>
        <p:grpSp>
          <p:nvGrpSpPr>
            <p:cNvPr id="5" name="Group 6"/>
            <p:cNvGrpSpPr>
              <a:grpSpLocks/>
            </p:cNvGrpSpPr>
            <p:nvPr/>
          </p:nvGrpSpPr>
          <p:grpSpPr bwMode="auto">
            <a:xfrm>
              <a:off x="1247" y="346"/>
              <a:ext cx="3220" cy="3102"/>
              <a:chOff x="1247" y="963"/>
              <a:chExt cx="3220" cy="3102"/>
            </a:xfrm>
          </p:grpSpPr>
          <p:pic>
            <p:nvPicPr>
              <p:cNvPr id="7" name="Picture 4"/>
              <p:cNvPicPr>
                <a:picLocks noChangeAspect="1" noChangeArrowheads="1"/>
              </p:cNvPicPr>
              <p:nvPr/>
            </p:nvPicPr>
            <p:blipFill>
              <a:blip r:embed="rId2" cstate="print"/>
              <a:srcRect/>
              <a:stretch>
                <a:fillRect/>
              </a:stretch>
            </p:blipFill>
            <p:spPr bwMode="auto">
              <a:xfrm>
                <a:off x="1247" y="963"/>
                <a:ext cx="3220" cy="3102"/>
              </a:xfrm>
              <a:prstGeom prst="rect">
                <a:avLst/>
              </a:prstGeom>
              <a:noFill/>
              <a:ln w="9525">
                <a:noFill/>
                <a:miter lim="800000"/>
                <a:headEnd/>
                <a:tailEnd/>
              </a:ln>
            </p:spPr>
          </p:pic>
          <p:sp>
            <p:nvSpPr>
              <p:cNvPr id="8" name="Text Box 5"/>
              <p:cNvSpPr txBox="1">
                <a:spLocks noChangeArrowheads="1"/>
              </p:cNvSpPr>
              <p:nvPr/>
            </p:nvSpPr>
            <p:spPr bwMode="auto">
              <a:xfrm>
                <a:off x="2110" y="2387"/>
                <a:ext cx="1540" cy="1559"/>
              </a:xfrm>
              <a:prstGeom prst="rect">
                <a:avLst/>
              </a:prstGeom>
              <a:noFill/>
              <a:ln w="9525">
                <a:noFill/>
                <a:miter lim="800000"/>
                <a:headEnd/>
                <a:tailEnd/>
              </a:ln>
            </p:spPr>
            <p:txBody>
              <a:bodyPr>
                <a:spAutoFit/>
              </a:bodyPr>
              <a:lstStyle/>
              <a:p>
                <a:pPr>
                  <a:spcBef>
                    <a:spcPct val="50000"/>
                  </a:spcBef>
                </a:pPr>
                <a:r>
                  <a:rPr lang="es-MX" sz="3200" b="1" dirty="0">
                    <a:solidFill>
                      <a:schemeClr val="tx1">
                        <a:lumMod val="95000"/>
                        <a:lumOff val="5000"/>
                      </a:schemeClr>
                    </a:solidFill>
                    <a:latin typeface="Times New Roman" pitchFamily="18" charset="0"/>
                  </a:rPr>
                  <a:t>W=P</a:t>
                </a:r>
                <a:r>
                  <a:rPr lang="es-MX" sz="3200" b="1" dirty="0">
                    <a:solidFill>
                      <a:schemeClr val="tx1">
                        <a:lumMod val="95000"/>
                        <a:lumOff val="5000"/>
                      </a:schemeClr>
                    </a:solidFill>
                    <a:latin typeface="Times New Roman" pitchFamily="18" charset="0"/>
                    <a:sym typeface="Symbol" pitchFamily="18" charset="2"/>
                  </a:rPr>
                  <a:t>V</a:t>
                </a:r>
              </a:p>
              <a:p>
                <a:pPr>
                  <a:spcBef>
                    <a:spcPct val="50000"/>
                  </a:spcBef>
                </a:pPr>
                <a:r>
                  <a:rPr lang="es-MX" sz="2400" b="1" dirty="0" smtClean="0">
                    <a:solidFill>
                      <a:schemeClr val="tx1">
                        <a:lumMod val="95000"/>
                        <a:lumOff val="5000"/>
                      </a:schemeClr>
                    </a:solidFill>
                    <a:latin typeface="Times New Roman" pitchFamily="18" charset="0"/>
                    <a:sym typeface="Symbol" pitchFamily="18" charset="2"/>
                  </a:rPr>
                  <a:t>W=P(</a:t>
                </a:r>
                <a:r>
                  <a:rPr lang="es-MX" sz="2400" b="1" dirty="0" err="1" smtClean="0">
                    <a:solidFill>
                      <a:schemeClr val="tx1">
                        <a:lumMod val="95000"/>
                        <a:lumOff val="5000"/>
                      </a:schemeClr>
                    </a:solidFill>
                    <a:latin typeface="Times New Roman" pitchFamily="18" charset="0"/>
                    <a:sym typeface="Symbol" pitchFamily="18" charset="2"/>
                  </a:rPr>
                  <a:t>V</a:t>
                </a:r>
                <a:r>
                  <a:rPr lang="es-MX" sz="2400" b="1" baseline="-25000" dirty="0" err="1" smtClean="0">
                    <a:solidFill>
                      <a:schemeClr val="tx1">
                        <a:lumMod val="95000"/>
                        <a:lumOff val="5000"/>
                      </a:schemeClr>
                    </a:solidFill>
                    <a:latin typeface="Times New Roman" pitchFamily="18" charset="0"/>
                    <a:sym typeface="Symbol" pitchFamily="18" charset="2"/>
                  </a:rPr>
                  <a:t>f</a:t>
                </a:r>
                <a:r>
                  <a:rPr lang="es-MX" sz="2400" b="1" baseline="-25000" dirty="0" smtClean="0">
                    <a:solidFill>
                      <a:schemeClr val="tx1">
                        <a:lumMod val="95000"/>
                        <a:lumOff val="5000"/>
                      </a:schemeClr>
                    </a:solidFill>
                    <a:latin typeface="Times New Roman" pitchFamily="18" charset="0"/>
                    <a:sym typeface="Symbol" pitchFamily="18" charset="2"/>
                  </a:rPr>
                  <a:t>-</a:t>
                </a:r>
                <a:r>
                  <a:rPr lang="es-MX" sz="2400" b="1" dirty="0" smtClean="0">
                    <a:solidFill>
                      <a:schemeClr val="tx1">
                        <a:lumMod val="95000"/>
                        <a:lumOff val="5000"/>
                      </a:schemeClr>
                    </a:solidFill>
                    <a:latin typeface="Times New Roman" pitchFamily="18" charset="0"/>
                    <a:sym typeface="Symbol" pitchFamily="18" charset="2"/>
                  </a:rPr>
                  <a:t>V</a:t>
                </a:r>
                <a:r>
                  <a:rPr lang="es-MX" sz="2400" b="1" baseline="-25000" dirty="0" smtClean="0">
                    <a:solidFill>
                      <a:schemeClr val="tx1">
                        <a:lumMod val="95000"/>
                        <a:lumOff val="5000"/>
                      </a:schemeClr>
                    </a:solidFill>
                    <a:latin typeface="Times New Roman" pitchFamily="18" charset="0"/>
                    <a:sym typeface="Symbol" pitchFamily="18" charset="2"/>
                  </a:rPr>
                  <a:t>i) </a:t>
                </a:r>
                <a:r>
                  <a:rPr lang="es-MX" sz="2400" b="1" dirty="0">
                    <a:solidFill>
                      <a:schemeClr val="bg1"/>
                    </a:solidFill>
                    <a:latin typeface="Times New Roman" pitchFamily="18" charset="0"/>
                    <a:sym typeface="Symbol" pitchFamily="18" charset="2"/>
                  </a:rPr>
                  <a:t>-V</a:t>
                </a:r>
                <a:r>
                  <a:rPr lang="es-MX" sz="2400" b="1" baseline="-25000" dirty="0">
                    <a:solidFill>
                      <a:schemeClr val="bg1"/>
                    </a:solidFill>
                    <a:latin typeface="Times New Roman" pitchFamily="18" charset="0"/>
                    <a:sym typeface="Symbol" pitchFamily="18" charset="2"/>
                  </a:rPr>
                  <a:t>i</a:t>
                </a:r>
                <a:r>
                  <a:rPr lang="es-MX" sz="2400" b="1" dirty="0">
                    <a:solidFill>
                      <a:schemeClr val="bg1"/>
                    </a:solidFill>
                    <a:latin typeface="Times New Roman" pitchFamily="18" charset="0"/>
                    <a:sym typeface="Symbol" pitchFamily="18" charset="2"/>
                  </a:rPr>
                  <a:t>)</a:t>
                </a:r>
              </a:p>
            </p:txBody>
          </p:sp>
        </p:grpSp>
        <p:sp>
          <p:nvSpPr>
            <p:cNvPr id="6" name="Text Box 8"/>
            <p:cNvSpPr txBox="1">
              <a:spLocks noChangeArrowheads="1"/>
            </p:cNvSpPr>
            <p:nvPr/>
          </p:nvSpPr>
          <p:spPr bwMode="auto">
            <a:xfrm>
              <a:off x="2136" y="420"/>
              <a:ext cx="1080" cy="668"/>
            </a:xfrm>
            <a:prstGeom prst="rect">
              <a:avLst/>
            </a:prstGeom>
            <a:noFill/>
            <a:ln w="9525">
              <a:noFill/>
              <a:miter lim="800000"/>
              <a:headEnd/>
              <a:tailEnd/>
            </a:ln>
          </p:spPr>
          <p:txBody>
            <a:bodyPr wrap="square">
              <a:spAutoFit/>
            </a:bodyPr>
            <a:lstStyle/>
            <a:p>
              <a:pPr>
                <a:spcBef>
                  <a:spcPct val="50000"/>
                </a:spcBef>
              </a:pPr>
              <a:r>
                <a:rPr lang="es-MX" dirty="0">
                  <a:latin typeface="Times New Roman" pitchFamily="18" charset="0"/>
                </a:rPr>
                <a:t>Proceso Isobárico</a:t>
              </a:r>
            </a:p>
          </p:txBody>
        </p:sp>
      </p:grpSp>
      <p:sp>
        <p:nvSpPr>
          <p:cNvPr id="9" name="8 Rectángulo"/>
          <p:cNvSpPr/>
          <p:nvPr/>
        </p:nvSpPr>
        <p:spPr>
          <a:xfrm>
            <a:off x="1071538" y="3786190"/>
            <a:ext cx="7358114" cy="1754326"/>
          </a:xfrm>
          <a:prstGeom prst="rect">
            <a:avLst/>
          </a:prstGeom>
        </p:spPr>
        <p:txBody>
          <a:bodyPr wrap="square">
            <a:spAutoFit/>
          </a:bodyPr>
          <a:lstStyle/>
          <a:p>
            <a:pPr algn="just">
              <a:spcBef>
                <a:spcPct val="50000"/>
              </a:spcBef>
            </a:pPr>
            <a:r>
              <a:rPr lang="es-MX" sz="2400" dirty="0" smtClean="0">
                <a:solidFill>
                  <a:schemeClr val="tx1">
                    <a:lumMod val="95000"/>
                    <a:lumOff val="5000"/>
                  </a:schemeClr>
                </a:solidFill>
                <a:latin typeface="Times New Roman" pitchFamily="18" charset="0"/>
              </a:rPr>
              <a:t>Un proceso termodinámico implica cambios en el volumen y/o </a:t>
            </a:r>
            <a:r>
              <a:rPr lang="es-MX" sz="2400" dirty="0" smtClean="0">
                <a:solidFill>
                  <a:srgbClr val="0070C0"/>
                </a:solidFill>
                <a:latin typeface="Times New Roman" pitchFamily="18" charset="0"/>
              </a:rPr>
              <a:t>presión.</a:t>
            </a:r>
          </a:p>
          <a:p>
            <a:pPr algn="just">
              <a:spcBef>
                <a:spcPct val="50000"/>
              </a:spcBef>
            </a:pPr>
            <a:r>
              <a:rPr lang="es-MX" sz="2400" b="1" dirty="0" smtClean="0">
                <a:solidFill>
                  <a:srgbClr val="00B050"/>
                </a:solidFill>
                <a:latin typeface="Times New Roman" pitchFamily="18" charset="0"/>
              </a:rPr>
              <a:t>El trabajo realizado por el sistema es igual al área bajo la curva, diagrama P-V</a:t>
            </a:r>
            <a:endParaRPr lang="es-MX" sz="2400" b="1" dirty="0">
              <a:solidFill>
                <a:srgbClr val="00B050"/>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checkerboard(across)">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box(in)">
                                      <p:cBhvr>
                                        <p:cTn id="1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C" dirty="0" smtClean="0"/>
              <a:t/>
            </a:r>
            <a:br>
              <a:rPr lang="es-EC" dirty="0" smtClean="0"/>
            </a:br>
            <a:r>
              <a:rPr lang="es-EC" sz="3600" dirty="0" smtClean="0">
                <a:solidFill>
                  <a:srgbClr val="FF0000"/>
                </a:solidFill>
                <a:latin typeface="Comic Sans MS" pitchFamily="66" charset="0"/>
              </a:rPr>
              <a:t>Declarar </a:t>
            </a:r>
            <a:r>
              <a:rPr lang="es-EC" sz="3600" dirty="0">
                <a:solidFill>
                  <a:srgbClr val="FF0000"/>
                </a:solidFill>
                <a:latin typeface="Comic Sans MS" pitchFamily="66" charset="0"/>
              </a:rPr>
              <a:t>el cambio de Entropía  proceso isobárico</a:t>
            </a:r>
            <a:r>
              <a:rPr lang="es-EC" dirty="0"/>
              <a:t/>
            </a:r>
            <a:br>
              <a:rPr lang="es-EC" dirty="0"/>
            </a:br>
            <a:endParaRPr lang="es-EC" dirty="0"/>
          </a:p>
        </p:txBody>
      </p:sp>
      <p:sp>
        <p:nvSpPr>
          <p:cNvPr id="25601" name="Rectangle 1"/>
          <p:cNvSpPr>
            <a:spLocks noChangeArrowheads="1"/>
          </p:cNvSpPr>
          <p:nvPr/>
        </p:nvSpPr>
        <p:spPr bwMode="auto">
          <a:xfrm>
            <a:off x="714348" y="1500174"/>
            <a:ext cx="778674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C" sz="2400" b="0" i="0" u="none" strike="noStrike" cap="none" normalizeH="0" baseline="0" dirty="0" smtClean="0">
                <a:ln>
                  <a:noFill/>
                </a:ln>
                <a:solidFill>
                  <a:srgbClr val="0070C0"/>
                </a:solidFill>
                <a:effectLst/>
                <a:latin typeface="Comic Sans MS" pitchFamily="66" charset="0"/>
                <a:ea typeface="Times New Roman" pitchFamily="18" charset="0"/>
                <a:cs typeface="Times New Roman" pitchFamily="18" charset="0"/>
              </a:rPr>
              <a:t>Para calcular las variaciones de entropía de un proceso real (irreversible) hemos de recordar que la entropía (como la energía interna) depende solamente del estado del sistema. Una variación de entropía cuando el sistema pasa de un estado A </a:t>
            </a:r>
            <a:r>
              <a:rPr kumimoji="0" lang="es-EC" sz="2400" b="0" i="0" u="none" strike="noStrike" cap="none" normalizeH="0" baseline="0" dirty="0" err="1" smtClean="0">
                <a:ln>
                  <a:noFill/>
                </a:ln>
                <a:solidFill>
                  <a:srgbClr val="0070C0"/>
                </a:solidFill>
                <a:effectLst/>
                <a:latin typeface="Comic Sans MS" pitchFamily="66" charset="0"/>
                <a:ea typeface="Times New Roman" pitchFamily="18" charset="0"/>
                <a:cs typeface="Times New Roman" pitchFamily="18" charset="0"/>
              </a:rPr>
              <a:t>a</a:t>
            </a:r>
            <a:r>
              <a:rPr kumimoji="0" lang="es-EC" sz="2400" b="0" i="0" u="none" strike="noStrike" cap="none" normalizeH="0" baseline="0" dirty="0" smtClean="0">
                <a:ln>
                  <a:noFill/>
                </a:ln>
                <a:solidFill>
                  <a:srgbClr val="0070C0"/>
                </a:solidFill>
                <a:effectLst/>
                <a:latin typeface="Comic Sans MS" pitchFamily="66" charset="0"/>
                <a:ea typeface="Times New Roman" pitchFamily="18" charset="0"/>
                <a:cs typeface="Times New Roman" pitchFamily="18" charset="0"/>
              </a:rPr>
              <a:t> otro B de equilibrio depende solamente del estado inicial A y del estado final B.</a:t>
            </a:r>
            <a:endParaRPr kumimoji="0" lang="es-EC" sz="2400" b="0" i="0" u="none" strike="noStrike" cap="none" normalizeH="0" baseline="0" dirty="0" smtClean="0">
              <a:ln>
                <a:noFill/>
              </a:ln>
              <a:solidFill>
                <a:srgbClr val="0070C0"/>
              </a:solidFill>
              <a:effectLst/>
              <a:latin typeface="Comic Sans MS" pitchFamily="66" charset="0"/>
              <a:cs typeface="Arial" pitchFamily="34" charset="0"/>
            </a:endParaRPr>
          </a:p>
        </p:txBody>
      </p:sp>
      <p:sp>
        <p:nvSpPr>
          <p:cNvPr id="25602" name="Rectangle 2"/>
          <p:cNvSpPr>
            <a:spLocks noChangeArrowheads="1"/>
          </p:cNvSpPr>
          <p:nvPr/>
        </p:nvSpPr>
        <p:spPr bwMode="auto">
          <a:xfrm>
            <a:off x="714348" y="4500570"/>
            <a:ext cx="7929618"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C" sz="2400" b="0" i="0" u="none" strike="noStrike" cap="none" normalizeH="0" baseline="0" dirty="0" smtClean="0">
                <a:ln>
                  <a:noFill/>
                </a:ln>
                <a:solidFill>
                  <a:srgbClr val="00B050"/>
                </a:solidFill>
                <a:effectLst/>
                <a:latin typeface="Comic Sans MS" pitchFamily="66" charset="0"/>
                <a:ea typeface="Times New Roman" pitchFamily="18" charset="0"/>
                <a:cs typeface="Times New Roman" pitchFamily="18" charset="0"/>
              </a:rPr>
              <a:t>Para calcular la variación de entropía Δ</a:t>
            </a:r>
            <a:r>
              <a:rPr kumimoji="0" lang="es-EC" sz="2400" b="0" i="1" u="none" strike="noStrike" cap="none" normalizeH="0" baseline="0" dirty="0" smtClean="0">
                <a:ln>
                  <a:noFill/>
                </a:ln>
                <a:solidFill>
                  <a:srgbClr val="00B050"/>
                </a:solidFill>
                <a:effectLst/>
                <a:latin typeface="Comic Sans MS" pitchFamily="66" charset="0"/>
                <a:ea typeface="Times New Roman" pitchFamily="18" charset="0"/>
                <a:cs typeface="Times New Roman" pitchFamily="18" charset="0"/>
              </a:rPr>
              <a:t>S</a:t>
            </a:r>
            <a:r>
              <a:rPr kumimoji="0" lang="es-EC" sz="2400" b="0" i="0" u="none" strike="noStrike" cap="none" normalizeH="0" baseline="0" dirty="0" smtClean="0">
                <a:ln>
                  <a:noFill/>
                </a:ln>
                <a:solidFill>
                  <a:srgbClr val="00B050"/>
                </a:solidFill>
                <a:effectLst/>
                <a:latin typeface="Comic Sans MS" pitchFamily="66" charset="0"/>
                <a:ea typeface="Times New Roman" pitchFamily="18" charset="0"/>
                <a:cs typeface="Times New Roman" pitchFamily="18" charset="0"/>
              </a:rPr>
              <a:t> de un proceso irreversible entre dos estados de equilibrio, imaginamos un proceso reversible entre el estado inicial A y el estado final B y calculamos para este proceso</a:t>
            </a:r>
            <a:endParaRPr kumimoji="0" lang="es-EC" sz="2400" b="0" i="0" u="none" strike="noStrike" cap="none" normalizeH="0" baseline="0" dirty="0" smtClean="0">
              <a:ln>
                <a:noFill/>
              </a:ln>
              <a:solidFill>
                <a:srgbClr val="00B050"/>
              </a:solidFill>
              <a:effectLst/>
              <a:latin typeface="Comic Sans MS" pitchFamily="66"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5601">
                                            <p:txEl>
                                              <p:pRg st="0" end="0"/>
                                            </p:txEl>
                                          </p:spTgt>
                                        </p:tgtEl>
                                        <p:attrNameLst>
                                          <p:attrName>style.visibility</p:attrName>
                                        </p:attrNameLst>
                                      </p:cBhvr>
                                      <p:to>
                                        <p:strVal val="visible"/>
                                      </p:to>
                                    </p:set>
                                    <p:animEffect transition="in" filter="checkerboard(across)">
                                      <p:cBhvr>
                                        <p:cTn id="12" dur="500"/>
                                        <p:tgtEl>
                                          <p:spTgt spid="2560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5602">
                                            <p:txEl>
                                              <p:pRg st="0" end="0"/>
                                            </p:txEl>
                                          </p:spTgt>
                                        </p:tgtEl>
                                        <p:attrNameLst>
                                          <p:attrName>style.visibility</p:attrName>
                                        </p:attrNameLst>
                                      </p:cBhvr>
                                      <p:to>
                                        <p:strVal val="visible"/>
                                      </p:to>
                                    </p:set>
                                    <p:animEffect transition="in" filter="box(in)">
                                      <p:cBhvr>
                                        <p:cTn id="17" dur="500"/>
                                        <p:tgtEl>
                                          <p:spTgt spid="256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C" sz="2700" dirty="0" smtClean="0">
                <a:latin typeface="Comic Sans MS" pitchFamily="66" charset="0"/>
              </a:rPr>
              <a:t/>
            </a:r>
            <a:br>
              <a:rPr lang="es-EC" sz="2700" dirty="0" smtClean="0">
                <a:latin typeface="Comic Sans MS" pitchFamily="66" charset="0"/>
              </a:rPr>
            </a:br>
            <a:r>
              <a:rPr lang="es-EC" sz="2700" dirty="0" smtClean="0">
                <a:solidFill>
                  <a:srgbClr val="FF0000"/>
                </a:solidFill>
                <a:latin typeface="Comic Sans MS" pitchFamily="66" charset="0"/>
              </a:rPr>
              <a:t>Escribir </a:t>
            </a:r>
            <a:r>
              <a:rPr lang="es-EC" sz="2700" dirty="0">
                <a:solidFill>
                  <a:srgbClr val="FF0000"/>
                </a:solidFill>
                <a:latin typeface="Comic Sans MS" pitchFamily="66" charset="0"/>
              </a:rPr>
              <a:t>la expresión matemática de la fórmula para el cambio de entropía para un proceso isobárico</a:t>
            </a:r>
            <a:r>
              <a:rPr lang="es-EC" dirty="0"/>
              <a:t/>
            </a:r>
            <a:br>
              <a:rPr lang="es-EC" dirty="0"/>
            </a:br>
            <a:endParaRPr lang="es-EC" dirty="0"/>
          </a:p>
        </p:txBody>
      </p:sp>
      <p:sp>
        <p:nvSpPr>
          <p:cNvPr id="4" name="3 Rectángulo"/>
          <p:cNvSpPr/>
          <p:nvPr/>
        </p:nvSpPr>
        <p:spPr>
          <a:xfrm>
            <a:off x="785786" y="1500174"/>
            <a:ext cx="4384534" cy="461665"/>
          </a:xfrm>
          <a:prstGeom prst="rect">
            <a:avLst/>
          </a:prstGeom>
        </p:spPr>
        <p:txBody>
          <a:bodyPr wrap="none">
            <a:spAutoFit/>
          </a:bodyPr>
          <a:lstStyle/>
          <a:p>
            <a:pPr lvl="0"/>
            <a:r>
              <a:rPr lang="es-EC" sz="2400" b="1" dirty="0">
                <a:latin typeface="Comic Sans MS" pitchFamily="66" charset="0"/>
              </a:rPr>
              <a:t>Proceso</a:t>
            </a:r>
            <a:r>
              <a:rPr lang="es-EC" b="1" dirty="0"/>
              <a:t> </a:t>
            </a:r>
            <a:r>
              <a:rPr lang="es-EC" sz="2400" b="1" dirty="0">
                <a:latin typeface="Comic Sans MS" pitchFamily="66" charset="0"/>
              </a:rPr>
              <a:t>Isobárico Reversible</a:t>
            </a:r>
          </a:p>
        </p:txBody>
      </p:sp>
      <p:sp>
        <p:nvSpPr>
          <p:cNvPr id="16" name="15 Flecha derecha"/>
          <p:cNvSpPr/>
          <p:nvPr/>
        </p:nvSpPr>
        <p:spPr>
          <a:xfrm>
            <a:off x="785786" y="4643446"/>
            <a:ext cx="1000132"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07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C"/>
          </a:p>
        </p:txBody>
      </p:sp>
      <p:sp>
        <p:nvSpPr>
          <p:cNvPr id="30727"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C"/>
          </a:p>
        </p:txBody>
      </p:sp>
      <p:sp>
        <p:nvSpPr>
          <p:cNvPr id="3072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C"/>
          </a:p>
        </p:txBody>
      </p:sp>
      <p:pic>
        <p:nvPicPr>
          <p:cNvPr id="30728" name="Picture 8"/>
          <p:cNvPicPr>
            <a:picLocks noChangeAspect="1" noChangeArrowheads="1"/>
          </p:cNvPicPr>
          <p:nvPr/>
        </p:nvPicPr>
        <p:blipFill>
          <a:blip r:embed="rId2" cstate="print">
            <a:clrChange>
              <a:clrFrom>
                <a:srgbClr val="FFFFFF"/>
              </a:clrFrom>
              <a:clrTo>
                <a:srgbClr val="FFFFFF">
                  <a:alpha val="0"/>
                </a:srgbClr>
              </a:clrTo>
            </a:clrChange>
          </a:blip>
          <a:srcRect r="89542" b="-7143"/>
          <a:stretch>
            <a:fillRect/>
          </a:stretch>
        </p:blipFill>
        <p:spPr bwMode="auto">
          <a:xfrm>
            <a:off x="2143108" y="4500570"/>
            <a:ext cx="571504" cy="1071570"/>
          </a:xfrm>
          <a:prstGeom prst="rect">
            <a:avLst/>
          </a:prstGeom>
          <a:noFill/>
        </p:spPr>
      </p:pic>
      <p:sp>
        <p:nvSpPr>
          <p:cNvPr id="25" name="24 Rectángulo"/>
          <p:cNvSpPr/>
          <p:nvPr/>
        </p:nvSpPr>
        <p:spPr>
          <a:xfrm>
            <a:off x="928662" y="2143116"/>
            <a:ext cx="128588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P=cte.</a:t>
            </a:r>
            <a:endParaRPr lang="es-EC" dirty="0"/>
          </a:p>
        </p:txBody>
      </p:sp>
      <p:sp>
        <p:nvSpPr>
          <p:cNvPr id="30730" name="Rectangle 10"/>
          <p:cNvSpPr>
            <a:spLocks noChangeArrowheads="1"/>
          </p:cNvSpPr>
          <p:nvPr/>
        </p:nvSpPr>
        <p:spPr bwMode="auto">
          <a:xfrm>
            <a:off x="928662" y="3214686"/>
            <a:ext cx="721523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C" sz="2400" b="0" i="0" u="none" strike="noStrike" cap="none" normalizeH="0" baseline="0" dirty="0" smtClean="0">
                <a:ln>
                  <a:noFill/>
                </a:ln>
                <a:solidFill>
                  <a:srgbClr val="044C8B"/>
                </a:solidFill>
                <a:effectLst/>
                <a:latin typeface="Comic Sans MS" pitchFamily="66" charset="0"/>
                <a:ea typeface="Times New Roman" pitchFamily="18" charset="0"/>
                <a:cs typeface="Arial" pitchFamily="34" charset="0"/>
              </a:rPr>
              <a:t>Si </a:t>
            </a:r>
            <a:r>
              <a:rPr kumimoji="0" lang="es-EC" sz="2400" b="0" i="0" u="none" strike="noStrike" cap="none" normalizeH="0" baseline="0" dirty="0" err="1" smtClean="0">
                <a:ln>
                  <a:noFill/>
                </a:ln>
                <a:solidFill>
                  <a:srgbClr val="044C8B"/>
                </a:solidFill>
                <a:effectLst/>
                <a:latin typeface="Comic Sans MS" pitchFamily="66" charset="0"/>
                <a:ea typeface="Times New Roman" pitchFamily="18" charset="0"/>
                <a:cs typeface="Arial" pitchFamily="34" charset="0"/>
              </a:rPr>
              <a:t>C</a:t>
            </a:r>
            <a:r>
              <a:rPr kumimoji="0" lang="es-EC" sz="2400" b="0" i="0" u="none" strike="noStrike" cap="none" normalizeH="0" baseline="-30000" dirty="0" err="1" smtClean="0">
                <a:ln>
                  <a:noFill/>
                </a:ln>
                <a:solidFill>
                  <a:srgbClr val="044C8B"/>
                </a:solidFill>
                <a:effectLst/>
                <a:latin typeface="Comic Sans MS" pitchFamily="66" charset="0"/>
                <a:ea typeface="Times New Roman" pitchFamily="18" charset="0"/>
                <a:cs typeface="Arial" pitchFamily="34" charset="0"/>
              </a:rPr>
              <a:t>p</a:t>
            </a:r>
            <a:r>
              <a:rPr kumimoji="0" lang="es-EC" sz="2400" b="0" i="0" u="none" strike="noStrike" cap="none" normalizeH="0" baseline="0" dirty="0" smtClean="0">
                <a:ln>
                  <a:noFill/>
                </a:ln>
                <a:solidFill>
                  <a:srgbClr val="044C8B"/>
                </a:solidFill>
                <a:effectLst/>
                <a:latin typeface="Comic Sans MS" pitchFamily="66" charset="0"/>
                <a:ea typeface="Times New Roman" pitchFamily="18" charset="0"/>
                <a:cs typeface="Arial" pitchFamily="34" charset="0"/>
              </a:rPr>
              <a:t> es constante en el rango de T en que ocurre el proceso:</a:t>
            </a:r>
            <a:endParaRPr kumimoji="0" lang="es-EC" sz="2400" b="0" i="0" u="none" strike="noStrike" cap="none" normalizeH="0" baseline="0" dirty="0" smtClean="0">
              <a:ln>
                <a:noFill/>
              </a:ln>
              <a:solidFill>
                <a:schemeClr val="tx1"/>
              </a:solidFill>
              <a:effectLst/>
              <a:latin typeface="Comic Sans MS" pitchFamily="66" charset="0"/>
              <a:cs typeface="Arial" pitchFamily="34" charset="0"/>
            </a:endParaRPr>
          </a:p>
        </p:txBody>
      </p:sp>
      <p:sp>
        <p:nvSpPr>
          <p:cNvPr id="30732"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C"/>
          </a:p>
        </p:txBody>
      </p:sp>
      <p:pic>
        <p:nvPicPr>
          <p:cNvPr id="30731" name="Picture 1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86116" y="2143116"/>
            <a:ext cx="1598850" cy="714380"/>
          </a:xfrm>
          <a:prstGeom prst="rect">
            <a:avLst/>
          </a:prstGeom>
          <a:noFill/>
        </p:spPr>
      </p:pic>
      <p:sp>
        <p:nvSpPr>
          <p:cNvPr id="29" name="28 Rectángulo"/>
          <p:cNvSpPr/>
          <p:nvPr/>
        </p:nvSpPr>
        <p:spPr>
          <a:xfrm>
            <a:off x="3929058" y="5786454"/>
            <a:ext cx="3663182" cy="461665"/>
          </a:xfrm>
          <a:prstGeom prst="rect">
            <a:avLst/>
          </a:prstGeom>
        </p:spPr>
        <p:txBody>
          <a:bodyPr wrap="none">
            <a:spAutoFit/>
          </a:bodyPr>
          <a:lstStyle/>
          <a:p>
            <a:r>
              <a:rPr lang="es-EC" sz="2400" dirty="0">
                <a:solidFill>
                  <a:srgbClr val="00B050"/>
                </a:solidFill>
                <a:latin typeface="Comic Sans MS" pitchFamily="66" charset="0"/>
              </a:rPr>
              <a:t>si no hay cambio de fase</a:t>
            </a:r>
          </a:p>
        </p:txBody>
      </p:sp>
      <p:pic>
        <p:nvPicPr>
          <p:cNvPr id="30" name="Picture 8"/>
          <p:cNvPicPr>
            <a:picLocks noChangeAspect="1" noChangeArrowheads="1"/>
          </p:cNvPicPr>
          <p:nvPr/>
        </p:nvPicPr>
        <p:blipFill>
          <a:blip r:embed="rId2" cstate="print">
            <a:clrChange>
              <a:clrFrom>
                <a:srgbClr val="FFFFFF"/>
              </a:clrFrom>
              <a:clrTo>
                <a:srgbClr val="FFFFFF">
                  <a:alpha val="0"/>
                </a:srgbClr>
              </a:clrTo>
            </a:clrChange>
          </a:blip>
          <a:srcRect l="78431"/>
          <a:stretch>
            <a:fillRect/>
          </a:stretch>
        </p:blipFill>
        <p:spPr bwMode="auto">
          <a:xfrm>
            <a:off x="2786050" y="4500570"/>
            <a:ext cx="1178727" cy="100013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heckerboard(across)">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linds(horizont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0731"/>
                                        </p:tgtEl>
                                        <p:attrNameLst>
                                          <p:attrName>style.visibility</p:attrName>
                                        </p:attrNameLst>
                                      </p:cBhvr>
                                      <p:to>
                                        <p:strVal val="visible"/>
                                      </p:to>
                                    </p:set>
                                    <p:animEffect transition="in" filter="box(in)">
                                      <p:cBhvr>
                                        <p:cTn id="22" dur="500"/>
                                        <p:tgtEl>
                                          <p:spTgt spid="3073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0730">
                                            <p:txEl>
                                              <p:pRg st="0" end="0"/>
                                            </p:txEl>
                                          </p:spTgt>
                                        </p:tgtEl>
                                        <p:attrNameLst>
                                          <p:attrName>style.visibility</p:attrName>
                                        </p:attrNameLst>
                                      </p:cBhvr>
                                      <p:to>
                                        <p:strVal val="visible"/>
                                      </p:to>
                                    </p:set>
                                    <p:animEffect transition="in" filter="blinds(horizontal)">
                                      <p:cBhvr>
                                        <p:cTn id="27" dur="500"/>
                                        <p:tgtEl>
                                          <p:spTgt spid="3073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ox(in)">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0728"/>
                                        </p:tgtEl>
                                        <p:attrNameLst>
                                          <p:attrName>style.visibility</p:attrName>
                                        </p:attrNameLst>
                                      </p:cBhvr>
                                      <p:to>
                                        <p:strVal val="visible"/>
                                      </p:to>
                                    </p:set>
                                    <p:animEffect transition="in" filter="box(in)">
                                      <p:cBhvr>
                                        <p:cTn id="37" dur="500"/>
                                        <p:tgtEl>
                                          <p:spTgt spid="30728"/>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diamond(in)">
                                      <p:cBhvr>
                                        <p:cTn id="42" dur="20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box(in)">
                                      <p:cBhvr>
                                        <p:cTn id="4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P spid="25" grpId="0" animBg="1"/>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357166"/>
            <a:ext cx="8229600" cy="1000132"/>
          </a:xfrm>
        </p:spPr>
        <p:txBody>
          <a:bodyPr>
            <a:normAutofit fontScale="90000"/>
          </a:bodyPr>
          <a:lstStyle/>
          <a:p>
            <a:r>
              <a:rPr lang="es-EC" sz="3100" dirty="0" smtClean="0"/>
              <a:t/>
            </a:r>
            <a:br>
              <a:rPr lang="es-EC" sz="3100" dirty="0" smtClean="0"/>
            </a:br>
            <a:r>
              <a:rPr lang="es-EC" sz="3100" dirty="0" smtClean="0">
                <a:solidFill>
                  <a:srgbClr val="FF0000"/>
                </a:solidFill>
              </a:rPr>
              <a:t> Primera </a:t>
            </a:r>
            <a:r>
              <a:rPr lang="es-EC" sz="3100" dirty="0">
                <a:solidFill>
                  <a:srgbClr val="FF0000"/>
                </a:solidFill>
              </a:rPr>
              <a:t>ley de la Termodinámica</a:t>
            </a:r>
            <a:r>
              <a:rPr lang="es-EC" dirty="0"/>
              <a:t/>
            </a:r>
            <a:br>
              <a:rPr lang="es-EC" dirty="0"/>
            </a:br>
            <a:endParaRPr lang="es-EC" dirty="0"/>
          </a:p>
        </p:txBody>
      </p:sp>
      <p:sp>
        <p:nvSpPr>
          <p:cNvPr id="4" name="3 Rectángulo"/>
          <p:cNvSpPr/>
          <p:nvPr/>
        </p:nvSpPr>
        <p:spPr>
          <a:xfrm>
            <a:off x="1571604" y="2071678"/>
            <a:ext cx="6286544" cy="757130"/>
          </a:xfrm>
          <a:prstGeom prst="rect">
            <a:avLst/>
          </a:prstGeom>
        </p:spPr>
        <p:txBody>
          <a:bodyPr wrap="square">
            <a:spAutoFit/>
          </a:bodyPr>
          <a:lstStyle/>
          <a:p>
            <a:pPr>
              <a:lnSpc>
                <a:spcPct val="90000"/>
              </a:lnSpc>
              <a:buFont typeface="Wingdings" pitchFamily="-108" charset="2"/>
              <a:buChar char="§"/>
              <a:defRPr/>
            </a:pPr>
            <a:r>
              <a:rPr lang="es-MX" sz="2400" dirty="0">
                <a:solidFill>
                  <a:schemeClr val="tx2"/>
                </a:solidFill>
                <a:latin typeface="Comic Sans MS" pitchFamily="66" charset="0"/>
                <a:ea typeface="ＭＳ Ｐゴシック" pitchFamily="-108" charset="-128"/>
                <a:sym typeface="Symbol" pitchFamily="-108" charset="2"/>
              </a:rPr>
              <a:t>La energía no se crea ni se destruye, sólo se transforma.</a:t>
            </a:r>
          </a:p>
        </p:txBody>
      </p:sp>
      <p:sp>
        <p:nvSpPr>
          <p:cNvPr id="5" name="4 Rectángulo"/>
          <p:cNvSpPr/>
          <p:nvPr/>
        </p:nvSpPr>
        <p:spPr>
          <a:xfrm>
            <a:off x="1643042" y="3357562"/>
            <a:ext cx="1949573" cy="424732"/>
          </a:xfrm>
          <a:prstGeom prst="rect">
            <a:avLst/>
          </a:prstGeom>
        </p:spPr>
        <p:txBody>
          <a:bodyPr wrap="none">
            <a:spAutoFit/>
          </a:bodyPr>
          <a:lstStyle/>
          <a:p>
            <a:pPr algn="ctr">
              <a:lnSpc>
                <a:spcPct val="90000"/>
              </a:lnSpc>
              <a:defRPr/>
            </a:pPr>
            <a:r>
              <a:rPr lang="es-MX" sz="2400" b="1" dirty="0">
                <a:solidFill>
                  <a:srgbClr val="00B050"/>
                </a:solidFill>
                <a:ea typeface="ＭＳ Ｐゴシック" pitchFamily="-108" charset="-128"/>
                <a:sym typeface="Symbol" pitchFamily="-108" charset="2"/>
              </a:rPr>
              <a:t>U = Q - W</a:t>
            </a:r>
          </a:p>
        </p:txBody>
      </p:sp>
      <p:sp>
        <p:nvSpPr>
          <p:cNvPr id="6" name="5 Rectángulo"/>
          <p:cNvSpPr/>
          <p:nvPr/>
        </p:nvSpPr>
        <p:spPr>
          <a:xfrm>
            <a:off x="1571604" y="4143380"/>
            <a:ext cx="6143668" cy="1938992"/>
          </a:xfrm>
          <a:prstGeom prst="rect">
            <a:avLst/>
          </a:prstGeom>
        </p:spPr>
        <p:txBody>
          <a:bodyPr wrap="square">
            <a:spAutoFit/>
          </a:bodyPr>
          <a:lstStyle/>
          <a:p>
            <a:pPr algn="just"/>
            <a:r>
              <a:rPr lang="es-MX" sz="2400" dirty="0" smtClean="0">
                <a:solidFill>
                  <a:schemeClr val="tx2"/>
                </a:solidFill>
                <a:latin typeface="Comic Sans MS" pitchFamily="66" charset="0"/>
                <a:ea typeface="ＭＳ Ｐゴシック" pitchFamily="-108" charset="-128"/>
                <a:sym typeface="Symbol" pitchFamily="-108" charset="2"/>
              </a:rPr>
              <a:t>En cualquier proceso termodinámico, el calor neto absorbido por un sistema es igual a la suma del equivalente térmico del trabajo realizado por el sistema y el cambio en la energía interna del mismo</a:t>
            </a:r>
            <a:endParaRPr lang="es-EC" sz="2400" dirty="0">
              <a:latin typeface="Comic Sans MS" pitchFamily="66" charset="0"/>
            </a:endParaRPr>
          </a:p>
        </p:txBody>
      </p:sp>
      <p:sp>
        <p:nvSpPr>
          <p:cNvPr id="7" name="6 Rectángulo"/>
          <p:cNvSpPr/>
          <p:nvPr/>
        </p:nvSpPr>
        <p:spPr>
          <a:xfrm>
            <a:off x="1643042" y="1428736"/>
            <a:ext cx="1595309" cy="461665"/>
          </a:xfrm>
          <a:prstGeom prst="rect">
            <a:avLst/>
          </a:prstGeom>
        </p:spPr>
        <p:txBody>
          <a:bodyPr wrap="none">
            <a:spAutoFit/>
          </a:bodyPr>
          <a:lstStyle/>
          <a:p>
            <a:r>
              <a:rPr lang="es-EC" sz="2400" dirty="0" smtClean="0">
                <a:solidFill>
                  <a:srgbClr val="FF0000"/>
                </a:solidFill>
                <a:latin typeface="Comic Sans MS" pitchFamily="66" charset="0"/>
              </a:rPr>
              <a:t>definición</a:t>
            </a:r>
            <a:endParaRPr lang="es-EC" sz="24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ox(i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box(in)">
                                      <p:cBhvr>
                                        <p:cTn id="2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solidFill>
                  <a:srgbClr val="FF3300"/>
                </a:solidFill>
                <a:ea typeface="ＭＳ Ｐゴシック" pitchFamily="-108" charset="-128"/>
              </a:rPr>
              <a:t>Diagrama P-V</a:t>
            </a:r>
            <a:endParaRPr lang="es-EC" dirty="0"/>
          </a:p>
        </p:txBody>
      </p:sp>
      <p:sp>
        <p:nvSpPr>
          <p:cNvPr id="4" name="3 Rectángulo"/>
          <p:cNvSpPr/>
          <p:nvPr/>
        </p:nvSpPr>
        <p:spPr>
          <a:xfrm>
            <a:off x="1285852" y="1500174"/>
            <a:ext cx="7143800" cy="1569660"/>
          </a:xfrm>
          <a:prstGeom prst="rect">
            <a:avLst/>
          </a:prstGeom>
        </p:spPr>
        <p:txBody>
          <a:bodyPr wrap="square">
            <a:spAutoFit/>
          </a:bodyPr>
          <a:lstStyle/>
          <a:p>
            <a:pPr algn="just">
              <a:spcBef>
                <a:spcPct val="50000"/>
              </a:spcBef>
              <a:buClrTx/>
              <a:buFontTx/>
              <a:buChar char="•"/>
              <a:defRPr/>
            </a:pPr>
            <a:r>
              <a:rPr lang="es-MX" sz="2400" b="1" dirty="0">
                <a:solidFill>
                  <a:schemeClr val="tx2"/>
                </a:solidFill>
                <a:ea typeface="ＭＳ Ｐゴシック" pitchFamily="-108" charset="-128"/>
              </a:rPr>
              <a:t>Cuando un proceso termodinámico implica cambios en el volumen y/o en la presión, el trabajo realizado por el sistema es igual al área bajo la curva en un diagrama P-V.</a:t>
            </a:r>
            <a:endParaRPr lang="es-MX" sz="2400" dirty="0">
              <a:solidFill>
                <a:schemeClr val="tx2"/>
              </a:solidFill>
              <a:ea typeface="ＭＳ Ｐゴシック" pitchFamily="-108" charset="-128"/>
            </a:endParaRPr>
          </a:p>
        </p:txBody>
      </p:sp>
      <p:pic>
        <p:nvPicPr>
          <p:cNvPr id="5" name="Picture 21"/>
          <p:cNvPicPr>
            <a:picLocks noChangeAspect="1" noChangeArrowheads="1"/>
          </p:cNvPicPr>
          <p:nvPr/>
        </p:nvPicPr>
        <p:blipFill>
          <a:blip r:embed="rId3" cstate="print"/>
          <a:srcRect/>
          <a:stretch>
            <a:fillRect/>
          </a:stretch>
        </p:blipFill>
        <p:spPr bwMode="auto">
          <a:xfrm>
            <a:off x="1428728" y="3429000"/>
            <a:ext cx="2596907" cy="2703514"/>
          </a:xfrm>
          <a:prstGeom prst="rect">
            <a:avLst/>
          </a:prstGeom>
          <a:noFill/>
          <a:ln w="9525">
            <a:noFill/>
            <a:miter lim="800000"/>
            <a:headEnd/>
            <a:tailEnd/>
          </a:ln>
        </p:spPr>
      </p:pic>
      <p:graphicFrame>
        <p:nvGraphicFramePr>
          <p:cNvPr id="4098" name="Object 2"/>
          <p:cNvGraphicFramePr>
            <a:graphicFrameLocks noChangeAspect="1"/>
          </p:cNvGraphicFramePr>
          <p:nvPr/>
        </p:nvGraphicFramePr>
        <p:xfrm>
          <a:off x="4627563" y="3363913"/>
          <a:ext cx="3198812" cy="2703512"/>
        </p:xfrm>
        <a:graphic>
          <a:graphicData uri="http://schemas.openxmlformats.org/presentationml/2006/ole">
            <p:oleObj spid="_x0000_s4098" name="Ecuación" r:id="rId4" imgW="1231560" imgH="104112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diamond(in)">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098"/>
                                        </p:tgtEl>
                                        <p:attrNameLst>
                                          <p:attrName>style.visibility</p:attrName>
                                        </p:attrNameLst>
                                      </p:cBhvr>
                                      <p:to>
                                        <p:strVal val="visible"/>
                                      </p:to>
                                    </p:set>
                                    <p:animEffect transition="in" filter="box(in)">
                                      <p:cBhvr>
                                        <p:cTn id="2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42910" y="357167"/>
            <a:ext cx="7772400" cy="1143008"/>
          </a:xfrm>
        </p:spPr>
        <p:txBody>
          <a:bodyPr>
            <a:normAutofit fontScale="90000"/>
          </a:bodyPr>
          <a:lstStyle/>
          <a:p>
            <a:r>
              <a:rPr lang="es-EC" sz="3100" dirty="0">
                <a:solidFill>
                  <a:srgbClr val="FF0000"/>
                </a:solidFill>
              </a:rPr>
              <a:t>Cambio de Entropía en un proceso Isobárico </a:t>
            </a:r>
            <a:r>
              <a:rPr lang="es-EC" dirty="0"/>
              <a:t/>
            </a:r>
            <a:br>
              <a:rPr lang="es-EC" dirty="0"/>
            </a:br>
            <a:endParaRPr lang="es-EC" dirty="0"/>
          </a:p>
        </p:txBody>
      </p:sp>
      <p:sp>
        <p:nvSpPr>
          <p:cNvPr id="1025" name="Rectangle 1"/>
          <p:cNvSpPr>
            <a:spLocks noChangeArrowheads="1"/>
          </p:cNvSpPr>
          <p:nvPr/>
        </p:nvSpPr>
        <p:spPr bwMode="auto">
          <a:xfrm>
            <a:off x="1071538" y="1142984"/>
            <a:ext cx="700092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s-CO" sz="2400" b="0" i="0" u="none" strike="noStrike" cap="none" normalizeH="0" baseline="0" dirty="0" smtClean="0">
                <a:ln>
                  <a:noFill/>
                </a:ln>
                <a:solidFill>
                  <a:srgbClr val="0070C0"/>
                </a:solidFill>
                <a:effectLst/>
                <a:latin typeface="Comic Sans MS" pitchFamily="66" charset="0"/>
                <a:ea typeface="Calibri" pitchFamily="34" charset="0"/>
                <a:cs typeface="ArialMT"/>
              </a:rPr>
              <a:t>Es una propiedad de las sustancias que permite determinar la reversibilidad de los procesos.</a:t>
            </a:r>
            <a:endParaRPr kumimoji="0" lang="es-CO" sz="2400" b="0" i="0" u="none" strike="noStrike" cap="none" normalizeH="0" baseline="0" dirty="0" smtClean="0">
              <a:ln>
                <a:noFill/>
              </a:ln>
              <a:solidFill>
                <a:srgbClr val="0070C0"/>
              </a:solidFill>
              <a:effectLst/>
              <a:latin typeface="Comic Sans MS" pitchFamily="66" charset="0"/>
              <a:cs typeface="Arial" pitchFamily="34" charset="0"/>
            </a:endParaRPr>
          </a:p>
        </p:txBody>
      </p:sp>
      <p:sp>
        <p:nvSpPr>
          <p:cNvPr id="1026" name="Rectangle 2"/>
          <p:cNvSpPr>
            <a:spLocks noChangeArrowheads="1"/>
          </p:cNvSpPr>
          <p:nvPr/>
        </p:nvSpPr>
        <p:spPr bwMode="auto">
          <a:xfrm>
            <a:off x="1071538" y="2428868"/>
            <a:ext cx="685804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s-CO" sz="2400" b="1" i="0" u="none" strike="noStrike" cap="none" normalizeH="0" baseline="0" dirty="0" smtClean="0">
                <a:ln>
                  <a:noFill/>
                </a:ln>
                <a:solidFill>
                  <a:srgbClr val="00B050"/>
                </a:solidFill>
                <a:effectLst/>
                <a:latin typeface="Comic Sans MS" pitchFamily="66" charset="0"/>
                <a:ea typeface="Calibri" pitchFamily="34" charset="0"/>
                <a:cs typeface="ArialMT" charset="0"/>
              </a:rPr>
              <a:t>Se define mediante la siguiente expresión:</a:t>
            </a:r>
            <a:endParaRPr kumimoji="0" lang="es-EC" sz="2400" b="1" i="0" u="none" strike="noStrike" cap="none" normalizeH="0" baseline="0" dirty="0" smtClean="0">
              <a:ln>
                <a:noFill/>
              </a:ln>
              <a:solidFill>
                <a:srgbClr val="00B050"/>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s-CO" sz="2400" b="1" i="0" u="none" strike="noStrike" cap="none" normalizeH="0" baseline="0" dirty="0" smtClean="0">
                <a:ln>
                  <a:noFill/>
                </a:ln>
                <a:solidFill>
                  <a:srgbClr val="00B050"/>
                </a:solidFill>
                <a:effectLst/>
                <a:latin typeface="Comic Sans MS" pitchFamily="66" charset="0"/>
                <a:ea typeface="Calibri" pitchFamily="34" charset="0"/>
                <a:cs typeface="ArialMT" charset="0"/>
              </a:rPr>
              <a:t>               </a:t>
            </a:r>
            <a:r>
              <a:rPr kumimoji="0" lang="es-CO" sz="2400" b="1" i="0" u="none" strike="noStrike" cap="none" normalizeH="0" baseline="0" dirty="0" err="1" smtClean="0">
                <a:ln>
                  <a:noFill/>
                </a:ln>
                <a:solidFill>
                  <a:srgbClr val="00B050"/>
                </a:solidFill>
                <a:effectLst/>
                <a:latin typeface="Comic Sans MS" pitchFamily="66" charset="0"/>
                <a:ea typeface="Calibri" pitchFamily="34" charset="0"/>
                <a:cs typeface="ArialMT" charset="0"/>
              </a:rPr>
              <a:t>dS</a:t>
            </a:r>
            <a:r>
              <a:rPr kumimoji="0" lang="es-CO" sz="2400" b="1" i="0" u="none" strike="noStrike" cap="none" normalizeH="0" baseline="0" dirty="0" smtClean="0">
                <a:ln>
                  <a:noFill/>
                </a:ln>
                <a:solidFill>
                  <a:srgbClr val="00B050"/>
                </a:solidFill>
                <a:effectLst/>
                <a:latin typeface="Comic Sans MS" pitchFamily="66" charset="0"/>
                <a:ea typeface="Calibri" pitchFamily="34" charset="0"/>
                <a:cs typeface="ArialMT" charset="0"/>
              </a:rPr>
              <a:t> = (</a:t>
            </a:r>
            <a:r>
              <a:rPr kumimoji="0" lang="es-CO" sz="2400" b="1" i="0" u="none" strike="noStrike" cap="none" normalizeH="0" baseline="0" dirty="0" err="1" smtClean="0">
                <a:ln>
                  <a:noFill/>
                </a:ln>
                <a:solidFill>
                  <a:srgbClr val="00B050"/>
                </a:solidFill>
                <a:effectLst/>
                <a:latin typeface="Comic Sans MS" pitchFamily="66" charset="0"/>
                <a:ea typeface="Calibri" pitchFamily="34" charset="0"/>
                <a:cs typeface="ArialMT" charset="0"/>
              </a:rPr>
              <a:t>δQ</a:t>
            </a:r>
            <a:r>
              <a:rPr kumimoji="0" lang="es-CO" sz="2400" b="1" i="0" u="none" strike="noStrike" cap="none" normalizeH="0" baseline="0" dirty="0" smtClean="0">
                <a:ln>
                  <a:noFill/>
                </a:ln>
                <a:solidFill>
                  <a:srgbClr val="00B050"/>
                </a:solidFill>
                <a:effectLst/>
                <a:latin typeface="Comic Sans MS" pitchFamily="66" charset="0"/>
                <a:ea typeface="Calibri" pitchFamily="34" charset="0"/>
                <a:cs typeface="ArialMT" charset="0"/>
              </a:rPr>
              <a:t>/T) </a:t>
            </a:r>
            <a:r>
              <a:rPr kumimoji="0" lang="es-CO" sz="2400" b="1" i="0" u="none" strike="noStrike" cap="none" normalizeH="0" baseline="0" dirty="0" err="1" smtClean="0">
                <a:ln>
                  <a:noFill/>
                </a:ln>
                <a:solidFill>
                  <a:srgbClr val="00B050"/>
                </a:solidFill>
                <a:effectLst/>
                <a:latin typeface="Comic Sans MS" pitchFamily="66" charset="0"/>
                <a:ea typeface="Calibri" pitchFamily="34" charset="0"/>
                <a:cs typeface="ArialMT" charset="0"/>
              </a:rPr>
              <a:t>rev</a:t>
            </a:r>
            <a:r>
              <a:rPr kumimoji="0" lang="es-CO" sz="2400" b="1" i="0" u="none" strike="noStrike" cap="none" normalizeH="0" baseline="0" dirty="0" smtClean="0">
                <a:ln>
                  <a:noFill/>
                </a:ln>
                <a:solidFill>
                  <a:srgbClr val="00B050"/>
                </a:solidFill>
                <a:effectLst/>
                <a:latin typeface="Comic Sans MS" pitchFamily="66" charset="0"/>
                <a:ea typeface="Calibri" pitchFamily="34" charset="0"/>
                <a:cs typeface="ArialMT" charset="0"/>
              </a:rPr>
              <a:t> </a:t>
            </a:r>
            <a:endParaRPr kumimoji="0" lang="es-CO" sz="2400" b="1" i="0" u="none" strike="noStrike" cap="none" normalizeH="0" baseline="0" dirty="0" smtClean="0">
              <a:ln>
                <a:noFill/>
              </a:ln>
              <a:solidFill>
                <a:srgbClr val="00B050"/>
              </a:solidFill>
              <a:effectLst/>
              <a:latin typeface="Comic Sans MS" pitchFamily="66" charset="0"/>
              <a:cs typeface="Arial" pitchFamily="34" charset="0"/>
            </a:endParaRPr>
          </a:p>
        </p:txBody>
      </p:sp>
      <p:sp>
        <p:nvSpPr>
          <p:cNvPr id="1027" name="Rectangle 3"/>
          <p:cNvSpPr>
            <a:spLocks noChangeArrowheads="1"/>
          </p:cNvSpPr>
          <p:nvPr/>
        </p:nvSpPr>
        <p:spPr bwMode="auto">
          <a:xfrm>
            <a:off x="1142976" y="3643314"/>
            <a:ext cx="71438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400" b="0" i="0" u="none" strike="noStrike" cap="none" normalizeH="0" baseline="0" dirty="0" smtClean="0">
                <a:ln>
                  <a:noFill/>
                </a:ln>
                <a:solidFill>
                  <a:schemeClr val="tx1"/>
                </a:solidFill>
                <a:effectLst/>
                <a:latin typeface="Comic Sans MS" pitchFamily="66" charset="0"/>
                <a:ea typeface="Calibri" pitchFamily="34" charset="0"/>
                <a:cs typeface="ArialMT" charset="0"/>
              </a:rPr>
              <a:t>Para los procesos reales, que son irreversibles, la segunda ley conduce a que</a:t>
            </a:r>
          </a:p>
          <a:p>
            <a:pPr marL="0" marR="0" lvl="0" indent="0" algn="l" defTabSz="914400" rtl="0" eaLnBrk="1" fontAlgn="base" latinLnBrk="0" hangingPunct="1">
              <a:lnSpc>
                <a:spcPct val="100000"/>
              </a:lnSpc>
              <a:spcBef>
                <a:spcPct val="0"/>
              </a:spcBef>
              <a:spcAft>
                <a:spcPct val="0"/>
              </a:spcAft>
              <a:buClrTx/>
              <a:buSzTx/>
              <a:buFontTx/>
              <a:buNone/>
              <a:tabLst/>
            </a:pPr>
            <a:r>
              <a:rPr kumimoji="0" lang="es-CO" sz="2400" b="0" i="0" u="none" strike="noStrike" cap="none" normalizeH="0" baseline="0" dirty="0" smtClean="0">
                <a:ln>
                  <a:noFill/>
                </a:ln>
                <a:solidFill>
                  <a:schemeClr val="tx1"/>
                </a:solidFill>
                <a:effectLst/>
                <a:latin typeface="Comic Sans MS" pitchFamily="66" charset="0"/>
                <a:ea typeface="Calibri" pitchFamily="34" charset="0"/>
                <a:cs typeface="ArialMT" charset="0"/>
              </a:rPr>
              <a:t> </a:t>
            </a:r>
            <a:endParaRPr kumimoji="0" lang="es-EC" sz="2400"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CO" sz="2400" b="1" i="0" u="none" strike="noStrike" cap="none" normalizeH="0" baseline="0" dirty="0" smtClean="0">
                <a:ln>
                  <a:noFill/>
                </a:ln>
                <a:solidFill>
                  <a:srgbClr val="00B0F0"/>
                </a:solidFill>
                <a:effectLst/>
                <a:latin typeface="Comic Sans MS" pitchFamily="66" charset="0"/>
                <a:ea typeface="Calibri" pitchFamily="34" charset="0"/>
                <a:cs typeface="ArialMT" charset="0"/>
              </a:rPr>
              <a:t>      </a:t>
            </a:r>
            <a:r>
              <a:rPr kumimoji="0" lang="es-CO" sz="2400" b="1" i="0" u="none" strike="noStrike" cap="none" normalizeH="0" baseline="0" dirty="0" err="1" smtClean="0">
                <a:ln>
                  <a:noFill/>
                </a:ln>
                <a:solidFill>
                  <a:srgbClr val="00B0F0"/>
                </a:solidFill>
                <a:effectLst/>
                <a:latin typeface="Comic Sans MS" pitchFamily="66" charset="0"/>
                <a:ea typeface="Calibri" pitchFamily="34" charset="0"/>
                <a:cs typeface="ArialMT" charset="0"/>
              </a:rPr>
              <a:t>dS</a:t>
            </a:r>
            <a:r>
              <a:rPr kumimoji="0" lang="es-CO" sz="2400" b="1" i="0" u="none" strike="noStrike" cap="none" normalizeH="0" baseline="0" dirty="0" smtClean="0">
                <a:ln>
                  <a:noFill/>
                </a:ln>
                <a:solidFill>
                  <a:srgbClr val="00B0F0"/>
                </a:solidFill>
                <a:effectLst/>
                <a:latin typeface="Comic Sans MS" pitchFamily="66" charset="0"/>
                <a:ea typeface="Calibri" pitchFamily="34" charset="0"/>
                <a:cs typeface="ArialMT" charset="0"/>
              </a:rPr>
              <a:t> &gt; (</a:t>
            </a:r>
            <a:r>
              <a:rPr kumimoji="0" lang="es-CO" sz="2400" b="1" i="0" u="none" strike="noStrike" cap="none" normalizeH="0" baseline="0" dirty="0" err="1" smtClean="0">
                <a:ln>
                  <a:noFill/>
                </a:ln>
                <a:solidFill>
                  <a:srgbClr val="00B0F0"/>
                </a:solidFill>
                <a:effectLst/>
                <a:latin typeface="Comic Sans MS" pitchFamily="66" charset="0"/>
                <a:ea typeface="Calibri" pitchFamily="34" charset="0"/>
                <a:cs typeface="ArialMT" charset="0"/>
              </a:rPr>
              <a:t>δQ</a:t>
            </a:r>
            <a:r>
              <a:rPr kumimoji="0" lang="es-CO" sz="2400" b="1" i="0" u="none" strike="noStrike" cap="none" normalizeH="0" baseline="0" dirty="0" smtClean="0">
                <a:ln>
                  <a:noFill/>
                </a:ln>
                <a:solidFill>
                  <a:srgbClr val="00B0F0"/>
                </a:solidFill>
                <a:effectLst/>
                <a:latin typeface="Comic Sans MS" pitchFamily="66" charset="0"/>
                <a:ea typeface="Calibri" pitchFamily="34" charset="0"/>
                <a:cs typeface="ArialMT" charset="0"/>
              </a:rPr>
              <a:t>/T)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C" sz="2400"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CO" sz="2400" b="1" i="0" u="none" strike="noStrike" cap="none" normalizeH="0" baseline="0" dirty="0" smtClean="0">
                <a:ln>
                  <a:noFill/>
                </a:ln>
                <a:solidFill>
                  <a:schemeClr val="tx2">
                    <a:lumMod val="60000"/>
                    <a:lumOff val="40000"/>
                  </a:schemeClr>
                </a:solidFill>
                <a:effectLst/>
                <a:latin typeface="Comic Sans MS" pitchFamily="66" charset="0"/>
                <a:ea typeface="Calibri" pitchFamily="34" charset="0"/>
                <a:cs typeface="ArialMT" charset="0"/>
              </a:rPr>
              <a:t>Por ello, los cambios de entropía permiten determinar si un proceso es reversible o no. </a:t>
            </a:r>
            <a:endParaRPr kumimoji="0" lang="es-CO" sz="2400" b="1" i="0" u="none" strike="noStrike" cap="none" normalizeH="0" baseline="0" dirty="0" smtClean="0">
              <a:ln>
                <a:noFill/>
              </a:ln>
              <a:solidFill>
                <a:schemeClr val="tx2">
                  <a:lumMod val="60000"/>
                  <a:lumOff val="40000"/>
                </a:schemeClr>
              </a:solidFill>
              <a:effectLst/>
              <a:latin typeface="Comic Sans MS" pitchFamily="66"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25">
                                            <p:txEl>
                                              <p:pRg st="0" end="0"/>
                                            </p:txEl>
                                          </p:spTgt>
                                        </p:tgtEl>
                                        <p:attrNameLst>
                                          <p:attrName>style.visibility</p:attrName>
                                        </p:attrNameLst>
                                      </p:cBhvr>
                                      <p:to>
                                        <p:strVal val="visible"/>
                                      </p:to>
                                    </p:set>
                                    <p:animEffect transition="in" filter="box(in)">
                                      <p:cBhvr>
                                        <p:cTn id="12" dur="500"/>
                                        <p:tgtEl>
                                          <p:spTgt spid="10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026">
                                            <p:txEl>
                                              <p:pRg st="0" end="0"/>
                                            </p:txEl>
                                          </p:spTgt>
                                        </p:tgtEl>
                                        <p:attrNameLst>
                                          <p:attrName>style.visibility</p:attrName>
                                        </p:attrNameLst>
                                      </p:cBhvr>
                                      <p:to>
                                        <p:strVal val="visible"/>
                                      </p:to>
                                    </p:set>
                                    <p:animEffect transition="in" filter="box(in)">
                                      <p:cBhvr>
                                        <p:cTn id="17" dur="500"/>
                                        <p:tgtEl>
                                          <p:spTgt spid="1026">
                                            <p:txEl>
                                              <p:pRg st="0" end="0"/>
                                            </p:txEl>
                                          </p:spTgt>
                                        </p:tgtEl>
                                      </p:cBhvr>
                                    </p:animEffect>
                                  </p:childTnLst>
                                </p:cTn>
                              </p:par>
                              <p:par>
                                <p:cTn id="18" presetID="4" presetClass="entr" presetSubtype="16" fill="hold" nodeType="withEffect">
                                  <p:stCondLst>
                                    <p:cond delay="0"/>
                                  </p:stCondLst>
                                  <p:childTnLst>
                                    <p:set>
                                      <p:cBhvr>
                                        <p:cTn id="19" dur="1" fill="hold">
                                          <p:stCondLst>
                                            <p:cond delay="0"/>
                                          </p:stCondLst>
                                        </p:cTn>
                                        <p:tgtEl>
                                          <p:spTgt spid="1026">
                                            <p:txEl>
                                              <p:pRg st="1" end="1"/>
                                            </p:txEl>
                                          </p:spTgt>
                                        </p:tgtEl>
                                        <p:attrNameLst>
                                          <p:attrName>style.visibility</p:attrName>
                                        </p:attrNameLst>
                                      </p:cBhvr>
                                      <p:to>
                                        <p:strVal val="visible"/>
                                      </p:to>
                                    </p:set>
                                    <p:animEffect transition="in" filter="box(in)">
                                      <p:cBhvr>
                                        <p:cTn id="20" dur="500"/>
                                        <p:tgtEl>
                                          <p:spTgt spid="1026">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027">
                                            <p:txEl>
                                              <p:pRg st="0" end="0"/>
                                            </p:txEl>
                                          </p:spTgt>
                                        </p:tgtEl>
                                        <p:attrNameLst>
                                          <p:attrName>style.visibility</p:attrName>
                                        </p:attrNameLst>
                                      </p:cBhvr>
                                      <p:to>
                                        <p:strVal val="visible"/>
                                      </p:to>
                                    </p:set>
                                    <p:animEffect transition="in" filter="blinds(horizontal)">
                                      <p:cBhvr>
                                        <p:cTn id="25" dur="500"/>
                                        <p:tgtEl>
                                          <p:spTgt spid="102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1027">
                                            <p:txEl>
                                              <p:pRg st="2" end="2"/>
                                            </p:txEl>
                                          </p:spTgt>
                                        </p:tgtEl>
                                        <p:attrNameLst>
                                          <p:attrName>style.visibility</p:attrName>
                                        </p:attrNameLst>
                                      </p:cBhvr>
                                      <p:to>
                                        <p:strVal val="visible"/>
                                      </p:to>
                                    </p:set>
                                    <p:animEffect transition="in" filter="box(in)">
                                      <p:cBhvr>
                                        <p:cTn id="30" dur="500"/>
                                        <p:tgtEl>
                                          <p:spTgt spid="102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1027">
                                            <p:txEl>
                                              <p:pRg st="4" end="4"/>
                                            </p:txEl>
                                          </p:spTgt>
                                        </p:tgtEl>
                                        <p:attrNameLst>
                                          <p:attrName>style.visibility</p:attrName>
                                        </p:attrNameLst>
                                      </p:cBhvr>
                                      <p:to>
                                        <p:strVal val="visible"/>
                                      </p:to>
                                    </p:set>
                                    <p:animEffect transition="in" filter="box(in)">
                                      <p:cBhvr>
                                        <p:cTn id="35"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1142976" y="714356"/>
            <a:ext cx="728667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419350" algn="l"/>
              </a:tabLst>
            </a:pPr>
            <a:r>
              <a:rPr kumimoji="0" lang="es-EC" sz="2400" b="0" i="0" u="none" strike="noStrike" cap="none" normalizeH="0" baseline="0" dirty="0" smtClean="0">
                <a:ln>
                  <a:noFill/>
                </a:ln>
                <a:solidFill>
                  <a:srgbClr val="0070C0"/>
                </a:solidFill>
                <a:effectLst/>
                <a:latin typeface="Comic Sans MS" pitchFamily="66" charset="0"/>
                <a:ea typeface="Calibri" pitchFamily="34" charset="0"/>
                <a:cs typeface="ArialMT" charset="0"/>
              </a:rPr>
              <a:t>La función de estado cuya variación en un proceso determina en qué sentido tiene lugar, es la </a:t>
            </a:r>
            <a:r>
              <a:rPr kumimoji="0" lang="es-EC" sz="2400" b="1" i="0" u="none" strike="noStrike" cap="none" normalizeH="0" baseline="0" dirty="0" smtClean="0">
                <a:ln>
                  <a:noFill/>
                </a:ln>
                <a:solidFill>
                  <a:srgbClr val="0070C0"/>
                </a:solidFill>
                <a:effectLst/>
                <a:latin typeface="Comic Sans MS" pitchFamily="66" charset="0"/>
                <a:ea typeface="Calibri" pitchFamily="34" charset="0"/>
                <a:cs typeface="Arial" pitchFamily="34" charset="0"/>
              </a:rPr>
              <a:t>entropía </a:t>
            </a:r>
            <a:r>
              <a:rPr kumimoji="0" lang="es-EC" sz="2400" b="0" i="0" u="none" strike="noStrike" cap="none" normalizeH="0" baseline="0" dirty="0" smtClean="0">
                <a:ln>
                  <a:noFill/>
                </a:ln>
                <a:solidFill>
                  <a:srgbClr val="0070C0"/>
                </a:solidFill>
                <a:effectLst/>
                <a:latin typeface="Comic Sans MS" pitchFamily="66" charset="0"/>
                <a:ea typeface="Calibri" pitchFamily="34" charset="0"/>
                <a:cs typeface="ArialMT" charset="0"/>
              </a:rPr>
              <a:t>(</a:t>
            </a:r>
            <a:r>
              <a:rPr kumimoji="0" lang="es-EC" sz="2400" b="1" i="0" u="none" strike="noStrike" cap="none" normalizeH="0" baseline="0" dirty="0" smtClean="0">
                <a:ln>
                  <a:noFill/>
                </a:ln>
                <a:solidFill>
                  <a:srgbClr val="0070C0"/>
                </a:solidFill>
                <a:effectLst/>
                <a:latin typeface="Comic Sans MS" pitchFamily="66" charset="0"/>
                <a:ea typeface="Calibri" pitchFamily="34" charset="0"/>
                <a:cs typeface="Arial" pitchFamily="34" charset="0"/>
              </a:rPr>
              <a:t>S</a:t>
            </a:r>
            <a:r>
              <a:rPr kumimoji="0" lang="es-EC" sz="2400" b="0" i="0" u="none" strike="noStrike" cap="none" normalizeH="0" baseline="0" dirty="0" smtClean="0">
                <a:ln>
                  <a:noFill/>
                </a:ln>
                <a:solidFill>
                  <a:srgbClr val="0070C0"/>
                </a:solidFill>
                <a:effectLst/>
                <a:latin typeface="Comic Sans MS" pitchFamily="66" charset="0"/>
                <a:ea typeface="Calibri" pitchFamily="34" charset="0"/>
                <a:cs typeface="ArialMT" charset="0"/>
              </a:rPr>
              <a:t>).</a:t>
            </a:r>
            <a:endParaRPr kumimoji="0" lang="es-EC" sz="2400" b="0" i="0" u="none" strike="noStrike" cap="none" normalizeH="0" baseline="0" dirty="0" smtClean="0">
              <a:ln>
                <a:noFill/>
              </a:ln>
              <a:solidFill>
                <a:srgbClr val="0070C0"/>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419350" algn="l"/>
              </a:tabLst>
            </a:pPr>
            <a:r>
              <a:rPr kumimoji="0" lang="es-EC"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s-EC"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419350" algn="l"/>
              </a:tabLst>
            </a:pPr>
            <a:r>
              <a:rPr kumimoji="0" lang="es-EC" sz="2400" b="0" i="0" u="none" strike="noStrike" cap="none" normalizeH="0" baseline="0" dirty="0" smtClean="0">
                <a:ln>
                  <a:noFill/>
                </a:ln>
                <a:solidFill>
                  <a:srgbClr val="00B050"/>
                </a:solidFill>
                <a:effectLst/>
                <a:latin typeface="Comic Sans MS" pitchFamily="66" charset="0"/>
                <a:ea typeface="Calibri" pitchFamily="34" charset="0"/>
                <a:cs typeface="ArialMT" charset="0"/>
              </a:rPr>
              <a:t>La mide el grado de desorden o de orden del sistema y depende únicamente de los estados inicial y final de dicho sistema.</a:t>
            </a:r>
            <a:endParaRPr kumimoji="0" lang="es-EC" sz="2400" b="0" i="0" u="none" strike="noStrike" cap="none" normalizeH="0" baseline="0" dirty="0" smtClean="0">
              <a:ln>
                <a:noFill/>
              </a:ln>
              <a:solidFill>
                <a:srgbClr val="00B050"/>
              </a:solidFill>
              <a:effectLst/>
              <a:latin typeface="Comic Sans MS" pitchFamily="66" charset="0"/>
              <a:cs typeface="Arial" pitchFamily="34" charset="0"/>
            </a:endParaRPr>
          </a:p>
        </p:txBody>
      </p:sp>
      <p:pic>
        <p:nvPicPr>
          <p:cNvPr id="5" name="4 Imagen"/>
          <p:cNvPicPr/>
          <p:nvPr/>
        </p:nvPicPr>
        <p:blipFill>
          <a:blip r:embed="rId2" cstate="print"/>
          <a:srcRect/>
          <a:stretch>
            <a:fillRect/>
          </a:stretch>
        </p:blipFill>
        <p:spPr bwMode="auto">
          <a:xfrm>
            <a:off x="1428728" y="4357694"/>
            <a:ext cx="3000396" cy="100013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checkerboard(across)">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amond(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96908"/>
          </a:xfrm>
        </p:spPr>
        <p:txBody>
          <a:bodyPr>
            <a:normAutofit fontScale="90000"/>
          </a:bodyPr>
          <a:lstStyle/>
          <a:p>
            <a:r>
              <a:rPr lang="es-EC" sz="3600" dirty="0" smtClean="0">
                <a:latin typeface="Comic Sans MS" pitchFamily="66" charset="0"/>
              </a:rPr>
              <a:t/>
            </a:r>
            <a:br>
              <a:rPr lang="es-EC" sz="3600" dirty="0" smtClean="0">
                <a:latin typeface="Comic Sans MS" pitchFamily="66" charset="0"/>
              </a:rPr>
            </a:br>
            <a:r>
              <a:rPr lang="es-EC" sz="3600" dirty="0" smtClean="0">
                <a:solidFill>
                  <a:srgbClr val="FF0000"/>
                </a:solidFill>
                <a:latin typeface="Comic Sans MS" pitchFamily="66" charset="0"/>
              </a:rPr>
              <a:t> </a:t>
            </a:r>
            <a:r>
              <a:rPr lang="es-EC" dirty="0" smtClean="0">
                <a:solidFill>
                  <a:srgbClr val="FF0000"/>
                </a:solidFill>
                <a:latin typeface="Comic Sans MS" pitchFamily="66" charset="0"/>
              </a:rPr>
              <a:t>Numero de moles</a:t>
            </a:r>
            <a:r>
              <a:rPr lang="es-EC" dirty="0">
                <a:solidFill>
                  <a:srgbClr val="FF0000"/>
                </a:solidFill>
              </a:rPr>
              <a:t/>
            </a:r>
            <a:br>
              <a:rPr lang="es-EC" dirty="0">
                <a:solidFill>
                  <a:srgbClr val="FF0000"/>
                </a:solidFill>
              </a:rPr>
            </a:br>
            <a:endParaRPr lang="es-EC" dirty="0">
              <a:solidFill>
                <a:srgbClr val="FF0000"/>
              </a:solidFill>
            </a:endParaRPr>
          </a:p>
        </p:txBody>
      </p:sp>
      <p:sp>
        <p:nvSpPr>
          <p:cNvPr id="6145" name="Rectangle 1"/>
          <p:cNvSpPr>
            <a:spLocks noChangeArrowheads="1"/>
          </p:cNvSpPr>
          <p:nvPr/>
        </p:nvSpPr>
        <p:spPr bwMode="auto">
          <a:xfrm>
            <a:off x="785786" y="2000240"/>
            <a:ext cx="778674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es-EC" sz="4000" b="0" i="0" u="none" strike="noStrike" cap="none" normalizeH="0" baseline="0" dirty="0" smtClean="0">
                <a:ln>
                  <a:noFill/>
                </a:ln>
                <a:solidFill>
                  <a:schemeClr val="accent1">
                    <a:lumMod val="75000"/>
                  </a:schemeClr>
                </a:solidFill>
                <a:effectLst/>
                <a:latin typeface="Comic Sans MS" pitchFamily="66" charset="0"/>
                <a:ea typeface="Calibri" pitchFamily="34" charset="0"/>
                <a:cs typeface="Times New Roman" pitchFamily="18" charset="0"/>
              </a:rPr>
              <a:t>Un </a:t>
            </a:r>
            <a:r>
              <a:rPr kumimoji="0" lang="es-EC" sz="4000" b="1" i="0" u="sng" strike="noStrike" cap="none" normalizeH="0" baseline="0" dirty="0" smtClean="0">
                <a:ln>
                  <a:noFill/>
                </a:ln>
                <a:solidFill>
                  <a:schemeClr val="accent1">
                    <a:lumMod val="75000"/>
                  </a:schemeClr>
                </a:solidFill>
                <a:effectLst/>
                <a:latin typeface="Comic Sans MS" pitchFamily="66" charset="0"/>
                <a:ea typeface="Calibri" pitchFamily="34" charset="0"/>
                <a:cs typeface="Times New Roman" pitchFamily="18" charset="0"/>
              </a:rPr>
              <a:t>mol de cualquier sustancia</a:t>
            </a:r>
            <a:r>
              <a:rPr kumimoji="0" lang="es-EC" sz="4000" b="0" i="0" u="none" strike="noStrike" cap="none" normalizeH="0" baseline="0" dirty="0" smtClean="0">
                <a:ln>
                  <a:noFill/>
                </a:ln>
                <a:solidFill>
                  <a:schemeClr val="accent1">
                    <a:lumMod val="75000"/>
                  </a:schemeClr>
                </a:solidFill>
                <a:effectLst/>
                <a:latin typeface="Comic Sans MS" pitchFamily="66" charset="0"/>
                <a:ea typeface="Calibri" pitchFamily="34" charset="0"/>
                <a:cs typeface="Times New Roman" pitchFamily="18" charset="0"/>
              </a:rPr>
              <a:t> contiene 6.023x10</a:t>
            </a:r>
            <a:r>
              <a:rPr kumimoji="0" lang="es-EC" sz="4000" b="0" i="0" u="none" strike="noStrike" cap="none" normalizeH="0" baseline="30000" dirty="0" smtClean="0">
                <a:ln>
                  <a:noFill/>
                </a:ln>
                <a:solidFill>
                  <a:schemeClr val="accent1">
                    <a:lumMod val="75000"/>
                  </a:schemeClr>
                </a:solidFill>
                <a:effectLst/>
                <a:latin typeface="Comic Sans MS" pitchFamily="66" charset="0"/>
                <a:ea typeface="Calibri" pitchFamily="34" charset="0"/>
                <a:cs typeface="Times New Roman" pitchFamily="18" charset="0"/>
              </a:rPr>
              <a:t>23</a:t>
            </a:r>
            <a:r>
              <a:rPr kumimoji="0" lang="es-EC" sz="4000" b="0" i="0" u="none" strike="noStrike" cap="none" normalizeH="0" baseline="0" dirty="0" smtClean="0">
                <a:ln>
                  <a:noFill/>
                </a:ln>
                <a:solidFill>
                  <a:schemeClr val="accent1">
                    <a:lumMod val="75000"/>
                  </a:schemeClr>
                </a:solidFill>
                <a:effectLst/>
                <a:latin typeface="Comic Sans MS" pitchFamily="66" charset="0"/>
                <a:ea typeface="Calibri" pitchFamily="34" charset="0"/>
                <a:cs typeface="Times New Roman" pitchFamily="18" charset="0"/>
              </a:rPr>
              <a:t> moléculas de esa sustancia y pesa la masa en gramos de la molécula de la que está compuesta la sustancia.</a:t>
            </a:r>
            <a:endParaRPr kumimoji="0" lang="es-EC" sz="4000" b="0" i="0" u="none" strike="noStrike" cap="none" normalizeH="0" baseline="0" dirty="0" smtClean="0">
              <a:ln>
                <a:noFill/>
              </a:ln>
              <a:solidFill>
                <a:schemeClr val="accent1">
                  <a:lumMod val="75000"/>
                </a:schemeClr>
              </a:solidFill>
              <a:effectLst/>
              <a:latin typeface="Comic Sans MS" pitchFamily="66" charset="0"/>
              <a:cs typeface="Arial" pitchFamily="34" charset="0"/>
            </a:endParaRPr>
          </a:p>
        </p:txBody>
      </p:sp>
      <p:sp>
        <p:nvSpPr>
          <p:cNvPr id="8" name="7 Rectángulo"/>
          <p:cNvSpPr/>
          <p:nvPr/>
        </p:nvSpPr>
        <p:spPr>
          <a:xfrm>
            <a:off x="928662" y="1142984"/>
            <a:ext cx="2531462" cy="707886"/>
          </a:xfrm>
          <a:prstGeom prst="rect">
            <a:avLst/>
          </a:prstGeom>
        </p:spPr>
        <p:txBody>
          <a:bodyPr wrap="none">
            <a:spAutoFit/>
          </a:bodyPr>
          <a:lstStyle/>
          <a:p>
            <a:r>
              <a:rPr lang="es-EC" sz="4000" dirty="0" smtClean="0">
                <a:solidFill>
                  <a:srgbClr val="FF0000"/>
                </a:solidFill>
                <a:latin typeface="Comic Sans MS" pitchFamily="66" charset="0"/>
              </a:rPr>
              <a:t>definición</a:t>
            </a:r>
            <a:endParaRPr lang="es-EC"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linds(horizont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145">
                                            <p:txEl>
                                              <p:pRg st="0" end="0"/>
                                            </p:txEl>
                                          </p:spTgt>
                                        </p:tgtEl>
                                        <p:attrNameLst>
                                          <p:attrName>style.visibility</p:attrName>
                                        </p:attrNameLst>
                                      </p:cBhvr>
                                      <p:to>
                                        <p:strVal val="visible"/>
                                      </p:to>
                                    </p:set>
                                    <p:animEffect transition="in" filter="box(in)">
                                      <p:cBhvr>
                                        <p:cTn id="17" dur="500"/>
                                        <p:tgtEl>
                                          <p:spTgt spid="61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14348" y="714356"/>
            <a:ext cx="7643866" cy="1569660"/>
          </a:xfrm>
          <a:prstGeom prst="rect">
            <a:avLst/>
          </a:prstGeom>
        </p:spPr>
        <p:txBody>
          <a:bodyPr wrap="square">
            <a:spAutoFit/>
          </a:bodyPr>
          <a:lstStyle/>
          <a:p>
            <a:pPr algn="just"/>
            <a:r>
              <a:rPr lang="es-EC" sz="2400" dirty="0">
                <a:solidFill>
                  <a:schemeClr val="accent1">
                    <a:lumMod val="75000"/>
                  </a:schemeClr>
                </a:solidFill>
                <a:latin typeface="Comic Sans MS" pitchFamily="66" charset="0"/>
              </a:rPr>
              <a:t>El mol no es ninguna abreviatura. Mol es una unidad que está relacionada con la cantidad de sustancia que tenemos (átomos, moléculas, partículas en general).</a:t>
            </a:r>
          </a:p>
        </p:txBody>
      </p:sp>
      <p:sp>
        <p:nvSpPr>
          <p:cNvPr id="5" name="Rectangle 2"/>
          <p:cNvSpPr>
            <a:spLocks noChangeArrowheads="1"/>
          </p:cNvSpPr>
          <p:nvPr/>
        </p:nvSpPr>
        <p:spPr bwMode="auto">
          <a:xfrm>
            <a:off x="785786" y="2857496"/>
            <a:ext cx="757242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accent1">
                    <a:lumMod val="75000"/>
                  </a:schemeClr>
                </a:solidFill>
                <a:effectLst/>
                <a:latin typeface="Comic Sans MS" pitchFamily="66" charset="0"/>
                <a:ea typeface="Times New Roman" pitchFamily="18" charset="0"/>
                <a:cs typeface="Arial" pitchFamily="34" charset="0"/>
              </a:rPr>
              <a:t>Para determinar el número de moles de una sustancia se tiene entonces la siguiente formula:</a:t>
            </a:r>
            <a:endParaRPr kumimoji="0" lang="es-EC" sz="2400" b="0" i="0" u="none" strike="noStrike" cap="none" normalizeH="0" baseline="0" dirty="0" smtClean="0">
              <a:ln>
                <a:noFill/>
              </a:ln>
              <a:solidFill>
                <a:schemeClr val="accent1">
                  <a:lumMod val="75000"/>
                </a:schemeClr>
              </a:solidFill>
              <a:effectLst/>
              <a:latin typeface="Comic Sans MS" pitchFamily="66"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B050"/>
                </a:solidFill>
                <a:effectLst/>
                <a:latin typeface="Comic Sans MS" pitchFamily="66" charset="0"/>
                <a:ea typeface="Times New Roman" pitchFamily="18" charset="0"/>
                <a:cs typeface="Arial" pitchFamily="34" charset="0"/>
              </a:rPr>
              <a:t>n = m/M</a:t>
            </a:r>
            <a:endParaRPr kumimoji="0" lang="es-ES" sz="2400" b="0" i="0" u="none" strike="noStrike" cap="none" normalizeH="0" baseline="0" dirty="0" smtClean="0">
              <a:ln>
                <a:noFill/>
              </a:ln>
              <a:solidFill>
                <a:srgbClr val="00B050"/>
              </a:solidFill>
              <a:effectLst/>
              <a:latin typeface="Comic Sans MS" pitchFamily="66" charset="0"/>
              <a:cs typeface="Arial" pitchFamily="34" charset="0"/>
            </a:endParaRPr>
          </a:p>
        </p:txBody>
      </p:sp>
      <p:sp>
        <p:nvSpPr>
          <p:cNvPr id="6" name="Rectangle 3"/>
          <p:cNvSpPr>
            <a:spLocks noChangeArrowheads="1"/>
          </p:cNvSpPr>
          <p:nvPr/>
        </p:nvSpPr>
        <p:spPr bwMode="auto">
          <a:xfrm>
            <a:off x="857224" y="4500570"/>
            <a:ext cx="5429288"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dirty="0" smtClean="0">
                <a:ln>
                  <a:noFill/>
                </a:ln>
                <a:solidFill>
                  <a:srgbClr val="FF0000"/>
                </a:solidFill>
                <a:effectLst/>
                <a:latin typeface="Comic Sans MS" pitchFamily="66" charset="0"/>
                <a:ea typeface="Times New Roman" pitchFamily="18" charset="0"/>
                <a:cs typeface="Arial" pitchFamily="34" charset="0"/>
              </a:rPr>
              <a:t>Donde:</a:t>
            </a:r>
            <a:endParaRPr kumimoji="0" lang="es-EC" sz="2400" b="0" i="0" u="none" strike="noStrike" cap="none" normalizeH="0" baseline="0" dirty="0" smtClean="0">
              <a:ln>
                <a:noFill/>
              </a:ln>
              <a:solidFill>
                <a:srgbClr val="FF0000"/>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rgbClr val="00B0F0"/>
                </a:solidFill>
                <a:effectLst/>
                <a:latin typeface="Comic Sans MS" pitchFamily="66" charset="0"/>
                <a:ea typeface="Times New Roman" pitchFamily="18" charset="0"/>
                <a:cs typeface="Arial" pitchFamily="34" charset="0"/>
              </a:rPr>
              <a:t>n= numero de moles</a:t>
            </a:r>
            <a:endParaRPr kumimoji="0" lang="es-EC" sz="2400" b="0" i="0" u="none" strike="noStrike" cap="none" normalizeH="0" baseline="0" dirty="0" smtClean="0">
              <a:ln>
                <a:noFill/>
              </a:ln>
              <a:solidFill>
                <a:srgbClr val="00B0F0"/>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rgbClr val="00B0F0"/>
                </a:solidFill>
                <a:effectLst/>
                <a:latin typeface="Comic Sans MS" pitchFamily="66" charset="0"/>
                <a:ea typeface="Times New Roman" pitchFamily="18" charset="0"/>
                <a:cs typeface="Arial" pitchFamily="34" charset="0"/>
              </a:rPr>
              <a:t>m= masa del compuesto (o elemento)</a:t>
            </a:r>
            <a:endParaRPr kumimoji="0" lang="es-EC" sz="2400" b="0" i="0" u="none" strike="noStrike" cap="none" normalizeH="0" baseline="0" dirty="0" smtClean="0">
              <a:ln>
                <a:noFill/>
              </a:ln>
              <a:solidFill>
                <a:srgbClr val="00B0F0"/>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rgbClr val="00B0F0"/>
                </a:solidFill>
                <a:effectLst/>
                <a:latin typeface="Comic Sans MS" pitchFamily="66" charset="0"/>
                <a:ea typeface="Times New Roman" pitchFamily="18" charset="0"/>
                <a:cs typeface="Arial" pitchFamily="34" charset="0"/>
              </a:rPr>
              <a:t>M= peso molecular o peso atómico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rgbClr val="00B0F0"/>
                </a:solidFill>
                <a:effectLst/>
                <a:latin typeface="Comic Sans MS" pitchFamily="66" charset="0"/>
                <a:ea typeface="Times New Roman" pitchFamily="18" charset="0"/>
                <a:cs typeface="Arial" pitchFamily="34" charset="0"/>
              </a:rPr>
              <a:t>(según sea el caso).</a:t>
            </a:r>
            <a:endParaRPr kumimoji="0" lang="es-ES" sz="2400" b="0" i="0" u="none" strike="noStrike" cap="none" normalizeH="0" baseline="0" dirty="0" smtClean="0">
              <a:ln>
                <a:noFill/>
              </a:ln>
              <a:solidFill>
                <a:srgbClr val="00B0F0"/>
              </a:solidFill>
              <a:effectLst/>
              <a:latin typeface="Comic Sans MS" pitchFamily="66"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blinds(horizontal)">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box(in)">
                                      <p:cBhvr>
                                        <p:cTn id="20" dur="500"/>
                                        <p:tgtEl>
                                          <p:spTgt spid="6">
                                            <p:txEl>
                                              <p:pRg st="0" end="0"/>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box(in)">
                                      <p:cBhvr>
                                        <p:cTn id="23" dur="500"/>
                                        <p:tgtEl>
                                          <p:spTgt spid="6">
                                            <p:txEl>
                                              <p:pRg st="1" end="1"/>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box(in)">
                                      <p:cBhvr>
                                        <p:cTn id="26" dur="500"/>
                                        <p:tgtEl>
                                          <p:spTgt spid="6">
                                            <p:txEl>
                                              <p:pRg st="2" end="2"/>
                                            </p:txEl>
                                          </p:spTgt>
                                        </p:tgtEl>
                                      </p:cBhvr>
                                    </p:animEffect>
                                  </p:childTnLst>
                                </p:cTn>
                              </p:par>
                              <p:par>
                                <p:cTn id="27" presetID="4" presetClass="entr" presetSubtype="16" fill="hold"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box(in)">
                                      <p:cBhvr>
                                        <p:cTn id="29" dur="500"/>
                                        <p:tgtEl>
                                          <p:spTgt spid="6">
                                            <p:txEl>
                                              <p:pRg st="3" end="3"/>
                                            </p:txEl>
                                          </p:spTgt>
                                        </p:tgtEl>
                                      </p:cBhvr>
                                    </p:animEffect>
                                  </p:childTnLst>
                                </p:cTn>
                              </p:par>
                              <p:par>
                                <p:cTn id="30" presetID="4" presetClass="entr" presetSubtype="16" fill="hold" nodeType="with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box(in)">
                                      <p:cBhvr>
                                        <p:cTn id="3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C" sz="3600" dirty="0" smtClean="0">
                <a:latin typeface="Comic Sans MS" pitchFamily="66" charset="0"/>
              </a:rPr>
              <a:t/>
            </a:r>
            <a:br>
              <a:rPr lang="es-EC" sz="3600" dirty="0" smtClean="0">
                <a:latin typeface="Comic Sans MS" pitchFamily="66" charset="0"/>
              </a:rPr>
            </a:br>
            <a:r>
              <a:rPr lang="es-EC" sz="3600" dirty="0" smtClean="0">
                <a:solidFill>
                  <a:srgbClr val="FF0000"/>
                </a:solidFill>
                <a:latin typeface="Comic Sans MS" pitchFamily="66" charset="0"/>
              </a:rPr>
              <a:t>Declarar </a:t>
            </a:r>
            <a:r>
              <a:rPr lang="es-EC" sz="3600" dirty="0">
                <a:solidFill>
                  <a:srgbClr val="FF0000"/>
                </a:solidFill>
                <a:latin typeface="Comic Sans MS" pitchFamily="66" charset="0"/>
              </a:rPr>
              <a:t>que es calor específico a presión </a:t>
            </a:r>
            <a:r>
              <a:rPr lang="es-EC" sz="3600" dirty="0" smtClean="0">
                <a:solidFill>
                  <a:srgbClr val="FF0000"/>
                </a:solidFill>
                <a:latin typeface="Comic Sans MS" pitchFamily="66" charset="0"/>
              </a:rPr>
              <a:t>cte.</a:t>
            </a:r>
            <a:r>
              <a:rPr lang="es-EC" dirty="0"/>
              <a:t/>
            </a:r>
            <a:br>
              <a:rPr lang="es-EC" dirty="0"/>
            </a:br>
            <a:endParaRPr lang="es-EC" dirty="0"/>
          </a:p>
        </p:txBody>
      </p:sp>
      <p:sp>
        <p:nvSpPr>
          <p:cNvPr id="4" name="3 Rectángulo"/>
          <p:cNvSpPr/>
          <p:nvPr/>
        </p:nvSpPr>
        <p:spPr>
          <a:xfrm>
            <a:off x="571472" y="1500174"/>
            <a:ext cx="8072494" cy="1938992"/>
          </a:xfrm>
          <a:prstGeom prst="rect">
            <a:avLst/>
          </a:prstGeom>
        </p:spPr>
        <p:txBody>
          <a:bodyPr wrap="square">
            <a:spAutoFit/>
          </a:bodyPr>
          <a:lstStyle/>
          <a:p>
            <a:pPr algn="just"/>
            <a:r>
              <a:rPr lang="es-ES" sz="2400" dirty="0" smtClean="0">
                <a:latin typeface="Comic Sans MS" pitchFamily="66" charset="0"/>
              </a:rPr>
              <a:t>El </a:t>
            </a:r>
            <a:r>
              <a:rPr lang="es-ES" sz="2400" b="1" dirty="0">
                <a:latin typeface="Comic Sans MS" pitchFamily="66" charset="0"/>
              </a:rPr>
              <a:t>calor específico</a:t>
            </a:r>
            <a:r>
              <a:rPr lang="es-ES" sz="2400" dirty="0">
                <a:latin typeface="Comic Sans MS" pitchFamily="66" charset="0"/>
              </a:rPr>
              <a:t> es una </a:t>
            </a:r>
            <a:r>
              <a:rPr lang="es-ES" sz="2400" dirty="0">
                <a:latin typeface="Comic Sans MS" pitchFamily="66" charset="0"/>
                <a:hlinkClick r:id="rId3" tooltip="Magnitud física"/>
              </a:rPr>
              <a:t>magnitud física</a:t>
            </a:r>
            <a:r>
              <a:rPr lang="es-ES" sz="2400" dirty="0">
                <a:latin typeface="Comic Sans MS" pitchFamily="66" charset="0"/>
              </a:rPr>
              <a:t> que se define como la cantidad de </a:t>
            </a:r>
            <a:r>
              <a:rPr lang="es-ES" sz="2400" dirty="0">
                <a:latin typeface="Comic Sans MS" pitchFamily="66" charset="0"/>
                <a:hlinkClick r:id="rId4" tooltip="Calor"/>
              </a:rPr>
              <a:t>calor</a:t>
            </a:r>
            <a:r>
              <a:rPr lang="es-ES" sz="2400" dirty="0">
                <a:latin typeface="Comic Sans MS" pitchFamily="66" charset="0"/>
              </a:rPr>
              <a:t> que hay que suministrar a la unidad de masa de una sustancia o sistema termodinámico para elevar su temperatura en una unidad (kelvin o grado Celsius). </a:t>
            </a:r>
            <a:endParaRPr lang="es-EC" sz="2400" dirty="0">
              <a:latin typeface="Comic Sans MS" pitchFamily="66" charset="0"/>
            </a:endParaRPr>
          </a:p>
        </p:txBody>
      </p:sp>
      <p:sp>
        <p:nvSpPr>
          <p:cNvPr id="11" name="10 Rectángulo"/>
          <p:cNvSpPr/>
          <p:nvPr/>
        </p:nvSpPr>
        <p:spPr>
          <a:xfrm>
            <a:off x="642910" y="3714752"/>
            <a:ext cx="8001056" cy="2677656"/>
          </a:xfrm>
          <a:prstGeom prst="rect">
            <a:avLst/>
          </a:prstGeom>
        </p:spPr>
        <p:txBody>
          <a:bodyPr wrap="square">
            <a:spAutoFit/>
          </a:bodyPr>
          <a:lstStyle/>
          <a:p>
            <a:pPr algn="just"/>
            <a:r>
              <a:rPr lang="es-EC" sz="2400" dirty="0">
                <a:solidFill>
                  <a:srgbClr val="00B0F0"/>
                </a:solidFill>
                <a:latin typeface="Comic Sans MS" pitchFamily="66" charset="0"/>
              </a:rPr>
              <a:t>Generalmente esta cantidad es independiente de la temperatura y, por tanto, solo cambia con la masa del cuerpo considerado y con la composición química</a:t>
            </a:r>
            <a:r>
              <a:rPr lang="es-EC" sz="2400" dirty="0" smtClean="0">
                <a:solidFill>
                  <a:srgbClr val="00B0F0"/>
                </a:solidFill>
                <a:latin typeface="Comic Sans MS" pitchFamily="66" charset="0"/>
              </a:rPr>
              <a:t>.</a:t>
            </a:r>
          </a:p>
          <a:p>
            <a:pPr algn="just"/>
            <a:endParaRPr lang="es-EC" sz="2400" dirty="0">
              <a:latin typeface="Comic Sans MS" pitchFamily="66" charset="0"/>
            </a:endParaRPr>
          </a:p>
          <a:p>
            <a:pPr algn="just"/>
            <a:r>
              <a:rPr lang="es-EC" sz="2400" dirty="0">
                <a:solidFill>
                  <a:srgbClr val="00B050"/>
                </a:solidFill>
                <a:latin typeface="Comic Sans MS" pitchFamily="66" charset="0"/>
              </a:rPr>
              <a:t>El calor especifico informa sobre la mayor o menor facilidad de las sustancias para aumentar su temperatura.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heckerboard(across)">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box(in)">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box(in)">
                                      <p:cBhvr>
                                        <p:cTn id="2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71472" y="428604"/>
            <a:ext cx="7572428" cy="1200329"/>
          </a:xfrm>
          <a:prstGeom prst="rect">
            <a:avLst/>
          </a:prstGeom>
        </p:spPr>
        <p:txBody>
          <a:bodyPr wrap="square">
            <a:spAutoFit/>
          </a:bodyPr>
          <a:lstStyle/>
          <a:p>
            <a:pPr algn="just"/>
            <a:r>
              <a:rPr lang="es-EC" sz="2400" dirty="0">
                <a:solidFill>
                  <a:srgbClr val="00B050"/>
                </a:solidFill>
                <a:latin typeface="Comic Sans MS" pitchFamily="66" charset="0"/>
              </a:rPr>
              <a:t>En consecuencia, si es necesario suministrarle la energía Δ</a:t>
            </a:r>
            <a:r>
              <a:rPr lang="es-EC" sz="2400" i="1" dirty="0">
                <a:solidFill>
                  <a:srgbClr val="00B050"/>
                </a:solidFill>
                <a:latin typeface="Comic Sans MS" pitchFamily="66" charset="0"/>
              </a:rPr>
              <a:t>Q</a:t>
            </a:r>
            <a:r>
              <a:rPr lang="es-EC" sz="2400" dirty="0">
                <a:solidFill>
                  <a:srgbClr val="00B050"/>
                </a:solidFill>
                <a:latin typeface="Comic Sans MS" pitchFamily="66" charset="0"/>
              </a:rPr>
              <a:t> para que aumente su temperatura en Δ</a:t>
            </a:r>
            <a:r>
              <a:rPr lang="es-EC" sz="2400" i="1" dirty="0">
                <a:solidFill>
                  <a:srgbClr val="00B050"/>
                </a:solidFill>
                <a:latin typeface="Comic Sans MS" pitchFamily="66" charset="0"/>
              </a:rPr>
              <a:t>T</a:t>
            </a:r>
            <a:r>
              <a:rPr lang="es-EC" sz="2400" dirty="0">
                <a:solidFill>
                  <a:srgbClr val="00B050"/>
                </a:solidFill>
                <a:latin typeface="Comic Sans MS" pitchFamily="66" charset="0"/>
              </a:rPr>
              <a:t>, la capacidad calorífica (</a:t>
            </a:r>
            <a:r>
              <a:rPr lang="es-EC" sz="2400" i="1" dirty="0">
                <a:solidFill>
                  <a:srgbClr val="00B050"/>
                </a:solidFill>
                <a:latin typeface="Comic Sans MS" pitchFamily="66" charset="0"/>
              </a:rPr>
              <a:t>C</a:t>
            </a:r>
            <a:r>
              <a:rPr lang="es-EC" sz="2400" dirty="0">
                <a:solidFill>
                  <a:srgbClr val="00B050"/>
                </a:solidFill>
                <a:latin typeface="Comic Sans MS" pitchFamily="66" charset="0"/>
              </a:rPr>
              <a:t>) se escribirá:</a:t>
            </a:r>
          </a:p>
        </p:txBody>
      </p:sp>
      <p:sp>
        <p:nvSpPr>
          <p:cNvPr id="5" name="4 Rectángulo"/>
          <p:cNvSpPr/>
          <p:nvPr/>
        </p:nvSpPr>
        <p:spPr>
          <a:xfrm>
            <a:off x="785786" y="2071678"/>
            <a:ext cx="2335896" cy="461665"/>
          </a:xfrm>
          <a:prstGeom prst="rect">
            <a:avLst/>
          </a:prstGeom>
        </p:spPr>
        <p:txBody>
          <a:bodyPr wrap="none">
            <a:spAutoFit/>
          </a:bodyPr>
          <a:lstStyle/>
          <a:p>
            <a:r>
              <a:rPr lang="es-EC" sz="2400" b="1" dirty="0">
                <a:solidFill>
                  <a:srgbClr val="0070C0"/>
                </a:solidFill>
                <a:latin typeface="Comic Sans MS" pitchFamily="66" charset="0"/>
              </a:rPr>
              <a:t>C = Δ Q Δ T </a:t>
            </a:r>
          </a:p>
        </p:txBody>
      </p:sp>
      <p:sp>
        <p:nvSpPr>
          <p:cNvPr id="6" name="5 Rectángulo"/>
          <p:cNvSpPr/>
          <p:nvPr/>
        </p:nvSpPr>
        <p:spPr>
          <a:xfrm>
            <a:off x="571472" y="2786058"/>
            <a:ext cx="7215238" cy="830997"/>
          </a:xfrm>
          <a:prstGeom prst="rect">
            <a:avLst/>
          </a:prstGeom>
        </p:spPr>
        <p:txBody>
          <a:bodyPr wrap="square">
            <a:spAutoFit/>
          </a:bodyPr>
          <a:lstStyle/>
          <a:p>
            <a:r>
              <a:rPr lang="es-EC" sz="2400" dirty="0">
                <a:solidFill>
                  <a:schemeClr val="accent1">
                    <a:lumMod val="75000"/>
                  </a:schemeClr>
                </a:solidFill>
                <a:latin typeface="Comic Sans MS" pitchFamily="66" charset="0"/>
              </a:rPr>
              <a:t>Se mide en J/(kg · K) en el SI. </a:t>
            </a:r>
            <a:r>
              <a:rPr lang="es-EC" sz="2400" dirty="0" smtClean="0">
                <a:solidFill>
                  <a:schemeClr val="accent1">
                    <a:lumMod val="75000"/>
                  </a:schemeClr>
                </a:solidFill>
                <a:latin typeface="Comic Sans MS" pitchFamily="66" charset="0"/>
              </a:rPr>
              <a:t>También </a:t>
            </a:r>
            <a:r>
              <a:rPr lang="es-EC" sz="2400" dirty="0">
                <a:solidFill>
                  <a:schemeClr val="accent1">
                    <a:lumMod val="75000"/>
                  </a:schemeClr>
                </a:solidFill>
                <a:latin typeface="Comic Sans MS" pitchFamily="66" charset="0"/>
              </a:rPr>
              <a:t>se puede expresar en cal/(g · °C).</a:t>
            </a:r>
          </a:p>
        </p:txBody>
      </p:sp>
      <p:sp>
        <p:nvSpPr>
          <p:cNvPr id="7" name="6 Rectángulo"/>
          <p:cNvSpPr/>
          <p:nvPr/>
        </p:nvSpPr>
        <p:spPr>
          <a:xfrm>
            <a:off x="642910" y="4143380"/>
            <a:ext cx="7643866" cy="1200329"/>
          </a:xfrm>
          <a:prstGeom prst="rect">
            <a:avLst/>
          </a:prstGeom>
        </p:spPr>
        <p:txBody>
          <a:bodyPr wrap="square">
            <a:spAutoFit/>
          </a:bodyPr>
          <a:lstStyle/>
          <a:p>
            <a:pPr algn="just"/>
            <a:r>
              <a:rPr lang="es-EC" sz="2400" dirty="0">
                <a:latin typeface="Comic Sans MS" pitchFamily="66" charset="0"/>
              </a:rPr>
              <a:t>La cantidad de calor necesaria para que una masa </a:t>
            </a:r>
            <a:r>
              <a:rPr lang="es-EC" sz="2400" i="1" dirty="0">
                <a:latin typeface="Comic Sans MS" pitchFamily="66" charset="0"/>
              </a:rPr>
              <a:t>m</a:t>
            </a:r>
            <a:r>
              <a:rPr lang="es-EC" sz="2400" dirty="0">
                <a:latin typeface="Comic Sans MS" pitchFamily="66" charset="0"/>
              </a:rPr>
              <a:t> de una sustancia aumente su temperatura desde </a:t>
            </a:r>
            <a:r>
              <a:rPr lang="es-EC" sz="2400" i="1" dirty="0">
                <a:latin typeface="Comic Sans MS" pitchFamily="66" charset="0"/>
              </a:rPr>
              <a:t>T</a:t>
            </a:r>
            <a:r>
              <a:rPr lang="es-EC" sz="2400" baseline="-25000" dirty="0">
                <a:latin typeface="Comic Sans MS" pitchFamily="66" charset="0"/>
              </a:rPr>
              <a:t>1</a:t>
            </a:r>
            <a:r>
              <a:rPr lang="es-EC" sz="2400" dirty="0">
                <a:latin typeface="Comic Sans MS" pitchFamily="66" charset="0"/>
              </a:rPr>
              <a:t> hasta </a:t>
            </a:r>
            <a:r>
              <a:rPr lang="es-EC" sz="2400" i="1" dirty="0">
                <a:latin typeface="Comic Sans MS" pitchFamily="66" charset="0"/>
              </a:rPr>
              <a:t>T</a:t>
            </a:r>
            <a:r>
              <a:rPr lang="es-EC" sz="2400" baseline="-25000" dirty="0">
                <a:latin typeface="Comic Sans MS" pitchFamily="66" charset="0"/>
              </a:rPr>
              <a:t>2</a:t>
            </a:r>
            <a:r>
              <a:rPr lang="es-EC" sz="2400" dirty="0">
                <a:latin typeface="Comic Sans MS" pitchFamily="66" charset="0"/>
              </a:rPr>
              <a:t> se expresa entonces así:</a:t>
            </a:r>
          </a:p>
        </p:txBody>
      </p:sp>
      <p:sp>
        <p:nvSpPr>
          <p:cNvPr id="7169" name="Rectangle 1"/>
          <p:cNvSpPr>
            <a:spLocks noChangeArrowheads="1"/>
          </p:cNvSpPr>
          <p:nvPr/>
        </p:nvSpPr>
        <p:spPr bwMode="auto">
          <a:xfrm>
            <a:off x="642910" y="5715016"/>
            <a:ext cx="62151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Q</a:t>
            </a: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400" b="1"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m</a:t>
            </a: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400" b="1" i="1" u="none" strike="noStrike" cap="none" normalizeH="0" baseline="0" dirty="0" err="1" smtClean="0">
                <a:ln>
                  <a:noFill/>
                </a:ln>
                <a:solidFill>
                  <a:srgbClr val="0070C0"/>
                </a:solidFill>
                <a:effectLst/>
                <a:latin typeface="Comic Sans MS" pitchFamily="66" charset="0"/>
                <a:ea typeface="Times New Roman" pitchFamily="18" charset="0"/>
                <a:cs typeface="Arial" pitchFamily="34" charset="0"/>
              </a:rPr>
              <a:t>c</a:t>
            </a:r>
            <a:r>
              <a:rPr kumimoji="0" lang="en-US" sz="2400" b="1" i="0" u="none" strike="noStrike" cap="none" normalizeH="0" baseline="-30000" dirty="0" err="1" smtClean="0">
                <a:ln>
                  <a:noFill/>
                </a:ln>
                <a:solidFill>
                  <a:srgbClr val="0070C0"/>
                </a:solidFill>
                <a:effectLst/>
                <a:latin typeface="Comic Sans MS" pitchFamily="66" charset="0"/>
                <a:ea typeface="Times New Roman" pitchFamily="18" charset="0"/>
                <a:cs typeface="Arial" pitchFamily="34" charset="0"/>
              </a:rPr>
              <a:t>e</a:t>
            </a: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400" b="1"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T</a:t>
            </a:r>
            <a:r>
              <a:rPr kumimoji="0" lang="en-US" sz="2400" b="1" i="0" u="none" strike="noStrike" cap="none" normalizeH="0" baseline="-30000" dirty="0" smtClean="0">
                <a:ln>
                  <a:noFill/>
                </a:ln>
                <a:solidFill>
                  <a:srgbClr val="0070C0"/>
                </a:solidFill>
                <a:effectLst/>
                <a:latin typeface="Comic Sans MS" pitchFamily="66" charset="0"/>
                <a:ea typeface="Times New Roman" pitchFamily="18" charset="0"/>
                <a:cs typeface="Arial" pitchFamily="34" charset="0"/>
              </a:rPr>
              <a:t>2</a:t>
            </a: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400" b="1"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T</a:t>
            </a:r>
            <a:r>
              <a:rPr kumimoji="0" lang="en-US" sz="2400" b="1" i="0" u="none" strike="noStrike" cap="none" normalizeH="0" baseline="-30000" dirty="0" smtClean="0">
                <a:ln>
                  <a:noFill/>
                </a:ln>
                <a:solidFill>
                  <a:srgbClr val="0070C0"/>
                </a:solidFill>
                <a:effectLst/>
                <a:latin typeface="Comic Sans MS" pitchFamily="66" charset="0"/>
                <a:ea typeface="Times New Roman" pitchFamily="18" charset="0"/>
                <a:cs typeface="Arial" pitchFamily="34" charset="0"/>
              </a:rPr>
              <a:t>1</a:t>
            </a: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400" b="1"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m</a:t>
            </a: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n-US" sz="2400" b="1" i="1" u="none" strike="noStrike" cap="none" normalizeH="0" baseline="0" dirty="0" err="1" smtClean="0">
                <a:ln>
                  <a:noFill/>
                </a:ln>
                <a:solidFill>
                  <a:srgbClr val="0070C0"/>
                </a:solidFill>
                <a:effectLst/>
                <a:latin typeface="Comic Sans MS" pitchFamily="66" charset="0"/>
                <a:ea typeface="Times New Roman" pitchFamily="18" charset="0"/>
                <a:cs typeface="Arial" pitchFamily="34" charset="0"/>
              </a:rPr>
              <a:t>c</a:t>
            </a:r>
            <a:r>
              <a:rPr kumimoji="0" lang="en-US" sz="2400" b="1" i="0" u="none" strike="noStrike" cap="none" normalizeH="0" baseline="-30000" dirty="0" err="1" smtClean="0">
                <a:ln>
                  <a:noFill/>
                </a:ln>
                <a:solidFill>
                  <a:srgbClr val="0070C0"/>
                </a:solidFill>
                <a:effectLst/>
                <a:latin typeface="Comic Sans MS" pitchFamily="66" charset="0"/>
                <a:ea typeface="Times New Roman" pitchFamily="18" charset="0"/>
                <a:cs typeface="Arial" pitchFamily="34" charset="0"/>
              </a:rPr>
              <a:t>e</a:t>
            </a:r>
            <a:r>
              <a:rPr kumimoji="0" lang="en-US"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 · </a:t>
            </a:r>
            <a:r>
              <a:rPr kumimoji="0" lang="es-EC" sz="24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Δ</a:t>
            </a:r>
            <a:r>
              <a:rPr kumimoji="0" lang="en-US" sz="2400" b="1" i="1"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T</a:t>
            </a:r>
            <a:endParaRPr kumimoji="0" lang="en-US" sz="2400" b="1" i="0" u="none" strike="noStrike" cap="none" normalizeH="0" baseline="0" dirty="0" smtClean="0">
              <a:ln>
                <a:noFill/>
              </a:ln>
              <a:solidFill>
                <a:srgbClr val="0070C0"/>
              </a:solidFill>
              <a:effectLst/>
              <a:latin typeface="Comic Sans MS" pitchFamily="66"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ox(in)">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linds(horizont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7169">
                                            <p:txEl>
                                              <p:pRg st="0" end="0"/>
                                            </p:txEl>
                                          </p:spTgt>
                                        </p:tgtEl>
                                        <p:attrNameLst>
                                          <p:attrName>style.visibility</p:attrName>
                                        </p:attrNameLst>
                                      </p:cBhvr>
                                      <p:to>
                                        <p:strVal val="visible"/>
                                      </p:to>
                                    </p:set>
                                    <p:animEffect transition="in" filter="box(in)">
                                      <p:cBhvr>
                                        <p:cTn id="27" dur="500"/>
                                        <p:tgtEl>
                                          <p:spTgt spid="716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TotalTime>
  <Words>1008</Words>
  <Application>Microsoft Office PowerPoint</Application>
  <PresentationFormat>Presentación en pantalla (4:3)</PresentationFormat>
  <Paragraphs>75</Paragraphs>
  <Slides>16</Slides>
  <Notes>1</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16</vt:i4>
      </vt:variant>
    </vt:vector>
  </HeadingPairs>
  <TitlesOfParts>
    <vt:vector size="18" baseType="lpstr">
      <vt:lpstr>Tema de Office</vt:lpstr>
      <vt:lpstr>Ecuación</vt:lpstr>
      <vt:lpstr>PRESENTACION   Procesos  Isobáricos MAESTRIA ENSEÑANZA DE LA FISICA</vt:lpstr>
      <vt:lpstr>  Primera ley de la Termodinámica </vt:lpstr>
      <vt:lpstr>Diagrama P-V</vt:lpstr>
      <vt:lpstr>Cambio de Entropía en un proceso Isobárico  </vt:lpstr>
      <vt:lpstr>Diapositiva 5</vt:lpstr>
      <vt:lpstr>  Numero de moles </vt:lpstr>
      <vt:lpstr>Diapositiva 7</vt:lpstr>
      <vt:lpstr> Declarar que es calor específico a presión cte. </vt:lpstr>
      <vt:lpstr>Diapositiva 9</vt:lpstr>
      <vt:lpstr> cambio de temperatura </vt:lpstr>
      <vt:lpstr>Diapositiva 11</vt:lpstr>
      <vt:lpstr>Diapositiva 12</vt:lpstr>
      <vt:lpstr>Proceso isobárico</vt:lpstr>
      <vt:lpstr>Diapositiva 14</vt:lpstr>
      <vt:lpstr> Declarar el cambio de Entropía  proceso isobárico </vt:lpstr>
      <vt:lpstr> Escribir la expresión matemática de la fórmula para el cambio de entropía para un proceso isobárico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Cambio de Entropía en un proceso Isobárico</dc:title>
  <dc:creator>Maestria</dc:creator>
  <cp:lastModifiedBy>Leonardo</cp:lastModifiedBy>
  <cp:revision>42</cp:revision>
  <dcterms:created xsi:type="dcterms:W3CDTF">2010-03-05T23:09:50Z</dcterms:created>
  <dcterms:modified xsi:type="dcterms:W3CDTF">2010-04-30T19:25:30Z</dcterms:modified>
</cp:coreProperties>
</file>