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0" r:id="rId5"/>
    <p:sldId id="266" r:id="rId6"/>
    <p:sldId id="258" r:id="rId7"/>
    <p:sldId id="262" r:id="rId8"/>
    <p:sldId id="265" r:id="rId9"/>
    <p:sldId id="257" r:id="rId10"/>
    <p:sldId id="270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B6A6-6784-4B04-A404-91E63A9D5511}" type="datetimeFigureOut">
              <a:rPr lang="es-EC"/>
              <a:pPr>
                <a:defRPr/>
              </a:pPr>
              <a:t>06/03/2010</a:t>
            </a:fld>
            <a:endParaRPr lang="es-EC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DFF5-D4DD-48BB-A288-2547F2DF3E38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C0FA-23F3-4FB0-9A7D-0DAF3AE9B651}" type="datetimeFigureOut">
              <a:rPr lang="es-EC"/>
              <a:pPr>
                <a:defRPr/>
              </a:pPr>
              <a:t>06/03/2010</a:t>
            </a:fld>
            <a:endParaRPr lang="es-EC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2DDE9-F90F-47DB-A092-ADEB5E521680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49CB-583E-4EB4-9302-5590779220EA}" type="datetimeFigureOut">
              <a:rPr lang="es-EC"/>
              <a:pPr>
                <a:defRPr/>
              </a:pPr>
              <a:t>06/03/2010</a:t>
            </a:fld>
            <a:endParaRPr lang="es-EC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55D4-40A4-4FCB-9075-340C35E9D40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8226-CF40-4AF9-85ED-6B8C7A92BE19}" type="datetimeFigureOut">
              <a:rPr lang="es-EC"/>
              <a:pPr>
                <a:defRPr/>
              </a:pPr>
              <a:t>06/03/2010</a:t>
            </a:fld>
            <a:endParaRPr lang="es-EC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B171-4066-4A1D-BD87-9BD91EE4C9D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1854-65C1-46B0-892F-0F1865DB4495}" type="datetimeFigureOut">
              <a:rPr lang="es-EC"/>
              <a:pPr>
                <a:defRPr/>
              </a:pPr>
              <a:t>06/03/2010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BBEA-318D-4BF5-81AA-93DA4DE160CB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DAB5D-C1C7-4EBE-BF03-C1531AD2DC01}" type="datetimeFigureOut">
              <a:rPr lang="es-EC"/>
              <a:pPr>
                <a:defRPr/>
              </a:pPr>
              <a:t>06/03/2010</a:t>
            </a:fld>
            <a:endParaRPr lang="es-EC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ADE79-B6C4-4152-B19B-B1BD0B421312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8D7A2-AB12-43A4-9A70-0FCCAE1EF921}" type="datetimeFigureOut">
              <a:rPr lang="es-EC"/>
              <a:pPr>
                <a:defRPr/>
              </a:pPr>
              <a:t>06/03/2010</a:t>
            </a:fld>
            <a:endParaRPr lang="es-EC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F93C3-1007-4EA2-A3FA-4AAC275F07FB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2305E-69D5-484F-9594-DCC6E222C42D}" type="datetimeFigureOut">
              <a:rPr lang="es-EC"/>
              <a:pPr>
                <a:defRPr/>
              </a:pPr>
              <a:t>06/03/2010</a:t>
            </a:fld>
            <a:endParaRPr lang="es-EC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EC8B-7C71-4D33-B2E7-8EC2790C6D3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8DE-B38E-4A38-906F-C8999E7027BF}" type="datetimeFigureOut">
              <a:rPr lang="es-EC"/>
              <a:pPr>
                <a:defRPr/>
              </a:pPr>
              <a:t>06/03/2010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4C4C3-4269-46DD-9303-461F75C396A5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7C501-AB35-492C-978F-7DDDB265B9C3}" type="datetimeFigureOut">
              <a:rPr lang="es-EC"/>
              <a:pPr>
                <a:defRPr/>
              </a:pPr>
              <a:t>06/03/2010</a:t>
            </a:fld>
            <a:endParaRPr lang="es-EC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9839-3C6A-42A3-A08F-054DE74FAC4A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B356-4386-4EA4-9B35-656C3BA56CE3}" type="datetimeFigureOut">
              <a:rPr lang="es-EC"/>
              <a:pPr>
                <a:defRPr/>
              </a:pPr>
              <a:t>06/03/2010</a:t>
            </a:fld>
            <a:endParaRPr lang="es-EC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470B1-C63E-4D50-B421-ABA86D37296D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09440A-5232-422A-AFA7-AD9231F515A4}" type="datetimeFigureOut">
              <a:rPr lang="es-EC"/>
              <a:pPr>
                <a:defRPr/>
              </a:pPr>
              <a:t>06/03/2010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7907C8-4FFD-49CC-889F-D5EB03E16B49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2.bp.blogspot.com/_B9x6Qmh5au4/SbfmLA9o03I/AAAAAAAAAgI/EhtVSkx1vyc/s320/IdPortability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png"/><Relationship Id="rId7" Type="http://schemas.openxmlformats.org/officeDocument/2006/relationships/hyperlink" Target="http://es.wikipedia.org/wiki/Palm,_Inc.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Apple_Inc.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://en.wikipedia.org/wiki/AT&amp;T" TargetMode="External"/><Relationship Id="rId10" Type="http://schemas.openxmlformats.org/officeDocument/2006/relationships/hyperlink" Target="http://en.wikipedia.org/wiki/Compaq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-142900"/>
            <a:ext cx="8721970" cy="29146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sz="4000" dirty="0" smtClean="0"/>
              <a:t>Pantallas sensibles al Tacto </a:t>
            </a:r>
            <a:br>
              <a:rPr lang="es-EC" sz="4000" dirty="0" smtClean="0"/>
            </a:br>
            <a:r>
              <a:rPr lang="es-EC" sz="4000" dirty="0" smtClean="0"/>
              <a:t>Lectores Ópticos Digitales</a:t>
            </a:r>
            <a:endParaRPr lang="es-EC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309721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s-EC" b="1" dirty="0" smtClean="0"/>
              <a:t>GRUPO LEGO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s-EC" dirty="0" smtClean="0"/>
              <a:t>Integrantes: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s-EC" dirty="0" smtClean="0"/>
              <a:t>Raquel Gómez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s-EC" dirty="0" smtClean="0"/>
              <a:t>Vanesa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s-EC" dirty="0" smtClean="0"/>
              <a:t>Gabriela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s-EC" dirty="0" smtClean="0"/>
              <a:t>Luis Loor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s-EC" dirty="0" err="1" smtClean="0"/>
              <a:t>Kléber</a:t>
            </a:r>
            <a:r>
              <a:rPr lang="es-EC" dirty="0" smtClean="0"/>
              <a:t> Silva</a:t>
            </a:r>
            <a:endParaRPr lang="es-EC" dirty="0"/>
          </a:p>
        </p:txBody>
      </p:sp>
      <p:sp>
        <p:nvSpPr>
          <p:cNvPr id="13315" name="3 CuadroTexto"/>
          <p:cNvSpPr txBox="1">
            <a:spLocks noChangeArrowheads="1"/>
          </p:cNvSpPr>
          <p:nvPr/>
        </p:nvSpPr>
        <p:spPr bwMode="auto">
          <a:xfrm>
            <a:off x="6357938" y="6357938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C" b="1">
                <a:latin typeface="Book Antiqua" pitchFamily="18" charset="0"/>
              </a:rPr>
              <a:t>Marzo 6 del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6629" name="Picture 5" descr="vaio z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/>
              <a:t>Lectores RFID</a:t>
            </a:r>
          </a:p>
        </p:txBody>
      </p:sp>
      <p:pic>
        <p:nvPicPr>
          <p:cNvPr id="22530" name="Picture 5" descr="mc3090-z_handheld_computer"/>
          <p:cNvPicPr>
            <a:picLocks noChangeAspect="1" noChangeArrowheads="1"/>
          </p:cNvPicPr>
          <p:nvPr/>
        </p:nvPicPr>
        <p:blipFill>
          <a:blip r:embed="rId2"/>
          <a:srcRect l="18268" r="16827"/>
          <a:stretch>
            <a:fillRect/>
          </a:stretch>
        </p:blipFill>
        <p:spPr bwMode="auto">
          <a:xfrm>
            <a:off x="214313" y="1285875"/>
            <a:ext cx="25241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2819400" y="914400"/>
            <a:ext cx="6096000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b="1">
                <a:solidFill>
                  <a:schemeClr val="folHlink"/>
                </a:solidFill>
                <a:latin typeface="Book Antiqua" pitchFamily="18" charset="0"/>
              </a:rPr>
              <a:t>Características: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C" sz="2100">
                <a:latin typeface="Book Antiqua" pitchFamily="18" charset="0"/>
              </a:rPr>
              <a:t>El MC3090-Z tiene una antena de eje doble que no necesita estar orientada en una dirección específica y ha sido patentada recientemente.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C" sz="2100">
                <a:latin typeface="Book Antiqua" pitchFamily="18" charset="0"/>
              </a:rPr>
              <a:t>funciona con tecnología Gen 2, es capaz además de leer códigos de barra – fusionando dos lectores en uno y reduciendo el número de dispositivos que necesitan las empresas para la compra y administración de productos.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C" sz="2100">
                <a:latin typeface="Book Antiqua" pitchFamily="18" charset="0"/>
              </a:rPr>
              <a:t>resistente como para sobrevivir una caída en el concreto desde cuatros pies de altura.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C" sz="2100">
                <a:latin typeface="Book Antiqua" pitchFamily="18" charset="0"/>
              </a:rPr>
              <a:t>Funciona en un gran rango de temperaturas y resiste ambientes con mucho polvo, derrames de líquidos y la limpieza a la que debe someterse en instalaciones de salud.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IdPortabilit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828800"/>
            <a:ext cx="2857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00063" y="0"/>
            <a:ext cx="8153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C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WiSeKey crea un sistema </a:t>
            </a:r>
            <a:r>
              <a:rPr lang="es-EC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anti falsificación </a:t>
            </a:r>
            <a:r>
              <a:rPr lang="es-EC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 protege y verifica la autenticidad de los bienes de lujo</a:t>
            </a:r>
            <a:r>
              <a:rPr lang="es-EC" sz="2800" b="1" dirty="0">
                <a:solidFill>
                  <a:schemeClr val="accent1"/>
                </a:solidFill>
                <a:latin typeface="+mn-lt"/>
              </a:rPr>
              <a:t> </a:t>
            </a:r>
            <a:endParaRPr lang="es-EC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3048000" y="1143000"/>
            <a:ext cx="5867400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b="1">
                <a:solidFill>
                  <a:schemeClr val="folHlink"/>
                </a:solidFill>
                <a:latin typeface="Book Antiqua" pitchFamily="18" charset="0"/>
              </a:rPr>
              <a:t>Características:</a:t>
            </a:r>
          </a:p>
          <a:p>
            <a:pPr>
              <a:spcBef>
                <a:spcPct val="50000"/>
              </a:spcBef>
            </a:pPr>
            <a:r>
              <a:rPr lang="es-EC" b="1">
                <a:latin typeface="Book Antiqua" pitchFamily="18" charset="0"/>
              </a:rPr>
              <a:t>Cada producto de lujo - un reloj, un bolso, una joya, iría acompañado y vendido con un dispositivo inteligente, como una SmartCard, Los fabricantes, tiendas y compradores podrían utilizar la SmartCard para verificar instantáneamente a través de Internet la autenticidad del producto utilizando la tecnología WISeAuthentic se basa en la identificación digital encriptada en la SmartCard de cada producto. </a:t>
            </a:r>
            <a:br>
              <a:rPr lang="es-EC" b="1">
                <a:latin typeface="Book Antiqua" pitchFamily="18" charset="0"/>
              </a:rPr>
            </a:br>
            <a:endParaRPr lang="es-EC" b="1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r>
              <a:rPr lang="es-EC" b="1">
                <a:latin typeface="Book Antiqua" pitchFamily="18" charset="0"/>
              </a:rPr>
              <a:t>La tecnología es prácticamente a prueba de fallos, ya que la información digital encriptada dentro del chip de SmartCard es imposible de replicar y permanecerá para el futuro previsible, según los analistas, matemáticos y expertos académicos que participaron en el desarrollo de la tecnología de WISeKey. </a:t>
            </a:r>
            <a:br>
              <a:rPr lang="es-EC" b="1">
                <a:latin typeface="Book Antiqua" pitchFamily="18" charset="0"/>
              </a:rPr>
            </a:br>
            <a:endParaRPr lang="es-EC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 l="9375" t="36458" r="53125" b="44792"/>
          <a:stretch>
            <a:fillRect/>
          </a:stretch>
        </p:blipFill>
        <p:spPr bwMode="auto">
          <a:xfrm>
            <a:off x="381000" y="15240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3400" y="317500"/>
            <a:ext cx="8153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C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Compras con el celular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s-EC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038600" y="1371600"/>
            <a:ext cx="4572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400" b="1">
                <a:solidFill>
                  <a:schemeClr val="folHlink"/>
                </a:solidFill>
                <a:latin typeface="Book Antiqua" pitchFamily="18" charset="0"/>
              </a:rPr>
              <a:t>Características:</a:t>
            </a:r>
          </a:p>
          <a:p>
            <a:pPr>
              <a:spcBef>
                <a:spcPct val="50000"/>
              </a:spcBef>
            </a:pPr>
            <a:r>
              <a:rPr lang="es-EC" sz="2400" b="1">
                <a:latin typeface="Book Antiqua" pitchFamily="18" charset="0"/>
              </a:rPr>
              <a:t>En Alemania se puede escanear los códigos de barras con el celular y pagar con un botón de huella táctil.</a:t>
            </a:r>
            <a:endParaRPr lang="es-EC" sz="240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6" descr="Touchsc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571625"/>
            <a:ext cx="2928937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4 CuadroTexto"/>
          <p:cNvSpPr txBox="1">
            <a:spLocks noChangeArrowheads="1"/>
          </p:cNvSpPr>
          <p:nvPr/>
        </p:nvSpPr>
        <p:spPr bwMode="auto">
          <a:xfrm>
            <a:off x="214313" y="1785938"/>
            <a:ext cx="410368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>
                <a:latin typeface="Book Antiqua" pitchFamily="18" charset="0"/>
              </a:rPr>
              <a:t>El usuario tiene la necesidad</a:t>
            </a:r>
          </a:p>
          <a:p>
            <a:r>
              <a:rPr lang="es-ES_tradnl" sz="3200">
                <a:latin typeface="Book Antiqua" pitchFamily="18" charset="0"/>
              </a:rPr>
              <a:t>de tocar y manipular su entorno, y lo digital es el</a:t>
            </a:r>
          </a:p>
          <a:p>
            <a:r>
              <a:rPr lang="es-ES_tradnl" sz="3200">
                <a:latin typeface="Book Antiqua" pitchFamily="18" charset="0"/>
              </a:rPr>
              <a:t>nuevo entorno.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>PANTALLAS TOUCH SCREEN</a:t>
            </a:r>
            <a:endParaRPr lang="es-EC" dirty="0"/>
          </a:p>
        </p:txBody>
      </p:sp>
      <p:pic>
        <p:nvPicPr>
          <p:cNvPr id="14340" name="Imagen 4" descr="http://www.esterline.com/Portals/14/SiteImages/TouchSc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786188"/>
            <a:ext cx="2535237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>Pantalla Táctil</a:t>
            </a:r>
            <a:endParaRPr lang="es-EC" dirty="0"/>
          </a:p>
        </p:txBody>
      </p:sp>
      <p:pic>
        <p:nvPicPr>
          <p:cNvPr id="15362" name="Picture 2" descr="SNAG-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946400"/>
            <a:ext cx="69342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4 Rectángulo"/>
          <p:cNvSpPr>
            <a:spLocks noChangeArrowheads="1"/>
          </p:cNvSpPr>
          <p:nvPr/>
        </p:nvSpPr>
        <p:spPr bwMode="auto">
          <a:xfrm>
            <a:off x="571500" y="1500188"/>
            <a:ext cx="7643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400">
                <a:latin typeface="Book Antiqua" pitchFamily="18" charset="0"/>
              </a:rPr>
              <a:t>Es una pantalla que mediante un toque directo sobre su superficie permite la entrada de datos y órdenes al dispositivo.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>Estructura de una Pantalla Táctil</a:t>
            </a:r>
            <a:endParaRPr lang="es-EC" dirty="0"/>
          </a:p>
        </p:txBody>
      </p:sp>
      <p:pic>
        <p:nvPicPr>
          <p:cNvPr id="16386" name="Picture 3" descr="SNAG-0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816100"/>
            <a:ext cx="8001000" cy="4276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1785938"/>
            <a:ext cx="3392488" cy="4359275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s-ES" sz="2400" dirty="0" err="1"/>
              <a:t>SingleTouch</a:t>
            </a:r>
            <a:endParaRPr lang="es-ES" sz="2400" dirty="0"/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/>
              <a:t>Resistivas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/>
              <a:t>Capacitivas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/>
              <a:t>Onda Sinusoidal </a:t>
            </a:r>
            <a:br>
              <a:rPr lang="es-ES" dirty="0"/>
            </a:br>
            <a:r>
              <a:rPr lang="es-ES" dirty="0"/>
              <a:t>Superficial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/>
              <a:t>Infrarrojos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/>
              <a:t>Imagen Óptica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/>
              <a:t>Señal Dispersiva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/>
              <a:t>Reconocimiento de </a:t>
            </a:r>
            <a:br>
              <a:rPr lang="es-ES" dirty="0"/>
            </a:br>
            <a:r>
              <a:rPr lang="es-ES" dirty="0"/>
              <a:t>Pulso Acústico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es-ES_tradnl" dirty="0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857750" y="1500188"/>
            <a:ext cx="381000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-190500">
              <a:lnSpc>
                <a:spcPct val="140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2400">
                <a:latin typeface="Book Antiqua" pitchFamily="18" charset="0"/>
              </a:rPr>
              <a:t>MultiTouch</a:t>
            </a:r>
          </a:p>
          <a:p>
            <a:pPr marL="381000" lvl="1" indent="-188913">
              <a:spcBef>
                <a:spcPct val="40000"/>
              </a:spcBef>
              <a:buClr>
                <a:schemeClr val="accent1"/>
              </a:buClr>
              <a:buFontTx/>
              <a:buChar char="-"/>
            </a:pPr>
            <a:r>
              <a:rPr lang="es-ES" sz="2400">
                <a:latin typeface="Book Antiqua" pitchFamily="18" charset="0"/>
              </a:rPr>
              <a:t>Infrarrojos</a:t>
            </a:r>
          </a:p>
          <a:p>
            <a:pPr marL="381000" lvl="1" indent="-188913">
              <a:spcBef>
                <a:spcPct val="40000"/>
              </a:spcBef>
              <a:buClr>
                <a:schemeClr val="accent1"/>
              </a:buClr>
              <a:buFontTx/>
              <a:buChar char="-"/>
            </a:pPr>
            <a:r>
              <a:rPr lang="es-ES" sz="2400">
                <a:latin typeface="Book Antiqua" pitchFamily="18" charset="0"/>
              </a:rPr>
              <a:t>Basadas en </a:t>
            </a:r>
            <a:br>
              <a:rPr lang="es-ES" sz="2400">
                <a:latin typeface="Book Antiqua" pitchFamily="18" charset="0"/>
              </a:rPr>
            </a:br>
            <a:r>
              <a:rPr lang="es-ES" sz="2400">
                <a:latin typeface="Book Antiqua" pitchFamily="18" charset="0"/>
              </a:rPr>
              <a:t>webcams infrarrojas</a:t>
            </a:r>
          </a:p>
          <a:p>
            <a:pPr marL="381000" lvl="1" indent="-188913">
              <a:spcBef>
                <a:spcPct val="40000"/>
              </a:spcBef>
              <a:buClr>
                <a:schemeClr val="accent1"/>
              </a:buClr>
              <a:buFontTx/>
              <a:buChar char="-"/>
            </a:pPr>
            <a:endParaRPr lang="es-ES_tradnl" sz="2400">
              <a:latin typeface="Book Antiqua" pitchFamily="18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 smtClean="0"/>
              <a:t>Clasificación de Pantallas Táctiles</a:t>
            </a:r>
            <a:endParaRPr lang="es-EC" dirty="0"/>
          </a:p>
        </p:txBody>
      </p:sp>
      <p:pic>
        <p:nvPicPr>
          <p:cNvPr id="17412" name="Picture 3" descr="iph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5357813"/>
            <a:ext cx="22098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Windows_7_Touch_Photos_Applic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429000"/>
            <a:ext cx="29019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1 Título"/>
          <p:cNvSpPr txBox="1">
            <a:spLocks/>
          </p:cNvSpPr>
          <p:nvPr/>
        </p:nvSpPr>
        <p:spPr>
          <a:xfrm>
            <a:off x="688975" y="476250"/>
            <a:ext cx="7597775" cy="208915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Evolución de los dispositivos táctiles</a:t>
            </a:r>
            <a:br>
              <a:rPr lang="es-ES_tradnl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ES_tradnl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59" name="58 Conector recto"/>
          <p:cNvCxnSpPr/>
          <p:nvPr/>
        </p:nvCxnSpPr>
        <p:spPr>
          <a:xfrm>
            <a:off x="1012825" y="5300663"/>
            <a:ext cx="0" cy="57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59 CuadroTexto"/>
          <p:cNvSpPr txBox="1">
            <a:spLocks noChangeArrowheads="1"/>
          </p:cNvSpPr>
          <p:nvPr/>
        </p:nvSpPr>
        <p:spPr bwMode="auto">
          <a:xfrm>
            <a:off x="600075" y="6092825"/>
            <a:ext cx="827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latin typeface="Book Antiqua" pitchFamily="18" charset="0"/>
              </a:rPr>
              <a:t>1989</a:t>
            </a:r>
          </a:p>
        </p:txBody>
      </p:sp>
      <p:pic>
        <p:nvPicPr>
          <p:cNvPr id="18436" name="Imagen 2" descr="http://upload.wikimedia.org/wikipedia/commons/thumb/2/24/Apple_Newton.jpg/140px-Apple_New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494088"/>
            <a:ext cx="882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61 CuadroTexto"/>
          <p:cNvSpPr txBox="1">
            <a:spLocks noChangeArrowheads="1"/>
          </p:cNvSpPr>
          <p:nvPr/>
        </p:nvSpPr>
        <p:spPr bwMode="auto">
          <a:xfrm>
            <a:off x="231775" y="2813050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>
                <a:latin typeface="Book Antiqua" pitchFamily="18" charset="0"/>
              </a:rPr>
              <a:t>Newton platform</a:t>
            </a:r>
            <a:endParaRPr lang="es-ES_tradnl">
              <a:latin typeface="Book Antiqua" pitchFamily="18" charset="0"/>
            </a:endParaRPr>
          </a:p>
        </p:txBody>
      </p:sp>
      <p:cxnSp>
        <p:nvCxnSpPr>
          <p:cNvPr id="63" name="62 Conector recto"/>
          <p:cNvCxnSpPr/>
          <p:nvPr/>
        </p:nvCxnSpPr>
        <p:spPr>
          <a:xfrm>
            <a:off x="4030663" y="5300663"/>
            <a:ext cx="0" cy="57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63 CuadroTexto"/>
          <p:cNvSpPr txBox="1">
            <a:spLocks noChangeArrowheads="1"/>
          </p:cNvSpPr>
          <p:nvPr/>
        </p:nvSpPr>
        <p:spPr bwMode="auto">
          <a:xfrm>
            <a:off x="3568700" y="6092825"/>
            <a:ext cx="900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latin typeface="Book Antiqua" pitchFamily="18" charset="0"/>
              </a:rPr>
              <a:t>1996</a:t>
            </a:r>
          </a:p>
        </p:txBody>
      </p:sp>
      <p:pic>
        <p:nvPicPr>
          <p:cNvPr id="18440" name="Imagen 4" descr="http://upload.wikimedia.org/wikipedia/commons/thumb/2/25/Palmpilot5000_eu.png/180px-Palmpilot5000_e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7738" y="3392488"/>
            <a:ext cx="10636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65 CuadroTexto"/>
          <p:cNvSpPr txBox="1">
            <a:spLocks noChangeArrowheads="1"/>
          </p:cNvSpPr>
          <p:nvPr/>
        </p:nvSpPr>
        <p:spPr bwMode="auto">
          <a:xfrm>
            <a:off x="3305175" y="2833688"/>
            <a:ext cx="1452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>
                <a:latin typeface="Book Antiqua" pitchFamily="18" charset="0"/>
              </a:rPr>
              <a:t>PalmPilot</a:t>
            </a:r>
          </a:p>
          <a:p>
            <a:endParaRPr lang="es-ES_tradnl">
              <a:latin typeface="Book Antiqua" pitchFamily="18" charset="0"/>
            </a:endParaRPr>
          </a:p>
        </p:txBody>
      </p:sp>
      <p:pic>
        <p:nvPicPr>
          <p:cNvPr id="18442" name="Imagen 6" descr="The EO Communicator 4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7863" y="3490913"/>
            <a:ext cx="115252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67 Conector recto"/>
          <p:cNvCxnSpPr/>
          <p:nvPr/>
        </p:nvCxnSpPr>
        <p:spPr>
          <a:xfrm>
            <a:off x="2566988" y="5300663"/>
            <a:ext cx="0" cy="57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68 CuadroTexto"/>
          <p:cNvSpPr txBox="1">
            <a:spLocks noChangeArrowheads="1"/>
          </p:cNvSpPr>
          <p:nvPr/>
        </p:nvSpPr>
        <p:spPr bwMode="auto">
          <a:xfrm>
            <a:off x="2217738" y="6092825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>
                <a:latin typeface="Book Antiqua" pitchFamily="18" charset="0"/>
              </a:rPr>
              <a:t>1993</a:t>
            </a:r>
          </a:p>
        </p:txBody>
      </p:sp>
      <p:sp>
        <p:nvSpPr>
          <p:cNvPr id="18445" name="69 Rectángulo"/>
          <p:cNvSpPr>
            <a:spLocks noChangeArrowheads="1"/>
          </p:cNvSpPr>
          <p:nvPr/>
        </p:nvSpPr>
        <p:spPr bwMode="auto">
          <a:xfrm>
            <a:off x="2085975" y="4700588"/>
            <a:ext cx="962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>
                <a:latin typeface="Book Antiqua" pitchFamily="18" charset="0"/>
              </a:rPr>
              <a:t>GO/Eo</a:t>
            </a:r>
          </a:p>
          <a:p>
            <a:r>
              <a:rPr lang="es-ES_tradnl">
                <a:latin typeface="Book Antiqua" pitchFamily="18" charset="0"/>
              </a:rPr>
              <a:t>( </a:t>
            </a:r>
            <a:r>
              <a:rPr lang="es-ES_tradnl" u="sng">
                <a:latin typeface="Book Antiqua" pitchFamily="18" charset="0"/>
                <a:hlinkClick r:id="rId5" action="ppaction://hlinkfile" tooltip="AT&amp;T"/>
              </a:rPr>
              <a:t>AT&amp;T</a:t>
            </a:r>
            <a:r>
              <a:rPr lang="es-ES_tradnl">
                <a:latin typeface="Book Antiqua" pitchFamily="18" charset="0"/>
              </a:rPr>
              <a:t>)</a:t>
            </a:r>
          </a:p>
        </p:txBody>
      </p:sp>
      <p:sp>
        <p:nvSpPr>
          <p:cNvPr id="18446" name="70 CuadroTexto"/>
          <p:cNvSpPr txBox="1">
            <a:spLocks noChangeArrowheads="1"/>
          </p:cNvSpPr>
          <p:nvPr/>
        </p:nvSpPr>
        <p:spPr bwMode="auto">
          <a:xfrm>
            <a:off x="1601788" y="2822575"/>
            <a:ext cx="193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>
                <a:latin typeface="Book Antiqua" pitchFamily="18" charset="0"/>
              </a:rPr>
              <a:t>EO Personal Communicator</a:t>
            </a:r>
          </a:p>
        </p:txBody>
      </p:sp>
      <p:sp>
        <p:nvSpPr>
          <p:cNvPr id="18447" name="71 CuadroTexto"/>
          <p:cNvSpPr txBox="1">
            <a:spLocks noChangeArrowheads="1"/>
          </p:cNvSpPr>
          <p:nvPr/>
        </p:nvSpPr>
        <p:spPr bwMode="auto">
          <a:xfrm>
            <a:off x="98425" y="5002213"/>
            <a:ext cx="185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u="sng">
                <a:latin typeface="Book Antiqua" pitchFamily="18" charset="0"/>
                <a:hlinkClick r:id="rId6" action="ppaction://hlinkfile" tooltip="Apple Inc."/>
              </a:rPr>
              <a:t>Apple Computer</a:t>
            </a:r>
            <a:endParaRPr lang="es-ES_tradnl">
              <a:latin typeface="Book Antiqua" pitchFamily="18" charset="0"/>
            </a:endParaRPr>
          </a:p>
        </p:txBody>
      </p:sp>
      <p:sp>
        <p:nvSpPr>
          <p:cNvPr id="18448" name="72 CuadroTexto"/>
          <p:cNvSpPr txBox="1">
            <a:spLocks noChangeArrowheads="1"/>
          </p:cNvSpPr>
          <p:nvPr/>
        </p:nvSpPr>
        <p:spPr bwMode="auto">
          <a:xfrm>
            <a:off x="3400425" y="4916488"/>
            <a:ext cx="1262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 u="sng">
                <a:latin typeface="Book Antiqua" pitchFamily="18" charset="0"/>
                <a:hlinkClick r:id="rId7" action="ppaction://hlinkfile" tooltip="Palm, Inc."/>
              </a:rPr>
              <a:t>Palm, Inc.</a:t>
            </a:r>
            <a:endParaRPr lang="es-ES_tradnl">
              <a:latin typeface="Book Antiqua" pitchFamily="18" charset="0"/>
            </a:endParaRPr>
          </a:p>
        </p:txBody>
      </p:sp>
      <p:pic>
        <p:nvPicPr>
          <p:cNvPr id="18449" name="Imagen 2" descr="http://informatica-practica.net/wordpress/wp-content/2008/07/iphone.jpg"/>
          <p:cNvPicPr>
            <a:picLocks noChangeAspect="1" noChangeArrowheads="1"/>
          </p:cNvPicPr>
          <p:nvPr/>
        </p:nvPicPr>
        <p:blipFill>
          <a:blip r:embed="rId8"/>
          <a:srcRect l="25168" t="3915" r="24078" b="4021"/>
          <a:stretch>
            <a:fillRect/>
          </a:stretch>
        </p:blipFill>
        <p:spPr bwMode="auto">
          <a:xfrm>
            <a:off x="6275388" y="3260725"/>
            <a:ext cx="9128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5" name="74 Conector recto"/>
          <p:cNvCxnSpPr/>
          <p:nvPr/>
        </p:nvCxnSpPr>
        <p:spPr>
          <a:xfrm>
            <a:off x="5429250" y="5286375"/>
            <a:ext cx="0" cy="5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1" name="75 CuadroTexto"/>
          <p:cNvSpPr txBox="1">
            <a:spLocks noChangeArrowheads="1"/>
          </p:cNvSpPr>
          <p:nvPr/>
        </p:nvSpPr>
        <p:spPr bwMode="auto">
          <a:xfrm>
            <a:off x="6383338" y="6092825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>
                <a:latin typeface="Book Antiqua" pitchFamily="18" charset="0"/>
              </a:rPr>
              <a:t>2007</a:t>
            </a:r>
          </a:p>
        </p:txBody>
      </p:sp>
      <p:sp>
        <p:nvSpPr>
          <p:cNvPr id="18452" name="76 CuadroTexto"/>
          <p:cNvSpPr txBox="1">
            <a:spLocks noChangeArrowheads="1"/>
          </p:cNvSpPr>
          <p:nvPr/>
        </p:nvSpPr>
        <p:spPr bwMode="auto">
          <a:xfrm>
            <a:off x="6126163" y="4967288"/>
            <a:ext cx="1211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u="sng">
                <a:latin typeface="Book Antiqua" pitchFamily="18" charset="0"/>
                <a:hlinkClick r:id="rId6" action="ppaction://hlinkfile" tooltip="Apple Inc."/>
              </a:rPr>
              <a:t>Apple Inc.</a:t>
            </a:r>
            <a:endParaRPr lang="es-ES_tradnl">
              <a:latin typeface="Book Antiqua" pitchFamily="18" charset="0"/>
            </a:endParaRPr>
          </a:p>
        </p:txBody>
      </p:sp>
      <p:sp>
        <p:nvSpPr>
          <p:cNvPr id="18453" name="77 CuadroTexto"/>
          <p:cNvSpPr txBox="1">
            <a:spLocks noChangeArrowheads="1"/>
          </p:cNvSpPr>
          <p:nvPr/>
        </p:nvSpPr>
        <p:spPr bwMode="auto">
          <a:xfrm>
            <a:off x="6254750" y="2803525"/>
            <a:ext cx="954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>
                <a:latin typeface="Book Antiqua" pitchFamily="18" charset="0"/>
              </a:rPr>
              <a:t>iPhone</a:t>
            </a:r>
          </a:p>
          <a:p>
            <a:endParaRPr lang="es-ES_tradnl">
              <a:latin typeface="Book Antiqua" pitchFamily="18" charset="0"/>
            </a:endParaRPr>
          </a:p>
        </p:txBody>
      </p:sp>
      <p:pic>
        <p:nvPicPr>
          <p:cNvPr id="18454" name="Imagen 2" descr="File:Tablet HP TC-11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30763" y="3833813"/>
            <a:ext cx="120967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0" name="79 Conector recto"/>
          <p:cNvCxnSpPr/>
          <p:nvPr/>
        </p:nvCxnSpPr>
        <p:spPr>
          <a:xfrm>
            <a:off x="6732588" y="5300663"/>
            <a:ext cx="0" cy="57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6" name="80 CuadroTexto"/>
          <p:cNvSpPr txBox="1">
            <a:spLocks noChangeArrowheads="1"/>
          </p:cNvSpPr>
          <p:nvPr/>
        </p:nvSpPr>
        <p:spPr bwMode="auto">
          <a:xfrm>
            <a:off x="4875213" y="4916488"/>
            <a:ext cx="1122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u="sng">
                <a:latin typeface="Book Antiqua" pitchFamily="18" charset="0"/>
                <a:hlinkClick r:id="rId10" action="ppaction://hlinkfile" tooltip="Compaq"/>
              </a:rPr>
              <a:t>Compaq</a:t>
            </a:r>
            <a:endParaRPr lang="es-ES_tradnl">
              <a:latin typeface="Book Antiqua" pitchFamily="18" charset="0"/>
            </a:endParaRPr>
          </a:p>
        </p:txBody>
      </p:sp>
      <p:sp>
        <p:nvSpPr>
          <p:cNvPr id="18457" name="81 CuadroTexto"/>
          <p:cNvSpPr txBox="1">
            <a:spLocks noChangeArrowheads="1"/>
          </p:cNvSpPr>
          <p:nvPr/>
        </p:nvSpPr>
        <p:spPr bwMode="auto">
          <a:xfrm>
            <a:off x="5087938" y="6092825"/>
            <a:ext cx="696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>
                <a:latin typeface="Book Antiqua" pitchFamily="18" charset="0"/>
              </a:rPr>
              <a:t>2003</a:t>
            </a:r>
          </a:p>
        </p:txBody>
      </p:sp>
      <p:sp>
        <p:nvSpPr>
          <p:cNvPr id="18458" name="82 CuadroTexto"/>
          <p:cNvSpPr txBox="1">
            <a:spLocks noChangeArrowheads="1"/>
          </p:cNvSpPr>
          <p:nvPr/>
        </p:nvSpPr>
        <p:spPr bwMode="auto">
          <a:xfrm>
            <a:off x="4933950" y="2843213"/>
            <a:ext cx="1004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b="1">
                <a:latin typeface="Book Antiqua" pitchFamily="18" charset="0"/>
              </a:rPr>
              <a:t>TC1000</a:t>
            </a:r>
          </a:p>
          <a:p>
            <a:pPr algn="ctr"/>
            <a:endParaRPr lang="es-ES_tradnl">
              <a:latin typeface="Book Antiqua" pitchFamily="18" charset="0"/>
            </a:endParaRPr>
          </a:p>
        </p:txBody>
      </p:sp>
      <p:cxnSp>
        <p:nvCxnSpPr>
          <p:cNvPr id="84" name="83 Conector recto de flecha"/>
          <p:cNvCxnSpPr/>
          <p:nvPr/>
        </p:nvCxnSpPr>
        <p:spPr>
          <a:xfrm>
            <a:off x="231775" y="5589588"/>
            <a:ext cx="8372475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0" name="84 CuadroTexto"/>
          <p:cNvSpPr txBox="1">
            <a:spLocks noChangeArrowheads="1"/>
          </p:cNvSpPr>
          <p:nvPr/>
        </p:nvSpPr>
        <p:spPr bwMode="auto">
          <a:xfrm>
            <a:off x="7667625" y="6092825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>
                <a:latin typeface="Book Antiqua" pitchFamily="18" charset="0"/>
              </a:rPr>
              <a:t>2010</a:t>
            </a:r>
          </a:p>
        </p:txBody>
      </p:sp>
      <p:cxnSp>
        <p:nvCxnSpPr>
          <p:cNvPr id="86" name="85 Conector recto"/>
          <p:cNvCxnSpPr/>
          <p:nvPr/>
        </p:nvCxnSpPr>
        <p:spPr>
          <a:xfrm>
            <a:off x="8016875" y="5310188"/>
            <a:ext cx="0" cy="566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2" name="86 CuadroTexto"/>
          <p:cNvSpPr txBox="1">
            <a:spLocks noChangeArrowheads="1"/>
          </p:cNvSpPr>
          <p:nvPr/>
        </p:nvSpPr>
        <p:spPr bwMode="auto">
          <a:xfrm>
            <a:off x="7440613" y="4967288"/>
            <a:ext cx="120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u="sng">
                <a:latin typeface="Book Antiqua" pitchFamily="18" charset="0"/>
                <a:hlinkClick r:id="rId6" action="ppaction://hlinkfile" tooltip="Apple Inc."/>
              </a:rPr>
              <a:t>Apple Inc.</a:t>
            </a:r>
            <a:endParaRPr lang="es-ES_tradnl">
              <a:latin typeface="Book Antiqua" pitchFamily="18" charset="0"/>
            </a:endParaRPr>
          </a:p>
        </p:txBody>
      </p:sp>
      <p:pic>
        <p:nvPicPr>
          <p:cNvPr id="18463" name="Imagen 2" descr="iPad"/>
          <p:cNvPicPr>
            <a:picLocks noChangeAspect="1" noChangeArrowheads="1"/>
          </p:cNvPicPr>
          <p:nvPr/>
        </p:nvPicPr>
        <p:blipFill>
          <a:blip r:embed="rId11"/>
          <a:srcRect l="5141" t="4752" r="55351" b="8379"/>
          <a:stretch>
            <a:fillRect/>
          </a:stretch>
        </p:blipFill>
        <p:spPr bwMode="auto">
          <a:xfrm>
            <a:off x="7431088" y="3438525"/>
            <a:ext cx="11493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4" name="88 CuadroTexto"/>
          <p:cNvSpPr txBox="1">
            <a:spLocks noChangeArrowheads="1"/>
          </p:cNvSpPr>
          <p:nvPr/>
        </p:nvSpPr>
        <p:spPr bwMode="auto">
          <a:xfrm>
            <a:off x="7681913" y="2813050"/>
            <a:ext cx="671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>
                <a:latin typeface="Book Antiqua" pitchFamily="18" charset="0"/>
              </a:rPr>
              <a:t>IPad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Marcador de contenido"/>
          <p:cNvSpPr>
            <a:spLocks noGrp="1"/>
          </p:cNvSpPr>
          <p:nvPr>
            <p:ph idx="1"/>
          </p:nvPr>
        </p:nvSpPr>
        <p:spPr>
          <a:xfrm>
            <a:off x="323850" y="1916113"/>
            <a:ext cx="5256213" cy="3540125"/>
          </a:xfrm>
        </p:spPr>
        <p:txBody>
          <a:bodyPr/>
          <a:lstStyle/>
          <a:p>
            <a:pPr marL="44450" indent="0">
              <a:buFont typeface="Wingdings 2" pitchFamily="18" charset="2"/>
              <a:buNone/>
            </a:pPr>
            <a:r>
              <a:rPr lang="es-ES_tradnl" sz="3200" smtClean="0"/>
              <a:t>Los usuarios adoptan cada día más esta tecnología, situación que aprovechan las grandes corporaciones para lanzar al mercado dispositivos que cubran las necesidades táctiles del mercado.</a:t>
            </a:r>
          </a:p>
        </p:txBody>
      </p:sp>
      <p:pic>
        <p:nvPicPr>
          <p:cNvPr id="19458" name="Imagen 4" descr="File:Tab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357563"/>
            <a:ext cx="288131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95288" y="500063"/>
            <a:ext cx="7597775" cy="2087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USUARIOS</a:t>
            </a:r>
          </a:p>
          <a:p>
            <a:pPr algn="ctr" fontAlgn="auto">
              <a:spcAft>
                <a:spcPts val="0"/>
              </a:spcAft>
              <a:defRPr/>
            </a:pPr>
            <a:endParaRPr lang="es-ES_tradnl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1071563"/>
            <a:ext cx="7991475" cy="4029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AR" sz="1200" b="1" smtClean="0"/>
          </a:p>
          <a:p>
            <a:r>
              <a:rPr lang="es-AR" sz="2400" b="1" smtClean="0"/>
              <a:t>Turismo.</a:t>
            </a:r>
          </a:p>
          <a:p>
            <a:r>
              <a:rPr lang="es-AR" sz="2400" b="1" smtClean="0"/>
              <a:t>Comercio.</a:t>
            </a:r>
          </a:p>
          <a:p>
            <a:r>
              <a:rPr lang="es-AR" sz="2400" b="1" smtClean="0"/>
              <a:t>Educación.</a:t>
            </a:r>
          </a:p>
          <a:p>
            <a:r>
              <a:rPr lang="es-AR" sz="2400" b="1" smtClean="0"/>
              <a:t>Comunicación: </a:t>
            </a:r>
            <a:r>
              <a:rPr lang="es-AR" sz="2400" smtClean="0"/>
              <a:t>Móviles táctiles (el I-phone ha marcado un hito en telefonía)</a:t>
            </a:r>
            <a:r>
              <a:rPr lang="es-AR" sz="2400" b="1" smtClean="0"/>
              <a:t> </a:t>
            </a:r>
          </a:p>
          <a:p>
            <a:r>
              <a:rPr lang="es-AR" sz="2400" b="1" smtClean="0"/>
              <a:t>Juegos: </a:t>
            </a:r>
            <a:r>
              <a:rPr lang="es-AR" sz="2400" smtClean="0"/>
              <a:t>Nintendo DSI</a:t>
            </a:r>
          </a:p>
          <a:p>
            <a:r>
              <a:rPr lang="es-AR" sz="2400" b="1" smtClean="0"/>
              <a:t>Música:  </a:t>
            </a:r>
            <a:r>
              <a:rPr lang="es-AR" sz="2400" smtClean="0"/>
              <a:t>Reproductores de música I-pop,</a:t>
            </a:r>
            <a:r>
              <a:rPr lang="es-AR" sz="2400" b="1" smtClean="0"/>
              <a:t> </a:t>
            </a:r>
            <a:r>
              <a:rPr lang="es-AR" sz="2400" smtClean="0"/>
              <a:t>Mesas de mezclas digitales táctiles</a:t>
            </a:r>
          </a:p>
          <a:p>
            <a:r>
              <a:rPr lang="es-AR" sz="2400" b="1" smtClean="0"/>
              <a:t>Automóvil: </a:t>
            </a:r>
            <a:r>
              <a:rPr lang="es-AR" sz="2400" smtClean="0"/>
              <a:t>Navegadores</a:t>
            </a:r>
          </a:p>
          <a:p>
            <a:r>
              <a:rPr lang="es-AR" sz="2400" b="1" smtClean="0"/>
              <a:t>Sanitario: </a:t>
            </a:r>
            <a:r>
              <a:rPr lang="es-AR" sz="2400" smtClean="0"/>
              <a:t>Pantallas táctiles con software especifico para personas discapacitadas. </a:t>
            </a:r>
          </a:p>
          <a:p>
            <a:r>
              <a:rPr lang="es-AR" sz="2400" b="1" smtClean="0"/>
              <a:t>PMP:</a:t>
            </a:r>
            <a:r>
              <a:rPr lang="es-AR" sz="2400" smtClean="0"/>
              <a:t> Reproductores portátiles multimedia</a:t>
            </a:r>
            <a:endParaRPr lang="es-ES" sz="2400" smtClean="0"/>
          </a:p>
        </p:txBody>
      </p:sp>
      <p:sp>
        <p:nvSpPr>
          <p:cNvPr id="1121284" name="Rectangle 4"/>
          <p:cNvSpPr>
            <a:spLocks noChangeArrowheads="1"/>
          </p:cNvSpPr>
          <p:nvPr/>
        </p:nvSpPr>
        <p:spPr bwMode="auto">
          <a:xfrm>
            <a:off x="357188" y="571500"/>
            <a:ext cx="51943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Sectores de aplicación:</a:t>
            </a:r>
            <a:endParaRPr lang="es-ES_tradnl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 lIns="91440" tIns="45720" rIns="91440" bIns="45720"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40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de </a:t>
            </a:r>
            <a:r>
              <a:rPr lang="es-ES" sz="4400" dirty="0" err="1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</a:t>
            </a:r>
            <a:r>
              <a:rPr lang="es-ES" sz="440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Google</a:t>
            </a:r>
            <a:r>
              <a:rPr lang="es-EC" sz="440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C" sz="440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sz="440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7" descr="Tab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500313"/>
            <a:ext cx="3389312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57188" y="1225550"/>
            <a:ext cx="5000625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+mn-lt"/>
              </a:rPr>
              <a:t>Este proyecto sugiere las siguientes funcionalidades: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n-lt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</a:rPr>
              <a:t>Interacción </a:t>
            </a:r>
            <a:r>
              <a:rPr lang="es-ES" sz="2000" dirty="0">
                <a:latin typeface="+mn-lt"/>
              </a:rPr>
              <a:t>con el teclado con la pantalla: anclado, por partes, multitarea. </a:t>
            </a:r>
            <a:endParaRPr lang="es-EC" sz="2000" dirty="0">
              <a:latin typeface="+mn-lt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</a:rPr>
              <a:t>Superposición de lanzadores, proporcionando la opción de usar las búsquedas como medio para acceder a sitios web. </a:t>
            </a:r>
            <a:endParaRPr lang="es-EC" sz="2000" dirty="0">
              <a:latin typeface="+mn-lt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</a:rPr>
              <a:t>Disparo de acciones contextuales. </a:t>
            </a:r>
            <a:endParaRPr lang="es-EC" sz="2000" dirty="0">
              <a:latin typeface="+mn-lt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</a:rPr>
              <a:t>posibilidad de hacer zoom de la interfaz de usuario en múltiples pestañas. </a:t>
            </a:r>
            <a:endParaRPr lang="es-EC" sz="2000" dirty="0">
              <a:latin typeface="+mn-lt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</a:rPr>
              <a:t>Posibilidad de tener múltiples pestañas en la pantalla. </a:t>
            </a:r>
            <a:endParaRPr lang="es-EC" sz="2000" dirty="0">
              <a:latin typeface="+mn-lt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</a:rPr>
              <a:t>Creación de múltiples navegadores en la pantalla</a:t>
            </a:r>
            <a:endParaRPr lang="es-EC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489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Book Antiqua</vt:lpstr>
      <vt:lpstr>Arial</vt:lpstr>
      <vt:lpstr>Lucida Sans</vt:lpstr>
      <vt:lpstr>Wingdings 2</vt:lpstr>
      <vt:lpstr>Wingdings</vt:lpstr>
      <vt:lpstr>Wingdings 3</vt:lpstr>
      <vt:lpstr>Calibri</vt:lpstr>
      <vt:lpstr>Vértice</vt:lpstr>
      <vt:lpstr>Vértice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Pantallas sensibles al Tacto  Lectores Ópticos Digitales</dc:title>
  <dc:creator>DARIO</dc:creator>
  <cp:lastModifiedBy>auditorio105</cp:lastModifiedBy>
  <cp:revision>21</cp:revision>
  <dcterms:created xsi:type="dcterms:W3CDTF">2010-03-06T14:42:29Z</dcterms:created>
  <dcterms:modified xsi:type="dcterms:W3CDTF">2010-03-06T15:50:27Z</dcterms:modified>
</cp:coreProperties>
</file>