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3" r:id="rId4"/>
    <p:sldId id="257" r:id="rId5"/>
    <p:sldId id="258" r:id="rId6"/>
    <p:sldId id="259" r:id="rId7"/>
    <p:sldId id="260" r:id="rId8"/>
    <p:sldId id="261" r:id="rId9"/>
    <p:sldId id="262" r:id="rId10"/>
    <p:sldId id="264" r:id="rId11"/>
    <p:sldId id="266" r:id="rId12"/>
    <p:sldId id="267" r:id="rId13"/>
    <p:sldId id="268" r:id="rId14"/>
    <p:sldId id="269"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2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32543B1F-4943-40B4-A89B-7D475CB1903F}" type="datetimeFigureOut">
              <a:rPr lang="en-US" smtClean="0"/>
              <a:pPr/>
              <a:t>3/6/2010</a:t>
            </a:fld>
            <a:endParaRPr lang="en-U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63F1E979-AA15-4E38-B362-885DCD04D926}"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2543B1F-4943-40B4-A89B-7D475CB1903F}" type="datetimeFigureOut">
              <a:rPr lang="en-US" smtClean="0"/>
              <a:pPr/>
              <a:t>3/6/2010</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63F1E979-AA15-4E38-B362-885DCD04D926}"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2543B1F-4943-40B4-A89B-7D475CB1903F}" type="datetimeFigureOut">
              <a:rPr lang="en-US" smtClean="0"/>
              <a:pPr/>
              <a:t>3/6/2010</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63F1E979-AA15-4E38-B362-885DCD04D926}"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2543B1F-4943-40B4-A89B-7D475CB1903F}" type="datetimeFigureOut">
              <a:rPr lang="en-US" smtClean="0"/>
              <a:pPr/>
              <a:t>3/6/2010</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63F1E979-AA15-4E38-B362-885DCD04D926}" type="slidenum">
              <a:rPr lang="en-US" smtClean="0"/>
              <a:pPr/>
              <a:t>‹Nº›</a:t>
            </a:fld>
            <a:endParaRPr lang="en-U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32543B1F-4943-40B4-A89B-7D475CB1903F}" type="datetimeFigureOut">
              <a:rPr lang="en-US" smtClean="0"/>
              <a:pPr/>
              <a:t>3/6/2010</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63F1E979-AA15-4E38-B362-885DCD04D926}" type="slidenum">
              <a:rPr lang="en-US" smtClean="0"/>
              <a:pPr/>
              <a:t>‹Nº›</a:t>
            </a:fld>
            <a:endParaRPr lang="en-U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2543B1F-4943-40B4-A89B-7D475CB1903F}" type="datetimeFigureOut">
              <a:rPr lang="en-US" smtClean="0"/>
              <a:pPr/>
              <a:t>3/6/2010</a:t>
            </a:fld>
            <a:endParaRPr lang="en-US"/>
          </a:p>
        </p:txBody>
      </p:sp>
      <p:sp>
        <p:nvSpPr>
          <p:cNvPr id="6" name="5 Marcador de pie de página"/>
          <p:cNvSpPr>
            <a:spLocks noGrp="1"/>
          </p:cNvSpPr>
          <p:nvPr>
            <p:ph type="ftr" sz="quarter" idx="11"/>
          </p:nvPr>
        </p:nvSpPr>
        <p:spPr/>
        <p:txBody>
          <a:bodyPr/>
          <a:lstStyle>
            <a:extLst/>
          </a:lstStyle>
          <a:p>
            <a:endParaRPr lang="en-US"/>
          </a:p>
        </p:txBody>
      </p:sp>
      <p:sp>
        <p:nvSpPr>
          <p:cNvPr id="7" name="6 Marcador de número de diapositiva"/>
          <p:cNvSpPr>
            <a:spLocks noGrp="1"/>
          </p:cNvSpPr>
          <p:nvPr>
            <p:ph type="sldNum" sz="quarter" idx="12"/>
          </p:nvPr>
        </p:nvSpPr>
        <p:spPr/>
        <p:txBody>
          <a:bodyPr/>
          <a:lstStyle>
            <a:extLst/>
          </a:lstStyle>
          <a:p>
            <a:fld id="{63F1E979-AA15-4E38-B362-885DCD04D926}" type="slidenum">
              <a:rPr lang="en-US" smtClean="0"/>
              <a:pPr/>
              <a:t>‹Nº›</a:t>
            </a:fld>
            <a:endParaRPr lang="en-U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32543B1F-4943-40B4-A89B-7D475CB1903F}" type="datetimeFigureOut">
              <a:rPr lang="en-US" smtClean="0"/>
              <a:pPr/>
              <a:t>3/6/2010</a:t>
            </a:fld>
            <a:endParaRPr lang="en-US"/>
          </a:p>
        </p:txBody>
      </p:sp>
      <p:sp>
        <p:nvSpPr>
          <p:cNvPr id="8" name="7 Marcador de pie de página"/>
          <p:cNvSpPr>
            <a:spLocks noGrp="1"/>
          </p:cNvSpPr>
          <p:nvPr>
            <p:ph type="ftr" sz="quarter" idx="11"/>
          </p:nvPr>
        </p:nvSpPr>
        <p:spPr/>
        <p:txBody>
          <a:bodyPr/>
          <a:lstStyle>
            <a:extLst/>
          </a:lstStyle>
          <a:p>
            <a:endParaRPr lang="en-US"/>
          </a:p>
        </p:txBody>
      </p:sp>
      <p:sp>
        <p:nvSpPr>
          <p:cNvPr id="9" name="8 Marcador de número de diapositiva"/>
          <p:cNvSpPr>
            <a:spLocks noGrp="1"/>
          </p:cNvSpPr>
          <p:nvPr>
            <p:ph type="sldNum" sz="quarter" idx="12"/>
          </p:nvPr>
        </p:nvSpPr>
        <p:spPr/>
        <p:txBody>
          <a:bodyPr/>
          <a:lstStyle>
            <a:extLst/>
          </a:lstStyle>
          <a:p>
            <a:fld id="{63F1E979-AA15-4E38-B362-885DCD04D926}"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32543B1F-4943-40B4-A89B-7D475CB1903F}" type="datetimeFigureOut">
              <a:rPr lang="en-US" smtClean="0"/>
              <a:pPr/>
              <a:t>3/6/2010</a:t>
            </a:fld>
            <a:endParaRPr lang="en-US"/>
          </a:p>
        </p:txBody>
      </p:sp>
      <p:sp>
        <p:nvSpPr>
          <p:cNvPr id="4" name="3 Marcador de pie de página"/>
          <p:cNvSpPr>
            <a:spLocks noGrp="1"/>
          </p:cNvSpPr>
          <p:nvPr>
            <p:ph type="ftr" sz="quarter" idx="11"/>
          </p:nvPr>
        </p:nvSpPr>
        <p:spPr/>
        <p:txBody>
          <a:bodyPr/>
          <a:lstStyle>
            <a:extLst/>
          </a:lstStyle>
          <a:p>
            <a:endParaRPr lang="en-US"/>
          </a:p>
        </p:txBody>
      </p:sp>
      <p:sp>
        <p:nvSpPr>
          <p:cNvPr id="5" name="4 Marcador de número de diapositiva"/>
          <p:cNvSpPr>
            <a:spLocks noGrp="1"/>
          </p:cNvSpPr>
          <p:nvPr>
            <p:ph type="sldNum" sz="quarter" idx="12"/>
          </p:nvPr>
        </p:nvSpPr>
        <p:spPr/>
        <p:txBody>
          <a:bodyPr/>
          <a:lstStyle>
            <a:extLst/>
          </a:lstStyle>
          <a:p>
            <a:fld id="{63F1E979-AA15-4E38-B362-885DCD04D926}" type="slidenum">
              <a:rPr lang="en-US" smtClean="0"/>
              <a:pPr/>
              <a:t>‹Nº›</a:t>
            </a:fld>
            <a:endParaRPr lang="en-U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32543B1F-4943-40B4-A89B-7D475CB1903F}" type="datetimeFigureOut">
              <a:rPr lang="en-US" smtClean="0"/>
              <a:pPr/>
              <a:t>3/6/2010</a:t>
            </a:fld>
            <a:endParaRPr lang="en-US"/>
          </a:p>
        </p:txBody>
      </p:sp>
      <p:sp>
        <p:nvSpPr>
          <p:cNvPr id="3" name="2 Marcador de pie de página"/>
          <p:cNvSpPr>
            <a:spLocks noGrp="1"/>
          </p:cNvSpPr>
          <p:nvPr>
            <p:ph type="ftr" sz="quarter" idx="11"/>
          </p:nvPr>
        </p:nvSpPr>
        <p:spPr/>
        <p:txBody>
          <a:bodyPr/>
          <a:lstStyle>
            <a:extLst/>
          </a:lstStyle>
          <a:p>
            <a:endParaRPr lang="en-US"/>
          </a:p>
        </p:txBody>
      </p:sp>
      <p:sp>
        <p:nvSpPr>
          <p:cNvPr id="4" name="3 Marcador de número de diapositiva"/>
          <p:cNvSpPr>
            <a:spLocks noGrp="1"/>
          </p:cNvSpPr>
          <p:nvPr>
            <p:ph type="sldNum" sz="quarter" idx="12"/>
          </p:nvPr>
        </p:nvSpPr>
        <p:spPr/>
        <p:txBody>
          <a:bodyPr/>
          <a:lstStyle>
            <a:extLst/>
          </a:lstStyle>
          <a:p>
            <a:fld id="{63F1E979-AA15-4E38-B362-885DCD04D926}"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32543B1F-4943-40B4-A89B-7D475CB1903F}" type="datetimeFigureOut">
              <a:rPr lang="en-US" smtClean="0"/>
              <a:pPr/>
              <a:t>3/6/2010</a:t>
            </a:fld>
            <a:endParaRPr lang="en-US"/>
          </a:p>
        </p:txBody>
      </p:sp>
      <p:sp>
        <p:nvSpPr>
          <p:cNvPr id="6" name="5 Marcador de pie de página"/>
          <p:cNvSpPr>
            <a:spLocks noGrp="1"/>
          </p:cNvSpPr>
          <p:nvPr>
            <p:ph type="ftr" sz="quarter" idx="11"/>
          </p:nvPr>
        </p:nvSpPr>
        <p:spPr/>
        <p:txBody>
          <a:bodyPr/>
          <a:lstStyle>
            <a:extLst/>
          </a:lstStyle>
          <a:p>
            <a:endParaRPr lang="en-US"/>
          </a:p>
        </p:txBody>
      </p:sp>
      <p:sp>
        <p:nvSpPr>
          <p:cNvPr id="7" name="6 Marcador de número de diapositiva"/>
          <p:cNvSpPr>
            <a:spLocks noGrp="1"/>
          </p:cNvSpPr>
          <p:nvPr>
            <p:ph type="sldNum" sz="quarter" idx="12"/>
          </p:nvPr>
        </p:nvSpPr>
        <p:spPr/>
        <p:txBody>
          <a:bodyPr/>
          <a:lstStyle>
            <a:extLst/>
          </a:lstStyle>
          <a:p>
            <a:fld id="{63F1E979-AA15-4E38-B362-885DCD04D926}"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32543B1F-4943-40B4-A89B-7D475CB1903F}" type="datetimeFigureOut">
              <a:rPr lang="en-US" smtClean="0"/>
              <a:pPr/>
              <a:t>3/6/2010</a:t>
            </a:fld>
            <a:endParaRPr lang="en-U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63F1E979-AA15-4E38-B362-885DCD04D926}" type="slidenum">
              <a:rPr lang="en-US" smtClean="0"/>
              <a:pPr/>
              <a:t>‹Nº›</a:t>
            </a:fld>
            <a:endParaRPr lang="en-U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2543B1F-4943-40B4-A89B-7D475CB1903F}" type="datetimeFigureOut">
              <a:rPr lang="en-US" smtClean="0"/>
              <a:pPr/>
              <a:t>3/6/2010</a:t>
            </a:fld>
            <a:endParaRPr lang="en-U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3F1E979-AA15-4E38-B362-885DCD04D926}"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4.bp.blogspot.com/_FSfJFo5oApM/SSaDbGvHaRI/AAAAAAAAAIU/zYNYl8rfwE4/s1600-h/scanner.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s.wikipedia.org/wiki/Fotocopiadora" TargetMode="External"/><Relationship Id="rId2" Type="http://schemas.openxmlformats.org/officeDocument/2006/relationships/hyperlink" Target="http://es.wikipedia.org/wiki/Fax"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go2.wordpress.com/?id=725X1342&amp;site=crystallizeyourlightbodynow.wordpress.com&amp;url=http://img.dailymail.co.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es.wikipedia.org/wiki/Archivo:Barcode-scanner.jpg"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s.wikipedia.org/wiki/V%C3%ADde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load.wikimedia.org/wikipedia/commons/5/58/Camaras_TV.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ages.google.com.ec/imgres?imgurl=http://portalhispano.files.wordpress.com/2008/11/hubble2.jpg&amp;imgrefurl=http://portalhispano.wordpress.com/2008/11/01/el-telescopio-hubble-reinicia-sus-operaciones-y-capta-una-espectacular-imagen-de-dos-galaxias/&amp;usg=__jcvKa0mfghvzIs393uU0MsFIlyQ=&amp;h=689&amp;w=673&amp;sz=49&amp;hl=es&amp;start=1&amp;itbs=1&amp;tbnid=nbquteaWSJacDM:&amp;tbnh=139&amp;tbnw=136&amp;prev=/images?q=telescopio+hubble&amp;hl=es&amp;gbv=2&amp;tbs=isch:1"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33400"/>
            <a:ext cx="7772400" cy="1829761"/>
          </a:xfrm>
        </p:spPr>
        <p:txBody>
          <a:bodyPr/>
          <a:lstStyle/>
          <a:p>
            <a:r>
              <a:rPr lang="es-EC" dirty="0" smtClean="0"/>
              <a:t>Otros Dispositivos de entrada de </a:t>
            </a:r>
            <a:r>
              <a:rPr lang="es-EC" dirty="0" err="1" smtClean="0"/>
              <a:t>informacion</a:t>
            </a:r>
            <a:endParaRPr lang="en-US" dirty="0"/>
          </a:p>
        </p:txBody>
      </p:sp>
      <p:sp>
        <p:nvSpPr>
          <p:cNvPr id="3" name="2 Subtítulo"/>
          <p:cNvSpPr>
            <a:spLocks noGrp="1"/>
          </p:cNvSpPr>
          <p:nvPr>
            <p:ph type="subTitle" idx="1"/>
          </p:nvPr>
        </p:nvSpPr>
        <p:spPr>
          <a:xfrm>
            <a:off x="990600" y="2667000"/>
            <a:ext cx="7772400" cy="1199704"/>
          </a:xfrm>
        </p:spPr>
        <p:txBody>
          <a:bodyPr>
            <a:normAutofit/>
          </a:bodyPr>
          <a:lstStyle/>
          <a:p>
            <a:pPr marL="514350" indent="-514350" algn="l">
              <a:buFont typeface="Wingdings" pitchFamily="2" charset="2"/>
              <a:buChar char="v"/>
            </a:pPr>
            <a:r>
              <a:rPr lang="es-EC" dirty="0" smtClean="0"/>
              <a:t> </a:t>
            </a:r>
            <a:r>
              <a:rPr lang="es-EC" sz="3200" u="sng" dirty="0" smtClean="0">
                <a:effectLst>
                  <a:outerShdw blurRad="38100" dist="38100" dir="2700000" algn="tl">
                    <a:srgbClr val="000000">
                      <a:alpha val="43137"/>
                    </a:srgbClr>
                  </a:outerShdw>
                </a:effectLst>
              </a:rPr>
              <a:t>Video Cámaras</a:t>
            </a:r>
          </a:p>
          <a:p>
            <a:pPr marL="514350" indent="-514350" algn="l">
              <a:buFont typeface="Wingdings" pitchFamily="2" charset="2"/>
              <a:buChar char="v"/>
            </a:pPr>
            <a:r>
              <a:rPr lang="es-EC" sz="3200" u="sng" dirty="0" smtClean="0">
                <a:effectLst>
                  <a:outerShdw blurRad="38100" dist="38100" dir="2700000" algn="tl">
                    <a:srgbClr val="000000">
                      <a:alpha val="43137"/>
                    </a:srgbClr>
                  </a:outerShdw>
                </a:effectLst>
              </a:rPr>
              <a:t> </a:t>
            </a:r>
            <a:r>
              <a:rPr lang="es-EC" sz="3200" u="sng" dirty="0" err="1" smtClean="0">
                <a:effectLst>
                  <a:outerShdw blurRad="38100" dist="38100" dir="2700000" algn="tl">
                    <a:srgbClr val="000000">
                      <a:alpha val="43137"/>
                    </a:srgbClr>
                  </a:outerShdw>
                </a:effectLst>
              </a:rPr>
              <a:t>Scanners</a:t>
            </a:r>
            <a:endParaRPr lang="en-US" sz="3200" u="sng" dirty="0">
              <a:effectLst>
                <a:outerShdw blurRad="38100" dist="38100" dir="2700000" algn="tl">
                  <a:srgbClr val="000000">
                    <a:alpha val="43137"/>
                  </a:srgbClr>
                </a:outerShdw>
              </a:effectLst>
            </a:endParaRPr>
          </a:p>
        </p:txBody>
      </p:sp>
      <p:sp>
        <p:nvSpPr>
          <p:cNvPr id="6" name="5 CuadroTexto"/>
          <p:cNvSpPr txBox="1"/>
          <p:nvPr/>
        </p:nvSpPr>
        <p:spPr>
          <a:xfrm>
            <a:off x="6477000" y="2895600"/>
            <a:ext cx="2362200" cy="2031325"/>
          </a:xfrm>
          <a:prstGeom prst="rect">
            <a:avLst/>
          </a:prstGeom>
          <a:noFill/>
        </p:spPr>
        <p:txBody>
          <a:bodyPr wrap="square" rtlCol="0">
            <a:spAutoFit/>
          </a:bodyPr>
          <a:lstStyle/>
          <a:p>
            <a:r>
              <a:rPr lang="es-EC" b="1" dirty="0" smtClean="0"/>
              <a:t>Integrantes:</a:t>
            </a:r>
          </a:p>
          <a:p>
            <a:r>
              <a:rPr lang="es-EC" dirty="0" smtClean="0"/>
              <a:t>Cesar </a:t>
            </a:r>
            <a:r>
              <a:rPr lang="es-EC" dirty="0" err="1" smtClean="0"/>
              <a:t>Tuarez</a:t>
            </a:r>
            <a:endParaRPr lang="es-EC" dirty="0" smtClean="0"/>
          </a:p>
          <a:p>
            <a:r>
              <a:rPr lang="es-EC" dirty="0" err="1" smtClean="0"/>
              <a:t>Bismar</a:t>
            </a:r>
            <a:r>
              <a:rPr lang="es-EC" dirty="0" smtClean="0"/>
              <a:t> </a:t>
            </a:r>
            <a:r>
              <a:rPr lang="es-EC" dirty="0" err="1" smtClean="0"/>
              <a:t>Bermeo</a:t>
            </a:r>
            <a:endParaRPr lang="es-EC" dirty="0" smtClean="0"/>
          </a:p>
          <a:p>
            <a:r>
              <a:rPr lang="es-EC" dirty="0" smtClean="0"/>
              <a:t>Tatiana </a:t>
            </a:r>
            <a:r>
              <a:rPr lang="es-EC" dirty="0" err="1" smtClean="0"/>
              <a:t>Tumbaco</a:t>
            </a:r>
            <a:endParaRPr lang="es-EC" dirty="0" smtClean="0"/>
          </a:p>
          <a:p>
            <a:r>
              <a:rPr lang="es-EC" dirty="0" smtClean="0"/>
              <a:t>Juan Carlos </a:t>
            </a:r>
            <a:r>
              <a:rPr lang="es-EC" dirty="0" err="1" smtClean="0"/>
              <a:t>Viñan</a:t>
            </a:r>
            <a:endParaRPr lang="es-EC" dirty="0" smtClean="0"/>
          </a:p>
          <a:p>
            <a:r>
              <a:rPr lang="es-EC" dirty="0" smtClean="0"/>
              <a:t>Paul Barreiro</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dirty="0" smtClean="0"/>
              <a:t>Cámaras controladas a distancia a través de dispositivos </a:t>
            </a:r>
            <a:r>
              <a:rPr lang="es-EC" dirty="0" err="1" smtClean="0"/>
              <a:t>moviles</a:t>
            </a:r>
            <a:endParaRPr lang="en-US" dirty="0"/>
          </a:p>
        </p:txBody>
      </p:sp>
      <p:pic>
        <p:nvPicPr>
          <p:cNvPr id="23554" name="Picture 2" descr="http://www.idelectronics.cl/id/images/blackberry-88301.jpg"/>
          <p:cNvPicPr>
            <a:picLocks noChangeAspect="1" noChangeArrowheads="1"/>
          </p:cNvPicPr>
          <p:nvPr/>
        </p:nvPicPr>
        <p:blipFill>
          <a:blip r:embed="rId2" cstate="print"/>
          <a:srcRect/>
          <a:stretch>
            <a:fillRect/>
          </a:stretch>
        </p:blipFill>
        <p:spPr bwMode="auto">
          <a:xfrm>
            <a:off x="2362200" y="1905000"/>
            <a:ext cx="4181475" cy="40005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971550" y="476250"/>
            <a:ext cx="7239000" cy="719138"/>
          </a:xfrm>
          <a:prstGeom prst="rect">
            <a:avLst/>
          </a:prstGeom>
          <a:noFill/>
          <a:ln w="9525">
            <a:noFill/>
            <a:miter lim="800000"/>
            <a:headEnd/>
            <a:tailEnd/>
          </a:ln>
          <a:effectLst/>
        </p:spPr>
        <p:txBody>
          <a:bodyPr anchor="b"/>
          <a:lstStyle/>
          <a:p>
            <a:pPr algn="ctr"/>
            <a:r>
              <a:rPr lang="es-EC" sz="4000">
                <a:solidFill>
                  <a:schemeClr val="tx2"/>
                </a:solidFill>
                <a:latin typeface="Arial" pitchFamily="34" charset="0"/>
              </a:rPr>
              <a:t>EL SCANNER</a:t>
            </a:r>
            <a:endParaRPr lang="es-ES" sz="4000">
              <a:solidFill>
                <a:schemeClr val="tx2"/>
              </a:solidFill>
              <a:latin typeface="Arial" pitchFamily="34" charset="0"/>
            </a:endParaRPr>
          </a:p>
        </p:txBody>
      </p:sp>
      <p:sp>
        <p:nvSpPr>
          <p:cNvPr id="17413" name="Rectangle 5"/>
          <p:cNvSpPr>
            <a:spLocks noChangeArrowheads="1"/>
          </p:cNvSpPr>
          <p:nvPr/>
        </p:nvSpPr>
        <p:spPr bwMode="auto">
          <a:xfrm>
            <a:off x="1331913" y="1773238"/>
            <a:ext cx="6408737" cy="2006600"/>
          </a:xfrm>
          <a:prstGeom prst="rect">
            <a:avLst/>
          </a:prstGeom>
          <a:noFill/>
          <a:ln w="9525">
            <a:noFill/>
            <a:miter lim="800000"/>
            <a:headEnd/>
            <a:tailEnd/>
          </a:ln>
          <a:effectLst/>
        </p:spPr>
        <p:txBody>
          <a:bodyPr anchor="ctr">
            <a:spAutoFit/>
          </a:bodyPr>
          <a:lstStyle/>
          <a:p>
            <a:r>
              <a:rPr lang="es-ES" sz="1400"/>
              <a:t>Un escáner de computadora es un periférico que se utiliza para convertir, mediante el uso de la luz, imágenes impresas a formato digital.</a:t>
            </a:r>
          </a:p>
          <a:p>
            <a:r>
              <a:rPr lang="es-ES" sz="1400"/>
              <a:t>Los escáneres pueden tener accesorios como un alimentador de hojas automático o un adaptador para diapositivas y transparencias.</a:t>
            </a:r>
          </a:p>
          <a:p>
            <a:r>
              <a:rPr lang="es-ES" sz="1400"/>
              <a:t>Al obtenerse una imagen digital se puede corregir defectos, recortar un área específica de la imagen o también digitalizar texto mediante técnicas de OCR. Estas funciones las puede llevar a cabo el mismo dispositivo o aplicaciones especiales.</a:t>
            </a:r>
          </a:p>
        </p:txBody>
      </p:sp>
      <p:pic>
        <p:nvPicPr>
          <p:cNvPr id="17414" name="Picture 6" descr="scanner">
            <a:hlinkClick r:id="rId2"/>
          </p:cNvPr>
          <p:cNvPicPr>
            <a:picLocks noChangeAspect="1" noChangeArrowheads="1"/>
          </p:cNvPicPr>
          <p:nvPr/>
        </p:nvPicPr>
        <p:blipFill>
          <a:blip r:embed="rId3" cstate="print"/>
          <a:srcRect/>
          <a:stretch>
            <a:fillRect/>
          </a:stretch>
        </p:blipFill>
        <p:spPr bwMode="auto">
          <a:xfrm>
            <a:off x="2700338" y="3789363"/>
            <a:ext cx="3810000" cy="25527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70013" y="301625"/>
            <a:ext cx="7313612" cy="679450"/>
          </a:xfrm>
        </p:spPr>
        <p:txBody>
          <a:bodyPr>
            <a:normAutofit fontScale="90000"/>
          </a:bodyPr>
          <a:lstStyle/>
          <a:p>
            <a:pPr algn="ctr"/>
            <a:r>
              <a:rPr lang="es-EC"/>
              <a:t>SCANNER</a:t>
            </a:r>
            <a:endParaRPr lang="es-ES"/>
          </a:p>
        </p:txBody>
      </p:sp>
      <p:sp>
        <p:nvSpPr>
          <p:cNvPr id="16387" name="Rectangle 3"/>
          <p:cNvSpPr>
            <a:spLocks noGrp="1" noChangeArrowheads="1"/>
          </p:cNvSpPr>
          <p:nvPr>
            <p:ph type="body" idx="1"/>
          </p:nvPr>
        </p:nvSpPr>
        <p:spPr>
          <a:xfrm>
            <a:off x="1331913" y="1484313"/>
            <a:ext cx="7313612" cy="2016125"/>
          </a:xfrm>
        </p:spPr>
        <p:txBody>
          <a:bodyPr>
            <a:normAutofit lnSpcReduction="10000"/>
          </a:bodyPr>
          <a:lstStyle/>
          <a:p>
            <a:pPr>
              <a:lnSpc>
                <a:spcPct val="90000"/>
              </a:lnSpc>
              <a:buFont typeface="Wingdings" pitchFamily="2" charset="2"/>
              <a:buNone/>
            </a:pPr>
            <a:r>
              <a:rPr lang="es-ES" sz="1200"/>
              <a:t>Hay varios tipos. Hoy en día los más extendidos son los planos.</a:t>
            </a:r>
          </a:p>
          <a:p>
            <a:pPr>
              <a:lnSpc>
                <a:spcPct val="90000"/>
              </a:lnSpc>
            </a:pPr>
            <a:r>
              <a:rPr lang="es-ES" sz="1200"/>
              <a:t>De rodillo. Como el escáner de un </a:t>
            </a:r>
            <a:r>
              <a:rPr lang="es-ES" sz="1200">
                <a:hlinkClick r:id="rId2" tooltip="Fax"/>
              </a:rPr>
              <a:t>fax</a:t>
            </a:r>
            <a:r>
              <a:rPr lang="es-ES" sz="1200"/>
              <a:t> </a:t>
            </a:r>
          </a:p>
          <a:p>
            <a:pPr>
              <a:lnSpc>
                <a:spcPct val="90000"/>
              </a:lnSpc>
            </a:pPr>
            <a:r>
              <a:rPr lang="es-ES" sz="1200"/>
              <a:t>De mano. En su momento muy económicos, pero de muy baja calidad. Prácticamente extintos. </a:t>
            </a:r>
          </a:p>
          <a:p>
            <a:pPr>
              <a:lnSpc>
                <a:spcPct val="90000"/>
              </a:lnSpc>
            </a:pPr>
            <a:r>
              <a:rPr lang="es-ES" sz="1200"/>
              <a:t>Planos. Como el de las </a:t>
            </a:r>
            <a:r>
              <a:rPr lang="es-ES" sz="1200">
                <a:hlinkClick r:id="rId3" tooltip="Fotocopiadora"/>
              </a:rPr>
              <a:t>fotocopiadoras</a:t>
            </a:r>
            <a:r>
              <a:rPr lang="es-ES" sz="1200"/>
              <a:t>. </a:t>
            </a:r>
          </a:p>
          <a:p>
            <a:pPr>
              <a:lnSpc>
                <a:spcPct val="90000"/>
              </a:lnSpc>
            </a:pPr>
            <a:r>
              <a:rPr lang="es-ES" sz="1200"/>
              <a:t>Cenitales. Para escanear elementos frágiles. </a:t>
            </a:r>
          </a:p>
          <a:p>
            <a:pPr>
              <a:lnSpc>
                <a:spcPct val="90000"/>
              </a:lnSpc>
            </a:pPr>
            <a:r>
              <a:rPr lang="es-ES" sz="1200"/>
              <a:t>De tambor. Consiguen muy buena calidad de escaneo, pero son lentos y caros. </a:t>
            </a:r>
          </a:p>
          <a:p>
            <a:pPr>
              <a:lnSpc>
                <a:spcPct val="90000"/>
              </a:lnSpc>
            </a:pPr>
            <a:r>
              <a:rPr lang="es-ES" sz="1200"/>
              <a:t>Otros tipos. Existen tipos de escáneres especializados en un trabajo determinado (por ejemplo para escanear microfilms, o para obtener el texto de un libro completo, para negativos...). </a:t>
            </a:r>
          </a:p>
          <a:p>
            <a:pPr>
              <a:lnSpc>
                <a:spcPct val="90000"/>
              </a:lnSpc>
            </a:pPr>
            <a:endParaRPr lang="es-ES" sz="1200"/>
          </a:p>
        </p:txBody>
      </p:sp>
      <p:pic>
        <p:nvPicPr>
          <p:cNvPr id="16389" name="Picture 5" descr="scanner"/>
          <p:cNvPicPr>
            <a:picLocks noChangeAspect="1" noChangeArrowheads="1"/>
          </p:cNvPicPr>
          <p:nvPr/>
        </p:nvPicPr>
        <p:blipFill>
          <a:blip r:embed="rId4" cstate="print"/>
          <a:srcRect/>
          <a:stretch>
            <a:fillRect/>
          </a:stretch>
        </p:blipFill>
        <p:spPr bwMode="auto">
          <a:xfrm>
            <a:off x="395288" y="3500438"/>
            <a:ext cx="4000500" cy="3200400"/>
          </a:xfrm>
          <a:prstGeom prst="rect">
            <a:avLst/>
          </a:prstGeom>
          <a:noFill/>
        </p:spPr>
      </p:pic>
      <p:pic>
        <p:nvPicPr>
          <p:cNvPr id="16391" name="Picture 7" descr="scanner2"/>
          <p:cNvPicPr>
            <a:picLocks noChangeAspect="1" noChangeArrowheads="1"/>
          </p:cNvPicPr>
          <p:nvPr/>
        </p:nvPicPr>
        <p:blipFill>
          <a:blip r:embed="rId5" cstate="print"/>
          <a:srcRect/>
          <a:stretch>
            <a:fillRect/>
          </a:stretch>
        </p:blipFill>
        <p:spPr bwMode="auto">
          <a:xfrm>
            <a:off x="4859338" y="4221163"/>
            <a:ext cx="1150937" cy="1057275"/>
          </a:xfrm>
          <a:prstGeom prst="rect">
            <a:avLst/>
          </a:prstGeom>
          <a:noFill/>
        </p:spPr>
      </p:pic>
      <p:pic>
        <p:nvPicPr>
          <p:cNvPr id="16393" name="Picture 9" descr="fujitsu-scanner"/>
          <p:cNvPicPr>
            <a:picLocks noChangeAspect="1" noChangeArrowheads="1"/>
          </p:cNvPicPr>
          <p:nvPr/>
        </p:nvPicPr>
        <p:blipFill>
          <a:blip r:embed="rId6" cstate="print"/>
          <a:srcRect/>
          <a:stretch>
            <a:fillRect/>
          </a:stretch>
        </p:blipFill>
        <p:spPr bwMode="auto">
          <a:xfrm>
            <a:off x="6443663" y="4221163"/>
            <a:ext cx="1998662" cy="15017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971550" y="1193800"/>
            <a:ext cx="7993063" cy="2281238"/>
          </a:xfrm>
          <a:prstGeom prst="rect">
            <a:avLst/>
          </a:prstGeom>
          <a:noFill/>
          <a:ln w="9525">
            <a:noFill/>
            <a:miter lim="800000"/>
            <a:headEnd/>
            <a:tailEnd/>
          </a:ln>
          <a:effectLst/>
        </p:spPr>
        <p:txBody>
          <a:bodyPr anchor="ctr">
            <a:spAutoFit/>
          </a:bodyPr>
          <a:lstStyle/>
          <a:p>
            <a:pPr algn="ctr"/>
            <a:endParaRPr lang="es-ES"/>
          </a:p>
          <a:p>
            <a:r>
              <a:rPr lang="es-ES" sz="1400"/>
              <a:t>Es un dispositivo de escaneo para cachear a una persona sin hacer contacto físico. </a:t>
            </a:r>
          </a:p>
          <a:p>
            <a:r>
              <a:rPr lang="es-ES" sz="1400"/>
              <a:t>Una tecnología es el escáner de ondas milimétricas, en el que las ondas de radio de muy alta frecuencia se reflejan en el cuerpo para hacer una imagen en la que uno puede ver nada oculto bajo la ropa. A diferencia de la radiación de rayos X utilizado para escanear el equipaje, esta radiación se dice que es inofensivo. Dos ventajas sobre un cacheo es que es más rápido (sólo tarda 15 segundos) y que la gente no tiene que ser tocado en de manera que algunos podrían considerar ofensiva. los verdaderos efectos sobre la salud a largo plazo de esta tecnología son desconocidos</a:t>
            </a:r>
          </a:p>
          <a:p>
            <a:pPr algn="ctr" eaLnBrk="0" hangingPunct="0"/>
            <a:endParaRPr lang="es-ES" sz="1400">
              <a:latin typeface="Arial" pitchFamily="34" charset="0"/>
            </a:endParaRPr>
          </a:p>
        </p:txBody>
      </p:sp>
      <p:sp>
        <p:nvSpPr>
          <p:cNvPr id="18437" name="Rectangle 5"/>
          <p:cNvSpPr>
            <a:spLocks noGrp="1" noChangeArrowheads="1"/>
          </p:cNvSpPr>
          <p:nvPr>
            <p:ph type="title"/>
          </p:nvPr>
        </p:nvSpPr>
        <p:spPr>
          <a:xfrm>
            <a:off x="1370013" y="301625"/>
            <a:ext cx="7313612" cy="679450"/>
          </a:xfrm>
          <a:noFill/>
          <a:ln/>
        </p:spPr>
        <p:txBody>
          <a:bodyPr>
            <a:normAutofit fontScale="90000"/>
          </a:bodyPr>
          <a:lstStyle/>
          <a:p>
            <a:pPr algn="ctr"/>
            <a:r>
              <a:rPr lang="en-US">
                <a:solidFill>
                  <a:schemeClr val="tx1"/>
                </a:solidFill>
              </a:rPr>
              <a:t>Security Scan</a:t>
            </a:r>
            <a:endParaRPr lang="es-ES">
              <a:solidFill>
                <a:schemeClr val="tx1"/>
              </a:solidFill>
            </a:endParaRPr>
          </a:p>
        </p:txBody>
      </p:sp>
      <p:pic>
        <p:nvPicPr>
          <p:cNvPr id="18438" name="Picture 6" descr="airportbodyscannerharmfulradiationterahertzscanll_468x3991">
            <a:hlinkClick r:id="rId2"/>
          </p:cNvPr>
          <p:cNvPicPr>
            <a:picLocks noChangeAspect="1" noChangeArrowheads="1"/>
          </p:cNvPicPr>
          <p:nvPr/>
        </p:nvPicPr>
        <p:blipFill>
          <a:blip r:embed="rId3" cstate="print"/>
          <a:srcRect/>
          <a:stretch>
            <a:fillRect/>
          </a:stretch>
        </p:blipFill>
        <p:spPr bwMode="auto">
          <a:xfrm>
            <a:off x="2771775" y="3429000"/>
            <a:ext cx="3743325" cy="31861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Rectangle 8"/>
          <p:cNvSpPr>
            <a:spLocks noGrp="1" noChangeArrowheads="1"/>
          </p:cNvSpPr>
          <p:nvPr>
            <p:ph type="title"/>
          </p:nvPr>
        </p:nvSpPr>
        <p:spPr>
          <a:xfrm>
            <a:off x="1331913" y="620713"/>
            <a:ext cx="7313612" cy="288925"/>
          </a:xfrm>
          <a:noFill/>
          <a:ln/>
        </p:spPr>
        <p:txBody>
          <a:bodyPr>
            <a:normAutofit fontScale="90000"/>
          </a:bodyPr>
          <a:lstStyle/>
          <a:p>
            <a:pPr algn="ctr"/>
            <a:r>
              <a:rPr lang="es-ES" sz="3200">
                <a:solidFill>
                  <a:schemeClr val="tx1"/>
                </a:solidFill>
              </a:rPr>
              <a:t>Escáner de código de barras</a:t>
            </a:r>
          </a:p>
        </p:txBody>
      </p:sp>
      <p:sp>
        <p:nvSpPr>
          <p:cNvPr id="19467" name="Rectangle 11"/>
          <p:cNvSpPr>
            <a:spLocks noChangeArrowheads="1"/>
          </p:cNvSpPr>
          <p:nvPr/>
        </p:nvSpPr>
        <p:spPr bwMode="auto">
          <a:xfrm>
            <a:off x="1187450" y="1973263"/>
            <a:ext cx="4392613" cy="3921125"/>
          </a:xfrm>
          <a:prstGeom prst="rect">
            <a:avLst/>
          </a:prstGeom>
          <a:noFill/>
          <a:ln w="9525">
            <a:noFill/>
            <a:miter lim="800000"/>
            <a:headEnd/>
            <a:tailEnd/>
          </a:ln>
          <a:effectLst/>
        </p:spPr>
        <p:txBody>
          <a:bodyPr anchor="ctr">
            <a:spAutoFit/>
          </a:bodyPr>
          <a:lstStyle/>
          <a:p>
            <a:r>
              <a:rPr lang="es-ES" sz="1400"/>
              <a:t>Escáner que por medio de un láser lee un código de barras y emite el número que muestra el código de barras, no la imagen.</a:t>
            </a:r>
          </a:p>
          <a:p>
            <a:r>
              <a:rPr lang="es-ES" sz="1400"/>
              <a:t> </a:t>
            </a:r>
          </a:p>
          <a:p>
            <a:r>
              <a:rPr lang="es-ES" sz="1400"/>
              <a:t>Escáner de código de barras. Hay escáner de mano y fijos, como los que se utilizan en las cajas de los supermercados.</a:t>
            </a:r>
          </a:p>
          <a:p>
            <a:r>
              <a:rPr lang="es-ES" sz="1400"/>
              <a:t>Tiene varios medios de conexión: USB, Puerto serie, wifi, bluetooth incluso directamente al puerto del teclado por medio de un adaptador, cuando se pasa un código de barras por el escáner es como si se hubiese escrito en el teclado el número del código de barras.</a:t>
            </a:r>
          </a:p>
          <a:p>
            <a:r>
              <a:rPr lang="es-ES" sz="1400"/>
              <a:t>Un escáner para lectura de códigos de barras básico consiste en el escáner propiamente dicho, un decodificador y un cable que actúa como interfaz entre el decodificador y el terminal o la computadora.</a:t>
            </a:r>
          </a:p>
        </p:txBody>
      </p:sp>
      <p:pic>
        <p:nvPicPr>
          <p:cNvPr id="19469" name="Picture 13" descr="250px-Barcode-scanner">
            <a:hlinkClick r:id="rId2"/>
          </p:cNvPr>
          <p:cNvPicPr>
            <a:picLocks noChangeAspect="1" noChangeArrowheads="1"/>
          </p:cNvPicPr>
          <p:nvPr/>
        </p:nvPicPr>
        <p:blipFill>
          <a:blip r:embed="rId3" cstate="print"/>
          <a:srcRect/>
          <a:stretch>
            <a:fillRect/>
          </a:stretch>
        </p:blipFill>
        <p:spPr bwMode="auto">
          <a:xfrm>
            <a:off x="6516688" y="1557338"/>
            <a:ext cx="1512887" cy="1693862"/>
          </a:xfrm>
          <a:prstGeom prst="rect">
            <a:avLst/>
          </a:prstGeom>
          <a:noFill/>
        </p:spPr>
      </p:pic>
      <p:pic>
        <p:nvPicPr>
          <p:cNvPr id="19471" name="Picture 15" descr="lectores%20de%20codigo%20de%20barras"/>
          <p:cNvPicPr>
            <a:picLocks noChangeAspect="1" noChangeArrowheads="1"/>
          </p:cNvPicPr>
          <p:nvPr/>
        </p:nvPicPr>
        <p:blipFill>
          <a:blip r:embed="rId4" cstate="print"/>
          <a:srcRect/>
          <a:stretch>
            <a:fillRect/>
          </a:stretch>
        </p:blipFill>
        <p:spPr bwMode="auto">
          <a:xfrm>
            <a:off x="5724525" y="3357563"/>
            <a:ext cx="3143250" cy="31432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C" dirty="0" smtClean="0">
                <a:solidFill>
                  <a:schemeClr val="accent1">
                    <a:satMod val="150000"/>
                  </a:schemeClr>
                </a:solidFill>
              </a:rPr>
              <a:t>SCANNER DE RESONANCIA MAGNETICA</a:t>
            </a:r>
          </a:p>
        </p:txBody>
      </p:sp>
      <p:pic>
        <p:nvPicPr>
          <p:cNvPr id="34818" name="Picture 2"/>
          <p:cNvPicPr>
            <a:picLocks noGrp="1" noChangeAspect="1" noChangeArrowheads="1"/>
          </p:cNvPicPr>
          <p:nvPr>
            <p:ph idx="1"/>
          </p:nvPr>
        </p:nvPicPr>
        <p:blipFill>
          <a:blip r:embed="rId2" cstate="print"/>
          <a:srcRect l="40530" t="43774" r="27902" b="22552"/>
          <a:stretch>
            <a:fillRect/>
          </a:stretch>
        </p:blipFill>
        <p:spPr>
          <a:xfrm>
            <a:off x="2667000" y="1524000"/>
            <a:ext cx="3810000" cy="2540000"/>
          </a:xfrm>
        </p:spPr>
      </p:pic>
      <p:sp>
        <p:nvSpPr>
          <p:cNvPr id="5124" name="4 Rectángulo"/>
          <p:cNvSpPr>
            <a:spLocks noChangeArrowheads="1"/>
          </p:cNvSpPr>
          <p:nvPr/>
        </p:nvSpPr>
        <p:spPr bwMode="auto">
          <a:xfrm>
            <a:off x="1571625" y="4500563"/>
            <a:ext cx="6172200" cy="14779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s-EC" dirty="0">
                <a:latin typeface="Calibri" pitchFamily="34" charset="0"/>
              </a:rPr>
              <a:t>La resonancia magnética utiliza imanes y ondas de radio potentes. El escáner para la resonancia magnética contiene el imán. El campo magnético producido por una resonancia magnética es aproximadamente 10,000 veces mayor que el de la tierra.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pPr fontAlgn="auto">
              <a:spcAft>
                <a:spcPts val="0"/>
              </a:spcAft>
              <a:defRPr/>
            </a:pPr>
            <a:r>
              <a:rPr lang="es-EC" smtClean="0">
                <a:solidFill>
                  <a:schemeClr val="accent1">
                    <a:satMod val="150000"/>
                  </a:schemeClr>
                </a:solidFill>
              </a:rPr>
              <a:t>Scanner de Iris</a:t>
            </a:r>
          </a:p>
        </p:txBody>
      </p:sp>
      <p:pic>
        <p:nvPicPr>
          <p:cNvPr id="29698" name="3 Marcador de contenido" descr="iris_scanner-sm.jpg"/>
          <p:cNvPicPr>
            <a:picLocks noGrp="1" noChangeAspect="1"/>
          </p:cNvPicPr>
          <p:nvPr>
            <p:ph idx="1"/>
          </p:nvPr>
        </p:nvPicPr>
        <p:blipFill>
          <a:blip r:embed="rId2" cstate="print"/>
          <a:srcRect/>
          <a:stretch>
            <a:fillRect/>
          </a:stretch>
        </p:blipFill>
        <p:spPr>
          <a:xfrm>
            <a:off x="457200" y="2209800"/>
            <a:ext cx="3113476" cy="3200400"/>
          </a:xfrm>
        </p:spPr>
      </p:pic>
      <p:sp>
        <p:nvSpPr>
          <p:cNvPr id="4" name="Rectangle 2"/>
          <p:cNvSpPr>
            <a:spLocks noChangeArrowheads="1"/>
          </p:cNvSpPr>
          <p:nvPr/>
        </p:nvSpPr>
        <p:spPr bwMode="auto">
          <a:xfrm>
            <a:off x="3581400" y="2664261"/>
            <a:ext cx="485777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Cámaras Iris</a:t>
            </a:r>
            <a:r>
              <a:rPr kumimoji="0" lang="es-E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realizar una detección de </a:t>
            </a:r>
            <a:r>
              <a:rPr kumimoji="0" lang="es-ES"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reconocimiento</a:t>
            </a:r>
            <a:r>
              <a:rPr kumimoji="0" lang="es-E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de la identidad de una persona mediante el análisis matemático de los patrones al azar que son visibles en el iris de un ojo desde cierta distancia</a:t>
            </a:r>
            <a:endParaRPr kumimoji="0" lang="es-ES" sz="36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85800" y="1752601"/>
            <a:ext cx="7772400" cy="1829761"/>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VIDEO CAMARAS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2 Subtítulo"/>
          <p:cNvSpPr txBox="1">
            <a:spLocks/>
          </p:cNvSpPr>
          <p:nvPr/>
        </p:nvSpPr>
        <p:spPr>
          <a:xfrm>
            <a:off x="685800" y="3611607"/>
            <a:ext cx="7772400" cy="1199704"/>
          </a:xfrm>
          <a:prstGeom prst="rect">
            <a:avLst/>
          </a:prstGeom>
        </p:spPr>
        <p:txBody>
          <a:bodyPr vert="horz">
            <a:normAutofit fontScale="700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ES" sz="2700" b="0" i="0" u="none" strike="noStrike" kern="1200" cap="none" spc="0" normalizeH="0" baseline="0" noProof="0" smtClean="0">
                <a:ln>
                  <a:noFill/>
                </a:ln>
                <a:solidFill>
                  <a:schemeClr val="tx1"/>
                </a:solidFill>
                <a:effectLst/>
                <a:uLnTx/>
                <a:uFillTx/>
                <a:latin typeface="+mn-lt"/>
                <a:ea typeface="+mn-ea"/>
                <a:cs typeface="+mn-cs"/>
              </a:rPr>
              <a:t>La </a:t>
            </a:r>
            <a:r>
              <a:rPr kumimoji="0" lang="es-ES" sz="2700" b="1" i="0" u="none" strike="noStrike" kern="1200" cap="none" spc="0" normalizeH="0" baseline="0" noProof="0" smtClean="0">
                <a:ln>
                  <a:noFill/>
                </a:ln>
                <a:solidFill>
                  <a:schemeClr val="tx1"/>
                </a:solidFill>
                <a:effectLst/>
                <a:uLnTx/>
                <a:uFillTx/>
                <a:latin typeface="+mn-lt"/>
                <a:ea typeface="+mn-ea"/>
                <a:cs typeface="+mn-cs"/>
              </a:rPr>
              <a:t>cámara de vídeo</a:t>
            </a:r>
            <a:r>
              <a:rPr kumimoji="0" lang="es-ES" sz="2700" b="0" i="0" u="none" strike="noStrike" kern="1200" cap="none" spc="0" normalizeH="0" baseline="0" noProof="0" smtClean="0">
                <a:ln>
                  <a:noFill/>
                </a:ln>
                <a:solidFill>
                  <a:schemeClr val="tx1"/>
                </a:solidFill>
                <a:effectLst/>
                <a:uLnTx/>
                <a:uFillTx/>
                <a:latin typeface="+mn-lt"/>
                <a:ea typeface="+mn-ea"/>
                <a:cs typeface="+mn-cs"/>
              </a:rPr>
              <a:t> o </a:t>
            </a:r>
            <a:r>
              <a:rPr kumimoji="0" lang="es-ES" sz="2700" b="1" i="0" u="none" strike="noStrike" kern="1200" cap="none" spc="0" normalizeH="0" baseline="0" noProof="0" smtClean="0">
                <a:ln>
                  <a:noFill/>
                </a:ln>
                <a:solidFill>
                  <a:schemeClr val="tx1"/>
                </a:solidFill>
                <a:effectLst/>
                <a:uLnTx/>
                <a:uFillTx/>
                <a:latin typeface="+mn-lt"/>
                <a:ea typeface="+mn-ea"/>
                <a:cs typeface="+mn-cs"/>
              </a:rPr>
              <a:t>videocámara</a:t>
            </a:r>
            <a:r>
              <a:rPr kumimoji="0" lang="es-ES" sz="2700" b="0" i="0" u="none" strike="noStrike" kern="1200" cap="none" spc="0" normalizeH="0" baseline="0" noProof="0" smtClean="0">
                <a:ln>
                  <a:noFill/>
                </a:ln>
                <a:solidFill>
                  <a:schemeClr val="tx1"/>
                </a:solidFill>
                <a:effectLst/>
                <a:uLnTx/>
                <a:uFillTx/>
                <a:latin typeface="+mn-lt"/>
                <a:ea typeface="+mn-ea"/>
                <a:cs typeface="+mn-cs"/>
              </a:rPr>
              <a:t> es un dispositivo que captura imágenes convirtiéndolas en señales eléctricas, en la mayoría de los casos a señal de </a:t>
            </a:r>
            <a:r>
              <a:rPr kumimoji="0" lang="es-ES" sz="2700" b="0" i="0" u="none" strike="noStrike" kern="1200" cap="none" spc="0" normalizeH="0" baseline="0" noProof="0" smtClean="0">
                <a:ln>
                  <a:noFill/>
                </a:ln>
                <a:solidFill>
                  <a:schemeClr val="tx1"/>
                </a:solidFill>
                <a:effectLst/>
                <a:uLnTx/>
                <a:uFillTx/>
                <a:latin typeface="+mn-lt"/>
                <a:ea typeface="+mn-ea"/>
                <a:cs typeface="+mn-cs"/>
                <a:hlinkClick r:id="rId2" tooltip="Vídeo"/>
              </a:rPr>
              <a:t>vídeo</a:t>
            </a:r>
            <a:r>
              <a:rPr kumimoji="0" lang="es-ES" sz="2700" b="0" i="0" u="none" strike="noStrike" kern="1200" cap="none" spc="0" normalizeH="0" baseline="0" noProof="0" smtClean="0">
                <a:ln>
                  <a:noFill/>
                </a:ln>
                <a:solidFill>
                  <a:schemeClr val="tx1"/>
                </a:solidFill>
                <a:effectLst/>
                <a:uLnTx/>
                <a:uFillTx/>
                <a:latin typeface="+mn-lt"/>
                <a:ea typeface="+mn-ea"/>
                <a:cs typeface="+mn-cs"/>
              </a:rPr>
              <a:t>. En otras palabras, una cámara de vídeo es un transductor óptico.</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Camara digital</a:t>
            </a:r>
            <a:endParaRPr lang="en-US" dirty="0"/>
          </a:p>
        </p:txBody>
      </p:sp>
      <p:pic>
        <p:nvPicPr>
          <p:cNvPr id="21506" name="Picture 2" descr="http://www.canal-electronica.es/Camaras_Digitales_Compactas/Images/Camara_Digital_Sony_DSCH2.jpg"/>
          <p:cNvPicPr>
            <a:picLocks noChangeAspect="1" noChangeArrowheads="1"/>
          </p:cNvPicPr>
          <p:nvPr/>
        </p:nvPicPr>
        <p:blipFill>
          <a:blip r:embed="rId2" cstate="print"/>
          <a:srcRect/>
          <a:stretch>
            <a:fillRect/>
          </a:stretch>
        </p:blipFill>
        <p:spPr bwMode="auto">
          <a:xfrm>
            <a:off x="457200" y="1447800"/>
            <a:ext cx="4114800" cy="4114800"/>
          </a:xfrm>
          <a:prstGeom prst="rect">
            <a:avLst/>
          </a:prstGeom>
          <a:noFill/>
        </p:spPr>
      </p:pic>
      <p:sp>
        <p:nvSpPr>
          <p:cNvPr id="5" name="4 CuadroTexto"/>
          <p:cNvSpPr txBox="1"/>
          <p:nvPr/>
        </p:nvSpPr>
        <p:spPr>
          <a:xfrm>
            <a:off x="5410200" y="1600200"/>
            <a:ext cx="3276600" cy="3970318"/>
          </a:xfrm>
          <a:prstGeom prst="rect">
            <a:avLst/>
          </a:prstGeom>
          <a:noFill/>
        </p:spPr>
        <p:txBody>
          <a:bodyPr wrap="square" rtlCol="0">
            <a:spAutoFit/>
          </a:bodyPr>
          <a:lstStyle/>
          <a:p>
            <a:r>
              <a:rPr lang="es-EC" sz="2800" dirty="0" smtClean="0"/>
              <a:t>Con modernos sistemas estabilizadores de imágenes. </a:t>
            </a:r>
          </a:p>
          <a:p>
            <a:r>
              <a:rPr lang="es-EC" sz="2800" dirty="0" smtClean="0"/>
              <a:t>Toma de imágenes en movimiento. </a:t>
            </a:r>
          </a:p>
          <a:p>
            <a:r>
              <a:rPr lang="es-EC" sz="2800" dirty="0" smtClean="0"/>
              <a:t>Con dispositivos </a:t>
            </a:r>
            <a:r>
              <a:rPr lang="es-EC" sz="2800" dirty="0" err="1" smtClean="0"/>
              <a:t>Smile</a:t>
            </a:r>
            <a:r>
              <a:rPr lang="es-EC" sz="2800" dirty="0" smtClean="0"/>
              <a:t> </a:t>
            </a:r>
            <a:r>
              <a:rPr lang="es-EC" sz="2800" dirty="0" err="1" smtClean="0"/>
              <a:t>Shutter</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n-US" dirty="0" smtClean="0"/>
              <a:t>Camara de </a:t>
            </a:r>
            <a:r>
              <a:rPr lang="es-EC" dirty="0" smtClean="0"/>
              <a:t>televisión</a:t>
            </a:r>
            <a:endParaRPr lang="en-US" dirty="0"/>
          </a:p>
        </p:txBody>
      </p:sp>
      <p:pic>
        <p:nvPicPr>
          <p:cNvPr id="4" name="Picture 2" descr="Archivo:Camaras TV.JPG">
            <a:hlinkClick r:id="rId2"/>
          </p:cNvPr>
          <p:cNvPicPr>
            <a:picLocks noGrp="1" noChangeAspect="1" noChangeArrowheads="1"/>
          </p:cNvPicPr>
          <p:nvPr>
            <p:ph idx="1"/>
          </p:nvPr>
        </p:nvPicPr>
        <p:blipFill>
          <a:blip r:embed="rId3" cstate="print"/>
          <a:srcRect/>
          <a:stretch>
            <a:fillRect/>
          </a:stretch>
        </p:blipFill>
        <p:spPr bwMode="auto">
          <a:xfrm>
            <a:off x="1554692" y="1481138"/>
            <a:ext cx="6034616" cy="452596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Cámaras de bolsillo</a:t>
            </a:r>
            <a:endParaRPr lang="en-US" dirty="0"/>
          </a:p>
        </p:txBody>
      </p:sp>
      <p:pic>
        <p:nvPicPr>
          <p:cNvPr id="4098" name="Picture 2" descr="http://static.obolog.com/multimedia/fotos/162000/161646/161646-104618.jpg"/>
          <p:cNvPicPr>
            <a:picLocks noChangeAspect="1" noChangeArrowheads="1"/>
          </p:cNvPicPr>
          <p:nvPr/>
        </p:nvPicPr>
        <p:blipFill>
          <a:blip r:embed="rId2" cstate="print"/>
          <a:srcRect/>
          <a:stretch>
            <a:fillRect/>
          </a:stretch>
        </p:blipFill>
        <p:spPr bwMode="auto">
          <a:xfrm>
            <a:off x="1219200" y="1600200"/>
            <a:ext cx="6553200" cy="414978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Cámaras </a:t>
            </a:r>
            <a:r>
              <a:rPr lang="es-EC" dirty="0" err="1" smtClean="0"/>
              <a:t>termicas</a:t>
            </a:r>
            <a:endParaRPr lang="en-US" dirty="0"/>
          </a:p>
        </p:txBody>
      </p:sp>
      <p:pic>
        <p:nvPicPr>
          <p:cNvPr id="18434" name="Picture 2" descr="Parte frontal de la cámara térmica PCE-TC 3."/>
          <p:cNvPicPr>
            <a:picLocks noChangeAspect="1" noChangeArrowheads="1"/>
          </p:cNvPicPr>
          <p:nvPr/>
        </p:nvPicPr>
        <p:blipFill>
          <a:blip r:embed="rId2" cstate="print"/>
          <a:srcRect/>
          <a:stretch>
            <a:fillRect/>
          </a:stretch>
        </p:blipFill>
        <p:spPr bwMode="auto">
          <a:xfrm>
            <a:off x="304800" y="1295400"/>
            <a:ext cx="2381250" cy="3590926"/>
          </a:xfrm>
          <a:prstGeom prst="rect">
            <a:avLst/>
          </a:prstGeom>
          <a:noFill/>
        </p:spPr>
      </p:pic>
      <p:pic>
        <p:nvPicPr>
          <p:cNvPr id="18436" name="Picture 4" descr="Parte posterior de la cámara térmica PCE-TC 3."/>
          <p:cNvPicPr>
            <a:picLocks noChangeAspect="1" noChangeArrowheads="1"/>
          </p:cNvPicPr>
          <p:nvPr/>
        </p:nvPicPr>
        <p:blipFill>
          <a:blip r:embed="rId3" cstate="print"/>
          <a:srcRect/>
          <a:stretch>
            <a:fillRect/>
          </a:stretch>
        </p:blipFill>
        <p:spPr bwMode="auto">
          <a:xfrm>
            <a:off x="2286000" y="2667000"/>
            <a:ext cx="2381250" cy="3590926"/>
          </a:xfrm>
          <a:prstGeom prst="rect">
            <a:avLst/>
          </a:prstGeom>
          <a:noFill/>
        </p:spPr>
      </p:pic>
      <p:pic>
        <p:nvPicPr>
          <p:cNvPr id="18438" name="Picture 6" descr="http://i2.esmas.com/2009/05/23/51058/camara-termica-300x350.jpg"/>
          <p:cNvPicPr>
            <a:picLocks noChangeAspect="1" noChangeArrowheads="1"/>
          </p:cNvPicPr>
          <p:nvPr/>
        </p:nvPicPr>
        <p:blipFill>
          <a:blip r:embed="rId4" cstate="print"/>
          <a:srcRect/>
          <a:stretch>
            <a:fillRect/>
          </a:stretch>
        </p:blipFill>
        <p:spPr bwMode="auto">
          <a:xfrm>
            <a:off x="5181600" y="1905000"/>
            <a:ext cx="2857500" cy="33337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Nueva aplicación: Para saber qué pasó realmente, ya sea que apagaron un servidor y nadie sabe quien fue, o entraron a tu cuarto y se te perdió algo.</a:t>
            </a:r>
            <a:endParaRPr lang="en-US" dirty="0"/>
          </a:p>
        </p:txBody>
      </p:sp>
      <p:sp>
        <p:nvSpPr>
          <p:cNvPr id="3" name="2 Título"/>
          <p:cNvSpPr>
            <a:spLocks noGrp="1"/>
          </p:cNvSpPr>
          <p:nvPr>
            <p:ph type="title"/>
          </p:nvPr>
        </p:nvSpPr>
        <p:spPr/>
        <p:txBody>
          <a:bodyPr/>
          <a:lstStyle/>
          <a:p>
            <a:r>
              <a:rPr lang="es-EC" dirty="0" smtClean="0"/>
              <a:t>Cámaras de vigilancia Webcam</a:t>
            </a:r>
            <a:endParaRPr lang="en-US" dirty="0"/>
          </a:p>
        </p:txBody>
      </p:sp>
      <p:pic>
        <p:nvPicPr>
          <p:cNvPr id="19458" name="Picture 2" descr="4180764438 ede34d5a17 o Convierte tu Webcam en una Cámara de Vigilancia"/>
          <p:cNvPicPr>
            <a:picLocks noChangeAspect="1" noChangeArrowheads="1"/>
          </p:cNvPicPr>
          <p:nvPr/>
        </p:nvPicPr>
        <p:blipFill>
          <a:blip r:embed="rId2" cstate="print"/>
          <a:srcRect/>
          <a:stretch>
            <a:fillRect/>
          </a:stretch>
        </p:blipFill>
        <p:spPr bwMode="auto">
          <a:xfrm>
            <a:off x="4038600" y="3352800"/>
            <a:ext cx="4038600" cy="3053182"/>
          </a:xfrm>
          <a:prstGeom prst="rect">
            <a:avLst/>
          </a:prstGeom>
          <a:noFill/>
        </p:spPr>
      </p:pic>
      <p:pic>
        <p:nvPicPr>
          <p:cNvPr id="19460" name="Picture 4" descr="http://www.image-acquire.com/USB%20Foot%20Web%20Cam%20with%20LED.jpg"/>
          <p:cNvPicPr>
            <a:picLocks noChangeAspect="1" noChangeArrowheads="1"/>
          </p:cNvPicPr>
          <p:nvPr/>
        </p:nvPicPr>
        <p:blipFill>
          <a:blip r:embed="rId3" cstate="print"/>
          <a:srcRect/>
          <a:stretch>
            <a:fillRect/>
          </a:stretch>
        </p:blipFill>
        <p:spPr bwMode="auto">
          <a:xfrm>
            <a:off x="1143000" y="3962400"/>
            <a:ext cx="2146300" cy="16097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800600" y="1981200"/>
            <a:ext cx="3657600" cy="4114800"/>
          </a:xfrm>
        </p:spPr>
        <p:txBody>
          <a:bodyPr>
            <a:normAutofit/>
          </a:bodyPr>
          <a:lstStyle/>
          <a:p>
            <a:r>
              <a:rPr lang="es-ES" sz="1800" dirty="0" smtClean="0"/>
              <a:t>Fotografían nuestras casas y a nosotros mismos, nuestros equipos monitorizados. Éste es el entorno en el que vivimos a diario. Nos vigila, pero se da de bruces con el derecho a la intimidad. Los límites los pone la ley, pero la tecnología cada día avanza más.</a:t>
            </a:r>
            <a:endParaRPr lang="en-US" sz="1800" dirty="0"/>
          </a:p>
        </p:txBody>
      </p:sp>
      <p:sp>
        <p:nvSpPr>
          <p:cNvPr id="3" name="2 Título"/>
          <p:cNvSpPr>
            <a:spLocks noGrp="1"/>
          </p:cNvSpPr>
          <p:nvPr>
            <p:ph type="title"/>
          </p:nvPr>
        </p:nvSpPr>
        <p:spPr/>
        <p:txBody>
          <a:bodyPr/>
          <a:lstStyle/>
          <a:p>
            <a:r>
              <a:rPr lang="es-EC" dirty="0" smtClean="0"/>
              <a:t>Cámaras satelitales</a:t>
            </a:r>
            <a:endParaRPr lang="en-US" dirty="0"/>
          </a:p>
        </p:txBody>
      </p:sp>
      <p:pic>
        <p:nvPicPr>
          <p:cNvPr id="20482" name="Picture 2" descr="http://2.bp.blogspot.com/_SI1kjnbbLSs/SaclzWM7q0I/AAAAAAAAB7E/s0Z42v_KiCc/s320/hiw_sat_main_485.jpg"/>
          <p:cNvPicPr>
            <a:picLocks noChangeAspect="1" noChangeArrowheads="1"/>
          </p:cNvPicPr>
          <p:nvPr/>
        </p:nvPicPr>
        <p:blipFill>
          <a:blip r:embed="rId2" cstate="print"/>
          <a:srcRect/>
          <a:stretch>
            <a:fillRect/>
          </a:stretch>
        </p:blipFill>
        <p:spPr bwMode="auto">
          <a:xfrm>
            <a:off x="685800" y="1600200"/>
            <a:ext cx="4089779" cy="4724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b="1" dirty="0" smtClean="0"/>
              <a:t>Cámara avanzada para sondeos</a:t>
            </a:r>
            <a:r>
              <a:rPr lang="es-ES" dirty="0" smtClean="0"/>
              <a:t> (en inglés, </a:t>
            </a:r>
            <a:r>
              <a:rPr lang="es-ES" b="1" dirty="0" err="1" smtClean="0"/>
              <a:t>Advanced</a:t>
            </a:r>
            <a:r>
              <a:rPr lang="es-ES" b="1" dirty="0" smtClean="0"/>
              <a:t> Camera </a:t>
            </a:r>
            <a:r>
              <a:rPr lang="es-ES" b="1" dirty="0" err="1" smtClean="0"/>
              <a:t>for</a:t>
            </a:r>
            <a:r>
              <a:rPr lang="es-ES" b="1" dirty="0" smtClean="0"/>
              <a:t> </a:t>
            </a:r>
            <a:r>
              <a:rPr lang="es-ES" b="1" dirty="0" err="1" smtClean="0"/>
              <a:t>Surveys</a:t>
            </a:r>
            <a:r>
              <a:rPr lang="es-ES" dirty="0" smtClean="0"/>
              <a:t>, ACS) es un instrumento axial de tercera generación instalado a bordo del telescopios espaciales. </a:t>
            </a:r>
            <a:endParaRPr lang="en-US" dirty="0"/>
          </a:p>
        </p:txBody>
      </p:sp>
      <p:sp>
        <p:nvSpPr>
          <p:cNvPr id="3" name="2 Título"/>
          <p:cNvSpPr>
            <a:spLocks noGrp="1"/>
          </p:cNvSpPr>
          <p:nvPr>
            <p:ph type="title"/>
          </p:nvPr>
        </p:nvSpPr>
        <p:spPr/>
        <p:txBody>
          <a:bodyPr/>
          <a:lstStyle/>
          <a:p>
            <a:r>
              <a:rPr lang="es-EC" dirty="0" err="1" smtClean="0"/>
              <a:t>Camaras</a:t>
            </a:r>
            <a:r>
              <a:rPr lang="es-EC" dirty="0" smtClean="0"/>
              <a:t> espaciales</a:t>
            </a:r>
            <a:endParaRPr lang="en-US" dirty="0"/>
          </a:p>
        </p:txBody>
      </p:sp>
      <p:pic>
        <p:nvPicPr>
          <p:cNvPr id="22530" name="Picture 2" descr="http://t2.gstatic.com/images?q=tbn:nbquteaWSJacDM:http://portalhispano.files.wordpress.com/2008/11/hubble2.jpg">
            <a:hlinkClick r:id="rId2"/>
          </p:cNvPr>
          <p:cNvPicPr>
            <a:picLocks noChangeAspect="1" noChangeArrowheads="1"/>
          </p:cNvPicPr>
          <p:nvPr/>
        </p:nvPicPr>
        <p:blipFill>
          <a:blip r:embed="rId3" cstate="print"/>
          <a:srcRect/>
          <a:stretch>
            <a:fillRect/>
          </a:stretch>
        </p:blipFill>
        <p:spPr bwMode="auto">
          <a:xfrm>
            <a:off x="990600" y="3276600"/>
            <a:ext cx="3200400" cy="3270997"/>
          </a:xfrm>
          <a:prstGeom prst="rect">
            <a:avLst/>
          </a:prstGeom>
          <a:noFill/>
        </p:spPr>
      </p:pic>
      <p:pic>
        <p:nvPicPr>
          <p:cNvPr id="22534" name="Picture 6" descr="http://www.fotografias.net/wp-content/uploads/hubble_telescopio.jpg"/>
          <p:cNvPicPr>
            <a:picLocks noChangeAspect="1" noChangeArrowheads="1"/>
          </p:cNvPicPr>
          <p:nvPr/>
        </p:nvPicPr>
        <p:blipFill>
          <a:blip r:embed="rId4" cstate="print"/>
          <a:srcRect/>
          <a:stretch>
            <a:fillRect/>
          </a:stretch>
        </p:blipFill>
        <p:spPr bwMode="auto">
          <a:xfrm>
            <a:off x="5105400" y="3276600"/>
            <a:ext cx="3290900" cy="32004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48</TotalTime>
  <Words>768</Words>
  <Application>Microsoft Office PowerPoint</Application>
  <PresentationFormat>Presentación en pantalla (4:3)</PresentationFormat>
  <Paragraphs>51</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Concurrencia</vt:lpstr>
      <vt:lpstr>Otros Dispositivos de entrada de informacion</vt:lpstr>
      <vt:lpstr>Diapositiva 2</vt:lpstr>
      <vt:lpstr>Camara digital</vt:lpstr>
      <vt:lpstr>Camara de televisión</vt:lpstr>
      <vt:lpstr>Cámaras de bolsillo</vt:lpstr>
      <vt:lpstr>Cámaras termicas</vt:lpstr>
      <vt:lpstr>Cámaras de vigilancia Webcam</vt:lpstr>
      <vt:lpstr>Cámaras satelitales</vt:lpstr>
      <vt:lpstr>Camaras espaciales</vt:lpstr>
      <vt:lpstr>Cámaras controladas a distancia a través de dispositivos moviles</vt:lpstr>
      <vt:lpstr>Diapositiva 11</vt:lpstr>
      <vt:lpstr>SCANNER</vt:lpstr>
      <vt:lpstr>Security Scan</vt:lpstr>
      <vt:lpstr>Escáner de código de barras</vt:lpstr>
      <vt:lpstr>SCANNER DE RESONANCIA MAGNETICA</vt:lpstr>
      <vt:lpstr>Scanner de Iris</vt:lpstr>
    </vt:vector>
  </TitlesOfParts>
  <Company>Omarsa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CAMARAS</dc:title>
  <dc:creator>pbarreiro</dc:creator>
  <cp:lastModifiedBy>Jairo Mieles</cp:lastModifiedBy>
  <cp:revision>9</cp:revision>
  <dcterms:created xsi:type="dcterms:W3CDTF">2010-03-06T14:40:21Z</dcterms:created>
  <dcterms:modified xsi:type="dcterms:W3CDTF">2010-03-06T15:32:37Z</dcterms:modified>
</cp:coreProperties>
</file>