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52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E5D5-C548-4906-A6C4-44BACFE99C9E}" type="datetimeFigureOut">
              <a:rPr lang="es-EC" smtClean="0"/>
              <a:t>14/01/2012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7920-CDEB-42D5-AB92-9CDA93A97F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7464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E5D5-C548-4906-A6C4-44BACFE99C9E}" type="datetimeFigureOut">
              <a:rPr lang="es-EC" smtClean="0"/>
              <a:t>14/01/2012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7920-CDEB-42D5-AB92-9CDA93A97F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9820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E5D5-C548-4906-A6C4-44BACFE99C9E}" type="datetimeFigureOut">
              <a:rPr lang="es-EC" smtClean="0"/>
              <a:t>14/01/2012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7920-CDEB-42D5-AB92-9CDA93A97F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7610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E5D5-C548-4906-A6C4-44BACFE99C9E}" type="datetimeFigureOut">
              <a:rPr lang="es-EC" smtClean="0"/>
              <a:t>14/01/2012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7920-CDEB-42D5-AB92-9CDA93A97F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8964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E5D5-C548-4906-A6C4-44BACFE99C9E}" type="datetimeFigureOut">
              <a:rPr lang="es-EC" smtClean="0"/>
              <a:t>14/01/2012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7920-CDEB-42D5-AB92-9CDA93A97F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7373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E5D5-C548-4906-A6C4-44BACFE99C9E}" type="datetimeFigureOut">
              <a:rPr lang="es-EC" smtClean="0"/>
              <a:t>14/01/2012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7920-CDEB-42D5-AB92-9CDA93A97F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7417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E5D5-C548-4906-A6C4-44BACFE99C9E}" type="datetimeFigureOut">
              <a:rPr lang="es-EC" smtClean="0"/>
              <a:t>14/01/2012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7920-CDEB-42D5-AB92-9CDA93A97F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04076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E5D5-C548-4906-A6C4-44BACFE99C9E}" type="datetimeFigureOut">
              <a:rPr lang="es-EC" smtClean="0"/>
              <a:t>14/01/2012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7920-CDEB-42D5-AB92-9CDA93A97F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6383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E5D5-C548-4906-A6C4-44BACFE99C9E}" type="datetimeFigureOut">
              <a:rPr lang="es-EC" smtClean="0"/>
              <a:t>14/01/2012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7920-CDEB-42D5-AB92-9CDA93A97F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54902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E5D5-C548-4906-A6C4-44BACFE99C9E}" type="datetimeFigureOut">
              <a:rPr lang="es-EC" smtClean="0"/>
              <a:t>14/01/2012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7920-CDEB-42D5-AB92-9CDA93A97F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5274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E5D5-C548-4906-A6C4-44BACFE99C9E}" type="datetimeFigureOut">
              <a:rPr lang="es-EC" smtClean="0"/>
              <a:t>14/01/2012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7920-CDEB-42D5-AB92-9CDA93A97F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76386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E5D5-C548-4906-A6C4-44BACFE99C9E}" type="datetimeFigureOut">
              <a:rPr lang="es-EC" smtClean="0"/>
              <a:t>14/01/2012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47920-CDEB-42D5-AB92-9CDA93A97F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4551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8556" y="980728"/>
            <a:ext cx="7772400" cy="1470025"/>
          </a:xfrm>
        </p:spPr>
        <p:txBody>
          <a:bodyPr/>
          <a:lstStyle/>
          <a:p>
            <a:r>
              <a:rPr lang="en-US" b="1" dirty="0" err="1"/>
              <a:t>Giróscopos</a:t>
            </a:r>
            <a:r>
              <a:rPr lang="en-US" dirty="0"/>
              <a:t> 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763688" y="2636912"/>
            <a:ext cx="5612130" cy="314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Principios del giróscopo MEMS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199" y="1340768"/>
            <a:ext cx="8229600" cy="892696"/>
          </a:xfrm>
        </p:spPr>
        <p:txBody>
          <a:bodyPr>
            <a:noAutofit/>
          </a:bodyPr>
          <a:lstStyle/>
          <a:p>
            <a:r>
              <a:rPr lang="es-EC" sz="2000" b="1" dirty="0" err="1"/>
              <a:t>Coriolis</a:t>
            </a:r>
            <a:r>
              <a:rPr lang="es-EC" sz="2000" b="1" dirty="0"/>
              <a:t> </a:t>
            </a:r>
            <a:r>
              <a:rPr lang="es-EC" sz="2000" b="1" dirty="0" err="1"/>
              <a:t>effect</a:t>
            </a:r>
            <a:endParaRPr lang="es-EC" sz="2000" dirty="0"/>
          </a:p>
          <a:p>
            <a:pPr marL="0" indent="0">
              <a:buNone/>
            </a:pPr>
            <a:r>
              <a:rPr lang="en-US" sz="2000" dirty="0"/>
              <a:t>Constrained motion means a force is imparted.</a:t>
            </a:r>
            <a:endParaRPr lang="es-EC" sz="2000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4364355" cy="25977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717848" y="508518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By measuring the imparted force (or its effect on an oscillator), we </a:t>
            </a:r>
            <a:r>
              <a:rPr lang="en-US" sz="1600" dirty="0" smtClean="0"/>
              <a:t>can measure </a:t>
            </a:r>
            <a:r>
              <a:rPr lang="en-US" sz="1600" dirty="0"/>
              <a:t>the angular velocity. Almost all MEMS </a:t>
            </a:r>
            <a:r>
              <a:rPr lang="en-US" sz="1600" dirty="0" err="1"/>
              <a:t>Giróscopos</a:t>
            </a:r>
            <a:r>
              <a:rPr lang="en-US" sz="1600" dirty="0"/>
              <a:t> use this feature.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80402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Principios del giróscopo MEMS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Tuning fork gyroscope</a:t>
            </a:r>
            <a:endParaRPr lang="es-EC" dirty="0"/>
          </a:p>
          <a:p>
            <a:pPr marL="0" indent="0">
              <a:buNone/>
            </a:pPr>
            <a:r>
              <a:rPr lang="en-US" dirty="0"/>
              <a:t>A tuning fork is simple example of the </a:t>
            </a:r>
            <a:r>
              <a:rPr lang="en-US" dirty="0" err="1"/>
              <a:t>Coriolis</a:t>
            </a:r>
            <a:r>
              <a:rPr lang="en-US" dirty="0"/>
              <a:t> effect and how it can be used </a:t>
            </a:r>
            <a:r>
              <a:rPr lang="en-US" dirty="0" smtClean="0"/>
              <a:t>to </a:t>
            </a:r>
            <a:r>
              <a:rPr lang="es-EC" dirty="0" smtClean="0"/>
              <a:t>monitor </a:t>
            </a:r>
            <a:r>
              <a:rPr lang="es-EC" dirty="0"/>
              <a:t>angular </a:t>
            </a:r>
            <a:r>
              <a:rPr lang="es-EC" dirty="0" err="1"/>
              <a:t>motion</a:t>
            </a:r>
            <a:r>
              <a:rPr lang="es-EC" dirty="0"/>
              <a:t>.</a:t>
            </a:r>
          </a:p>
          <a:p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3378835" cy="26206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683568" y="511354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By measuring the amplitude of oscillation in the sideways direction, </a:t>
            </a:r>
            <a:r>
              <a:rPr lang="en-US" sz="1600" dirty="0" smtClean="0"/>
              <a:t>the angular </a:t>
            </a:r>
            <a:r>
              <a:rPr lang="en-US" sz="1600" dirty="0"/>
              <a:t>motion can be deduced. Used in Daimler Benz AG MEMS gyroscope.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117867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Principios del giróscopo MEMS</a:t>
            </a:r>
            <a:endParaRPr lang="es-EC" dirty="0"/>
          </a:p>
        </p:txBody>
      </p:sp>
      <p:pic>
        <p:nvPicPr>
          <p:cNvPr id="1026" name="Imagen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74897"/>
            <a:ext cx="3419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n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51109"/>
            <a:ext cx="197167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7181" y="1740813"/>
            <a:ext cx="834963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810000"/>
                </a:solidFill>
                <a:effectLst/>
                <a:latin typeface="Calibri" pitchFamily="34" charset="0"/>
                <a:ea typeface="Calibri" pitchFamily="34" charset="0"/>
                <a:cs typeface="Trebuchet MS" pitchFamily="34" charset="0"/>
              </a:rPr>
              <a:t>Vibrating ring gyroscope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rebuchet MS" pitchFamily="34" charset="0"/>
              </a:rPr>
              <a:t>A ring is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rebuchet MS" pitchFamily="34" charset="0"/>
              </a:rPr>
              <a:t>flexured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rebuchet MS" pitchFamily="34" charset="0"/>
              </a:rPr>
              <a:t> back and forth in resonant mode. </a:t>
            </a:r>
            <a:r>
              <a:rPr kumimoji="0" lang="es-EC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rebuchet MS" pitchFamily="34" charset="0"/>
              </a:rPr>
              <a:t>The</a:t>
            </a: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rebuchet MS" pitchFamily="34" charset="0"/>
              </a:rPr>
              <a:t> </a:t>
            </a:r>
            <a:r>
              <a:rPr kumimoji="0" lang="es-EC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rebuchet MS" pitchFamily="34" charset="0"/>
              </a:rPr>
              <a:t>Coriolis</a:t>
            </a: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rebuchet MS" pitchFamily="34" charset="0"/>
              </a:rPr>
              <a:t> </a:t>
            </a:r>
            <a:r>
              <a:rPr kumimoji="0" lang="es-EC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rebuchet MS" pitchFamily="34" charset="0"/>
              </a:rPr>
              <a:t>effect</a:t>
            </a: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rebuchet MS" pitchFamily="34" charset="0"/>
              </a:rPr>
              <a:t> induces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rebuchet MS" pitchFamily="34" charset="0"/>
              </a:rPr>
              <a:t>flexure that is sideways (and out of phase) with the driving flexure.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1520" y="5363633"/>
            <a:ext cx="72728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rebuchet MS" pitchFamily="34" charset="0"/>
              </a:rPr>
              <a:t>Since the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rebuchet MS" pitchFamily="34" charset="0"/>
              </a:rPr>
              <a:t>Coriolis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rebuchet MS" pitchFamily="34" charset="0"/>
              </a:rPr>
              <a:t> force vibrates the ring sideways, it produces a second mode of vibration which adds to the first. The result is a “rotation” of the mode pattern of the ring. Most MEMS gyros use this method in closed-loop mode.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87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/>
              <a:t>MEMS </a:t>
            </a:r>
            <a:r>
              <a:rPr lang="es-EC" b="1" dirty="0" err="1"/>
              <a:t>Gyroscope</a:t>
            </a:r>
            <a:r>
              <a:rPr lang="es-EC" b="1" dirty="0"/>
              <a:t> </a:t>
            </a:r>
            <a:r>
              <a:rPr lang="es-EC" b="1" dirty="0" err="1" smtClean="0"/>
              <a:t>examples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3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Example device: Delco Electronics Corp.</a:t>
            </a:r>
            <a:endParaRPr lang="es-EC" dirty="0"/>
          </a:p>
          <a:p>
            <a:pPr marL="0" indent="0">
              <a:buNone/>
            </a:pPr>
            <a:r>
              <a:rPr lang="en-US" dirty="0"/>
              <a:t>Vibrating ring assembly electroformed on CMOS substrate</a:t>
            </a:r>
            <a:r>
              <a:rPr lang="en-US" dirty="0" smtClean="0"/>
              <a:t>.</a:t>
            </a:r>
            <a:endParaRPr lang="es-EC" dirty="0"/>
          </a:p>
        </p:txBody>
      </p:sp>
      <p:pic>
        <p:nvPicPr>
          <p:cNvPr id="2053" name="Imagen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97" y="2348880"/>
            <a:ext cx="151447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agen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32856"/>
            <a:ext cx="353377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n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97" y="4019401"/>
            <a:ext cx="151447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n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268" y="4219426"/>
            <a:ext cx="15144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n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90851"/>
            <a:ext cx="143827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rebuchet MS" pitchFamily="34" charset="0"/>
              </a:rPr>
              <a:t>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3514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4848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rebuchet MS" pitchFamily="34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5838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rebuchet MS" pitchFamily="34" charset="0"/>
              </a:rPr>
              <a:t>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6886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rebuchet MS" pitchFamily="34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91082" y="5546437"/>
            <a:ext cx="81853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Device is freestanding metal. High precision capacitance circuits monitor ring</a:t>
            </a:r>
            <a:endParaRPr lang="es-EC" sz="1600" dirty="0"/>
          </a:p>
          <a:p>
            <a:r>
              <a:rPr lang="en-US" sz="1600" dirty="0"/>
              <a:t>vibration and provide electrostatic actuation for closed loop operation.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275132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MEMS </a:t>
            </a:r>
            <a:r>
              <a:rPr lang="es-EC" b="1" dirty="0" err="1"/>
              <a:t>Gyroscope</a:t>
            </a:r>
            <a:r>
              <a:rPr lang="es-EC" b="1" dirty="0"/>
              <a:t> </a:t>
            </a:r>
            <a:r>
              <a:rPr lang="es-EC" b="1" dirty="0" err="1"/>
              <a:t>examples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2655"/>
          </a:xfrm>
        </p:spPr>
        <p:txBody>
          <a:bodyPr>
            <a:normAutofit fontScale="47500" lnSpcReduction="20000"/>
          </a:bodyPr>
          <a:lstStyle/>
          <a:p>
            <a:r>
              <a:rPr lang="es-EC" b="1" dirty="0" err="1"/>
              <a:t>Example</a:t>
            </a:r>
            <a:r>
              <a:rPr lang="es-EC" b="1" dirty="0"/>
              <a:t> </a:t>
            </a:r>
            <a:r>
              <a:rPr lang="es-EC" b="1" dirty="0" err="1"/>
              <a:t>device</a:t>
            </a:r>
            <a:r>
              <a:rPr lang="es-EC" b="1" dirty="0"/>
              <a:t>: </a:t>
            </a:r>
            <a:r>
              <a:rPr lang="es-EC" b="1" dirty="0" err="1"/>
              <a:t>Silicon</a:t>
            </a:r>
            <a:r>
              <a:rPr lang="es-EC" b="1" dirty="0"/>
              <a:t> </a:t>
            </a:r>
            <a:r>
              <a:rPr lang="es-EC" b="1" dirty="0" err="1"/>
              <a:t>Sensing</a:t>
            </a:r>
            <a:r>
              <a:rPr lang="es-EC" b="1" dirty="0"/>
              <a:t> </a:t>
            </a:r>
            <a:r>
              <a:rPr lang="es-EC" b="1" dirty="0" err="1"/>
              <a:t>Systems</a:t>
            </a:r>
            <a:endParaRPr lang="es-EC" dirty="0"/>
          </a:p>
          <a:p>
            <a:pPr marL="0" indent="0">
              <a:buNone/>
            </a:pPr>
            <a:r>
              <a:rPr lang="en-US" dirty="0"/>
              <a:t>(Formerly British Aerospace Systems) VSG ring sensor</a:t>
            </a:r>
            <a:r>
              <a:rPr lang="en-US" dirty="0" smtClean="0"/>
              <a:t>.</a:t>
            </a:r>
            <a:endParaRPr lang="es-EC" dirty="0"/>
          </a:p>
        </p:txBody>
      </p:sp>
      <p:pic>
        <p:nvPicPr>
          <p:cNvPr id="3076" name="Imagen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8920"/>
            <a:ext cx="12477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Imagen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83" y="4381500"/>
            <a:ext cx="101917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Imagen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2" y="2315393"/>
            <a:ext cx="341947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agen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58305"/>
            <a:ext cx="204787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400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rebuchet MS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2143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rebuchet MS" pitchFamily="34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4448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rebuchet MS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586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611560" y="5457056"/>
            <a:ext cx="8229600" cy="820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smtClean="0"/>
              <a:t>Device is freestanding metal silicon with metal traces. External magnetic field</a:t>
            </a:r>
            <a:r>
              <a:rPr lang="es-EC" sz="1600" smtClean="0"/>
              <a:t> </a:t>
            </a:r>
            <a:r>
              <a:rPr lang="en-US" sz="1600" smtClean="0"/>
              <a:t>is applied and current loops pass through the device initiating movement. Other metal loops are used to measure induced current.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15080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MEMS </a:t>
            </a:r>
            <a:r>
              <a:rPr lang="es-EC" b="1" dirty="0" err="1"/>
              <a:t>Gyroscope</a:t>
            </a:r>
            <a:r>
              <a:rPr lang="es-EC" b="1" dirty="0"/>
              <a:t> </a:t>
            </a:r>
            <a:r>
              <a:rPr lang="es-EC" b="1" dirty="0" err="1"/>
              <a:t>examples</a:t>
            </a:r>
            <a:endParaRPr lang="es-EC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>
            <a:normAutofit fontScale="62500" lnSpcReduction="20000"/>
          </a:bodyPr>
          <a:lstStyle/>
          <a:p>
            <a:r>
              <a:rPr lang="es-EC" b="1" dirty="0" err="1"/>
              <a:t>Example</a:t>
            </a:r>
            <a:r>
              <a:rPr lang="es-EC" b="1" dirty="0"/>
              <a:t> </a:t>
            </a:r>
            <a:r>
              <a:rPr lang="es-EC" b="1" dirty="0" err="1"/>
              <a:t>device</a:t>
            </a:r>
            <a:r>
              <a:rPr lang="es-EC" b="1" dirty="0"/>
              <a:t>: Daimler Benz AG</a:t>
            </a:r>
            <a:endParaRPr lang="es-EC" dirty="0"/>
          </a:p>
          <a:p>
            <a:pPr marL="0" indent="0">
              <a:buNone/>
            </a:pPr>
            <a:r>
              <a:rPr lang="en-US" dirty="0"/>
              <a:t>Tuning fork sensor (process flow</a:t>
            </a:r>
            <a:r>
              <a:rPr lang="en-US" dirty="0" smtClean="0"/>
              <a:t>).</a:t>
            </a:r>
            <a:endParaRPr lang="es-EC" dirty="0"/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4103370" cy="25203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Rectángulo"/>
          <p:cNvSpPr/>
          <p:nvPr/>
        </p:nvSpPr>
        <p:spPr>
          <a:xfrm>
            <a:off x="539552" y="5525978"/>
            <a:ext cx="80050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Device is fabricated from silicon with piezoelectric actuator (Al Nitride) </a:t>
            </a:r>
            <a:r>
              <a:rPr lang="en-US" sz="1600" dirty="0" smtClean="0"/>
              <a:t>and </a:t>
            </a:r>
            <a:r>
              <a:rPr lang="en-US" sz="1600" dirty="0" err="1" smtClean="0"/>
              <a:t>piezoresistive</a:t>
            </a:r>
            <a:r>
              <a:rPr lang="en-US" sz="1600" dirty="0" smtClean="0"/>
              <a:t> </a:t>
            </a:r>
            <a:r>
              <a:rPr lang="en-US" sz="1600" dirty="0"/>
              <a:t>(diffused) sensor. SOI wafers are fusion bonded together to </a:t>
            </a:r>
            <a:r>
              <a:rPr lang="en-US" sz="1600" dirty="0" smtClean="0"/>
              <a:t>form </a:t>
            </a:r>
            <a:r>
              <a:rPr lang="es-EC" sz="1600" dirty="0" smtClean="0"/>
              <a:t>final </a:t>
            </a:r>
            <a:r>
              <a:rPr lang="es-EC" sz="1600" dirty="0" err="1"/>
              <a:t>device</a:t>
            </a:r>
            <a:r>
              <a:rPr lang="es-EC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518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MEMS </a:t>
            </a:r>
            <a:r>
              <a:rPr lang="es-EC" b="1" dirty="0" err="1"/>
              <a:t>Gyroscope</a:t>
            </a:r>
            <a:r>
              <a:rPr lang="es-EC" b="1" dirty="0"/>
              <a:t> </a:t>
            </a:r>
            <a:r>
              <a:rPr lang="es-EC" b="1" dirty="0" err="1"/>
              <a:t>examples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>
            <a:normAutofit fontScale="55000" lnSpcReduction="20000"/>
          </a:bodyPr>
          <a:lstStyle/>
          <a:p>
            <a:r>
              <a:rPr lang="es-EC" b="1" dirty="0" err="1"/>
              <a:t>Example</a:t>
            </a:r>
            <a:r>
              <a:rPr lang="es-EC" b="1" dirty="0"/>
              <a:t> </a:t>
            </a:r>
            <a:r>
              <a:rPr lang="es-EC" b="1" dirty="0" err="1"/>
              <a:t>device</a:t>
            </a:r>
            <a:r>
              <a:rPr lang="es-EC" b="1" dirty="0"/>
              <a:t>: Roger Bosch </a:t>
            </a:r>
            <a:r>
              <a:rPr lang="es-EC" b="1" dirty="0" err="1"/>
              <a:t>GmbH</a:t>
            </a:r>
            <a:endParaRPr lang="es-EC" dirty="0"/>
          </a:p>
          <a:p>
            <a:pPr marL="0" indent="0">
              <a:buNone/>
            </a:pPr>
            <a:r>
              <a:rPr lang="es-EC" dirty="0" err="1"/>
              <a:t>Tuning</a:t>
            </a:r>
            <a:r>
              <a:rPr lang="es-EC" dirty="0"/>
              <a:t> </a:t>
            </a:r>
            <a:r>
              <a:rPr lang="es-EC" dirty="0" err="1"/>
              <a:t>fork</a:t>
            </a:r>
            <a:r>
              <a:rPr lang="es-EC" dirty="0"/>
              <a:t> </a:t>
            </a:r>
            <a:r>
              <a:rPr lang="es-EC" dirty="0" err="1"/>
              <a:t>with</a:t>
            </a:r>
            <a:r>
              <a:rPr lang="es-EC" dirty="0"/>
              <a:t> lateral </a:t>
            </a:r>
            <a:r>
              <a:rPr lang="es-EC" dirty="0" err="1" smtClean="0"/>
              <a:t>accelerometer</a:t>
            </a:r>
            <a:endParaRPr lang="es-EC" dirty="0"/>
          </a:p>
        </p:txBody>
      </p:sp>
      <p:pic>
        <p:nvPicPr>
          <p:cNvPr id="4100" name="Imagen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160" y="2414587"/>
            <a:ext cx="216217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Imagen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14587"/>
            <a:ext cx="27336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Imagen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215" y="4067348"/>
            <a:ext cx="15525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Imagen 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703" y="4443014"/>
            <a:ext cx="12001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590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rebuchet MS" pitchFamily="34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rebuchet MS" pitchFamily="34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4486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rebuchet MS" pitchFamily="34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5286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78929" y="5466952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Device is fabricated from silicon using surface and bulk </a:t>
            </a:r>
            <a:r>
              <a:rPr lang="en-US" sz="1400" dirty="0" smtClean="0"/>
              <a:t>micromachining methods</a:t>
            </a:r>
            <a:r>
              <a:rPr lang="en-US" sz="1400" dirty="0"/>
              <a:t>. On top of large bulk </a:t>
            </a:r>
            <a:r>
              <a:rPr lang="en-US" sz="1400" dirty="0" err="1"/>
              <a:t>micromachined</a:t>
            </a:r>
            <a:r>
              <a:rPr lang="en-US" sz="1400" dirty="0"/>
              <a:t> oscillator is </a:t>
            </a:r>
            <a:r>
              <a:rPr lang="en-US" sz="1400" dirty="0" smtClean="0"/>
              <a:t>surface </a:t>
            </a:r>
            <a:r>
              <a:rPr lang="en-US" sz="1400" dirty="0" err="1" smtClean="0"/>
              <a:t>micromachined</a:t>
            </a:r>
            <a:r>
              <a:rPr lang="en-US" sz="1400" dirty="0" smtClean="0"/>
              <a:t> </a:t>
            </a:r>
            <a:r>
              <a:rPr lang="en-US" sz="1400" dirty="0"/>
              <a:t>accelerometer similar to the ADXL series. </a:t>
            </a:r>
            <a:r>
              <a:rPr lang="es-EC" sz="1400" dirty="0" err="1"/>
              <a:t>Actuation</a:t>
            </a:r>
            <a:r>
              <a:rPr lang="es-EC" sz="1400" dirty="0"/>
              <a:t> </a:t>
            </a:r>
            <a:r>
              <a:rPr lang="es-EC" sz="1400" dirty="0" err="1"/>
              <a:t>is</a:t>
            </a:r>
            <a:r>
              <a:rPr lang="es-EC" sz="1400" dirty="0"/>
              <a:t> </a:t>
            </a:r>
            <a:r>
              <a:rPr lang="es-EC" sz="1400" dirty="0" err="1"/>
              <a:t>by</a:t>
            </a:r>
            <a:endParaRPr lang="es-EC" sz="1400" dirty="0"/>
          </a:p>
          <a:p>
            <a:r>
              <a:rPr lang="en-US" sz="1400" dirty="0"/>
              <a:t>external magnetic field and inductive current loops.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235336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MEMS </a:t>
            </a:r>
            <a:r>
              <a:rPr lang="es-EC" b="1" dirty="0" err="1"/>
              <a:t>Gyroscope</a:t>
            </a:r>
            <a:r>
              <a:rPr lang="es-EC" b="1" dirty="0"/>
              <a:t> </a:t>
            </a:r>
            <a:r>
              <a:rPr lang="es-EC" b="1" dirty="0" err="1"/>
              <a:t>examples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2656"/>
          </a:xfrm>
        </p:spPr>
        <p:txBody>
          <a:bodyPr>
            <a:normAutofit fontScale="47500" lnSpcReduction="20000"/>
          </a:bodyPr>
          <a:lstStyle/>
          <a:p>
            <a:r>
              <a:rPr lang="es-EC" b="1" dirty="0" err="1"/>
              <a:t>Example</a:t>
            </a:r>
            <a:r>
              <a:rPr lang="es-EC" b="1" dirty="0"/>
              <a:t> </a:t>
            </a:r>
            <a:r>
              <a:rPr lang="es-EC" b="1" dirty="0" err="1"/>
              <a:t>device</a:t>
            </a:r>
            <a:r>
              <a:rPr lang="es-EC" b="1" dirty="0"/>
              <a:t>: Roger Bosch </a:t>
            </a:r>
            <a:r>
              <a:rPr lang="es-EC" b="1" dirty="0" err="1"/>
              <a:t>GmbH</a:t>
            </a:r>
            <a:endParaRPr lang="es-EC" dirty="0"/>
          </a:p>
          <a:p>
            <a:pPr marL="0" indent="0">
              <a:buNone/>
            </a:pPr>
            <a:r>
              <a:rPr lang="es-EC" dirty="0" err="1"/>
              <a:t>Process</a:t>
            </a:r>
            <a:r>
              <a:rPr lang="es-EC" dirty="0"/>
              <a:t> </a:t>
            </a:r>
            <a:r>
              <a:rPr lang="es-EC" dirty="0" err="1"/>
              <a:t>flow</a:t>
            </a:r>
            <a:endParaRPr lang="es-EC" dirty="0"/>
          </a:p>
        </p:txBody>
      </p:sp>
      <p:pic>
        <p:nvPicPr>
          <p:cNvPr id="5122" name="Imagen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89597"/>
            <a:ext cx="216217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Imagen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4707"/>
            <a:ext cx="4105275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590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rebuchet MS" pitchFamily="34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521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971600" y="5541496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Device is fabricated from silicon using surface and bulk </a:t>
            </a:r>
            <a:r>
              <a:rPr lang="en-US" sz="1600" dirty="0" smtClean="0"/>
              <a:t>micromachining methods</a:t>
            </a:r>
            <a:r>
              <a:rPr lang="en-US" sz="1600" dirty="0"/>
              <a:t>. Deep silicon etch processes and MEMS level packaging.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234430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MEMS </a:t>
            </a:r>
            <a:r>
              <a:rPr lang="es-EC" b="1" dirty="0" err="1"/>
              <a:t>Gyroscope</a:t>
            </a:r>
            <a:r>
              <a:rPr lang="es-EC" b="1" dirty="0"/>
              <a:t> </a:t>
            </a:r>
            <a:r>
              <a:rPr lang="es-EC" b="1" dirty="0" err="1"/>
              <a:t>examples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79"/>
          </a:xfrm>
        </p:spPr>
        <p:txBody>
          <a:bodyPr>
            <a:noAutofit/>
          </a:bodyPr>
          <a:lstStyle/>
          <a:p>
            <a:r>
              <a:rPr lang="en-US" sz="2000" b="1" dirty="0"/>
              <a:t>Example device: UCI (</a:t>
            </a:r>
            <a:r>
              <a:rPr lang="en-US" sz="2000" b="1" dirty="0" err="1"/>
              <a:t>Cenk</a:t>
            </a:r>
            <a:r>
              <a:rPr lang="en-US" sz="2000" b="1" dirty="0"/>
              <a:t> </a:t>
            </a:r>
            <a:r>
              <a:rPr lang="en-US" sz="2000" b="1" dirty="0" err="1"/>
              <a:t>Akar</a:t>
            </a:r>
            <a:r>
              <a:rPr lang="en-US" sz="2000" b="1" dirty="0"/>
              <a:t> / Andrei </a:t>
            </a:r>
            <a:r>
              <a:rPr lang="en-US" sz="2000" b="1" dirty="0" err="1"/>
              <a:t>Shkel</a:t>
            </a:r>
            <a:r>
              <a:rPr lang="en-US" sz="2000" b="1" dirty="0"/>
              <a:t>)</a:t>
            </a:r>
            <a:endParaRPr lang="es-EC" sz="2000" dirty="0"/>
          </a:p>
          <a:p>
            <a:pPr marL="0" indent="0">
              <a:buNone/>
            </a:pPr>
            <a:r>
              <a:rPr lang="en-US" sz="2000" dirty="0"/>
              <a:t>Device made at UCI and at </a:t>
            </a:r>
            <a:r>
              <a:rPr lang="en-US" sz="2000" dirty="0" err="1" smtClean="0"/>
              <a:t>Microfabrica</a:t>
            </a:r>
            <a:endParaRPr lang="es-EC" sz="2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6145" name="Imagen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8920"/>
            <a:ext cx="302895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99592" y="5442468"/>
            <a:ext cx="52507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rebuchet MS" pitchFamily="34" charset="0"/>
              </a:rPr>
              <a:t>Deep etched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rebuchet MS" pitchFamily="34" charset="0"/>
              </a:rPr>
              <a:t>micromachined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rebuchet MS" pitchFamily="34" charset="0"/>
              </a:rPr>
              <a:t> vibrating ring gyroscope.</a:t>
            </a:r>
          </a:p>
        </p:txBody>
      </p:sp>
    </p:spTree>
    <p:extLst>
      <p:ext uri="{BB962C8B-B14F-4D97-AF65-F5344CB8AC3E}">
        <p14:creationId xmlns:p14="http://schemas.microsoft.com/office/powerpoint/2010/main" val="307080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MEMS </a:t>
            </a:r>
            <a:r>
              <a:rPr lang="es-EC" b="1" dirty="0" err="1"/>
              <a:t>Gyroscope</a:t>
            </a:r>
            <a:r>
              <a:rPr lang="es-EC" b="1" dirty="0"/>
              <a:t> </a:t>
            </a:r>
            <a:r>
              <a:rPr lang="es-EC" b="1" dirty="0" err="1"/>
              <a:t>examples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>
            <a:normAutofit fontScale="70000" lnSpcReduction="20000"/>
          </a:bodyPr>
          <a:lstStyle/>
          <a:p>
            <a:r>
              <a:rPr lang="es-EC" b="1" dirty="0" err="1"/>
              <a:t>Example</a:t>
            </a:r>
            <a:r>
              <a:rPr lang="es-EC" b="1" dirty="0"/>
              <a:t> </a:t>
            </a:r>
            <a:r>
              <a:rPr lang="es-EC" b="1" dirty="0" err="1"/>
              <a:t>application</a:t>
            </a:r>
            <a:r>
              <a:rPr lang="es-EC" b="1" dirty="0"/>
              <a:t>: </a:t>
            </a:r>
            <a:r>
              <a:rPr lang="es-EC" b="1" dirty="0" err="1"/>
              <a:t>Segway</a:t>
            </a:r>
            <a:endParaRPr lang="es-EC" dirty="0"/>
          </a:p>
          <a:p>
            <a:pPr marL="0" indent="0">
              <a:buNone/>
            </a:pPr>
            <a:r>
              <a:rPr lang="en-US" dirty="0"/>
              <a:t>Silicon Sensing Systems VSG ring sensor “Dynamic Stabilization</a:t>
            </a:r>
            <a:r>
              <a:rPr lang="en-US" dirty="0" smtClean="0"/>
              <a:t>”</a:t>
            </a:r>
            <a:endParaRPr lang="es-EC" dirty="0"/>
          </a:p>
        </p:txBody>
      </p:sp>
      <p:pic>
        <p:nvPicPr>
          <p:cNvPr id="7172" name="Imagen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76872"/>
            <a:ext cx="220027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Imagen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96" y="2420888"/>
            <a:ext cx="162877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Imagen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92896"/>
            <a:ext cx="319087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Imagen 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657169"/>
            <a:ext cx="22383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3810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rebuchet MS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5762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rebuchet MS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7715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rebuchet MS" pitchFamily="34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8905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12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39" y="4560966"/>
            <a:ext cx="2843530" cy="13830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8 Rectángulo"/>
          <p:cNvSpPr/>
          <p:nvPr/>
        </p:nvSpPr>
        <p:spPr>
          <a:xfrm>
            <a:off x="787996" y="5933499"/>
            <a:ext cx="80202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Five sensors used to monitor orientation of the scooter, sampled at </a:t>
            </a:r>
            <a:r>
              <a:rPr lang="en-US" sz="1600" dirty="0" smtClean="0"/>
              <a:t>100 times/second</a:t>
            </a:r>
            <a:r>
              <a:rPr lang="en-US" sz="1600" dirty="0"/>
              <a:t>. Sensors include VSG ring </a:t>
            </a:r>
            <a:r>
              <a:rPr lang="en-US" sz="1600" dirty="0" err="1"/>
              <a:t>Giróscopos</a:t>
            </a:r>
            <a:r>
              <a:rPr lang="en-US" sz="1600" dirty="0"/>
              <a:t> and liquid-filled tilt sensors.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296668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3184" y="457200"/>
            <a:ext cx="3682752" cy="5924128"/>
          </a:xfrm>
        </p:spPr>
        <p:txBody>
          <a:bodyPr>
            <a:normAutofit fontScale="70000" lnSpcReduction="20000"/>
          </a:bodyPr>
          <a:lstStyle/>
          <a:p>
            <a:r>
              <a:rPr lang="es-EC" b="1" dirty="0"/>
              <a:t>Que es un giróscopo?</a:t>
            </a:r>
            <a:endParaRPr lang="es-EC" dirty="0"/>
          </a:p>
          <a:p>
            <a:pPr marL="0" indent="0">
              <a:buNone/>
            </a:pPr>
            <a:r>
              <a:rPr lang="es-EC" dirty="0"/>
              <a:t>Un dispositivo que puede medir movimiento o desplazamiento angular.</a:t>
            </a:r>
          </a:p>
          <a:p>
            <a:r>
              <a:rPr lang="es-EC" b="1" dirty="0"/>
              <a:t>Aplicaciones</a:t>
            </a:r>
            <a:endParaRPr lang="es-EC" dirty="0"/>
          </a:p>
          <a:p>
            <a:pPr marL="0" indent="0">
              <a:buNone/>
            </a:pPr>
            <a:r>
              <a:rPr lang="es-EC" dirty="0"/>
              <a:t>Aeroespaciales: Sistemas inerciales de guía direccional.</a:t>
            </a:r>
          </a:p>
          <a:p>
            <a:pPr marL="0" indent="0">
              <a:buNone/>
            </a:pPr>
            <a:r>
              <a:rPr lang="es-EC" dirty="0" err="1"/>
              <a:t>Automoviles</a:t>
            </a:r>
            <a:r>
              <a:rPr lang="es-EC" dirty="0" smtClean="0"/>
              <a:t>: Sensores </a:t>
            </a:r>
            <a:r>
              <a:rPr lang="es-EC" dirty="0"/>
              <a:t>de desplazamiento angular (para control de tracción etc.)</a:t>
            </a:r>
          </a:p>
          <a:p>
            <a:pPr marL="0" indent="0">
              <a:buNone/>
            </a:pPr>
            <a:r>
              <a:rPr lang="es-EC" dirty="0"/>
              <a:t>Entretenimiento/medios de </a:t>
            </a:r>
            <a:r>
              <a:rPr lang="es-EC" dirty="0" smtClean="0"/>
              <a:t>consumo: Sensores </a:t>
            </a:r>
            <a:r>
              <a:rPr lang="es-EC" dirty="0"/>
              <a:t>de realidad virtual, dispositivos apuntadores, etc.</a:t>
            </a:r>
          </a:p>
          <a:p>
            <a:pPr marL="0" indent="0">
              <a:buNone/>
            </a:pPr>
            <a:r>
              <a:rPr lang="es-EC" dirty="0"/>
              <a:t>Automatización industrial</a:t>
            </a:r>
            <a:r>
              <a:rPr lang="es-EC" dirty="0" smtClean="0"/>
              <a:t>: Control </a:t>
            </a:r>
            <a:r>
              <a:rPr lang="es-EC" dirty="0"/>
              <a:t>de movimiento, robótica.</a:t>
            </a:r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108" y="620688"/>
            <a:ext cx="1059180" cy="148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Imagen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97" y="1101864"/>
            <a:ext cx="20859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n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5" y="2438400"/>
            <a:ext cx="24288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772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Imagen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588" y="2796530"/>
            <a:ext cx="174307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Imagen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47" y="4803105"/>
            <a:ext cx="11334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3381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57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MEMS </a:t>
            </a:r>
            <a:r>
              <a:rPr lang="es-EC" b="1" dirty="0" err="1"/>
              <a:t>Gyroscope</a:t>
            </a:r>
            <a:r>
              <a:rPr lang="es-EC" b="1" dirty="0"/>
              <a:t> </a:t>
            </a:r>
            <a:r>
              <a:rPr lang="es-EC" b="1" dirty="0" err="1"/>
              <a:t>examples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Applications on the horizon: Human motion sensing</a:t>
            </a:r>
            <a:endParaRPr lang="es-EC" dirty="0"/>
          </a:p>
          <a:p>
            <a:pPr marL="0" indent="0">
              <a:buNone/>
            </a:pPr>
            <a:r>
              <a:rPr lang="es-EC" dirty="0"/>
              <a:t>VR, Human/Machine </a:t>
            </a:r>
            <a:r>
              <a:rPr lang="es-EC" dirty="0" smtClean="0"/>
              <a:t>interface</a:t>
            </a:r>
            <a:endParaRPr lang="es-EC" dirty="0"/>
          </a:p>
        </p:txBody>
      </p:sp>
      <p:pic>
        <p:nvPicPr>
          <p:cNvPr id="8196" name="Imagen 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92896"/>
            <a:ext cx="2047875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Imagen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48880"/>
            <a:ext cx="208597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Imagen 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18" y="2478434"/>
            <a:ext cx="147637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Imagen 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49" y="3762226"/>
            <a:ext cx="22764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3190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rebuchet MS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950024" y="4786983"/>
            <a:ext cx="16674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rebuchet MS" pitchFamily="34" charset="0"/>
              </a:rPr>
              <a:t>  </a:t>
            </a:r>
            <a:r>
              <a:rPr kumimoji="0" lang="es-EC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erdana" pitchFamily="34" charset="0"/>
              </a:rPr>
              <a:t>Virtual </a:t>
            </a:r>
            <a:r>
              <a:rPr kumimoji="0" lang="es-EC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erdana" pitchFamily="34" charset="0"/>
              </a:rPr>
              <a:t>Reality</a:t>
            </a:r>
            <a:r>
              <a:rPr kumimoji="0" lang="es-EC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erdana" pitchFamily="34" charset="0"/>
              </a:rPr>
              <a:t> / </a:t>
            </a:r>
            <a:r>
              <a:rPr kumimoji="0" lang="es-EC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erdana" pitchFamily="34" charset="0"/>
              </a:rPr>
              <a:t>Gaming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rebuchet MS" pitchFamily="34" charset="0"/>
              </a:rPr>
              <a:t> 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6419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rebuchet MS" pitchFamily="34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9048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rebuchet MS" pitchFamily="34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419872" y="5716901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Consumer and game markets require lower performance specs and lower costs.</a:t>
            </a:r>
            <a:endParaRPr lang="es-EC" sz="1200" dirty="0"/>
          </a:p>
          <a:p>
            <a:r>
              <a:rPr lang="en-US" sz="1200" dirty="0"/>
              <a:t>These represent an emerging market for inertial MEMS devices.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381063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/>
              <a:t>Giróscopos en </a:t>
            </a:r>
            <a:r>
              <a:rPr lang="es-EC" b="1" dirty="0" smtClean="0"/>
              <a:t>automóviles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968971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Aplicaciones</a:t>
            </a:r>
            <a:r>
              <a:rPr lang="en-US" dirty="0"/>
              <a:t> </a:t>
            </a:r>
            <a:r>
              <a:rPr lang="en-US" dirty="0" err="1"/>
              <a:t>automotrices</a:t>
            </a:r>
            <a:r>
              <a:rPr lang="en-US" dirty="0"/>
              <a:t>: Sensor </a:t>
            </a:r>
            <a:r>
              <a:rPr lang="en-US" dirty="0" err="1"/>
              <a:t>antiderrapamiento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12776"/>
            <a:ext cx="4404995" cy="3289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56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96" y="0"/>
            <a:ext cx="788436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110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/>
              <a:t>Principios del </a:t>
            </a:r>
            <a:r>
              <a:rPr lang="es-EC" b="1" dirty="0" smtClean="0"/>
              <a:t>giróscopo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>
            <a:normAutofit fontScale="47500" lnSpcReduction="20000"/>
          </a:bodyPr>
          <a:lstStyle/>
          <a:p>
            <a:r>
              <a:rPr lang="es-EC" b="1" dirty="0"/>
              <a:t>Principio de operación</a:t>
            </a:r>
            <a:endParaRPr lang="es-EC" dirty="0"/>
          </a:p>
          <a:p>
            <a:pPr marL="0" indent="0">
              <a:buNone/>
            </a:pPr>
            <a:r>
              <a:rPr lang="es-EC" dirty="0"/>
              <a:t>El más simple Giróscopo usa un disco inercial que gira a altas velocidades y está suavemente acoplado a el marco que lo sostiene.</a:t>
            </a:r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37296"/>
            <a:ext cx="6840760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679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/>
              <a:t>Principios del </a:t>
            </a:r>
            <a:r>
              <a:rPr lang="es-EC" b="1" dirty="0" smtClean="0"/>
              <a:t>giróscopo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/>
              <a:t>Principio de </a:t>
            </a:r>
            <a:r>
              <a:rPr lang="es-ES" b="1" dirty="0"/>
              <a:t>operación</a:t>
            </a:r>
            <a:endParaRPr lang="es-EC" dirty="0"/>
          </a:p>
          <a:p>
            <a:pPr marL="0" indent="0">
              <a:buNone/>
            </a:pPr>
            <a:r>
              <a:rPr lang="es-EC" dirty="0" smtClean="0"/>
              <a:t>En </a:t>
            </a:r>
            <a:r>
              <a:rPr lang="es-EC" dirty="0"/>
              <a:t>usos prácticos, generalmente se limita a la medición de la rotación solo en u</a:t>
            </a:r>
            <a:r>
              <a:rPr lang="es-EC" dirty="0" smtClean="0"/>
              <a:t>n </a:t>
            </a:r>
            <a:r>
              <a:rPr lang="es-EC" dirty="0"/>
              <a:t>e</a:t>
            </a:r>
            <a:r>
              <a:rPr lang="es-EC" dirty="0" smtClean="0"/>
              <a:t>je </a:t>
            </a:r>
            <a:r>
              <a:rPr lang="es-EC" dirty="0"/>
              <a:t>de rotación.(giro, </a:t>
            </a:r>
            <a:r>
              <a:rPr lang="es-EC" dirty="0" smtClean="0"/>
              <a:t>desvío, o echada)</a:t>
            </a: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5400600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Rectángulo"/>
          <p:cNvSpPr/>
          <p:nvPr/>
        </p:nvSpPr>
        <p:spPr>
          <a:xfrm>
            <a:off x="539552" y="580526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El torque inducido es monitoreado por un medidor el que contrarresta  el torque del giróscopo con un resorte o una fuerza similar.</a:t>
            </a:r>
          </a:p>
        </p:txBody>
      </p:sp>
    </p:spTree>
    <p:extLst>
      <p:ext uri="{BB962C8B-B14F-4D97-AF65-F5344CB8AC3E}">
        <p14:creationId xmlns:p14="http://schemas.microsoft.com/office/powerpoint/2010/main" val="14404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Giróscopos</a:t>
            </a:r>
            <a:r>
              <a:rPr lang="en-US" b="1" dirty="0"/>
              <a:t> MEMS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802953"/>
            <a:ext cx="3610744" cy="1108720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 err="1" smtClean="0"/>
              <a:t>Problemas</a:t>
            </a:r>
            <a:r>
              <a:rPr lang="en-US" b="1" dirty="0" smtClean="0"/>
              <a:t> </a:t>
            </a:r>
            <a:r>
              <a:rPr lang="en-US" b="1" dirty="0" err="1" smtClean="0"/>
              <a:t>para</a:t>
            </a:r>
            <a:r>
              <a:rPr lang="en-US" b="1" dirty="0" smtClean="0"/>
              <a:t> </a:t>
            </a:r>
            <a:r>
              <a:rPr lang="en-US" b="1" dirty="0" err="1" smtClean="0"/>
              <a:t>Giróscopos</a:t>
            </a:r>
            <a:r>
              <a:rPr lang="en-US" b="1" dirty="0" smtClean="0"/>
              <a:t> de MEMS </a:t>
            </a:r>
            <a:r>
              <a:rPr lang="es-EC" dirty="0" smtClean="0"/>
              <a:t>Procesos MEMS no pueden producir dispositivos con grandes masas inerciales, ni puede producen libremente "spinning" discos. </a:t>
            </a:r>
            <a:endParaRPr lang="es-EC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2049" name="Imagen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14500"/>
            <a:ext cx="170497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rebuchet MS" pitchFamily="34" charset="0"/>
              </a:rPr>
              <a:t>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739" y="1684536"/>
            <a:ext cx="2966085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Rectángulo"/>
          <p:cNvSpPr/>
          <p:nvPr/>
        </p:nvSpPr>
        <p:spPr>
          <a:xfrm>
            <a:off x="323528" y="3679224"/>
            <a:ext cx="37804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 smtClean="0"/>
              <a:t>Incluso </a:t>
            </a:r>
            <a:r>
              <a:rPr lang="es-EC" sz="1600" dirty="0"/>
              <a:t>los mejores motores </a:t>
            </a:r>
            <a:r>
              <a:rPr lang="es-EC" sz="1600" dirty="0" smtClean="0"/>
              <a:t>MEMS </a:t>
            </a:r>
            <a:r>
              <a:rPr lang="es-EC" sz="1600" dirty="0"/>
              <a:t>todavía </a:t>
            </a:r>
            <a:r>
              <a:rPr lang="es-EC" sz="1600" dirty="0" smtClean="0"/>
              <a:t>desaceleran rápidamente y se detienen </a:t>
            </a:r>
            <a:r>
              <a:rPr lang="es-EC" sz="1600" dirty="0"/>
              <a:t>si no </a:t>
            </a:r>
            <a:r>
              <a:rPr lang="es-EC" sz="1600" dirty="0" smtClean="0"/>
              <a:t>son accionados externamente. La masa inercial de las ruedas es muy, muy pequeña</a:t>
            </a:r>
            <a:r>
              <a:rPr lang="en-US" sz="1600" dirty="0" smtClean="0"/>
              <a:t>. </a:t>
            </a:r>
            <a:r>
              <a:rPr lang="es-EC" sz="1600" dirty="0" smtClean="0"/>
              <a:t>Por </a:t>
            </a:r>
            <a:r>
              <a:rPr lang="es-EC" sz="1600" dirty="0"/>
              <a:t>otra parte, no se </a:t>
            </a:r>
            <a:r>
              <a:rPr lang="es-EC" sz="1600" dirty="0" smtClean="0"/>
              <a:t>pueden </a:t>
            </a:r>
            <a:r>
              <a:rPr lang="es-EC" sz="1600" dirty="0"/>
              <a:t>hacer para </a:t>
            </a:r>
            <a:r>
              <a:rPr lang="es-EC" sz="1600" dirty="0" smtClean="0"/>
              <a:t>que realicen precesión </a:t>
            </a:r>
            <a:r>
              <a:rPr lang="es-EC" sz="1600" dirty="0"/>
              <a:t>libremente en 3D </a:t>
            </a:r>
          </a:p>
        </p:txBody>
      </p:sp>
      <p:pic>
        <p:nvPicPr>
          <p:cNvPr id="2053" name="Imagen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50" y="4587165"/>
            <a:ext cx="23812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agen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392" y="4500432"/>
            <a:ext cx="23812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3324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rebuchet MS" pitchFamily="34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771800" y="6132699"/>
            <a:ext cx="60109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 smtClean="0"/>
              <a:t>Así que ¿cómo se medirá la velocidad angular en un micro paquete? 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123320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/>
              <a:t>Principios del giróscopo </a:t>
            </a:r>
            <a:r>
              <a:rPr lang="es-EC" b="1" dirty="0" smtClean="0"/>
              <a:t>MEMS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820688"/>
          </a:xfrm>
        </p:spPr>
        <p:txBody>
          <a:bodyPr>
            <a:normAutofit fontScale="55000" lnSpcReduction="20000"/>
          </a:bodyPr>
          <a:lstStyle/>
          <a:p>
            <a:r>
              <a:rPr lang="es-EC" b="1" dirty="0"/>
              <a:t>Efecto de </a:t>
            </a:r>
            <a:r>
              <a:rPr lang="es-EC" b="1" dirty="0" err="1"/>
              <a:t>Coriolis</a:t>
            </a:r>
            <a:endParaRPr lang="es-EC" dirty="0"/>
          </a:p>
          <a:p>
            <a:pPr marL="0" indent="0">
              <a:buNone/>
            </a:pPr>
            <a:r>
              <a:rPr lang="es-EC" dirty="0"/>
              <a:t>El movimiento en un sistema referencial rotatorio induce un movimiento lateral</a:t>
            </a:r>
            <a:r>
              <a:rPr lang="es-EC" dirty="0" smtClean="0"/>
              <a:t>.</a:t>
            </a:r>
            <a:endParaRPr lang="es-EC" dirty="0"/>
          </a:p>
        </p:txBody>
      </p:sp>
      <p:pic>
        <p:nvPicPr>
          <p:cNvPr id="3074" name="Imagen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198" y="2059384"/>
            <a:ext cx="242887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agen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59384"/>
            <a:ext cx="242887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971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rebuchet MS" pitchFamily="34" charset="0"/>
              </a:rPr>
              <a:t>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486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8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219" y="3501008"/>
            <a:ext cx="4311561" cy="27025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Rectángulo"/>
          <p:cNvSpPr/>
          <p:nvPr/>
        </p:nvSpPr>
        <p:spPr>
          <a:xfrm>
            <a:off x="258055" y="6093296"/>
            <a:ext cx="8676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 smtClean="0"/>
              <a:t>No </a:t>
            </a:r>
            <a:r>
              <a:rPr lang="es-EC" sz="1600" dirty="0"/>
              <a:t>se puede caminar </a:t>
            </a:r>
            <a:r>
              <a:rPr lang="es-EC" sz="1600" dirty="0" smtClean="0"/>
              <a:t>en una </a:t>
            </a:r>
            <a:r>
              <a:rPr lang="es-EC" sz="1600" dirty="0"/>
              <a:t>línea recta en una </a:t>
            </a:r>
            <a:r>
              <a:rPr lang="es-EC" sz="1600" dirty="0" smtClean="0"/>
              <a:t>referencial rotatorio </a:t>
            </a:r>
            <a:r>
              <a:rPr lang="es-EC" sz="1600" dirty="0"/>
              <a:t>(calesita) sin </a:t>
            </a:r>
            <a:r>
              <a:rPr lang="es-EC" sz="1600" dirty="0" smtClean="0"/>
              <a:t>experimentar </a:t>
            </a:r>
            <a:r>
              <a:rPr lang="es-EC" sz="1600" dirty="0"/>
              <a:t>una fuerza lateral </a:t>
            </a:r>
            <a:r>
              <a:rPr lang="en-US" sz="1600" dirty="0" smtClean="0"/>
              <a:t>(o </a:t>
            </a:r>
            <a:r>
              <a:rPr lang="en-US" sz="1600" dirty="0" err="1" smtClean="0"/>
              <a:t>aceleración</a:t>
            </a:r>
            <a:r>
              <a:rPr lang="en-US" sz="1600" dirty="0"/>
              <a:t>).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201703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/>
              <a:t>Principios del giróscopo </a:t>
            </a:r>
            <a:r>
              <a:rPr lang="es-EC" b="1" dirty="0" smtClean="0"/>
              <a:t>MEMS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604664"/>
          </a:xfrm>
        </p:spPr>
        <p:txBody>
          <a:bodyPr>
            <a:normAutofit fontScale="55000" lnSpcReduction="20000"/>
          </a:bodyPr>
          <a:lstStyle/>
          <a:p>
            <a:r>
              <a:rPr lang="es-EC" b="1" dirty="0" smtClean="0"/>
              <a:t>Efecto </a:t>
            </a:r>
            <a:r>
              <a:rPr lang="es-EC" b="1" dirty="0" err="1" smtClean="0"/>
              <a:t>Coriolis</a:t>
            </a:r>
            <a:endParaRPr lang="es-EC" dirty="0"/>
          </a:p>
          <a:p>
            <a:pPr marL="0" indent="0">
              <a:buNone/>
            </a:pPr>
            <a:r>
              <a:rPr lang="es-EC" dirty="0" smtClean="0"/>
              <a:t>Este efecto muestra que en la tierra estamos en un marco de referencia giratorio </a:t>
            </a:r>
            <a:r>
              <a:rPr lang="en-US" dirty="0" smtClean="0"/>
              <a:t>.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2430780" cy="1739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458798" y="4149080"/>
            <a:ext cx="2448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 smtClean="0"/>
              <a:t>Aire moviéndose en línea recta se ve obligado a desplazarse lateralmente por el hecho de que se está moviendo en un marco de referencia no inercial (la tierra rota</a:t>
            </a:r>
            <a:r>
              <a:rPr lang="en-US" sz="1600" dirty="0" smtClean="0"/>
              <a:t>). </a:t>
            </a:r>
            <a:r>
              <a:rPr lang="es-EC" sz="1600" dirty="0" smtClean="0"/>
              <a:t>El resultado es un movimiento circular de la tormenta</a:t>
            </a:r>
            <a:r>
              <a:rPr lang="en-US" sz="1600" dirty="0" smtClean="0"/>
              <a:t>.</a:t>
            </a:r>
            <a:endParaRPr lang="es-EC" sz="1600" dirty="0"/>
          </a:p>
        </p:txBody>
      </p:sp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610" y="2268488"/>
            <a:ext cx="2430780" cy="17399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Rectángulo"/>
          <p:cNvSpPr/>
          <p:nvPr/>
        </p:nvSpPr>
        <p:spPr>
          <a:xfrm>
            <a:off x="3353410" y="4149080"/>
            <a:ext cx="24339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 smtClean="0"/>
              <a:t>Foucault demostró el efecto </a:t>
            </a:r>
            <a:r>
              <a:rPr lang="es-EC" sz="1600" dirty="0" err="1" smtClean="0"/>
              <a:t>Coriolis</a:t>
            </a:r>
            <a:r>
              <a:rPr lang="es-EC" sz="1600" dirty="0" smtClean="0"/>
              <a:t> (y midió la rotación de la tierra) usando su famoso péndulo</a:t>
            </a:r>
            <a:r>
              <a:rPr lang="en-US" sz="1600" dirty="0" smtClean="0"/>
              <a:t>. </a:t>
            </a:r>
            <a:endParaRPr lang="es-EC" sz="1600" dirty="0"/>
          </a:p>
        </p:txBody>
      </p:sp>
      <p:pic>
        <p:nvPicPr>
          <p:cNvPr id="8" name="7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56284"/>
            <a:ext cx="981075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8 Rectángulo"/>
          <p:cNvSpPr/>
          <p:nvPr/>
        </p:nvSpPr>
        <p:spPr>
          <a:xfrm>
            <a:off x="6156176" y="4008388"/>
            <a:ext cx="24482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 smtClean="0"/>
              <a:t>Servicios y lavabos muestran el efecto </a:t>
            </a:r>
            <a:r>
              <a:rPr lang="es-EC" sz="1600" dirty="0" err="1" smtClean="0"/>
              <a:t>Coriolis</a:t>
            </a:r>
            <a:r>
              <a:rPr lang="es-EC" sz="1600" dirty="0" smtClean="0"/>
              <a:t>. (muy interesante sistema de drenaje). 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203336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916</Words>
  <Application>Microsoft Office PowerPoint</Application>
  <PresentationFormat>Presentación en pantalla (4:3)</PresentationFormat>
  <Paragraphs>100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Giróscopos </vt:lpstr>
      <vt:lpstr>Presentación de PowerPoint</vt:lpstr>
      <vt:lpstr>Giróscopos en automóviles</vt:lpstr>
      <vt:lpstr>Presentación de PowerPoint</vt:lpstr>
      <vt:lpstr>Principios del giróscopo</vt:lpstr>
      <vt:lpstr>Principios del giróscopo</vt:lpstr>
      <vt:lpstr>Giróscopos MEMS</vt:lpstr>
      <vt:lpstr>Principios del giróscopo MEMS</vt:lpstr>
      <vt:lpstr>Principios del giróscopo MEMS</vt:lpstr>
      <vt:lpstr>Principios del giróscopo MEMS</vt:lpstr>
      <vt:lpstr>Principios del giróscopo MEMS</vt:lpstr>
      <vt:lpstr>Principios del giróscopo MEMS</vt:lpstr>
      <vt:lpstr>MEMS Gyroscope examples</vt:lpstr>
      <vt:lpstr>MEMS Gyroscope examples</vt:lpstr>
      <vt:lpstr>MEMS Gyroscope examples</vt:lpstr>
      <vt:lpstr>MEMS Gyroscope examples</vt:lpstr>
      <vt:lpstr>MEMS Gyroscope examples</vt:lpstr>
      <vt:lpstr>MEMS Gyroscope examples</vt:lpstr>
      <vt:lpstr>MEMS Gyroscope examples</vt:lpstr>
      <vt:lpstr>MEMS Gyroscope examples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Giróscopos</dc:title>
  <dc:creator>Dell</dc:creator>
  <cp:lastModifiedBy>Personal</cp:lastModifiedBy>
  <cp:revision>12</cp:revision>
  <dcterms:created xsi:type="dcterms:W3CDTF">2010-07-21T04:13:42Z</dcterms:created>
  <dcterms:modified xsi:type="dcterms:W3CDTF">2012-01-14T17:48:59Z</dcterms:modified>
</cp:coreProperties>
</file>