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33F26-605C-497A-9F82-3E89F656673A}" type="datetimeFigureOut">
              <a:rPr lang="es-EC" smtClean="0"/>
              <a:t>21/05/2012</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7A3AA-EED0-42B1-850F-9E15C6D04045}" type="slidenum">
              <a:rPr lang="es-EC" smtClean="0"/>
              <a:t>‹Nº›</a:t>
            </a:fld>
            <a:endParaRPr lang="es-EC"/>
          </a:p>
        </p:txBody>
      </p:sp>
    </p:spTree>
    <p:extLst>
      <p:ext uri="{BB962C8B-B14F-4D97-AF65-F5344CB8AC3E}">
        <p14:creationId xmlns:p14="http://schemas.microsoft.com/office/powerpoint/2010/main" val="207825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BC67A3AA-EED0-42B1-850F-9E15C6D04045}" type="slidenum">
              <a:rPr lang="es-EC" smtClean="0"/>
              <a:t>6</a:t>
            </a:fld>
            <a:endParaRPr lang="es-EC"/>
          </a:p>
        </p:txBody>
      </p:sp>
    </p:spTree>
    <p:extLst>
      <p:ext uri="{BB962C8B-B14F-4D97-AF65-F5344CB8AC3E}">
        <p14:creationId xmlns:p14="http://schemas.microsoft.com/office/powerpoint/2010/main" val="17059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19" name="18 Marcador de pie de página"/>
          <p:cNvSpPr>
            <a:spLocks noGrp="1"/>
          </p:cNvSpPr>
          <p:nvPr>
            <p:ph type="ftr" sz="quarter" idx="11"/>
          </p:nvPr>
        </p:nvSpPr>
        <p:spPr/>
        <p:txBody>
          <a:bodyPr/>
          <a:lstStyle/>
          <a:p>
            <a:endParaRPr lang="es-EC"/>
          </a:p>
        </p:txBody>
      </p:sp>
      <p:sp>
        <p:nvSpPr>
          <p:cNvPr id="27" name="26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8" name="7 Marcador de número de diapositiva"/>
          <p:cNvSpPr>
            <a:spLocks noGrp="1"/>
          </p:cNvSpPr>
          <p:nvPr>
            <p:ph type="sldNum" sz="quarter" idx="11"/>
          </p:nvPr>
        </p:nvSpPr>
        <p:spPr/>
        <p:txBody>
          <a:bodyPr/>
          <a:lstStyle/>
          <a:p>
            <a:fld id="{326F0512-DE0B-4B95-8678-DFB1CC37C27E}" type="slidenum">
              <a:rPr lang="es-EC" smtClean="0"/>
              <a:t>‹Nº›</a:t>
            </a:fld>
            <a:endParaRPr lang="es-EC"/>
          </a:p>
        </p:txBody>
      </p:sp>
      <p:sp>
        <p:nvSpPr>
          <p:cNvPr id="9" name="8 Marcador de pie de página"/>
          <p:cNvSpPr>
            <a:spLocks noGrp="1"/>
          </p:cNvSpPr>
          <p:nvPr>
            <p:ph type="ftr" sz="quarter" idx="12"/>
          </p:nvPr>
        </p:nvSpPr>
        <p:spPr/>
        <p:txBody>
          <a:bodyPr/>
          <a:lstStyle/>
          <a:p>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0EE7BC-E6AF-4909-9842-29DEDE5B13C4}" type="datetimeFigureOut">
              <a:rPr lang="es-EC" smtClean="0"/>
              <a:t>21/05/2012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156448" y="6422064"/>
            <a:ext cx="762000" cy="365125"/>
          </a:xfrm>
        </p:spPr>
        <p:txBody>
          <a:bodyPr/>
          <a:lstStyle/>
          <a:p>
            <a:fld id="{326F0512-DE0B-4B95-8678-DFB1CC37C27E}"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BD0EE7BC-E6AF-4909-9842-29DEDE5B13C4}" type="datetimeFigureOut">
              <a:rPr lang="es-EC" smtClean="0"/>
              <a:t>21/05/2012</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26F0512-DE0B-4B95-8678-DFB1CC37C27E}"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D0EE7BC-E6AF-4909-9842-29DEDE5B13C4}" type="datetimeFigureOut">
              <a:rPr lang="es-EC" smtClean="0"/>
              <a:t>21/05/2012</a:t>
            </a:fld>
            <a:endParaRPr lang="es-EC"/>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C"/>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26F0512-DE0B-4B95-8678-DFB1CC37C27E}" type="slidenum">
              <a:rPr lang="es-EC" smtClean="0"/>
              <a:t>‹Nº›</a:t>
            </a:fld>
            <a:endParaRPr lang="es-EC"/>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configurarequipos.com/doc282.html" TargetMode="External"/><Relationship Id="rId3" Type="http://schemas.openxmlformats.org/officeDocument/2006/relationships/hyperlink" Target="http://es.wikipedia.org/wiki/BIOS" TargetMode="External"/><Relationship Id="rId7" Type="http://schemas.openxmlformats.org/officeDocument/2006/relationships/hyperlink" Target="http://www.alegsa.com.ar/Dic/cmos.php" TargetMode="External"/><Relationship Id="rId2" Type="http://schemas.openxmlformats.org/officeDocument/2006/relationships/hyperlink" Target="http://www.monografias.com/trabajos37/la-bios/la-bios.shtml" TargetMode="External"/><Relationship Id="rId1" Type="http://schemas.openxmlformats.org/officeDocument/2006/relationships/slideLayout" Target="../slideLayouts/slideLayout2.xml"/><Relationship Id="rId6" Type="http://schemas.openxmlformats.org/officeDocument/2006/relationships/hyperlink" Target="http://www.caravantes.com/04/hardware.htm" TargetMode="External"/><Relationship Id="rId5" Type="http://schemas.openxmlformats.org/officeDocument/2006/relationships/hyperlink" Target="http://es.wikipedia.org/wiki/CMOS" TargetMode="External"/><Relationship Id="rId4" Type="http://schemas.openxmlformats.org/officeDocument/2006/relationships/hyperlink" Target="http://www.conozcasuhardware.com/quees/bios1.htm" TargetMode="External"/><Relationship Id="rId9" Type="http://schemas.openxmlformats.org/officeDocument/2006/relationships/hyperlink" Target="http://www.richardcrebeck.com/cclca/mantenimiento/cmos_setup.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configurarequipos.com/doc282.html" TargetMode="External"/><Relationship Id="rId3" Type="http://schemas.openxmlformats.org/officeDocument/2006/relationships/hyperlink" Target="http://es.wikipedia.org/wiki/BIOS" TargetMode="External"/><Relationship Id="rId7" Type="http://schemas.openxmlformats.org/officeDocument/2006/relationships/hyperlink" Target="http://www.alegsa.com.ar/Dic/cmos.php" TargetMode="External"/><Relationship Id="rId2" Type="http://schemas.openxmlformats.org/officeDocument/2006/relationships/hyperlink" Target="http://www.monografias.com/trabajos37/la-bios/la-bios.shtml" TargetMode="External"/><Relationship Id="rId1" Type="http://schemas.openxmlformats.org/officeDocument/2006/relationships/slideLayout" Target="../slideLayouts/slideLayout2.xml"/><Relationship Id="rId6" Type="http://schemas.openxmlformats.org/officeDocument/2006/relationships/hyperlink" Target="http://www.caravantes.com/04/hardware.htm" TargetMode="External"/><Relationship Id="rId5" Type="http://schemas.openxmlformats.org/officeDocument/2006/relationships/hyperlink" Target="http://es.wikipedia.org/wiki/CMOS" TargetMode="External"/><Relationship Id="rId4" Type="http://schemas.openxmlformats.org/officeDocument/2006/relationships/hyperlink" Target="http://www.conozcasuhardware.com/quees/bios1.htm" TargetMode="External"/><Relationship Id="rId9" Type="http://schemas.openxmlformats.org/officeDocument/2006/relationships/hyperlink" Target="http://www.richardcrebeck.com/cclca/mantenimiento/cmos_setup.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9064" y="3068960"/>
            <a:ext cx="7815344" cy="1296144"/>
          </a:xfrm>
        </p:spPr>
        <p:txBody>
          <a:bodyPr>
            <a:normAutofit fontScale="90000"/>
          </a:bodyPr>
          <a:lstStyle/>
          <a:p>
            <a:pPr algn="l"/>
            <a:r>
              <a:rPr lang="es-EC" dirty="0" smtClean="0"/>
              <a:t/>
            </a:r>
            <a:br>
              <a:rPr lang="es-EC" dirty="0" smtClean="0"/>
            </a:br>
            <a:r>
              <a:rPr lang="es-EC" dirty="0" smtClean="0"/>
              <a:t> </a:t>
            </a:r>
            <a:br>
              <a:rPr lang="es-EC" dirty="0" smtClean="0"/>
            </a:br>
            <a:endParaRPr lang="es-EC" dirty="0"/>
          </a:p>
        </p:txBody>
      </p:sp>
      <p:sp>
        <p:nvSpPr>
          <p:cNvPr id="3" name="2 Subtítulo"/>
          <p:cNvSpPr>
            <a:spLocks noGrp="1"/>
          </p:cNvSpPr>
          <p:nvPr>
            <p:ph type="subTitle" idx="1"/>
          </p:nvPr>
        </p:nvSpPr>
        <p:spPr>
          <a:xfrm>
            <a:off x="1332312" y="188640"/>
            <a:ext cx="6480048" cy="960512"/>
          </a:xfrm>
        </p:spPr>
        <p:txBody>
          <a:bodyPr>
            <a:normAutofit/>
          </a:bodyPr>
          <a:lstStyle/>
          <a:p>
            <a:pPr algn="l"/>
            <a:r>
              <a:rPr lang="es-EC" sz="3600"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Introducción a la Informática </a:t>
            </a:r>
            <a:endParaRPr lang="es-EC" sz="3600" b="1" i="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3 CuadroTexto"/>
          <p:cNvSpPr txBox="1"/>
          <p:nvPr/>
        </p:nvSpPr>
        <p:spPr>
          <a:xfrm>
            <a:off x="2606080" y="3850330"/>
            <a:ext cx="3816424" cy="584775"/>
          </a:xfrm>
          <a:prstGeom prst="rect">
            <a:avLst/>
          </a:prstGeom>
          <a:noFill/>
        </p:spPr>
        <p:txBody>
          <a:bodyPr wrap="square" rtlCol="0">
            <a:spAutoFit/>
          </a:bodyPr>
          <a:lstStyle/>
          <a:p>
            <a:r>
              <a:rPr lang="es-EC" sz="3200" dirty="0" smtClean="0"/>
              <a:t>INVESTIGACIÓN 1</a:t>
            </a:r>
            <a:endParaRPr lang="es-EC"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2124" y="1574794"/>
            <a:ext cx="3024336" cy="226825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1237928" y="1124744"/>
            <a:ext cx="6552728" cy="369332"/>
          </a:xfrm>
          <a:prstGeom prst="rect">
            <a:avLst/>
          </a:prstGeom>
          <a:noFill/>
        </p:spPr>
        <p:txBody>
          <a:bodyPr wrap="square" rtlCol="0">
            <a:spAutoFit/>
          </a:bodyPr>
          <a:lstStyle/>
          <a:p>
            <a:pPr algn="ctr"/>
            <a:r>
              <a:rPr lang="es-EC" i="1" dirty="0" smtClean="0"/>
              <a:t>“La Informática gobierna al mundo”</a:t>
            </a:r>
            <a:endParaRPr lang="es-EC" i="1" dirty="0"/>
          </a:p>
        </p:txBody>
      </p:sp>
      <p:sp>
        <p:nvSpPr>
          <p:cNvPr id="6" name="5 CuadroTexto"/>
          <p:cNvSpPr txBox="1"/>
          <p:nvPr/>
        </p:nvSpPr>
        <p:spPr>
          <a:xfrm>
            <a:off x="539552" y="4581128"/>
            <a:ext cx="4608512" cy="1631216"/>
          </a:xfrm>
          <a:prstGeom prst="rect">
            <a:avLst/>
          </a:prstGeom>
          <a:noFill/>
        </p:spPr>
        <p:txBody>
          <a:bodyPr wrap="square" rtlCol="0">
            <a:spAutoFit/>
          </a:bodyPr>
          <a:lstStyle/>
          <a:p>
            <a:r>
              <a:rPr lang="es-EC"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GRUPO 4</a:t>
            </a:r>
          </a:p>
          <a:p>
            <a:endParaRPr lang="es-EC" dirty="0"/>
          </a:p>
          <a:p>
            <a:pPr marL="285750" indent="-285750">
              <a:buFont typeface="Arial" pitchFamily="34" charset="0"/>
              <a:buChar char="•"/>
            </a:pPr>
            <a:r>
              <a:rPr lang="es-EC" dirty="0" smtClean="0"/>
              <a:t>Jasmany Barba Sánchez</a:t>
            </a:r>
          </a:p>
          <a:p>
            <a:pPr marL="285750" indent="-285750">
              <a:buFont typeface="Arial" pitchFamily="34" charset="0"/>
              <a:buChar char="•"/>
            </a:pPr>
            <a:r>
              <a:rPr lang="es-EC" dirty="0" smtClean="0"/>
              <a:t>L</a:t>
            </a:r>
          </a:p>
          <a:p>
            <a:pPr marL="285750" indent="-285750">
              <a:buFont typeface="Arial" pitchFamily="34" charset="0"/>
              <a:buChar char="•"/>
            </a:pPr>
            <a:r>
              <a:rPr lang="es-EC" dirty="0" smtClean="0"/>
              <a:t>L </a:t>
            </a:r>
            <a:endParaRPr lang="es-EC" dirty="0"/>
          </a:p>
        </p:txBody>
      </p:sp>
    </p:spTree>
    <p:extLst>
      <p:ext uri="{BB962C8B-B14F-4D97-AF65-F5344CB8AC3E}">
        <p14:creationId xmlns:p14="http://schemas.microsoft.com/office/powerpoint/2010/main" val="1743935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467600" cy="202034"/>
          </a:xfrm>
        </p:spPr>
        <p:txBody>
          <a:bodyPr>
            <a:normAutofit fontScale="90000"/>
          </a:bodyPr>
          <a:lstStyle/>
          <a:p>
            <a:r>
              <a:rPr lang="es-EC" sz="2700" dirty="0" smtClean="0"/>
              <a:t>Cont</a:t>
            </a:r>
            <a:r>
              <a:rPr lang="es-EC" dirty="0" smtClean="0"/>
              <a:t>…</a:t>
            </a:r>
            <a:endParaRPr lang="es-EC" dirty="0"/>
          </a:p>
        </p:txBody>
      </p:sp>
      <p:sp>
        <p:nvSpPr>
          <p:cNvPr id="3" name="2 Marcador de contenido"/>
          <p:cNvSpPr>
            <a:spLocks noGrp="1"/>
          </p:cNvSpPr>
          <p:nvPr>
            <p:ph idx="1"/>
          </p:nvPr>
        </p:nvSpPr>
        <p:spPr>
          <a:xfrm>
            <a:off x="395536" y="836713"/>
            <a:ext cx="8280920" cy="2304255"/>
          </a:xfrm>
        </p:spPr>
        <p:txBody>
          <a:bodyPr>
            <a:normAutofit fontScale="62500" lnSpcReduction="20000"/>
          </a:bodyPr>
          <a:lstStyle/>
          <a:p>
            <a:pPr marL="36576" indent="0" algn="just">
              <a:buNone/>
            </a:pPr>
            <a:r>
              <a:rPr lang="es-ES" sz="3600" b="1" dirty="0">
                <a:solidFill>
                  <a:srgbClr val="00B0F0"/>
                </a:solidFill>
              </a:rPr>
              <a:t>ENTRAR AL SETUP</a:t>
            </a:r>
          </a:p>
          <a:p>
            <a:pPr marL="36576" indent="0" algn="just">
              <a:buNone/>
            </a:pPr>
            <a:endParaRPr lang="es-ES" sz="900" b="1" u="sng" dirty="0">
              <a:solidFill>
                <a:srgbClr val="FF0000"/>
              </a:solidFill>
            </a:endParaRPr>
          </a:p>
          <a:p>
            <a:pPr marL="36576" indent="0" algn="just">
              <a:buNone/>
            </a:pPr>
            <a:r>
              <a:rPr lang="es-ES" sz="3200" dirty="0">
                <a:latin typeface="Calibri" pitchFamily="34" charset="0"/>
              </a:rPr>
              <a:t>Las mayorías de las </a:t>
            </a:r>
            <a:r>
              <a:rPr lang="es-ES" sz="3200" dirty="0" err="1">
                <a:latin typeface="Calibri" pitchFamily="34" charset="0"/>
              </a:rPr>
              <a:t>PCs</a:t>
            </a:r>
            <a:r>
              <a:rPr lang="es-ES" sz="3200" dirty="0">
                <a:latin typeface="Calibri" pitchFamily="34" charset="0"/>
              </a:rPr>
              <a:t> acceden al </a:t>
            </a:r>
            <a:r>
              <a:rPr lang="es-ES" sz="3200" u="sng" dirty="0" err="1">
                <a:latin typeface="Calibri" pitchFamily="34" charset="0"/>
              </a:rPr>
              <a:t>Setup</a:t>
            </a:r>
            <a:r>
              <a:rPr lang="es-ES" sz="3200" dirty="0">
                <a:latin typeface="Calibri" pitchFamily="34" charset="0"/>
              </a:rPr>
              <a:t> presionando la tecla DEL (SUPR para los teclados españoles) una vez que haya terminado el conteo de la memoria, al encender la PC.  Esto sucede antes que se cargue el sistema operativo.  Aunque la secuencia de teclas que se deben utilizar depende exclusivamente del fabricante </a:t>
            </a:r>
            <a:r>
              <a:rPr lang="es-ES" sz="3200" u="sng" dirty="0">
                <a:latin typeface="Calibri" pitchFamily="34" charset="0"/>
              </a:rPr>
              <a:t>BIOS</a:t>
            </a:r>
            <a:r>
              <a:rPr lang="es-ES" sz="3200" dirty="0">
                <a:latin typeface="Calibri" pitchFamily="34" charset="0"/>
              </a:rPr>
              <a:t> que utiliza la máquina, es por eso que se pueden presentar otras combinaciones de teclas para ingresar al </a:t>
            </a:r>
            <a:r>
              <a:rPr lang="es-ES" sz="3200" dirty="0" err="1">
                <a:latin typeface="Calibri" pitchFamily="34" charset="0"/>
              </a:rPr>
              <a:t>Setup</a:t>
            </a:r>
            <a:r>
              <a:rPr lang="es-ES" sz="3200" dirty="0">
                <a:latin typeface="Calibri" pitchFamily="34" charset="0"/>
              </a:rPr>
              <a:t>. </a:t>
            </a:r>
            <a:r>
              <a:rPr lang="es-ES" sz="3200" dirty="0" err="1" smtClean="0">
                <a:latin typeface="Calibri" pitchFamily="34" charset="0"/>
              </a:rPr>
              <a:t>Ejm</a:t>
            </a:r>
            <a:r>
              <a:rPr lang="es-ES" sz="3200" dirty="0" smtClean="0">
                <a:latin typeface="Calibri" pitchFamily="34" charset="0"/>
              </a:rPr>
              <a:t>: F2 , F12, etc..</a:t>
            </a:r>
            <a:endParaRPr lang="es-EC" dirty="0"/>
          </a:p>
        </p:txBody>
      </p:sp>
      <p:pic>
        <p:nvPicPr>
          <p:cNvPr id="4" name="3 Imagen" descr="CMOS.gif"/>
          <p:cNvPicPr>
            <a:picLocks noChangeAspect="1"/>
          </p:cNvPicPr>
          <p:nvPr/>
        </p:nvPicPr>
        <p:blipFill>
          <a:blip r:embed="rId2"/>
          <a:stretch>
            <a:fillRect/>
          </a:stretch>
        </p:blipFill>
        <p:spPr>
          <a:xfrm>
            <a:off x="3203848" y="2924944"/>
            <a:ext cx="2808312" cy="1865053"/>
          </a:xfrm>
          <a:prstGeom prst="rect">
            <a:avLst/>
          </a:prstGeom>
        </p:spPr>
      </p:pic>
      <p:sp>
        <p:nvSpPr>
          <p:cNvPr id="5" name="4 CuadroTexto"/>
          <p:cNvSpPr txBox="1"/>
          <p:nvPr/>
        </p:nvSpPr>
        <p:spPr>
          <a:xfrm>
            <a:off x="539551" y="4854365"/>
            <a:ext cx="8246475" cy="2339102"/>
          </a:xfrm>
          <a:prstGeom prst="rect">
            <a:avLst/>
          </a:prstGeom>
          <a:noFill/>
        </p:spPr>
        <p:txBody>
          <a:bodyPr wrap="square" rtlCol="0">
            <a:spAutoFit/>
          </a:bodyPr>
          <a:lstStyle/>
          <a:p>
            <a:pPr algn="just"/>
            <a:r>
              <a:rPr lang="es-ES" dirty="0">
                <a:latin typeface="Calibri" pitchFamily="34" charset="0"/>
              </a:rPr>
              <a:t>Algunos </a:t>
            </a:r>
            <a:r>
              <a:rPr lang="es-ES" u="sng" dirty="0" err="1">
                <a:latin typeface="Calibri" pitchFamily="34" charset="0"/>
              </a:rPr>
              <a:t>Setup</a:t>
            </a:r>
            <a:r>
              <a:rPr lang="es-ES" dirty="0">
                <a:latin typeface="Calibri" pitchFamily="34" charset="0"/>
              </a:rPr>
              <a:t> se </a:t>
            </a:r>
            <a:r>
              <a:rPr lang="es-ES" sz="2000" dirty="0">
                <a:latin typeface="Calibri" pitchFamily="34" charset="0"/>
              </a:rPr>
              <a:t>diferencian</a:t>
            </a:r>
            <a:r>
              <a:rPr lang="es-ES" dirty="0">
                <a:latin typeface="Calibri" pitchFamily="34" charset="0"/>
              </a:rPr>
              <a:t> por sus capacidades especiales, que le permiten brindar al sistema una mayor flexibilidad en la configuración.  Sin embargo, todos son muy similares.</a:t>
            </a:r>
          </a:p>
          <a:p>
            <a:endParaRPr lang="es-EC" dirty="0" smtClean="0"/>
          </a:p>
          <a:p>
            <a:pPr algn="just"/>
            <a:r>
              <a:rPr lang="es-ES" dirty="0">
                <a:latin typeface="Calibri" pitchFamily="34" charset="0"/>
              </a:rPr>
              <a:t>Muchas personas no distinguen estos conceptos (BIOS, CMOS y </a:t>
            </a:r>
            <a:r>
              <a:rPr lang="es-ES" dirty="0" err="1">
                <a:latin typeface="Calibri" pitchFamily="34" charset="0"/>
              </a:rPr>
              <a:t>SetUp</a:t>
            </a:r>
            <a:r>
              <a:rPr lang="es-ES" dirty="0">
                <a:latin typeface="Calibri" pitchFamily="34" charset="0"/>
              </a:rPr>
              <a:t>): le llaman BIOS a "todo ello", como si fuera un conjunto o un bloque único, lo cual no es así.</a:t>
            </a:r>
          </a:p>
          <a:p>
            <a:pPr algn="just"/>
            <a:endParaRPr lang="es-ES" b="1" dirty="0">
              <a:solidFill>
                <a:srgbClr val="FF0000"/>
              </a:solidFill>
              <a:latin typeface="Calibri" pitchFamily="34" charset="0"/>
            </a:endParaRPr>
          </a:p>
          <a:p>
            <a:endParaRPr lang="es-EC" dirty="0"/>
          </a:p>
        </p:txBody>
      </p:sp>
    </p:spTree>
    <p:extLst>
      <p:ext uri="{BB962C8B-B14F-4D97-AF65-F5344CB8AC3E}">
        <p14:creationId xmlns:p14="http://schemas.microsoft.com/office/powerpoint/2010/main" val="308497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800" dirty="0">
                <a:solidFill>
                  <a:schemeClr val="bg2">
                    <a:lumMod val="40000"/>
                    <a:lumOff val="60000"/>
                  </a:schemeClr>
                </a:solidFill>
              </a:rPr>
              <a:t>Bibliografía</a:t>
            </a:r>
            <a:endParaRPr lang="es-EC" dirty="0">
              <a:solidFill>
                <a:schemeClr val="bg2">
                  <a:lumMod val="40000"/>
                  <a:lumOff val="60000"/>
                </a:schemeClr>
              </a:solidFill>
            </a:endParaRPr>
          </a:p>
        </p:txBody>
      </p:sp>
      <p:sp>
        <p:nvSpPr>
          <p:cNvPr id="3" name="2 Marcador de contenido"/>
          <p:cNvSpPr>
            <a:spLocks noGrp="1"/>
          </p:cNvSpPr>
          <p:nvPr>
            <p:ph idx="1"/>
          </p:nvPr>
        </p:nvSpPr>
        <p:spPr/>
        <p:txBody>
          <a:bodyPr>
            <a:normAutofit fontScale="62500" lnSpcReduction="20000"/>
          </a:bodyPr>
          <a:lstStyle/>
          <a:p>
            <a:r>
              <a:rPr lang="es-ES" dirty="0">
                <a:solidFill>
                  <a:schemeClr val="accent2">
                    <a:lumMod val="75000"/>
                  </a:schemeClr>
                </a:solidFill>
              </a:rPr>
              <a:t>Páginas </a:t>
            </a:r>
            <a:r>
              <a:rPr lang="es-ES" dirty="0" smtClean="0">
                <a:solidFill>
                  <a:schemeClr val="accent2">
                    <a:lumMod val="75000"/>
                  </a:schemeClr>
                </a:solidFill>
              </a:rPr>
              <a:t>Webs:</a:t>
            </a:r>
            <a:endParaRPr lang="es-ES" dirty="0">
              <a:solidFill>
                <a:schemeClr val="accent2">
                  <a:lumMod val="75000"/>
                </a:schemeClr>
              </a:solidFill>
            </a:endParaRPr>
          </a:p>
          <a:p>
            <a:endParaRPr lang="es-ES" dirty="0">
              <a:solidFill>
                <a:srgbClr val="FF0000"/>
              </a:solidFill>
            </a:endParaRPr>
          </a:p>
          <a:p>
            <a:r>
              <a:rPr lang="es-ES" sz="3200" u="sng" dirty="0">
                <a:hlinkClick r:id="rId2"/>
              </a:rPr>
              <a:t>http://www.monografias.com/trabajos37/la-bios/la-bios.shtml</a:t>
            </a:r>
            <a:endParaRPr lang="es-ES" sz="3200" u="sng" dirty="0"/>
          </a:p>
          <a:p>
            <a:r>
              <a:rPr lang="es-ES" sz="3200" u="sng" dirty="0">
                <a:hlinkClick r:id="rId3"/>
              </a:rPr>
              <a:t>http://es.wikipedia.org/wiki/BIOS</a:t>
            </a:r>
            <a:endParaRPr lang="es-ES" sz="3200" u="sng" dirty="0"/>
          </a:p>
          <a:p>
            <a:endParaRPr lang="es-ES" sz="3200" u="sng" dirty="0"/>
          </a:p>
          <a:p>
            <a:r>
              <a:rPr lang="es-ES" sz="3200" u="sng" dirty="0">
                <a:hlinkClick r:id="rId4"/>
              </a:rPr>
              <a:t>http://www.conozcasuhardware.com/quees/bios1.htm</a:t>
            </a:r>
            <a:endParaRPr lang="es-ES" sz="3200" dirty="0"/>
          </a:p>
          <a:p>
            <a:r>
              <a:rPr lang="es-ES" sz="3200" u="sng" dirty="0">
                <a:hlinkClick r:id="rId5"/>
              </a:rPr>
              <a:t>http://es.wikipedia.org/wiki/CMOS</a:t>
            </a:r>
            <a:endParaRPr lang="es-ES" sz="3200" u="sng" dirty="0"/>
          </a:p>
          <a:p>
            <a:endParaRPr lang="es-ES" sz="3200" dirty="0"/>
          </a:p>
          <a:p>
            <a:r>
              <a:rPr lang="es-ES" sz="3200" u="sng" dirty="0">
                <a:hlinkClick r:id="rId6"/>
              </a:rPr>
              <a:t>http://www.caravantes.com/04/hardware.htm</a:t>
            </a:r>
            <a:endParaRPr lang="es-ES" sz="3200" dirty="0"/>
          </a:p>
          <a:p>
            <a:r>
              <a:rPr lang="es-ES" sz="3200" u="sng" dirty="0">
                <a:hlinkClick r:id="rId7"/>
              </a:rPr>
              <a:t>http://www.alegsa.com.ar/Dic/cmos.php</a:t>
            </a:r>
            <a:endParaRPr lang="es-ES" sz="3200" u="sng" dirty="0"/>
          </a:p>
          <a:p>
            <a:endParaRPr lang="es-ES" sz="3200" dirty="0"/>
          </a:p>
          <a:p>
            <a:endParaRPr lang="es-ES" sz="3200" dirty="0"/>
          </a:p>
          <a:p>
            <a:r>
              <a:rPr lang="es-ES" sz="3200" u="sng" dirty="0">
                <a:hlinkClick r:id="rId8"/>
              </a:rPr>
              <a:t>http://www.configurarequipos.com/doc282.html</a:t>
            </a:r>
            <a:endParaRPr lang="es-ES" sz="3200" u="sng" dirty="0"/>
          </a:p>
          <a:p>
            <a:r>
              <a:rPr lang="es-ES" sz="3200" dirty="0">
                <a:hlinkClick r:id="rId9"/>
              </a:rPr>
              <a:t>http://www.richardcrebeck.com/cclca/mantenimiento/cmos_setup.html</a:t>
            </a:r>
            <a:endParaRPr lang="es-ES" sz="3200" dirty="0"/>
          </a:p>
          <a:p>
            <a:endParaRPr lang="es-EC" dirty="0"/>
          </a:p>
        </p:txBody>
      </p:sp>
    </p:spTree>
    <p:extLst>
      <p:ext uri="{BB962C8B-B14F-4D97-AF65-F5344CB8AC3E}">
        <p14:creationId xmlns:p14="http://schemas.microsoft.com/office/powerpoint/2010/main" val="287135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800" dirty="0">
                <a:solidFill>
                  <a:schemeClr val="tx2">
                    <a:lumMod val="90000"/>
                  </a:schemeClr>
                </a:solidFill>
              </a:rPr>
              <a:t>Bibliografía</a:t>
            </a:r>
            <a:endParaRPr lang="es-EC" dirty="0">
              <a:solidFill>
                <a:schemeClr val="tx2">
                  <a:lumMod val="90000"/>
                </a:schemeClr>
              </a:solidFill>
            </a:endParaRPr>
          </a:p>
        </p:txBody>
      </p:sp>
      <p:sp>
        <p:nvSpPr>
          <p:cNvPr id="3" name="2 Marcador de contenido"/>
          <p:cNvSpPr>
            <a:spLocks noGrp="1"/>
          </p:cNvSpPr>
          <p:nvPr>
            <p:ph idx="1"/>
          </p:nvPr>
        </p:nvSpPr>
        <p:spPr/>
        <p:txBody>
          <a:bodyPr>
            <a:normAutofit fontScale="62500" lnSpcReduction="20000"/>
          </a:bodyPr>
          <a:lstStyle/>
          <a:p>
            <a:r>
              <a:rPr lang="es-ES" dirty="0">
                <a:solidFill>
                  <a:srgbClr val="FFC000"/>
                </a:solidFill>
              </a:rPr>
              <a:t>Páginas </a:t>
            </a:r>
            <a:r>
              <a:rPr lang="es-ES" dirty="0" smtClean="0">
                <a:solidFill>
                  <a:srgbClr val="FFC000"/>
                </a:solidFill>
              </a:rPr>
              <a:t>Webs:</a:t>
            </a:r>
            <a:endParaRPr lang="es-ES" dirty="0">
              <a:solidFill>
                <a:srgbClr val="FFC000"/>
              </a:solidFill>
            </a:endParaRPr>
          </a:p>
          <a:p>
            <a:endParaRPr lang="es-ES" dirty="0">
              <a:solidFill>
                <a:srgbClr val="FF0000"/>
              </a:solidFill>
            </a:endParaRPr>
          </a:p>
          <a:p>
            <a:r>
              <a:rPr lang="es-ES" sz="3200" u="sng" dirty="0">
                <a:hlinkClick r:id="rId2"/>
              </a:rPr>
              <a:t>http://www.monografias.com/trabajos37/la-bios/la-bios.shtml</a:t>
            </a:r>
            <a:endParaRPr lang="es-ES" sz="3200" u="sng" dirty="0"/>
          </a:p>
          <a:p>
            <a:r>
              <a:rPr lang="es-ES" sz="3200" u="sng" dirty="0">
                <a:hlinkClick r:id="rId3"/>
              </a:rPr>
              <a:t>http://es.wikipedia.org/wiki/BIOS</a:t>
            </a:r>
            <a:endParaRPr lang="es-ES" sz="3200" u="sng" dirty="0"/>
          </a:p>
          <a:p>
            <a:endParaRPr lang="es-ES" sz="3200" u="sng" dirty="0"/>
          </a:p>
          <a:p>
            <a:r>
              <a:rPr lang="es-ES" sz="3200" u="sng" dirty="0">
                <a:hlinkClick r:id="rId4"/>
              </a:rPr>
              <a:t>http://www.conozcasuhardware.com/quees/bios1.htm</a:t>
            </a:r>
            <a:endParaRPr lang="es-ES" sz="3200" dirty="0"/>
          </a:p>
          <a:p>
            <a:r>
              <a:rPr lang="es-ES" sz="3200" u="sng" dirty="0">
                <a:hlinkClick r:id="rId5"/>
              </a:rPr>
              <a:t>http://es.wikipedia.org/wiki/CMOS</a:t>
            </a:r>
            <a:endParaRPr lang="es-ES" sz="3200" u="sng" dirty="0"/>
          </a:p>
          <a:p>
            <a:endParaRPr lang="es-ES" sz="3200" dirty="0"/>
          </a:p>
          <a:p>
            <a:r>
              <a:rPr lang="es-ES" sz="3200" u="sng" dirty="0">
                <a:hlinkClick r:id="rId6"/>
              </a:rPr>
              <a:t>http://www.caravantes.com/04/hardware.htm</a:t>
            </a:r>
            <a:endParaRPr lang="es-ES" sz="3200" dirty="0"/>
          </a:p>
          <a:p>
            <a:r>
              <a:rPr lang="es-ES" sz="3200" u="sng" dirty="0">
                <a:hlinkClick r:id="rId7"/>
              </a:rPr>
              <a:t>http://www.alegsa.com.ar/Dic/cmos.php</a:t>
            </a:r>
            <a:endParaRPr lang="es-ES" sz="3200" u="sng" dirty="0"/>
          </a:p>
          <a:p>
            <a:endParaRPr lang="es-ES" sz="3200" dirty="0"/>
          </a:p>
          <a:p>
            <a:endParaRPr lang="es-ES" sz="3200" dirty="0"/>
          </a:p>
          <a:p>
            <a:r>
              <a:rPr lang="es-ES" sz="3200" u="sng" dirty="0">
                <a:hlinkClick r:id="rId8"/>
              </a:rPr>
              <a:t>http://www.configurarequipos.com/doc282.html</a:t>
            </a:r>
            <a:endParaRPr lang="es-ES" sz="3200" u="sng" dirty="0"/>
          </a:p>
          <a:p>
            <a:r>
              <a:rPr lang="es-ES" sz="3200" dirty="0">
                <a:hlinkClick r:id="rId9"/>
              </a:rPr>
              <a:t>http://www.richardcrebeck.com/cclca/mantenimiento/cmos_setup.html</a:t>
            </a:r>
            <a:endParaRPr lang="es-ES" sz="3200" dirty="0"/>
          </a:p>
          <a:p>
            <a:endParaRPr lang="es-EC" dirty="0"/>
          </a:p>
        </p:txBody>
      </p:sp>
    </p:spTree>
    <p:extLst>
      <p:ext uri="{BB962C8B-B14F-4D97-AF65-F5344CB8AC3E}">
        <p14:creationId xmlns:p14="http://schemas.microsoft.com/office/powerpoint/2010/main" val="307294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1143000"/>
          </a:xfrm>
        </p:spPr>
        <p:txBody>
          <a:bodyPr>
            <a:normAutofit fontScale="90000"/>
          </a:bodyPr>
          <a:lstStyle/>
          <a:p>
            <a:pPr algn="ctr"/>
            <a:r>
              <a:rPr lang="es-EC"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Funcionamiento Inicial del Computador</a:t>
            </a:r>
            <a:endParaRPr lang="es-EC"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2 Marcador de contenido"/>
          <p:cNvSpPr>
            <a:spLocks noGrp="1"/>
          </p:cNvSpPr>
          <p:nvPr>
            <p:ph idx="1"/>
          </p:nvPr>
        </p:nvSpPr>
        <p:spPr>
          <a:xfrm>
            <a:off x="457200" y="1600200"/>
            <a:ext cx="8147248" cy="5069160"/>
          </a:xfrm>
        </p:spPr>
        <p:txBody>
          <a:bodyPr>
            <a:normAutofit fontScale="47500" lnSpcReduction="20000"/>
          </a:bodyPr>
          <a:lstStyle/>
          <a:p>
            <a:pPr marL="36576" indent="0">
              <a:buNone/>
            </a:pPr>
            <a:endParaRPr lang="es-EC" sz="3800" dirty="0" smtClean="0">
              <a:solidFill>
                <a:srgbClr val="FFC000"/>
              </a:solidFill>
            </a:endParaRPr>
          </a:p>
          <a:p>
            <a:pPr>
              <a:buBlip>
                <a:blip r:embed="rId2"/>
              </a:buBlip>
            </a:pPr>
            <a:r>
              <a:rPr lang="es-EC" sz="5900" b="1" dirty="0" smtClean="0">
                <a:solidFill>
                  <a:srgbClr val="FFC000"/>
                </a:solidFill>
              </a:rPr>
              <a:t>Encendido o Arranque.</a:t>
            </a:r>
          </a:p>
          <a:p>
            <a:pPr marL="36576" indent="0" algn="just">
              <a:buNone/>
            </a:pPr>
            <a:r>
              <a:rPr lang="es-ES" sz="3200" dirty="0"/>
              <a:t>La secuencia de eventos que ocurren entre el tiempo que usted enciende su computadora y el tiempo que se pone lista para aceptar comandos recibe el nombre de proceso de </a:t>
            </a:r>
            <a:r>
              <a:rPr lang="es-ES" sz="3200" dirty="0" smtClean="0"/>
              <a:t>arranque.</a:t>
            </a:r>
          </a:p>
          <a:p>
            <a:pPr marL="36576" indent="0" algn="just">
              <a:buNone/>
            </a:pPr>
            <a:endParaRPr lang="es-ES" sz="2900" dirty="0" smtClean="0"/>
          </a:p>
          <a:p>
            <a:pPr marL="36576" indent="0" algn="just">
              <a:buNone/>
            </a:pPr>
            <a:r>
              <a:rPr lang="es-ES" sz="3200" i="1" u="sng" dirty="0" smtClean="0"/>
              <a:t>Pasos básicos de Arranque. </a:t>
            </a:r>
          </a:p>
          <a:p>
            <a:pPr marL="36576" indent="0" algn="just">
              <a:buNone/>
            </a:pPr>
            <a:endParaRPr lang="es-ES" i="1" u="sng" dirty="0"/>
          </a:p>
          <a:p>
            <a:pPr marL="550926" indent="-514350" algn="just">
              <a:buFont typeface="+mj-lt"/>
              <a:buAutoNum type="arabicParenR"/>
            </a:pPr>
            <a:r>
              <a:rPr lang="es-ES" sz="3400" dirty="0" smtClean="0">
                <a:solidFill>
                  <a:srgbClr val="00B0F0"/>
                </a:solidFill>
              </a:rPr>
              <a:t>El </a:t>
            </a:r>
            <a:r>
              <a:rPr lang="es-ES" sz="3400" dirty="0">
                <a:solidFill>
                  <a:srgbClr val="00B0F0"/>
                </a:solidFill>
              </a:rPr>
              <a:t>Encendido: </a:t>
            </a:r>
            <a:r>
              <a:rPr lang="es-ES" sz="3400" dirty="0"/>
              <a:t>La primera etapa en el proceso de arranque consiste en dar energía eléctrica a todos los circuitos  de la computadora</a:t>
            </a:r>
            <a:r>
              <a:rPr lang="es-ES" sz="3400" dirty="0" smtClean="0"/>
              <a:t>.</a:t>
            </a:r>
            <a:endParaRPr lang="es-ES" sz="3400" dirty="0"/>
          </a:p>
          <a:p>
            <a:pPr marL="550926" indent="-514350" algn="just">
              <a:buFont typeface="+mj-lt"/>
              <a:buAutoNum type="arabicParenR"/>
            </a:pPr>
            <a:r>
              <a:rPr lang="es-ES" sz="3400" dirty="0" smtClean="0">
                <a:solidFill>
                  <a:srgbClr val="00B0F0"/>
                </a:solidFill>
              </a:rPr>
              <a:t>Programa de Arranque: </a:t>
            </a:r>
            <a:r>
              <a:rPr lang="es-ES" sz="3400" dirty="0" smtClean="0"/>
              <a:t>El </a:t>
            </a:r>
            <a:r>
              <a:rPr lang="es-ES" sz="3400" dirty="0"/>
              <a:t>programa de arranque es un conjunto de instrucciones almacenadas en la ROM que empiezan a ejecutarse .</a:t>
            </a:r>
          </a:p>
          <a:p>
            <a:pPr marL="550926" indent="-514350" algn="just">
              <a:buFont typeface="+mj-lt"/>
              <a:buAutoNum type="arabicParenR"/>
            </a:pPr>
            <a:r>
              <a:rPr lang="es-ES" sz="3400" dirty="0" smtClean="0">
                <a:solidFill>
                  <a:srgbClr val="00B0F0"/>
                </a:solidFill>
              </a:rPr>
              <a:t>Power</a:t>
            </a:r>
            <a:r>
              <a:rPr lang="es-ES" sz="3400" dirty="0" smtClean="0"/>
              <a:t> </a:t>
            </a:r>
            <a:r>
              <a:rPr lang="es-ES" sz="3400" dirty="0">
                <a:solidFill>
                  <a:srgbClr val="00B0F0"/>
                </a:solidFill>
              </a:rPr>
              <a:t>on Self Test (Post</a:t>
            </a:r>
            <a:r>
              <a:rPr lang="es-ES" sz="3400" dirty="0" smtClean="0">
                <a:solidFill>
                  <a:srgbClr val="00B0F0"/>
                </a:solidFill>
              </a:rPr>
              <a:t>): </a:t>
            </a:r>
            <a:r>
              <a:rPr lang="es-ES" sz="3400" dirty="0" smtClean="0"/>
              <a:t>comprueba periféricos, dispositivos y drivers. </a:t>
            </a:r>
            <a:endParaRPr lang="es-ES" sz="3400" dirty="0"/>
          </a:p>
          <a:p>
            <a:pPr marL="550926" indent="-514350" algn="just">
              <a:buFont typeface="+mj-lt"/>
              <a:buAutoNum type="arabicParenR"/>
            </a:pPr>
            <a:r>
              <a:rPr lang="es-ES" sz="3400" dirty="0" smtClean="0">
                <a:solidFill>
                  <a:srgbClr val="00B0F0"/>
                </a:solidFill>
              </a:rPr>
              <a:t>Carga </a:t>
            </a:r>
            <a:r>
              <a:rPr lang="es-ES" sz="3400" dirty="0">
                <a:solidFill>
                  <a:srgbClr val="00B0F0"/>
                </a:solidFill>
              </a:rPr>
              <a:t>del Sistema Operativo: </a:t>
            </a:r>
            <a:r>
              <a:rPr lang="es-ES" sz="3400" dirty="0"/>
              <a:t>después de realizado el post, la computadora continua ejecutando las instrucciones almacenadas en la ROM para cargar el sistema operativo.  </a:t>
            </a:r>
            <a:endParaRPr lang="es-ES" sz="3400" dirty="0" smtClean="0"/>
          </a:p>
          <a:p>
            <a:pPr marL="550926" indent="-514350">
              <a:buFont typeface="+mj-lt"/>
              <a:buAutoNum type="arabicParenR"/>
            </a:pPr>
            <a:r>
              <a:rPr lang="es-ES" sz="3400" dirty="0" smtClean="0"/>
              <a:t> </a:t>
            </a:r>
            <a:r>
              <a:rPr lang="es-ES" sz="3400" dirty="0">
                <a:solidFill>
                  <a:srgbClr val="00B0F0"/>
                </a:solidFill>
              </a:rPr>
              <a:t>Chequeo de la Configuración: </a:t>
            </a:r>
            <a:r>
              <a:rPr lang="es-ES" sz="3400" dirty="0"/>
              <a:t>El microprocesador lee los datos de </a:t>
            </a:r>
            <a:r>
              <a:rPr lang="es-ES" sz="3400" dirty="0" smtClean="0"/>
              <a:t>configuración </a:t>
            </a:r>
            <a:r>
              <a:rPr lang="es-ES" sz="3400" dirty="0"/>
              <a:t>del CMOS y ejecuta cualquier rutina especifica para su uso.</a:t>
            </a:r>
          </a:p>
          <a:p>
            <a:pPr marL="550926" indent="-514350">
              <a:buFont typeface="+mj-lt"/>
              <a:buAutoNum type="arabicParenR"/>
            </a:pPr>
            <a:r>
              <a:rPr lang="es-ES" sz="3400" dirty="0" smtClean="0">
                <a:solidFill>
                  <a:srgbClr val="00B0F0"/>
                </a:solidFill>
              </a:rPr>
              <a:t>Puesta </a:t>
            </a:r>
            <a:r>
              <a:rPr lang="es-ES" sz="3400" dirty="0">
                <a:solidFill>
                  <a:srgbClr val="00B0F0"/>
                </a:solidFill>
              </a:rPr>
              <a:t>en Marcha del Sistema </a:t>
            </a:r>
            <a:r>
              <a:rPr lang="es-ES" sz="3400" dirty="0" smtClean="0">
                <a:solidFill>
                  <a:srgbClr val="00B0F0"/>
                </a:solidFill>
              </a:rPr>
              <a:t>Operativo: </a:t>
            </a:r>
            <a:r>
              <a:rPr lang="es-ES" sz="3400" dirty="0"/>
              <a:t>P</a:t>
            </a:r>
            <a:r>
              <a:rPr lang="es-ES" sz="3400" dirty="0" smtClean="0"/>
              <a:t>odemos dar uso de las distintas aplicaciones en nuestro computador.</a:t>
            </a:r>
            <a:endParaRPr lang="es-ES" sz="3400" dirty="0"/>
          </a:p>
          <a:p>
            <a:pPr marL="550926" indent="-514350" algn="just">
              <a:buFont typeface="+mj-lt"/>
              <a:buAutoNum type="arabicParenR"/>
            </a:pPr>
            <a:endParaRPr lang="es-ES" dirty="0"/>
          </a:p>
          <a:p>
            <a:pPr marL="36576" indent="0">
              <a:buNone/>
            </a:pPr>
            <a:endParaRPr lang="es-EC" dirty="0">
              <a:solidFill>
                <a:srgbClr val="FFC000"/>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765812"/>
            <a:ext cx="1872208" cy="1396955"/>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2332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57200" indent="-457200">
              <a:buBlip>
                <a:blip r:embed="rId2"/>
              </a:buBlip>
            </a:pPr>
            <a:r>
              <a:rPr lang="es-ES" sz="2800" b="1" dirty="0" smtClean="0">
                <a:solidFill>
                  <a:srgbClr val="FFC000"/>
                </a:solidFill>
                <a:latin typeface="+mn-lt"/>
                <a:ea typeface="+mn-ea"/>
                <a:cs typeface="+mn-cs"/>
              </a:rPr>
              <a:t>BIOS</a:t>
            </a:r>
            <a:r>
              <a:rPr lang="es-ES" sz="2800" dirty="0" smtClean="0">
                <a:solidFill>
                  <a:srgbClr val="FFC000"/>
                </a:solidFill>
                <a:latin typeface="+mn-lt"/>
                <a:ea typeface="+mn-ea"/>
                <a:cs typeface="+mn-cs"/>
              </a:rPr>
              <a:t> </a:t>
            </a:r>
            <a:r>
              <a:rPr lang="es-EC" sz="2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(Basic Input </a:t>
            </a:r>
            <a:r>
              <a:rPr lang="es-EC" sz="2800"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System </a:t>
            </a:r>
            <a:r>
              <a:rPr lang="es-EC" sz="2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Operating)</a:t>
            </a:r>
            <a:r>
              <a:rPr lang="es-EC" sz="2800" dirty="0">
                <a:solidFill>
                  <a:schemeClr val="accent6">
                    <a:lumMod val="75000"/>
                  </a:schemeClr>
                </a:solidFill>
                <a:effectLst>
                  <a:outerShdw blurRad="38100" dist="38100" dir="2700000" algn="tl">
                    <a:srgbClr val="000000">
                      <a:alpha val="43137"/>
                    </a:srgbClr>
                  </a:outerShdw>
                </a:effectLst>
              </a:rPr>
              <a:t> </a:t>
            </a:r>
            <a:br>
              <a:rPr lang="es-EC" sz="2800" dirty="0">
                <a:solidFill>
                  <a:schemeClr val="accent6">
                    <a:lumMod val="75000"/>
                  </a:schemeClr>
                </a:solidFill>
                <a:effectLst>
                  <a:outerShdw blurRad="38100" dist="38100" dir="2700000" algn="tl">
                    <a:srgbClr val="000000">
                      <a:alpha val="43137"/>
                    </a:srgbClr>
                  </a:outerShdw>
                </a:effectLst>
              </a:rPr>
            </a:br>
            <a:r>
              <a:rPr lang="es-EC" sz="2800" dirty="0" smtClean="0">
                <a:solidFill>
                  <a:schemeClr val="accent6">
                    <a:lumMod val="75000"/>
                  </a:schemeClr>
                </a:solidFill>
                <a:effectLst>
                  <a:outerShdw blurRad="38100" dist="38100" dir="2700000" algn="tl">
                    <a:srgbClr val="000000">
                      <a:alpha val="43137"/>
                    </a:srgbClr>
                  </a:outerShdw>
                </a:effectLst>
              </a:rPr>
              <a:t>(sistema </a:t>
            </a:r>
            <a:r>
              <a:rPr lang="es-EC" sz="2800" dirty="0">
                <a:solidFill>
                  <a:schemeClr val="accent6">
                    <a:lumMod val="75000"/>
                  </a:schemeClr>
                </a:solidFill>
                <a:effectLst>
                  <a:outerShdw blurRad="38100" dist="38100" dir="2700000" algn="tl">
                    <a:srgbClr val="000000">
                      <a:alpha val="43137"/>
                    </a:srgbClr>
                  </a:outerShdw>
                </a:effectLst>
              </a:rPr>
              <a:t>básico de </a:t>
            </a:r>
            <a:r>
              <a:rPr lang="es-EC" sz="2800" dirty="0" smtClean="0">
                <a:solidFill>
                  <a:schemeClr val="accent6">
                    <a:lumMod val="75000"/>
                  </a:schemeClr>
                </a:solidFill>
                <a:effectLst>
                  <a:outerShdw blurRad="38100" dist="38100" dir="2700000" algn="tl">
                    <a:srgbClr val="000000">
                      <a:alpha val="43137"/>
                    </a:srgbClr>
                  </a:outerShdw>
                </a:effectLst>
              </a:rPr>
              <a:t>entrada/salida)</a:t>
            </a:r>
            <a:endParaRPr lang="es-EC" sz="2800" dirty="0">
              <a:solidFill>
                <a:srgbClr val="FFC000"/>
              </a:solidFill>
              <a:latin typeface="+mn-lt"/>
              <a:ea typeface="+mn-ea"/>
              <a:cs typeface="+mn-cs"/>
            </a:endParaRPr>
          </a:p>
        </p:txBody>
      </p:sp>
      <p:sp>
        <p:nvSpPr>
          <p:cNvPr id="3" name="2 Marcador de contenido"/>
          <p:cNvSpPr>
            <a:spLocks noGrp="1"/>
          </p:cNvSpPr>
          <p:nvPr>
            <p:ph idx="1"/>
          </p:nvPr>
        </p:nvSpPr>
        <p:spPr>
          <a:xfrm>
            <a:off x="467544" y="1412776"/>
            <a:ext cx="7467600" cy="4525963"/>
          </a:xfrm>
        </p:spPr>
        <p:txBody>
          <a:bodyPr>
            <a:normAutofit fontScale="85000" lnSpcReduction="20000"/>
          </a:bodyPr>
          <a:lstStyle/>
          <a:p>
            <a:pPr marL="36576" indent="0" algn="just">
              <a:buNone/>
            </a:pPr>
            <a:r>
              <a:rPr lang="es-ES" sz="2800" dirty="0" smtClean="0"/>
              <a:t>Es </a:t>
            </a:r>
            <a:r>
              <a:rPr lang="es-ES" sz="2800" dirty="0"/>
              <a:t>un código de software que localiza y carga el sistema operativo en la RAM; es un software muy básico instalado en la placa base que permite que ésta cumpla su cometido</a:t>
            </a:r>
            <a:r>
              <a:rPr lang="es-ES" sz="2800" dirty="0" smtClean="0"/>
              <a:t>.</a:t>
            </a:r>
          </a:p>
          <a:p>
            <a:pPr marL="36576" indent="0" algn="just">
              <a:buNone/>
            </a:pPr>
            <a:endParaRPr lang="es-ES" sz="2800" dirty="0"/>
          </a:p>
          <a:p>
            <a:pPr marL="36576" indent="0" algn="just">
              <a:buNone/>
            </a:pPr>
            <a:endParaRPr lang="es-ES" sz="2800" dirty="0" smtClean="0"/>
          </a:p>
          <a:p>
            <a:pPr marL="36576" indent="0" algn="just">
              <a:buNone/>
            </a:pPr>
            <a:endParaRPr lang="es-ES" sz="2800" dirty="0" smtClean="0"/>
          </a:p>
          <a:p>
            <a:pPr marL="36576" indent="0" algn="just">
              <a:buNone/>
            </a:pPr>
            <a:endParaRPr lang="es-ES" sz="2800" dirty="0"/>
          </a:p>
          <a:p>
            <a:pPr marL="36576" indent="0" algn="just">
              <a:buNone/>
            </a:pPr>
            <a:endParaRPr lang="es-ES" sz="2800" dirty="0" smtClean="0"/>
          </a:p>
          <a:p>
            <a:pPr marL="36576" indent="0" algn="just">
              <a:buNone/>
            </a:pPr>
            <a:endParaRPr lang="es-ES" sz="2800" dirty="0" smtClean="0"/>
          </a:p>
          <a:p>
            <a:pPr marL="36576" indent="0" algn="just">
              <a:buNone/>
            </a:pPr>
            <a:r>
              <a:rPr lang="es-ES" sz="2800" dirty="0"/>
              <a:t>Proporciona la comunicación de bajo nivel, el funcionamiento y configuración del hardware del </a:t>
            </a:r>
            <a:r>
              <a:rPr lang="es-ES" sz="2800" dirty="0" smtClean="0"/>
              <a:t>sistema.</a:t>
            </a:r>
          </a:p>
          <a:p>
            <a:pPr marL="36576" indent="0" algn="just">
              <a:buNone/>
            </a:pPr>
            <a:endParaRPr lang="es-EC" sz="2800" dirty="0"/>
          </a:p>
        </p:txBody>
      </p:sp>
      <p:pic>
        <p:nvPicPr>
          <p:cNvPr id="4" name="3 Imagen" descr="chip_bios.jpg"/>
          <p:cNvPicPr>
            <a:picLocks noChangeAspect="1"/>
          </p:cNvPicPr>
          <p:nvPr/>
        </p:nvPicPr>
        <p:blipFill>
          <a:blip r:embed="rId3"/>
          <a:stretch>
            <a:fillRect/>
          </a:stretch>
        </p:blipFill>
        <p:spPr>
          <a:xfrm>
            <a:off x="3187436" y="2924944"/>
            <a:ext cx="2304256" cy="1731072"/>
          </a:xfrm>
          <a:prstGeom prst="rect">
            <a:avLst/>
          </a:prstGeom>
        </p:spPr>
      </p:pic>
    </p:spTree>
    <p:extLst>
      <p:ext uri="{BB962C8B-B14F-4D97-AF65-F5344CB8AC3E}">
        <p14:creationId xmlns:p14="http://schemas.microsoft.com/office/powerpoint/2010/main" val="214658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04664"/>
            <a:ext cx="7992888" cy="5904656"/>
          </a:xfrm>
        </p:spPr>
        <p:txBody>
          <a:bodyPr>
            <a:normAutofit fontScale="62500" lnSpcReduction="20000"/>
          </a:bodyPr>
          <a:lstStyle/>
          <a:p>
            <a:pPr>
              <a:buFont typeface="Wingdings" pitchFamily="2" charset="2"/>
              <a:buChar char="q"/>
            </a:pPr>
            <a:r>
              <a:rPr lang="es-ES" sz="4000" dirty="0">
                <a:solidFill>
                  <a:srgbClr val="00B0F0"/>
                </a:solidFill>
              </a:rPr>
              <a:t>Entrando a la BIOS</a:t>
            </a:r>
          </a:p>
          <a:p>
            <a:pPr marL="36576" indent="0" algn="just">
              <a:buNone/>
            </a:pPr>
            <a:r>
              <a:rPr lang="es-ES" sz="3200" dirty="0"/>
              <a:t>La BIOS es la responsable de la mayoría de esos extraños mensajes que surgen al encender el ordenador, justo antes del "</a:t>
            </a:r>
            <a:r>
              <a:rPr lang="es-ES" sz="3200" i="1" dirty="0"/>
              <a:t>Iniciando MS-DOS</a:t>
            </a:r>
            <a:r>
              <a:rPr lang="es-ES" sz="3200" dirty="0"/>
              <a:t>" o bien Windows 98, NT, XP, Linux, OS/2, etc. La secuencia típica en que aparecen suele ser</a:t>
            </a:r>
            <a:r>
              <a:rPr lang="es-ES" sz="3200" dirty="0" smtClean="0"/>
              <a:t>:</a:t>
            </a:r>
          </a:p>
          <a:p>
            <a:pPr marL="36576" indent="0" algn="just">
              <a:buNone/>
            </a:pPr>
            <a:endParaRPr lang="es-ES" sz="3200" dirty="0"/>
          </a:p>
          <a:p>
            <a:pPr algn="just">
              <a:buFont typeface="Wingdings" pitchFamily="2" charset="2"/>
              <a:buChar char="ü"/>
            </a:pPr>
            <a:r>
              <a:rPr lang="es-ES" sz="3200" dirty="0"/>
              <a:t>Primero los mensajes de la BIOS de la tarjeta gráfica (sí, las tarjetas gráficas suelen tener </a:t>
            </a:r>
            <a:r>
              <a:rPr lang="es-ES" sz="3200" i="1" dirty="0"/>
              <a:t>su propia BIOS</a:t>
            </a:r>
            <a:r>
              <a:rPr lang="es-ES" sz="3200" dirty="0"/>
              <a:t>). </a:t>
            </a:r>
            <a:endParaRPr lang="es-ES" sz="3200" dirty="0" smtClean="0"/>
          </a:p>
          <a:p>
            <a:pPr algn="just">
              <a:buFont typeface="Wingdings" pitchFamily="2" charset="2"/>
              <a:buChar char="ü"/>
            </a:pPr>
            <a:endParaRPr lang="es-ES" sz="3200" dirty="0"/>
          </a:p>
          <a:p>
            <a:pPr algn="just">
              <a:buFont typeface="Wingdings" pitchFamily="2" charset="2"/>
              <a:buChar char="ü"/>
            </a:pPr>
            <a:r>
              <a:rPr lang="es-ES" sz="3200" dirty="0"/>
              <a:t>El nombre del fabricante de la BIOS y el número de versión. </a:t>
            </a:r>
            <a:endParaRPr lang="es-ES" sz="3200" dirty="0" smtClean="0"/>
          </a:p>
          <a:p>
            <a:pPr algn="just">
              <a:buFont typeface="Wingdings" pitchFamily="2" charset="2"/>
              <a:buChar char="ü"/>
            </a:pPr>
            <a:endParaRPr lang="es-ES" sz="3200" dirty="0"/>
          </a:p>
          <a:p>
            <a:pPr algn="just">
              <a:buFont typeface="Wingdings" pitchFamily="2" charset="2"/>
              <a:buChar char="ü"/>
            </a:pPr>
            <a:r>
              <a:rPr lang="es-ES" sz="3200" dirty="0"/>
              <a:t>El tipo de microprocesador y su velocidad. </a:t>
            </a:r>
            <a:endParaRPr lang="es-ES" sz="3200" dirty="0" smtClean="0"/>
          </a:p>
          <a:p>
            <a:pPr algn="just">
              <a:buFont typeface="Wingdings" pitchFamily="2" charset="2"/>
              <a:buChar char="ü"/>
            </a:pPr>
            <a:endParaRPr lang="es-ES" sz="3200" dirty="0"/>
          </a:p>
          <a:p>
            <a:pPr algn="just">
              <a:buFont typeface="Wingdings" pitchFamily="2" charset="2"/>
              <a:buChar char="ü"/>
            </a:pPr>
            <a:r>
              <a:rPr lang="es-ES" sz="3200" dirty="0"/>
              <a:t>La revisión de la memoria RAM y su tamaño. </a:t>
            </a:r>
            <a:endParaRPr lang="es-ES" sz="3200" dirty="0" smtClean="0"/>
          </a:p>
          <a:p>
            <a:pPr algn="just">
              <a:buFont typeface="Wingdings" pitchFamily="2" charset="2"/>
              <a:buChar char="ü"/>
            </a:pPr>
            <a:endParaRPr lang="es-ES" sz="3200" dirty="0" smtClean="0"/>
          </a:p>
          <a:p>
            <a:pPr algn="just">
              <a:buFont typeface="Wingdings" pitchFamily="2" charset="2"/>
              <a:buChar char="ü"/>
            </a:pPr>
            <a:r>
              <a:rPr lang="es-ES" sz="3200" dirty="0" smtClean="0"/>
              <a:t>Un </a:t>
            </a:r>
            <a:r>
              <a:rPr lang="es-ES" sz="3200" dirty="0"/>
              <a:t>mensaje indicando cómo acceder a la BIOS (teclas que pueden llegar a ser F2, F8, F10, </a:t>
            </a:r>
            <a:r>
              <a:rPr lang="es-ES" sz="3200" dirty="0" err="1"/>
              <a:t>Supr</a:t>
            </a:r>
            <a:r>
              <a:rPr lang="es-ES" sz="3200" dirty="0" smtClean="0"/>
              <a:t>).</a:t>
            </a:r>
          </a:p>
          <a:p>
            <a:pPr algn="just">
              <a:buFont typeface="Wingdings" pitchFamily="2" charset="2"/>
              <a:buChar char="ü"/>
            </a:pPr>
            <a:endParaRPr lang="es-ES" sz="3200" dirty="0"/>
          </a:p>
          <a:p>
            <a:pPr algn="just">
              <a:buFont typeface="Wingdings" pitchFamily="2" charset="2"/>
              <a:buChar char="ü"/>
            </a:pPr>
            <a:r>
              <a:rPr lang="es-ES" sz="3200" dirty="0"/>
              <a:t>Mensajes de otros dispositivos, habitualmente el disco duro.</a:t>
            </a:r>
          </a:p>
          <a:p>
            <a:endParaRPr lang="es-EC" dirty="0"/>
          </a:p>
        </p:txBody>
      </p:sp>
    </p:spTree>
    <p:extLst>
      <p:ext uri="{BB962C8B-B14F-4D97-AF65-F5344CB8AC3E}">
        <p14:creationId xmlns:p14="http://schemas.microsoft.com/office/powerpoint/2010/main" val="341054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202034"/>
          </a:xfrm>
        </p:spPr>
        <p:txBody>
          <a:bodyPr>
            <a:noAutofit/>
          </a:bodyPr>
          <a:lstStyle/>
          <a:p>
            <a:r>
              <a:rPr lang="es-EC" sz="2400" dirty="0" smtClean="0"/>
              <a:t>Cont…</a:t>
            </a:r>
            <a:endParaRPr lang="es-EC" sz="2400" dirty="0"/>
          </a:p>
        </p:txBody>
      </p:sp>
      <p:sp>
        <p:nvSpPr>
          <p:cNvPr id="3" name="2 Marcador de contenido"/>
          <p:cNvSpPr>
            <a:spLocks noGrp="1"/>
          </p:cNvSpPr>
          <p:nvPr>
            <p:ph idx="1"/>
          </p:nvPr>
        </p:nvSpPr>
        <p:spPr>
          <a:xfrm>
            <a:off x="755576" y="671023"/>
            <a:ext cx="7467600" cy="3312368"/>
          </a:xfrm>
        </p:spPr>
        <p:txBody>
          <a:bodyPr>
            <a:normAutofit fontScale="62500" lnSpcReduction="20000"/>
          </a:bodyPr>
          <a:lstStyle/>
          <a:p>
            <a:pPr marL="36576" indent="0" algn="just">
              <a:buNone/>
            </a:pPr>
            <a:r>
              <a:rPr lang="es-ES" sz="4500" b="1" dirty="0" smtClean="0">
                <a:solidFill>
                  <a:srgbClr val="00B0F0"/>
                </a:solidFill>
                <a:latin typeface="Calibri" pitchFamily="34" charset="0"/>
              </a:rPr>
              <a:t>Lo que encontramos en la BIOS.</a:t>
            </a:r>
          </a:p>
          <a:p>
            <a:pPr algn="just"/>
            <a:r>
              <a:rPr lang="es-ES" sz="3200" b="1" dirty="0" smtClean="0">
                <a:latin typeface="Calibri" pitchFamily="34" charset="0"/>
              </a:rPr>
              <a:t>Configuración </a:t>
            </a:r>
            <a:r>
              <a:rPr lang="es-ES" sz="3200" b="1" dirty="0">
                <a:latin typeface="Calibri" pitchFamily="34" charset="0"/>
              </a:rPr>
              <a:t>básica</a:t>
            </a:r>
            <a:r>
              <a:rPr lang="es-ES" sz="3200" dirty="0">
                <a:latin typeface="Calibri" pitchFamily="34" charset="0"/>
              </a:rPr>
              <a:t>, llamado generalmente "Standard CMOS </a:t>
            </a:r>
            <a:r>
              <a:rPr lang="es-ES" sz="3200" dirty="0" err="1">
                <a:latin typeface="Calibri" pitchFamily="34" charset="0"/>
              </a:rPr>
              <a:t>Setup</a:t>
            </a:r>
            <a:r>
              <a:rPr lang="es-ES" sz="3200" dirty="0">
                <a:latin typeface="Calibri" pitchFamily="34" charset="0"/>
              </a:rPr>
              <a:t>" o bien "Standard </a:t>
            </a:r>
            <a:r>
              <a:rPr lang="es-ES" sz="3200" dirty="0" err="1">
                <a:latin typeface="Calibri" pitchFamily="34" charset="0"/>
              </a:rPr>
              <a:t>Setup</a:t>
            </a:r>
            <a:r>
              <a:rPr lang="es-ES" sz="3200" dirty="0">
                <a:latin typeface="Calibri" pitchFamily="34" charset="0"/>
              </a:rPr>
              <a:t>". </a:t>
            </a:r>
          </a:p>
          <a:p>
            <a:pPr algn="just"/>
            <a:r>
              <a:rPr lang="es-ES" sz="3200" b="1" dirty="0">
                <a:latin typeface="Calibri" pitchFamily="34" charset="0"/>
              </a:rPr>
              <a:t>Opciones de la BIOS</a:t>
            </a:r>
            <a:r>
              <a:rPr lang="es-ES" sz="3200" dirty="0">
                <a:latin typeface="Calibri" pitchFamily="34" charset="0"/>
              </a:rPr>
              <a:t>, llamado "BIOS </a:t>
            </a:r>
            <a:r>
              <a:rPr lang="es-ES" sz="3200" dirty="0" err="1">
                <a:latin typeface="Calibri" pitchFamily="34" charset="0"/>
              </a:rPr>
              <a:t>Features</a:t>
            </a:r>
            <a:r>
              <a:rPr lang="es-ES" sz="3200" dirty="0">
                <a:latin typeface="Calibri" pitchFamily="34" charset="0"/>
              </a:rPr>
              <a:t> </a:t>
            </a:r>
            <a:r>
              <a:rPr lang="es-ES" sz="3200" dirty="0" err="1">
                <a:latin typeface="Calibri" pitchFamily="34" charset="0"/>
              </a:rPr>
              <a:t>Setup</a:t>
            </a:r>
            <a:r>
              <a:rPr lang="es-ES" sz="3200" dirty="0">
                <a:latin typeface="Calibri" pitchFamily="34" charset="0"/>
              </a:rPr>
              <a:t>" o "</a:t>
            </a:r>
            <a:r>
              <a:rPr lang="es-ES" sz="3200" dirty="0" err="1">
                <a:latin typeface="Calibri" pitchFamily="34" charset="0"/>
              </a:rPr>
              <a:t>Advanced</a:t>
            </a:r>
            <a:r>
              <a:rPr lang="es-ES" sz="3200" dirty="0">
                <a:latin typeface="Calibri" pitchFamily="34" charset="0"/>
              </a:rPr>
              <a:t> </a:t>
            </a:r>
            <a:r>
              <a:rPr lang="es-ES" sz="3200" dirty="0" err="1">
                <a:latin typeface="Calibri" pitchFamily="34" charset="0"/>
              </a:rPr>
              <a:t>Setup</a:t>
            </a:r>
            <a:r>
              <a:rPr lang="es-ES" sz="3200" dirty="0">
                <a:latin typeface="Calibri" pitchFamily="34" charset="0"/>
              </a:rPr>
              <a:t>". </a:t>
            </a:r>
          </a:p>
          <a:p>
            <a:pPr algn="just"/>
            <a:r>
              <a:rPr lang="es-ES" sz="3200" b="1" dirty="0">
                <a:latin typeface="Calibri" pitchFamily="34" charset="0"/>
              </a:rPr>
              <a:t>Configuración avanzada y del chipset</a:t>
            </a:r>
            <a:r>
              <a:rPr lang="es-ES" sz="3200" dirty="0">
                <a:latin typeface="Calibri" pitchFamily="34" charset="0"/>
              </a:rPr>
              <a:t>, "Chipset </a:t>
            </a:r>
            <a:r>
              <a:rPr lang="es-ES" sz="3200" dirty="0" err="1">
                <a:latin typeface="Calibri" pitchFamily="34" charset="0"/>
              </a:rPr>
              <a:t>Features</a:t>
            </a:r>
            <a:r>
              <a:rPr lang="es-ES" sz="3200" dirty="0">
                <a:latin typeface="Calibri" pitchFamily="34" charset="0"/>
              </a:rPr>
              <a:t> </a:t>
            </a:r>
            <a:r>
              <a:rPr lang="es-ES" sz="3200" dirty="0" err="1">
                <a:latin typeface="Calibri" pitchFamily="34" charset="0"/>
              </a:rPr>
              <a:t>Setup</a:t>
            </a:r>
            <a:r>
              <a:rPr lang="es-ES" sz="3200" dirty="0">
                <a:latin typeface="Calibri" pitchFamily="34" charset="0"/>
              </a:rPr>
              <a:t>". </a:t>
            </a:r>
          </a:p>
          <a:p>
            <a:pPr algn="just"/>
            <a:r>
              <a:rPr lang="es-ES" sz="3200" b="1" dirty="0">
                <a:latin typeface="Calibri" pitchFamily="34" charset="0"/>
              </a:rPr>
              <a:t>Otras utilidades</a:t>
            </a:r>
            <a:r>
              <a:rPr lang="es-ES" sz="3200" dirty="0">
                <a:latin typeface="Calibri" pitchFamily="34" charset="0"/>
              </a:rPr>
              <a:t>, en uno o varios apartados (autoconfiguración de la BIOS, manejo de PCI, introducción de contraseñas -</a:t>
            </a:r>
            <a:r>
              <a:rPr lang="es-ES" sz="3200" i="1" dirty="0" err="1">
                <a:latin typeface="Calibri" pitchFamily="34" charset="0"/>
              </a:rPr>
              <a:t>passwords</a:t>
            </a:r>
            <a:r>
              <a:rPr lang="es-ES" sz="3200" dirty="0">
                <a:latin typeface="Calibri" pitchFamily="34" charset="0"/>
              </a:rPr>
              <a:t>-, </a:t>
            </a:r>
            <a:r>
              <a:rPr lang="es-ES" sz="3200" dirty="0" err="1">
                <a:latin typeface="Calibri" pitchFamily="34" charset="0"/>
              </a:rPr>
              <a:t>autodetección</a:t>
            </a:r>
            <a:r>
              <a:rPr lang="es-ES" sz="3200" dirty="0">
                <a:latin typeface="Calibri" pitchFamily="34" charset="0"/>
              </a:rPr>
              <a:t> de discos duros...).</a:t>
            </a:r>
          </a:p>
          <a:p>
            <a:pPr algn="just"/>
            <a:endParaRPr lang="es-ES" sz="3200" b="1" dirty="0">
              <a:latin typeface="Calibri" pitchFamily="34" charset="0"/>
            </a:endParaRPr>
          </a:p>
          <a:p>
            <a:pPr marL="36576" indent="0">
              <a:buNone/>
            </a:pPr>
            <a:endParaRPr lang="es-EC" dirty="0"/>
          </a:p>
        </p:txBody>
      </p:sp>
      <p:pic>
        <p:nvPicPr>
          <p:cNvPr id="4" name="3 Imagen" descr="bios.gif"/>
          <p:cNvPicPr>
            <a:picLocks noChangeAspect="1"/>
          </p:cNvPicPr>
          <p:nvPr/>
        </p:nvPicPr>
        <p:blipFill>
          <a:blip r:embed="rId3"/>
          <a:stretch>
            <a:fillRect/>
          </a:stretch>
        </p:blipFill>
        <p:spPr>
          <a:xfrm>
            <a:off x="5004048" y="3861048"/>
            <a:ext cx="3744416" cy="2644495"/>
          </a:xfrm>
          <a:prstGeom prst="rect">
            <a:avLst/>
          </a:prstGeom>
        </p:spPr>
      </p:pic>
      <p:sp>
        <p:nvSpPr>
          <p:cNvPr id="6" name="5 CuadroTexto"/>
          <p:cNvSpPr txBox="1"/>
          <p:nvPr/>
        </p:nvSpPr>
        <p:spPr>
          <a:xfrm>
            <a:off x="1043608" y="3983391"/>
            <a:ext cx="3240360" cy="2308324"/>
          </a:xfrm>
          <a:prstGeom prst="rect">
            <a:avLst/>
          </a:prstGeom>
          <a:noFill/>
        </p:spPr>
        <p:txBody>
          <a:bodyPr wrap="square" rtlCol="0">
            <a:spAutoFit/>
          </a:bodyPr>
          <a:lstStyle/>
          <a:p>
            <a:pPr algn="just"/>
            <a:r>
              <a:rPr lang="es-ES" dirty="0" smtClean="0">
                <a:latin typeface="Calibri" pitchFamily="34" charset="0"/>
              </a:rPr>
              <a:t>Tenga en cuenta que </a:t>
            </a:r>
            <a:r>
              <a:rPr lang="es-ES" b="1" dirty="0" smtClean="0">
                <a:latin typeface="Calibri" pitchFamily="34" charset="0"/>
              </a:rPr>
              <a:t>JUGAR CON LA BIOS PUEDE SER REALMENTE PELIGROSO </a:t>
            </a:r>
            <a:r>
              <a:rPr lang="es-ES" dirty="0" smtClean="0">
                <a:latin typeface="Calibri" pitchFamily="34" charset="0"/>
              </a:rPr>
              <a:t>para su ordenador, ya que modificar algo sin ningún conocimiento del caso puede hasta dañar su computador</a:t>
            </a:r>
            <a:endParaRPr lang="es-ES" b="1" dirty="0" smtClean="0">
              <a:latin typeface="Calibri" pitchFamily="34" charset="0"/>
            </a:endParaRPr>
          </a:p>
          <a:p>
            <a:endParaRPr lang="es-EC" dirty="0"/>
          </a:p>
        </p:txBody>
      </p:sp>
    </p:spTree>
    <p:extLst>
      <p:ext uri="{BB962C8B-B14F-4D97-AF65-F5344CB8AC3E}">
        <p14:creationId xmlns:p14="http://schemas.microsoft.com/office/powerpoint/2010/main" val="350002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352928" cy="1210146"/>
          </a:xfrm>
        </p:spPr>
        <p:txBody>
          <a:bodyPr>
            <a:noAutofit/>
          </a:bodyPr>
          <a:lstStyle/>
          <a:p>
            <a:pPr marL="457200" indent="-457200">
              <a:buBlip>
                <a:blip r:embed="rId2"/>
              </a:buBlip>
            </a:pPr>
            <a:r>
              <a:rPr lang="es-ES" sz="2800" b="1" dirty="0" smtClean="0">
                <a:solidFill>
                  <a:srgbClr val="FFC000"/>
                </a:solidFill>
              </a:rPr>
              <a:t>CMOS</a:t>
            </a:r>
            <a:r>
              <a:rPr lang="es-ES" sz="2800" b="1" dirty="0" smtClean="0">
                <a:solidFill>
                  <a:srgbClr val="FF0000"/>
                </a:solidFill>
              </a:rPr>
              <a:t> </a:t>
            </a:r>
            <a:r>
              <a:rPr lang="es-ES" sz="2800" dirty="0" smtClean="0">
                <a:solidFill>
                  <a:schemeClr val="accent6">
                    <a:lumMod val="75000"/>
                  </a:schemeClr>
                </a:solidFill>
                <a:latin typeface="Calibri" pitchFamily="34" charset="0"/>
              </a:rPr>
              <a:t>(</a:t>
            </a:r>
            <a:r>
              <a:rPr lang="es-ES" sz="2800" i="1" dirty="0" smtClean="0">
                <a:solidFill>
                  <a:schemeClr val="accent6">
                    <a:lumMod val="75000"/>
                  </a:schemeClr>
                </a:solidFill>
                <a:latin typeface="Calibri" pitchFamily="34" charset="0"/>
              </a:rPr>
              <a:t>Complementary </a:t>
            </a:r>
            <a:r>
              <a:rPr lang="es-ES" sz="2800" i="1" dirty="0">
                <a:solidFill>
                  <a:schemeClr val="accent6">
                    <a:lumMod val="75000"/>
                  </a:schemeClr>
                </a:solidFill>
                <a:latin typeface="Calibri" pitchFamily="34" charset="0"/>
              </a:rPr>
              <a:t>Metal Oxide Semiconductor</a:t>
            </a:r>
            <a:r>
              <a:rPr lang="es-ES" sz="2800" dirty="0">
                <a:solidFill>
                  <a:schemeClr val="accent6">
                    <a:lumMod val="75000"/>
                  </a:schemeClr>
                </a:solidFill>
                <a:latin typeface="Calibri" pitchFamily="34" charset="0"/>
              </a:rPr>
              <a:t>, "Metal Óxido Semiconductor Complementario") </a:t>
            </a:r>
            <a:endParaRPr lang="es-EC" sz="2800" dirty="0">
              <a:solidFill>
                <a:schemeClr val="accent6">
                  <a:lumMod val="75000"/>
                </a:schemeClr>
              </a:solidFill>
            </a:endParaRPr>
          </a:p>
        </p:txBody>
      </p:sp>
      <p:sp>
        <p:nvSpPr>
          <p:cNvPr id="3" name="2 Marcador de contenido"/>
          <p:cNvSpPr>
            <a:spLocks noGrp="1"/>
          </p:cNvSpPr>
          <p:nvPr>
            <p:ph idx="1"/>
          </p:nvPr>
        </p:nvSpPr>
        <p:spPr>
          <a:xfrm>
            <a:off x="323528" y="1556792"/>
            <a:ext cx="8352928" cy="2232248"/>
          </a:xfrm>
        </p:spPr>
        <p:txBody>
          <a:bodyPr>
            <a:normAutofit fontScale="55000" lnSpcReduction="20000"/>
          </a:bodyPr>
          <a:lstStyle/>
          <a:p>
            <a:pPr marL="36576" indent="0" algn="just">
              <a:buNone/>
            </a:pPr>
            <a:r>
              <a:rPr lang="es-EC" sz="3200" dirty="0">
                <a:cs typeface="Arial" pitchFamily="34" charset="0"/>
              </a:rPr>
              <a:t>Es un dispositivo semiconductor formado por dos transistores de efecto de campo de óxido metálico (MOSFET), uno del tipo </a:t>
            </a:r>
            <a:r>
              <a:rPr lang="es-EC" sz="3200" i="1" dirty="0">
                <a:cs typeface="Arial" pitchFamily="34" charset="0"/>
              </a:rPr>
              <a:t>n</a:t>
            </a:r>
            <a:r>
              <a:rPr lang="es-EC" sz="3200" dirty="0">
                <a:cs typeface="Arial" pitchFamily="34" charset="0"/>
              </a:rPr>
              <a:t> (NMOS</a:t>
            </a:r>
            <a:r>
              <a:rPr lang="es-EC" sz="3200" dirty="0" smtClean="0">
                <a:cs typeface="Arial" pitchFamily="34" charset="0"/>
              </a:rPr>
              <a:t>) </a:t>
            </a:r>
            <a:r>
              <a:rPr lang="es-ES" sz="3200" dirty="0"/>
              <a:t>(polaridad negativa)</a:t>
            </a:r>
            <a:r>
              <a:rPr lang="es-EC" sz="3200" dirty="0" smtClean="0">
                <a:cs typeface="Arial" pitchFamily="34" charset="0"/>
              </a:rPr>
              <a:t> </a:t>
            </a:r>
            <a:r>
              <a:rPr lang="es-EC" sz="3200" dirty="0">
                <a:cs typeface="Arial" pitchFamily="34" charset="0"/>
              </a:rPr>
              <a:t>y otro del tipo </a:t>
            </a:r>
            <a:r>
              <a:rPr lang="es-EC" sz="3200" i="1" dirty="0">
                <a:cs typeface="Arial" pitchFamily="34" charset="0"/>
              </a:rPr>
              <a:t>p</a:t>
            </a:r>
            <a:r>
              <a:rPr lang="es-EC" sz="3200" dirty="0">
                <a:cs typeface="Arial" pitchFamily="34" charset="0"/>
              </a:rPr>
              <a:t> (PMOS</a:t>
            </a:r>
            <a:r>
              <a:rPr lang="es-EC" sz="3200" dirty="0" smtClean="0">
                <a:cs typeface="Arial" pitchFamily="34" charset="0"/>
              </a:rPr>
              <a:t>) </a:t>
            </a:r>
            <a:r>
              <a:rPr lang="es-ES" sz="3200" dirty="0"/>
              <a:t>(polaridad positiva) </a:t>
            </a:r>
            <a:r>
              <a:rPr lang="es-EC" sz="3200" dirty="0" smtClean="0">
                <a:cs typeface="Arial" pitchFamily="34" charset="0"/>
              </a:rPr>
              <a:t>, </a:t>
            </a:r>
            <a:r>
              <a:rPr lang="es-EC" sz="3200" dirty="0">
                <a:cs typeface="Arial" pitchFamily="34" charset="0"/>
              </a:rPr>
              <a:t>integrados en un único chip de silicio. </a:t>
            </a:r>
            <a:endParaRPr lang="es-EC" sz="3200" dirty="0" smtClean="0">
              <a:cs typeface="Arial" pitchFamily="34" charset="0"/>
            </a:endParaRPr>
          </a:p>
          <a:p>
            <a:pPr marL="36576" indent="0" algn="just">
              <a:buNone/>
            </a:pPr>
            <a:endParaRPr lang="es-EC" sz="3200" dirty="0">
              <a:cs typeface="Arial" pitchFamily="34" charset="0"/>
            </a:endParaRPr>
          </a:p>
          <a:p>
            <a:pPr marL="36576" indent="0" algn="just">
              <a:buNone/>
            </a:pPr>
            <a:r>
              <a:rPr lang="es-EC" sz="3200" dirty="0" smtClean="0">
                <a:cs typeface="Arial" pitchFamily="34" charset="0"/>
              </a:rPr>
              <a:t>Utilizados </a:t>
            </a:r>
            <a:r>
              <a:rPr lang="es-EC" sz="3200" dirty="0">
                <a:cs typeface="Arial" pitchFamily="34" charset="0"/>
              </a:rPr>
              <a:t>por lo general para fabricar memoria RAM y aplicaciones de conmutación, estos dispositivos se caracterizan por una alta velocidad de acceso y un bajo consumo de electricidad. Pueden resultar dañados fácilmente por la electricidad </a:t>
            </a:r>
            <a:r>
              <a:rPr lang="es-EC" sz="3200" dirty="0" smtClean="0">
                <a:cs typeface="Arial" pitchFamily="34" charset="0"/>
              </a:rPr>
              <a:t>estática</a:t>
            </a:r>
          </a:p>
          <a:p>
            <a:pPr marL="36576" indent="0" algn="just">
              <a:buNone/>
            </a:pPr>
            <a:endParaRPr lang="es-ES" sz="3200" dirty="0" smtClean="0"/>
          </a:p>
          <a:p>
            <a:pPr marL="36576" indent="0">
              <a:buNone/>
            </a:pPr>
            <a:endParaRPr lang="es-ES" sz="3200" dirty="0">
              <a:latin typeface="Calibri" pitchFamily="34" charset="0"/>
            </a:endParaRPr>
          </a:p>
          <a:p>
            <a:pPr marL="36576" indent="0">
              <a:buNone/>
            </a:pPr>
            <a:endParaRPr lang="es-EC" dirty="0"/>
          </a:p>
        </p:txBody>
      </p:sp>
      <p:pic>
        <p:nvPicPr>
          <p:cNvPr id="4" name="3 Imagen" descr="Static_CMOS_Inverter.png"/>
          <p:cNvPicPr>
            <a:picLocks noChangeAspect="1"/>
          </p:cNvPicPr>
          <p:nvPr/>
        </p:nvPicPr>
        <p:blipFill>
          <a:blip r:embed="rId3"/>
          <a:stretch>
            <a:fillRect/>
          </a:stretch>
        </p:blipFill>
        <p:spPr>
          <a:xfrm>
            <a:off x="3995936" y="4293096"/>
            <a:ext cx="1800200" cy="1800200"/>
          </a:xfrm>
          <a:prstGeom prst="rect">
            <a:avLst/>
          </a:prstGeom>
        </p:spPr>
      </p:pic>
    </p:spTree>
    <p:extLst>
      <p:ext uri="{BB962C8B-B14F-4D97-AF65-F5344CB8AC3E}">
        <p14:creationId xmlns:p14="http://schemas.microsoft.com/office/powerpoint/2010/main" val="104304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noGrp="1"/>
          </p:cNvSpPr>
          <p:nvPr>
            <p:ph idx="1"/>
          </p:nvPr>
        </p:nvSpPr>
        <p:spPr>
          <a:xfrm>
            <a:off x="395536" y="404665"/>
            <a:ext cx="8280920" cy="2088231"/>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algn="just">
              <a:buFont typeface="Arial" pitchFamily="34" charset="0"/>
              <a:buChar char="•"/>
            </a:pPr>
            <a:r>
              <a:rPr lang="es-ES" sz="2400" b="1" dirty="0" smtClean="0">
                <a:solidFill>
                  <a:srgbClr val="00B0F0"/>
                </a:solidFill>
              </a:rPr>
              <a:t>Principio de funcionamiento</a:t>
            </a:r>
          </a:p>
          <a:p>
            <a:pPr marL="36576" indent="0" algn="just">
              <a:buNone/>
            </a:pPr>
            <a:r>
              <a:rPr lang="es-ES" sz="1600" dirty="0" smtClean="0"/>
              <a:t>En un circuito CMOS, la función lógica a sintetizar se implementa por duplicado mediante dos circuitos: uno basado exclusivamente en transistores </a:t>
            </a:r>
            <a:r>
              <a:rPr lang="es-ES" sz="1600" dirty="0" err="1" smtClean="0"/>
              <a:t>pMOS</a:t>
            </a:r>
            <a:r>
              <a:rPr lang="es-ES" sz="1600" dirty="0" smtClean="0"/>
              <a:t> (circuito de </a:t>
            </a:r>
            <a:r>
              <a:rPr lang="es-ES" sz="1600" dirty="0" err="1" smtClean="0"/>
              <a:t>pull</a:t>
            </a:r>
            <a:r>
              <a:rPr lang="es-ES" sz="1600" dirty="0" smtClean="0"/>
              <a:t>-up), y otro basado exclusivamente en transistores </a:t>
            </a:r>
            <a:r>
              <a:rPr lang="es-ES" sz="1600" dirty="0" err="1" smtClean="0"/>
              <a:t>nMOS</a:t>
            </a:r>
            <a:r>
              <a:rPr lang="es-ES" sz="1600" dirty="0" smtClean="0"/>
              <a:t> (circuito de </a:t>
            </a:r>
            <a:r>
              <a:rPr lang="es-ES" sz="1600" dirty="0" err="1" smtClean="0"/>
              <a:t>pull-down</a:t>
            </a:r>
            <a:r>
              <a:rPr lang="es-ES" sz="1600" dirty="0" smtClean="0"/>
              <a:t>). El circuito </a:t>
            </a:r>
            <a:r>
              <a:rPr lang="es-ES" sz="1600" dirty="0" err="1" smtClean="0"/>
              <a:t>pMOS</a:t>
            </a:r>
            <a:r>
              <a:rPr lang="es-ES" sz="1600" dirty="0" smtClean="0"/>
              <a:t> es empleado para propagar el valor binario </a:t>
            </a:r>
            <a:r>
              <a:rPr lang="es-ES" sz="1600" b="1" dirty="0" smtClean="0"/>
              <a:t>1</a:t>
            </a:r>
            <a:r>
              <a:rPr lang="es-ES" sz="1600" dirty="0" smtClean="0"/>
              <a:t> (</a:t>
            </a:r>
            <a:r>
              <a:rPr lang="es-ES" sz="1600" dirty="0" err="1" smtClean="0"/>
              <a:t>pull</a:t>
            </a:r>
            <a:r>
              <a:rPr lang="es-ES" sz="1600" dirty="0" smtClean="0"/>
              <a:t>-up), y el circuito </a:t>
            </a:r>
            <a:r>
              <a:rPr lang="es-ES" sz="1600" dirty="0" err="1" smtClean="0"/>
              <a:t>nMOS</a:t>
            </a:r>
            <a:r>
              <a:rPr lang="es-ES" sz="1600" dirty="0" smtClean="0"/>
              <a:t> para propagar el valor binario </a:t>
            </a:r>
            <a:r>
              <a:rPr lang="es-ES" sz="1600" b="1" dirty="0" smtClean="0"/>
              <a:t>0</a:t>
            </a:r>
            <a:r>
              <a:rPr lang="es-ES" sz="1600" dirty="0" smtClean="0"/>
              <a:t> (</a:t>
            </a:r>
            <a:r>
              <a:rPr lang="es-ES" sz="1600" dirty="0" err="1" smtClean="0"/>
              <a:t>pull-down</a:t>
            </a:r>
            <a:r>
              <a:rPr lang="es-ES" sz="1600" dirty="0" smtClean="0"/>
              <a:t>)</a:t>
            </a:r>
          </a:p>
          <a:p>
            <a:pPr algn="just"/>
            <a:endParaRPr lang="es-ES" sz="1800" dirty="0" smtClean="0">
              <a:latin typeface="Calibri" pitchFamily="34" charset="0"/>
            </a:endParaRPr>
          </a:p>
        </p:txBody>
      </p:sp>
      <p:pic>
        <p:nvPicPr>
          <p:cNvPr id="5" name="Picture 2"/>
          <p:cNvPicPr>
            <a:picLocks noChangeAspect="1" noChangeArrowheads="1"/>
          </p:cNvPicPr>
          <p:nvPr/>
        </p:nvPicPr>
        <p:blipFill>
          <a:blip r:embed="rId2"/>
          <a:srcRect/>
          <a:stretch>
            <a:fillRect/>
          </a:stretch>
        </p:blipFill>
        <p:spPr bwMode="auto">
          <a:xfrm>
            <a:off x="2195736" y="2348881"/>
            <a:ext cx="1584176" cy="1543556"/>
          </a:xfrm>
          <a:prstGeom prst="rect">
            <a:avLst/>
          </a:prstGeom>
          <a:ln>
            <a:noFill/>
          </a:ln>
          <a:effectLst>
            <a:outerShdw blurRad="292100" dist="139700" dir="2700000" algn="tl" rotWithShape="0">
              <a:srgbClr val="333333">
                <a:alpha val="65000"/>
              </a:srgbClr>
            </a:outerShdw>
          </a:effectLst>
        </p:spPr>
      </p:pic>
      <p:pic>
        <p:nvPicPr>
          <p:cNvPr id="6" name="5 Imagen" descr="150-28-DIP WIDE.jpg"/>
          <p:cNvPicPr>
            <a:picLocks noChangeAspect="1"/>
          </p:cNvPicPr>
          <p:nvPr/>
        </p:nvPicPr>
        <p:blipFill>
          <a:blip r:embed="rId3" cstate="print"/>
          <a:stretch>
            <a:fillRect/>
          </a:stretch>
        </p:blipFill>
        <p:spPr>
          <a:xfrm>
            <a:off x="5273542" y="2348880"/>
            <a:ext cx="1677884" cy="1543557"/>
          </a:xfrm>
          <a:prstGeom prst="rect">
            <a:avLst/>
          </a:prstGeom>
        </p:spPr>
      </p:pic>
      <p:sp>
        <p:nvSpPr>
          <p:cNvPr id="7" name="6 Rectángulo"/>
          <p:cNvSpPr/>
          <p:nvPr/>
        </p:nvSpPr>
        <p:spPr>
          <a:xfrm>
            <a:off x="395536" y="4145313"/>
            <a:ext cx="8208912" cy="2215991"/>
          </a:xfrm>
          <a:prstGeom prst="rect">
            <a:avLst/>
          </a:prstGeom>
        </p:spPr>
        <p:txBody>
          <a:bodyPr wrap="square">
            <a:spAutoFit/>
          </a:bodyPr>
          <a:lstStyle/>
          <a:p>
            <a:pPr marL="457200" indent="-457200">
              <a:buFont typeface="Arial" pitchFamily="34" charset="0"/>
              <a:buChar char="•"/>
            </a:pPr>
            <a:r>
              <a:rPr lang="es-ES" sz="2600" b="1" dirty="0" smtClean="0">
                <a:solidFill>
                  <a:srgbClr val="00B0F0"/>
                </a:solidFill>
              </a:rPr>
              <a:t>CMOS analógicos</a:t>
            </a:r>
          </a:p>
          <a:p>
            <a:pPr algn="just"/>
            <a:r>
              <a:rPr lang="es-ES" sz="1600" dirty="0"/>
              <a:t>Los transistores MOS también se emplean en circuitos analógicos, debido a dos características importantes</a:t>
            </a:r>
            <a:r>
              <a:rPr lang="es-ES" sz="1600" dirty="0" smtClean="0"/>
              <a:t>:</a:t>
            </a:r>
            <a:endParaRPr lang="es-ES" sz="1600" dirty="0"/>
          </a:p>
          <a:p>
            <a:pPr algn="just"/>
            <a:r>
              <a:rPr lang="es-ES" sz="1600" b="1" dirty="0"/>
              <a:t>Alta impedancia de entrada</a:t>
            </a:r>
            <a:r>
              <a:rPr lang="es-ES" sz="1600" dirty="0"/>
              <a:t>: La puerta de un transistor MOS viene a ser un pequeño condensador, por lo que no existe corriente de polarización</a:t>
            </a:r>
            <a:r>
              <a:rPr lang="es-ES" sz="1600" dirty="0" smtClean="0"/>
              <a:t>.</a:t>
            </a:r>
            <a:endParaRPr lang="es-ES" sz="1600" dirty="0"/>
          </a:p>
          <a:p>
            <a:pPr algn="just"/>
            <a:r>
              <a:rPr lang="es-ES" sz="1600" b="1" dirty="0"/>
              <a:t>Reducida resistencia de canal</a:t>
            </a:r>
            <a:r>
              <a:rPr lang="es-ES" sz="1600" dirty="0"/>
              <a:t>: Un MOS saturado se comporta como una resistencia cuyo valor depende de la superficie del transistor. Es decir, que si se le piden corrientes reducidas, la caída de tensión en el transistor llega a ser muy reducida.</a:t>
            </a:r>
            <a:endParaRPr lang="es-ES" sz="1600" dirty="0"/>
          </a:p>
        </p:txBody>
      </p:sp>
    </p:spTree>
    <p:extLst>
      <p:ext uri="{BB962C8B-B14F-4D97-AF65-F5344CB8AC3E}">
        <p14:creationId xmlns:p14="http://schemas.microsoft.com/office/powerpoint/2010/main" val="292275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685800" indent="-685800">
              <a:buBlip>
                <a:blip r:embed="rId2"/>
              </a:buBlip>
            </a:pPr>
            <a:r>
              <a:rPr lang="es-ES" sz="3200" dirty="0" smtClean="0">
                <a:solidFill>
                  <a:srgbClr val="FFC000"/>
                </a:solidFill>
              </a:rPr>
              <a:t>SETUP </a:t>
            </a:r>
            <a:r>
              <a:rPr lang="es-ES" sz="3600" dirty="0">
                <a:latin typeface="Calibri" pitchFamily="34" charset="0"/>
              </a:rPr>
              <a:t>(Configuración</a:t>
            </a:r>
            <a:r>
              <a:rPr lang="es-ES" sz="3600" dirty="0" smtClean="0">
                <a:latin typeface="Calibri" pitchFamily="34" charset="0"/>
              </a:rPr>
              <a:t>)</a:t>
            </a:r>
            <a:endParaRPr lang="es-EC" dirty="0">
              <a:solidFill>
                <a:srgbClr val="FFC000"/>
              </a:solidFill>
            </a:endParaRPr>
          </a:p>
        </p:txBody>
      </p:sp>
      <p:sp>
        <p:nvSpPr>
          <p:cNvPr id="3" name="2 Marcador de contenido"/>
          <p:cNvSpPr>
            <a:spLocks noGrp="1"/>
          </p:cNvSpPr>
          <p:nvPr>
            <p:ph idx="1"/>
          </p:nvPr>
        </p:nvSpPr>
        <p:spPr>
          <a:xfrm>
            <a:off x="467544" y="1340768"/>
            <a:ext cx="8136904" cy="3528392"/>
          </a:xfrm>
        </p:spPr>
        <p:txBody>
          <a:bodyPr>
            <a:normAutofit fontScale="62500" lnSpcReduction="20000"/>
          </a:bodyPr>
          <a:lstStyle/>
          <a:p>
            <a:pPr algn="just"/>
            <a:r>
              <a:rPr lang="es-ES" sz="3200" dirty="0">
                <a:latin typeface="Calibri" pitchFamily="34" charset="0"/>
              </a:rPr>
              <a:t>El programa de </a:t>
            </a:r>
            <a:r>
              <a:rPr lang="es-ES" sz="3200" u="sng" dirty="0" err="1" smtClean="0">
                <a:latin typeface="Calibri" pitchFamily="34" charset="0"/>
              </a:rPr>
              <a:t>Setup</a:t>
            </a:r>
            <a:r>
              <a:rPr lang="es-ES" sz="3200" u="sng" dirty="0" smtClean="0">
                <a:latin typeface="Calibri" pitchFamily="34" charset="0"/>
              </a:rPr>
              <a:t>,</a:t>
            </a:r>
            <a:r>
              <a:rPr lang="es-ES" sz="3200" dirty="0" smtClean="0">
                <a:latin typeface="Calibri" pitchFamily="34" charset="0"/>
              </a:rPr>
              <a:t> es </a:t>
            </a:r>
            <a:r>
              <a:rPr lang="es-ES" sz="3200" dirty="0">
                <a:latin typeface="Calibri" pitchFamily="34" charset="0"/>
              </a:rPr>
              <a:t>parte del </a:t>
            </a:r>
            <a:r>
              <a:rPr lang="es-ES" sz="3200" u="sng" dirty="0">
                <a:latin typeface="Calibri" pitchFamily="34" charset="0"/>
              </a:rPr>
              <a:t>BIOS</a:t>
            </a:r>
            <a:r>
              <a:rPr lang="es-ES" sz="3200" dirty="0">
                <a:latin typeface="Calibri" pitchFamily="34" charset="0"/>
              </a:rPr>
              <a:t>, permite modificar la configuración almacenada en la memoria CMOS y volverla a grabar en ésta. Cualquier cambio que efectúe en el hardware de su PC deberá notificarlo mediante el </a:t>
            </a:r>
            <a:r>
              <a:rPr lang="es-ES" sz="3200" u="sng" dirty="0" err="1">
                <a:latin typeface="Calibri" pitchFamily="34" charset="0"/>
              </a:rPr>
              <a:t>Setup</a:t>
            </a:r>
            <a:r>
              <a:rPr lang="es-ES" sz="3200" dirty="0">
                <a:latin typeface="Calibri" pitchFamily="34" charset="0"/>
              </a:rPr>
              <a:t> a la memoria </a:t>
            </a:r>
            <a:r>
              <a:rPr lang="es-ES" sz="3200" u="sng" dirty="0">
                <a:latin typeface="Calibri" pitchFamily="34" charset="0"/>
              </a:rPr>
              <a:t>CMOS</a:t>
            </a:r>
            <a:r>
              <a:rPr lang="es-ES" sz="3200" dirty="0">
                <a:latin typeface="Calibri" pitchFamily="34" charset="0"/>
              </a:rPr>
              <a:t>.  </a:t>
            </a:r>
            <a:endParaRPr lang="es-ES" sz="3200" dirty="0" smtClean="0">
              <a:latin typeface="Calibri" pitchFamily="34" charset="0"/>
            </a:endParaRPr>
          </a:p>
          <a:p>
            <a:pPr algn="just"/>
            <a:endParaRPr lang="es-ES" sz="1600" dirty="0">
              <a:latin typeface="Calibri" pitchFamily="34" charset="0"/>
            </a:endParaRPr>
          </a:p>
          <a:p>
            <a:pPr algn="just">
              <a:buNone/>
            </a:pPr>
            <a:r>
              <a:rPr lang="es-ES" sz="3200" dirty="0">
                <a:latin typeface="Calibri" pitchFamily="34" charset="0"/>
              </a:rPr>
              <a:t>     </a:t>
            </a:r>
            <a:r>
              <a:rPr lang="es-ES" sz="3200" dirty="0">
                <a:solidFill>
                  <a:srgbClr val="FF0000"/>
                </a:solidFill>
                <a:latin typeface="Calibri" pitchFamily="34" charset="0"/>
              </a:rPr>
              <a:t>Nota: </a:t>
            </a:r>
            <a:r>
              <a:rPr lang="es-ES" sz="3200" dirty="0">
                <a:latin typeface="Calibri" pitchFamily="34" charset="0"/>
              </a:rPr>
              <a:t>El </a:t>
            </a:r>
            <a:r>
              <a:rPr lang="es-ES" sz="3200" u="sng" dirty="0">
                <a:latin typeface="Calibri" pitchFamily="34" charset="0"/>
              </a:rPr>
              <a:t>CMOS</a:t>
            </a:r>
            <a:r>
              <a:rPr lang="es-ES" sz="3200" dirty="0">
                <a:latin typeface="Calibri" pitchFamily="34" charset="0"/>
              </a:rPr>
              <a:t> no es el </a:t>
            </a:r>
            <a:r>
              <a:rPr lang="es-ES" sz="3200" u="sng" dirty="0">
                <a:latin typeface="Calibri" pitchFamily="34" charset="0"/>
              </a:rPr>
              <a:t>BIOS, </a:t>
            </a:r>
            <a:r>
              <a:rPr lang="es-ES" sz="3200" dirty="0">
                <a:latin typeface="Calibri" pitchFamily="34" charset="0"/>
              </a:rPr>
              <a:t>cada uno es un microcircuito diferente. </a:t>
            </a:r>
            <a:endParaRPr lang="es-ES" sz="3200" dirty="0" smtClean="0">
              <a:latin typeface="Calibri" pitchFamily="34" charset="0"/>
            </a:endParaRPr>
          </a:p>
          <a:p>
            <a:pPr algn="just">
              <a:buNone/>
            </a:pPr>
            <a:endParaRPr lang="es-ES" sz="1400" dirty="0" smtClean="0">
              <a:latin typeface="Calibri" pitchFamily="34" charset="0"/>
            </a:endParaRPr>
          </a:p>
          <a:p>
            <a:pPr algn="just"/>
            <a:r>
              <a:rPr lang="es-ES" sz="3200" dirty="0">
                <a:latin typeface="Calibri" pitchFamily="34" charset="0"/>
              </a:rPr>
              <a:t>El </a:t>
            </a:r>
            <a:r>
              <a:rPr lang="es-ES" sz="3200" dirty="0" err="1" smtClean="0">
                <a:latin typeface="Calibri" pitchFamily="34" charset="0"/>
              </a:rPr>
              <a:t>Setup</a:t>
            </a:r>
            <a:r>
              <a:rPr lang="es-ES" sz="3200" dirty="0" smtClean="0">
                <a:latin typeface="Calibri" pitchFamily="34" charset="0"/>
              </a:rPr>
              <a:t> </a:t>
            </a:r>
            <a:r>
              <a:rPr lang="es-ES" sz="3200" dirty="0">
                <a:latin typeface="Calibri" pitchFamily="34" charset="0"/>
              </a:rPr>
              <a:t>está guardado dentro de la ROM-BIOS.</a:t>
            </a:r>
          </a:p>
          <a:p>
            <a:pPr algn="just"/>
            <a:endParaRPr lang="es-ES" sz="1400" dirty="0">
              <a:latin typeface="Calibri" pitchFamily="34" charset="0"/>
            </a:endParaRPr>
          </a:p>
          <a:p>
            <a:pPr algn="just"/>
            <a:r>
              <a:rPr lang="es-ES" sz="3200" dirty="0">
                <a:latin typeface="Calibri" pitchFamily="34" charset="0"/>
              </a:rPr>
              <a:t>Además de indicarle las cosas que tiene la PC, el </a:t>
            </a:r>
            <a:r>
              <a:rPr lang="es-ES" sz="3200" u="sng" dirty="0" err="1">
                <a:latin typeface="Calibri" pitchFamily="34" charset="0"/>
              </a:rPr>
              <a:t>Setup</a:t>
            </a:r>
            <a:r>
              <a:rPr lang="es-ES" sz="3200" dirty="0">
                <a:latin typeface="Calibri" pitchFamily="34" charset="0"/>
              </a:rPr>
              <a:t> modifica la configuración del hardware. Una mala configuración del </a:t>
            </a:r>
            <a:r>
              <a:rPr lang="es-ES" sz="3200" u="sng" dirty="0" err="1">
                <a:latin typeface="Calibri" pitchFamily="34" charset="0"/>
              </a:rPr>
              <a:t>Setup</a:t>
            </a:r>
            <a:r>
              <a:rPr lang="es-ES" sz="3200" dirty="0">
                <a:latin typeface="Calibri" pitchFamily="34" charset="0"/>
              </a:rPr>
              <a:t> puede traer muchos problemas y una buena configuración puede acelerar increíblemente el rendimiento del sistema.</a:t>
            </a:r>
          </a:p>
          <a:p>
            <a:pPr algn="just">
              <a:buNone/>
            </a:pPr>
            <a:endParaRPr lang="es-ES" sz="3200" dirty="0">
              <a:latin typeface="Calibri" pitchFamily="34" charset="0"/>
            </a:endParaRPr>
          </a:p>
          <a:p>
            <a:pPr marL="36576" indent="0">
              <a:buNone/>
            </a:pPr>
            <a:endParaRPr lang="es-EC" dirty="0"/>
          </a:p>
        </p:txBody>
      </p:sp>
      <p:pic>
        <p:nvPicPr>
          <p:cNvPr id="4" name="3 Imagen" descr="bios standard CMOS features_thumb.jpg"/>
          <p:cNvPicPr>
            <a:picLocks noChangeAspect="1"/>
          </p:cNvPicPr>
          <p:nvPr/>
        </p:nvPicPr>
        <p:blipFill>
          <a:blip r:embed="rId3"/>
          <a:stretch>
            <a:fillRect/>
          </a:stretch>
        </p:blipFill>
        <p:spPr>
          <a:xfrm>
            <a:off x="3347864" y="4581128"/>
            <a:ext cx="2880320" cy="2160240"/>
          </a:xfrm>
          <a:prstGeom prst="rect">
            <a:avLst/>
          </a:prstGeom>
        </p:spPr>
      </p:pic>
    </p:spTree>
    <p:extLst>
      <p:ext uri="{BB962C8B-B14F-4D97-AF65-F5344CB8AC3E}">
        <p14:creationId xmlns:p14="http://schemas.microsoft.com/office/powerpoint/2010/main" val="24299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146</TotalTime>
  <Words>934</Words>
  <Application>Microsoft Office PowerPoint</Application>
  <PresentationFormat>Presentación en pantalla (4:3)</PresentationFormat>
  <Paragraphs>109</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Técnico</vt:lpstr>
      <vt:lpstr>   </vt:lpstr>
      <vt:lpstr>Bibliografía</vt:lpstr>
      <vt:lpstr>Funcionamiento Inicial del Computador</vt:lpstr>
      <vt:lpstr>BIOS (Basic Input System Operating)  (sistema básico de entrada/salida)</vt:lpstr>
      <vt:lpstr>Presentación de PowerPoint</vt:lpstr>
      <vt:lpstr>Cont…</vt:lpstr>
      <vt:lpstr>CMOS (Complementary Metal Oxide Semiconductor, "Metal Óxido Semiconductor Complementario") </vt:lpstr>
      <vt:lpstr>Presentación de PowerPoint</vt:lpstr>
      <vt:lpstr>SETUP (Configuración)</vt:lpstr>
      <vt:lpstr>Cont…</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claudia</dc:creator>
  <cp:lastModifiedBy>claudia</cp:lastModifiedBy>
  <cp:revision>22</cp:revision>
  <dcterms:created xsi:type="dcterms:W3CDTF">2012-05-22T02:16:49Z</dcterms:created>
  <dcterms:modified xsi:type="dcterms:W3CDTF">2012-05-22T04:42:53Z</dcterms:modified>
</cp:coreProperties>
</file>