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8" r:id="rId4"/>
    <p:sldId id="260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5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07F4D02-D07A-4834-8B3B-49786F1212F4}" type="datetimeFigureOut">
              <a:rPr lang="es-EC" smtClean="0"/>
              <a:t>21/07/2010</a:t>
            </a:fld>
            <a:endParaRPr lang="es-EC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EC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3B21B3-38FB-44DF-8906-5F5A47F39026}" type="slidenum">
              <a:rPr lang="es-EC" smtClean="0"/>
              <a:t>‹Nº›</a:t>
            </a:fld>
            <a:endParaRPr lang="es-EC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F4D02-D07A-4834-8B3B-49786F1212F4}" type="datetimeFigureOut">
              <a:rPr lang="es-EC" smtClean="0"/>
              <a:t>21/07/2010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3B21B3-38FB-44DF-8906-5F5A47F39026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07F4D02-D07A-4834-8B3B-49786F1212F4}" type="datetimeFigureOut">
              <a:rPr lang="es-EC" smtClean="0"/>
              <a:t>21/07/2010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3B21B3-38FB-44DF-8906-5F5A47F39026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F4D02-D07A-4834-8B3B-49786F1212F4}" type="datetimeFigureOut">
              <a:rPr lang="es-EC" smtClean="0"/>
              <a:t>21/07/2010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3B21B3-38FB-44DF-8906-5F5A47F39026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07F4D02-D07A-4834-8B3B-49786F1212F4}" type="datetimeFigureOut">
              <a:rPr lang="es-EC" smtClean="0"/>
              <a:t>21/07/2010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93B21B3-38FB-44DF-8906-5F5A47F39026}" type="slidenum">
              <a:rPr lang="es-EC" smtClean="0"/>
              <a:t>‹Nº›</a:t>
            </a:fld>
            <a:endParaRPr lang="es-EC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F4D02-D07A-4834-8B3B-49786F1212F4}" type="datetimeFigureOut">
              <a:rPr lang="es-EC" smtClean="0"/>
              <a:t>21/07/2010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3B21B3-38FB-44DF-8906-5F5A47F39026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F4D02-D07A-4834-8B3B-49786F1212F4}" type="datetimeFigureOut">
              <a:rPr lang="es-EC" smtClean="0"/>
              <a:t>21/07/2010</a:t>
            </a:fld>
            <a:endParaRPr lang="es-EC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3B21B3-38FB-44DF-8906-5F5A47F39026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F4D02-D07A-4834-8B3B-49786F1212F4}" type="datetimeFigureOut">
              <a:rPr lang="es-EC" smtClean="0"/>
              <a:t>21/07/2010</a:t>
            </a:fld>
            <a:endParaRPr lang="es-EC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3B21B3-38FB-44DF-8906-5F5A47F39026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07F4D02-D07A-4834-8B3B-49786F1212F4}" type="datetimeFigureOut">
              <a:rPr lang="es-EC" smtClean="0"/>
              <a:t>21/07/2010</a:t>
            </a:fld>
            <a:endParaRPr lang="es-EC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C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3B21B3-38FB-44DF-8906-5F5A47F39026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F4D02-D07A-4834-8B3B-49786F1212F4}" type="datetimeFigureOut">
              <a:rPr lang="es-EC" smtClean="0"/>
              <a:t>21/07/2010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3B21B3-38FB-44DF-8906-5F5A47F39026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F4D02-D07A-4834-8B3B-49786F1212F4}" type="datetimeFigureOut">
              <a:rPr lang="es-EC" smtClean="0"/>
              <a:t>21/07/2010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3B21B3-38FB-44DF-8906-5F5A47F39026}" type="slidenum">
              <a:rPr lang="es-EC" smtClean="0"/>
              <a:t>‹Nº›</a:t>
            </a:fld>
            <a:endParaRPr lang="es-EC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07F4D02-D07A-4834-8B3B-49786F1212F4}" type="datetimeFigureOut">
              <a:rPr lang="es-EC" smtClean="0"/>
              <a:t>21/07/2010</a:t>
            </a:fld>
            <a:endParaRPr lang="es-EC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EC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93B21B3-38FB-44DF-8906-5F5A47F39026}" type="slidenum">
              <a:rPr lang="es-EC" smtClean="0"/>
              <a:t>‹Nº›</a:t>
            </a:fld>
            <a:endParaRPr lang="es-EC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Nube"/>
          <p:cNvSpPr/>
          <p:nvPr/>
        </p:nvSpPr>
        <p:spPr>
          <a:xfrm>
            <a:off x="2928926" y="1285860"/>
            <a:ext cx="6000792" cy="4286280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4" name="3 Rectángulo"/>
          <p:cNvSpPr/>
          <p:nvPr/>
        </p:nvSpPr>
        <p:spPr>
          <a:xfrm>
            <a:off x="2871023" y="142852"/>
            <a:ext cx="6058695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www.blog.espol.edu.ec/joginori</a:t>
            </a:r>
            <a:endParaRPr lang="es-E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5" name="4 Imagen" descr="GTF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691926">
            <a:off x="425779" y="629537"/>
            <a:ext cx="1785950" cy="1857388"/>
          </a:xfrm>
          <a:prstGeom prst="rect">
            <a:avLst/>
          </a:prstGeom>
        </p:spPr>
      </p:pic>
      <p:pic>
        <p:nvPicPr>
          <p:cNvPr id="6" name="5 Imagen" descr="5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537866">
            <a:off x="522940" y="3736982"/>
            <a:ext cx="1630696" cy="1671806"/>
          </a:xfrm>
          <a:prstGeom prst="rect">
            <a:avLst/>
          </a:prstGeom>
        </p:spPr>
      </p:pic>
      <p:sp>
        <p:nvSpPr>
          <p:cNvPr id="7" name="6 Rectángulo"/>
          <p:cNvSpPr/>
          <p:nvPr/>
        </p:nvSpPr>
        <p:spPr>
          <a:xfrm rot="20163763">
            <a:off x="2636989" y="2204508"/>
            <a:ext cx="675839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lgerian" pitchFamily="82" charset="0"/>
              </a:rPr>
              <a:t>Temas</a:t>
            </a:r>
          </a:p>
          <a:p>
            <a:pPr algn="ctr"/>
            <a:r>
              <a:rPr lang="es-ES" sz="54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lgerian" pitchFamily="82" charset="0"/>
              </a:rPr>
              <a:t> Importantes</a:t>
            </a:r>
          </a:p>
          <a:p>
            <a:pPr algn="ctr"/>
            <a:endParaRPr lang="es-E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ritual_amor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8715436" cy="642942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86380" y="1000108"/>
            <a:ext cx="3429000" cy="985846"/>
          </a:xfrm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s-EC" u="sng" spc="150" dirty="0" smtClean="0">
                <a:ln w="11430"/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Creadora del blog</a:t>
            </a:r>
            <a:endParaRPr lang="es-EC" u="sng" spc="150" dirty="0">
              <a:ln w="11430"/>
              <a:solidFill>
                <a:schemeClr val="tx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>
          <a:xfrm>
            <a:off x="5286380" y="2571744"/>
            <a:ext cx="3429024" cy="3714776"/>
          </a:xfrm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endParaRPr lang="es-EC" sz="2000" dirty="0" smtClean="0"/>
          </a:p>
          <a:p>
            <a:pPr algn="ctr"/>
            <a:r>
              <a:rPr lang="es-EC" sz="2000" dirty="0" smtClean="0"/>
              <a:t>MI </a:t>
            </a:r>
            <a:r>
              <a:rPr lang="es-EC" sz="2000" dirty="0" smtClean="0"/>
              <a:t>NOMBRE ES GISSEL NORISTZ ARMIJOS </a:t>
            </a:r>
          </a:p>
          <a:p>
            <a:pPr algn="ctr"/>
            <a:r>
              <a:rPr lang="es-EC" sz="2000" dirty="0" smtClean="0"/>
              <a:t>EDAD:18</a:t>
            </a:r>
          </a:p>
          <a:p>
            <a:pPr algn="ctr"/>
            <a:r>
              <a:rPr lang="es-EC" sz="2000" dirty="0" smtClean="0"/>
              <a:t>FECHA DE NACIMIENTO: 24/FEBRERO/1992</a:t>
            </a:r>
          </a:p>
          <a:p>
            <a:pPr algn="ctr"/>
            <a:r>
              <a:rPr lang="es-EC" sz="2000" dirty="0" smtClean="0"/>
              <a:t>ESTUDIOS: SUPERIORES (ESPOL)</a:t>
            </a:r>
          </a:p>
          <a:p>
            <a:pPr algn="ctr"/>
            <a:r>
              <a:rPr lang="es-EC" sz="2000" dirty="0" smtClean="0"/>
              <a:t>CARRERA: INGENIERIA EN AUDITORIA Y CONTADURIA PUBLICA AUTORIZADA</a:t>
            </a:r>
            <a:endParaRPr lang="es-EC" sz="2000" dirty="0"/>
          </a:p>
        </p:txBody>
      </p:sp>
      <p:pic>
        <p:nvPicPr>
          <p:cNvPr id="5" name="4 Marcador de posición de imagen" descr="GISSEL-GUAPA2-225x300[1]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t="12514" b="12514"/>
          <a:stretch>
            <a:fillRect/>
          </a:stretch>
        </p:blipFill>
        <p:spPr>
          <a:xfrm>
            <a:off x="500034" y="5214950"/>
            <a:ext cx="1071570" cy="121444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E.bmp"/>
          <p:cNvPicPr>
            <a:picLocks noChangeAspect="1"/>
          </p:cNvPicPr>
          <p:nvPr/>
        </p:nvPicPr>
        <p:blipFill>
          <a:blip r:embed="rId2" cstate="print">
            <a:lum bright="30000" contrast="10000"/>
          </a:blip>
          <a:stretch>
            <a:fillRect/>
          </a:stretch>
        </p:blipFill>
        <p:spPr>
          <a:xfrm>
            <a:off x="285720" y="214290"/>
            <a:ext cx="7500990" cy="6357982"/>
          </a:xfrm>
          <a:prstGeom prst="rect">
            <a:avLst/>
          </a:prstGeom>
          <a:ln w="190500" cap="sq">
            <a:solidFill>
              <a:schemeClr val="accent1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C" dirty="0" smtClean="0"/>
              <a:t>LO </a:t>
            </a:r>
            <a:r>
              <a:rPr lang="es-EC" dirty="0" smtClean="0"/>
              <a:t>CREE CON EL OBJETIVO DE DAR A CONOCER LOS TEMAS MAS IMPORTATES DEL MUNDO, PARA ASI ENTRAR EN CONCIENCIA O SERVIR DE AYUDAD PARA AQUELLOS ESTUDIANTES QUE NECESUTEN LA INFORMACION COMO APOYO………</a:t>
            </a:r>
          </a:p>
          <a:p>
            <a:pPr algn="just"/>
            <a:r>
              <a:rPr lang="es-EC" dirty="0" smtClean="0"/>
              <a:t>MI MISION ES SERVILES DE AYUDA PARA SUS DUDAS, CONFUCIONES Y SOBRE TODO AYUDARLOS SIMPRE PUBLICANDO TEMAS DE MUCHA IMPORTANCIA, QUE NOS SIRVA PARA CONSIENTIZAR DE LOS PROBLEMAS QUE AFRONTA MUESTRO PLANETA TIERRA O NUESTRA SOCIEDAD.</a:t>
            </a:r>
          </a:p>
          <a:p>
            <a:endParaRPr lang="es-EC" dirty="0"/>
          </a:p>
        </p:txBody>
      </p:sp>
      <p:sp>
        <p:nvSpPr>
          <p:cNvPr id="4" name="3 Rectángulo"/>
          <p:cNvSpPr/>
          <p:nvPr/>
        </p:nvSpPr>
        <p:spPr>
          <a:xfrm>
            <a:off x="928662" y="357166"/>
            <a:ext cx="62987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Temas Importantes</a:t>
            </a:r>
            <a:endParaRPr lang="es-E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contenido" descr="ritual_amor[1]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 bright="40000"/>
          </a:blip>
          <a:stretch>
            <a:fillRect/>
          </a:stretch>
        </p:blipFill>
        <p:spPr>
          <a:xfrm>
            <a:off x="0" y="0"/>
            <a:ext cx="81439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8 Llamada de flecha a la derecha"/>
          <p:cNvSpPr/>
          <p:nvPr/>
        </p:nvSpPr>
        <p:spPr>
          <a:xfrm rot="10800000">
            <a:off x="4143372" y="928670"/>
            <a:ext cx="3929090" cy="4214842"/>
          </a:xfrm>
          <a:prstGeom prst="rightArrow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6" name="5 Rectángulo"/>
          <p:cNvSpPr/>
          <p:nvPr/>
        </p:nvSpPr>
        <p:spPr>
          <a:xfrm>
            <a:off x="928662" y="0"/>
            <a:ext cx="63089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C" sz="5400" b="1" kern="1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/>
              </a:rPr>
              <a:t>TEMAS YA PUBLICADOS</a:t>
            </a:r>
            <a:endParaRPr lang="es-EC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643570" y="1071546"/>
            <a:ext cx="250033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es-EC" sz="1200" b="1" dirty="0" smtClean="0">
                <a:latin typeface="Baskerville Old Face" pitchFamily="18" charset="0"/>
              </a:rPr>
              <a:t>EL ABORTO</a:t>
            </a:r>
          </a:p>
          <a:p>
            <a:pPr>
              <a:buBlip>
                <a:blip r:embed="rId3"/>
              </a:buBlip>
            </a:pPr>
            <a:endParaRPr lang="es-EC" sz="1200" b="1" dirty="0" smtClean="0">
              <a:latin typeface="Baskerville Old Face" pitchFamily="18" charset="0"/>
            </a:endParaRPr>
          </a:p>
          <a:p>
            <a:pPr>
              <a:buBlip>
                <a:blip r:embed="rId3"/>
              </a:buBlip>
            </a:pPr>
            <a:r>
              <a:rPr lang="es-EC" sz="1200" b="1" dirty="0" smtClean="0">
                <a:latin typeface="Baskerville Old Face" pitchFamily="18" charset="0"/>
              </a:rPr>
              <a:t>LAS DROGAS Y SUS EFECTOS</a:t>
            </a:r>
          </a:p>
          <a:p>
            <a:pPr>
              <a:buBlip>
                <a:blip r:embed="rId3"/>
              </a:buBlip>
            </a:pPr>
            <a:endParaRPr lang="es-EC" sz="1200" b="1" dirty="0" smtClean="0">
              <a:latin typeface="Baskerville Old Face" pitchFamily="18" charset="0"/>
            </a:endParaRPr>
          </a:p>
          <a:p>
            <a:pPr>
              <a:buBlip>
                <a:blip r:embed="rId3"/>
              </a:buBlip>
            </a:pPr>
            <a:r>
              <a:rPr lang="es-EC" sz="1200" b="1" dirty="0" smtClean="0">
                <a:latin typeface="Baskerville Old Face" pitchFamily="18" charset="0"/>
              </a:rPr>
              <a:t>EL AMOR</a:t>
            </a:r>
          </a:p>
          <a:p>
            <a:pPr>
              <a:buBlip>
                <a:blip r:embed="rId3"/>
              </a:buBlip>
            </a:pPr>
            <a:endParaRPr lang="es-EC" sz="1200" b="1" dirty="0" smtClean="0">
              <a:latin typeface="Baskerville Old Face" pitchFamily="18" charset="0"/>
            </a:endParaRPr>
          </a:p>
          <a:p>
            <a:pPr>
              <a:buBlip>
                <a:blip r:embed="rId3"/>
              </a:buBlip>
            </a:pPr>
            <a:r>
              <a:rPr lang="es-EC" sz="1200" b="1" dirty="0" smtClean="0">
                <a:latin typeface="Baskerville Old Face" pitchFamily="18" charset="0"/>
              </a:rPr>
              <a:t>VESTIDOS DE NOVIAS</a:t>
            </a:r>
          </a:p>
          <a:p>
            <a:pPr>
              <a:buBlip>
                <a:blip r:embed="rId3"/>
              </a:buBlip>
            </a:pPr>
            <a:endParaRPr lang="es-EC" sz="1200" b="1" dirty="0" smtClean="0">
              <a:latin typeface="Baskerville Old Face" pitchFamily="18" charset="0"/>
            </a:endParaRPr>
          </a:p>
          <a:p>
            <a:pPr>
              <a:buBlip>
                <a:blip r:embed="rId3"/>
              </a:buBlip>
            </a:pPr>
            <a:r>
              <a:rPr lang="es-EC" sz="1200" b="1" dirty="0" smtClean="0">
                <a:latin typeface="Baskerville Old Face" pitchFamily="18" charset="0"/>
              </a:rPr>
              <a:t>“EL AMOR”</a:t>
            </a:r>
          </a:p>
          <a:p>
            <a:pPr>
              <a:buBlip>
                <a:blip r:embed="rId3"/>
              </a:buBlip>
            </a:pPr>
            <a:endParaRPr lang="es-EC" sz="1200" b="1" dirty="0" smtClean="0">
              <a:latin typeface="Baskerville Old Face" pitchFamily="18" charset="0"/>
            </a:endParaRPr>
          </a:p>
          <a:p>
            <a:pPr>
              <a:buBlip>
                <a:blip r:embed="rId3"/>
              </a:buBlip>
            </a:pPr>
            <a:r>
              <a:rPr lang="es-EC" sz="1200" b="1" dirty="0" smtClean="0">
                <a:latin typeface="Baskerville Old Face" pitchFamily="18" charset="0"/>
              </a:rPr>
              <a:t>LEONARDO DICAPRIO</a:t>
            </a:r>
          </a:p>
          <a:p>
            <a:pPr>
              <a:buBlip>
                <a:blip r:embed="rId3"/>
              </a:buBlip>
            </a:pPr>
            <a:endParaRPr lang="es-EC" sz="1200" b="1" dirty="0" smtClean="0">
              <a:latin typeface="Baskerville Old Face" pitchFamily="18" charset="0"/>
            </a:endParaRPr>
          </a:p>
          <a:p>
            <a:pPr>
              <a:buBlip>
                <a:blip r:embed="rId3"/>
              </a:buBlip>
            </a:pPr>
            <a:r>
              <a:rPr lang="es-EC" sz="1200" b="1" dirty="0" smtClean="0">
                <a:latin typeface="Baskerville Old Face" pitchFamily="18" charset="0"/>
              </a:rPr>
              <a:t>TA DOMINADO</a:t>
            </a:r>
          </a:p>
          <a:p>
            <a:pPr>
              <a:buBlip>
                <a:blip r:embed="rId3"/>
              </a:buBlip>
            </a:pPr>
            <a:endParaRPr lang="es-EC" sz="1200" b="1" dirty="0" smtClean="0">
              <a:latin typeface="Baskerville Old Face" pitchFamily="18" charset="0"/>
            </a:endParaRPr>
          </a:p>
          <a:p>
            <a:pPr>
              <a:buBlip>
                <a:blip r:embed="rId3"/>
              </a:buBlip>
            </a:pPr>
            <a:r>
              <a:rPr lang="es-EC" sz="1200" b="1" dirty="0" smtClean="0">
                <a:latin typeface="Baskerville Old Face" pitchFamily="18" charset="0"/>
              </a:rPr>
              <a:t>FERNANDO COLUNGA</a:t>
            </a:r>
          </a:p>
          <a:p>
            <a:pPr>
              <a:buBlip>
                <a:blip r:embed="rId3"/>
              </a:buBlip>
            </a:pPr>
            <a:endParaRPr lang="es-EC" sz="1200" b="1" dirty="0" smtClean="0">
              <a:latin typeface="Baskerville Old Face" pitchFamily="18" charset="0"/>
            </a:endParaRPr>
          </a:p>
          <a:p>
            <a:pPr>
              <a:buBlip>
                <a:blip r:embed="rId3"/>
              </a:buBlip>
            </a:pPr>
            <a:r>
              <a:rPr lang="es-EC" sz="1200" b="1" dirty="0" smtClean="0">
                <a:latin typeface="Baskerville Old Face" pitchFamily="18" charset="0"/>
              </a:rPr>
              <a:t>LAS MEJORES CAIDAS</a:t>
            </a:r>
          </a:p>
          <a:p>
            <a:pPr>
              <a:buBlip>
                <a:blip r:embed="rId3"/>
              </a:buBlip>
            </a:pPr>
            <a:endParaRPr lang="es-EC" sz="1200" b="1" dirty="0" smtClean="0">
              <a:latin typeface="Baskerville Old Face" pitchFamily="18" charset="0"/>
            </a:endParaRPr>
          </a:p>
          <a:p>
            <a:pPr>
              <a:buBlip>
                <a:blip r:embed="rId3"/>
              </a:buBlip>
            </a:pPr>
            <a:r>
              <a:rPr lang="es-EC" sz="1200" b="1" dirty="0" smtClean="0">
                <a:latin typeface="Baskerville Old Face" pitchFamily="18" charset="0"/>
              </a:rPr>
              <a:t>EL BESO DEL MUNDIAL</a:t>
            </a:r>
          </a:p>
          <a:p>
            <a:endParaRPr lang="es-EC" dirty="0" smtClean="0"/>
          </a:p>
        </p:txBody>
      </p:sp>
      <p:pic>
        <p:nvPicPr>
          <p:cNvPr id="10" name="9 Imagen" descr="imagenes-de-amor-24[1]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1472" y="1285860"/>
            <a:ext cx="3357585" cy="492922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mor_930169279_Hg12YuNnQEel[1].gif"/>
          <p:cNvPicPr>
            <a:picLocks noChangeAspect="1"/>
          </p:cNvPicPr>
          <p:nvPr/>
        </p:nvPicPr>
        <p:blipFill>
          <a:blip r:embed="rId2" cstate="print">
            <a:lum bright="30000"/>
          </a:blip>
          <a:stretch>
            <a:fillRect/>
          </a:stretch>
        </p:blipFill>
        <p:spPr>
          <a:xfrm>
            <a:off x="0" y="0"/>
            <a:ext cx="8143900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9416"/>
            <a:ext cx="3757610" cy="439135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es-EC" b="1" dirty="0" smtClean="0"/>
              <a:t>Un </a:t>
            </a:r>
            <a:r>
              <a:rPr lang="es-EC" b="1" dirty="0" smtClean="0"/>
              <a:t>aborto es la terminación de un embarazo. Es la muerte y expulsión del feto antes de los cinco meses de embarazo. Después de esta fecha, y hasta las 28 semanas de embarazo se llama parto inmaduro y parto prematuro si tiene más de 28 semanas. Se dice que hay aborto completo cuando se expulsa con el feto la placenta y las membranas. Hay retención placentaria cuando se expulsa solamente el feto y se dice que hay restos uterinos cuando sólo se expulsa una parte del producto de la concepción.  A veces es difícil distinguir realmente lo que se ha expulsado, dadas las alteraciones que sufre no sólo el feto, sino la placenta y </a:t>
            </a:r>
            <a:r>
              <a:rPr lang="es-EC" b="1" dirty="0" smtClean="0"/>
              <a:t>las </a:t>
            </a:r>
            <a:r>
              <a:rPr lang="es-EC" b="1" dirty="0" smtClean="0"/>
              <a:t>membranas</a:t>
            </a:r>
            <a:r>
              <a:rPr lang="es-EC" b="1" dirty="0" smtClean="0"/>
              <a:t>.</a:t>
            </a:r>
            <a:endParaRPr lang="es-EC" dirty="0" smtClean="0"/>
          </a:p>
        </p:txBody>
      </p:sp>
      <p:sp>
        <p:nvSpPr>
          <p:cNvPr id="5" name="4 Rectángulo"/>
          <p:cNvSpPr/>
          <p:nvPr/>
        </p:nvSpPr>
        <p:spPr>
          <a:xfrm>
            <a:off x="1285852" y="428604"/>
            <a:ext cx="507209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EL ABORTO</a:t>
            </a:r>
            <a:endParaRPr lang="es-E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9" name="8 Grupo"/>
          <p:cNvGrpSpPr/>
          <p:nvPr/>
        </p:nvGrpSpPr>
        <p:grpSpPr>
          <a:xfrm>
            <a:off x="6000728" y="3857628"/>
            <a:ext cx="2928990" cy="2357454"/>
            <a:chOff x="4429124" y="1214422"/>
            <a:chExt cx="3143272" cy="2357454"/>
          </a:xfrm>
        </p:grpSpPr>
        <p:sp>
          <p:nvSpPr>
            <p:cNvPr id="8" name="7 Nube"/>
            <p:cNvSpPr/>
            <p:nvPr/>
          </p:nvSpPr>
          <p:spPr>
            <a:xfrm>
              <a:off x="4429124" y="1214422"/>
              <a:ext cx="3143272" cy="2357454"/>
            </a:xfrm>
            <a:prstGeom prst="cloud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C"/>
            </a:p>
          </p:txBody>
        </p:sp>
        <p:pic>
          <p:nvPicPr>
            <p:cNvPr id="2050" name="Picture 2" descr="http://blog.espol.edu.ec/joginori/files/2010/06/GQT1NCATF1MZECA903CCKCAR8BDWZCA2YJ892CAA2G3GVCA6YGQWECAS37UARCA6N8YTGCA1B93T4CA90K4UHCAPFJU3YCAFZQHC9CAJWY6NVCAN3HPTUCA4W4KV9CAW5AOXECADF894XCA2QQGQ2CAA3HDFW2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572000" y="1500174"/>
              <a:ext cx="2500330" cy="1543051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amor_930169279_Hg12YuNnQEel[1].gif"/>
          <p:cNvPicPr>
            <a:picLocks noChangeAspect="1"/>
          </p:cNvPicPr>
          <p:nvPr/>
        </p:nvPicPr>
        <p:blipFill>
          <a:blip r:embed="rId2" cstate="print">
            <a:lum bright="30000"/>
          </a:blip>
          <a:stretch>
            <a:fillRect/>
          </a:stretch>
        </p:blipFill>
        <p:spPr>
          <a:xfrm>
            <a:off x="0" y="0"/>
            <a:ext cx="8143900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285728"/>
            <a:ext cx="7239000" cy="6143668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es-EC" sz="4000" b="1" u="sng" dirty="0" smtClean="0">
                <a:solidFill>
                  <a:schemeClr val="tx2"/>
                </a:solidFill>
                <a:latin typeface="Algerian" pitchFamily="82" charset="0"/>
              </a:rPr>
              <a:t>Clasificación</a:t>
            </a:r>
            <a:r>
              <a:rPr lang="es-EC" sz="4000" b="1" u="sng" dirty="0" smtClean="0">
                <a:solidFill>
                  <a:schemeClr val="tx2"/>
                </a:solidFill>
                <a:latin typeface="Algerian" pitchFamily="82" charset="0"/>
              </a:rPr>
              <a:t>:</a:t>
            </a:r>
          </a:p>
          <a:p>
            <a:pPr algn="just">
              <a:buNone/>
            </a:pPr>
            <a:r>
              <a:rPr lang="es-EC" b="1" dirty="0" smtClean="0"/>
              <a:t/>
            </a:r>
            <a:br>
              <a:rPr lang="es-EC" b="1" dirty="0" smtClean="0"/>
            </a:br>
            <a:r>
              <a:rPr lang="es-EC" b="1" dirty="0" smtClean="0"/>
              <a:t>Teniendo en cuenta las causas que originan el </a:t>
            </a:r>
            <a:r>
              <a:rPr lang="es-EC" b="1" dirty="0" smtClean="0"/>
              <a:t>aborto, se </a:t>
            </a:r>
            <a:r>
              <a:rPr lang="es-EC" b="1" dirty="0" smtClean="0"/>
              <a:t>clasifican en:</a:t>
            </a:r>
            <a:endParaRPr lang="es-EC" dirty="0" smtClean="0"/>
          </a:p>
          <a:p>
            <a:pPr lvl="0" algn="just"/>
            <a:r>
              <a:rPr lang="es-EC" b="1" dirty="0" smtClean="0"/>
              <a:t>Aborto espontáneo o natural</a:t>
            </a:r>
            <a:endParaRPr lang="es-EC" dirty="0" smtClean="0"/>
          </a:p>
          <a:p>
            <a:pPr lvl="0" algn="just"/>
            <a:r>
              <a:rPr lang="es-EC" b="1" dirty="0" smtClean="0"/>
              <a:t>Aborto provocado</a:t>
            </a:r>
            <a:endParaRPr lang="es-EC" dirty="0" smtClean="0"/>
          </a:p>
          <a:p>
            <a:pPr lvl="0" algn="just"/>
            <a:r>
              <a:rPr lang="es-EC" b="1" dirty="0" smtClean="0"/>
              <a:t>Aborto </a:t>
            </a:r>
            <a:r>
              <a:rPr lang="es-EC" b="1" dirty="0" smtClean="0"/>
              <a:t>terapéutico</a:t>
            </a:r>
          </a:p>
          <a:p>
            <a:pPr lvl="0" algn="just"/>
            <a:endParaRPr lang="es-EC" sz="3400" dirty="0" smtClean="0"/>
          </a:p>
          <a:p>
            <a:pPr algn="just">
              <a:buNone/>
            </a:pPr>
            <a:r>
              <a:rPr lang="es-EC" sz="3400" b="1" u="sng" dirty="0" smtClean="0">
                <a:solidFill>
                  <a:schemeClr val="tx2"/>
                </a:solidFill>
                <a:latin typeface="Algerian" pitchFamily="82" charset="0"/>
              </a:rPr>
              <a:t>Aborto espontáneo o natural</a:t>
            </a:r>
            <a:r>
              <a:rPr lang="es-EC" sz="3400" b="1" u="sng" dirty="0" smtClean="0">
                <a:solidFill>
                  <a:schemeClr val="tx2"/>
                </a:solidFill>
                <a:latin typeface="Algerian" pitchFamily="82" charset="0"/>
              </a:rPr>
              <a:t>:</a:t>
            </a:r>
          </a:p>
          <a:p>
            <a:pPr algn="just">
              <a:buNone/>
            </a:pPr>
            <a:endParaRPr lang="es-EC" dirty="0" smtClean="0">
              <a:solidFill>
                <a:schemeClr val="tx2"/>
              </a:solidFill>
              <a:latin typeface="Algerian" pitchFamily="82" charset="0"/>
            </a:endParaRPr>
          </a:p>
          <a:p>
            <a:pPr algn="just"/>
            <a:r>
              <a:rPr lang="es-EC" b="1" dirty="0" smtClean="0"/>
              <a:t>El aborto espontáneo se debe tanto a defectos paternos como maternos. Respecto a los primeros, es digno de señalar que del 40% al 50% de los abortos espontáneos de origen materno son atribuidos a la sífilis, muchas veces desconocida, ignorada, o negada a sabiendas. El restante 50% se debe a alcoholismo habitual y crónico, agotamiento físico o intelectual, vejez entre otras. </a:t>
            </a:r>
            <a:endParaRPr lang="es-EC" dirty="0" smtClean="0"/>
          </a:p>
          <a:p>
            <a:pPr algn="just"/>
            <a:r>
              <a:rPr lang="es-EC" b="1" dirty="0" smtClean="0"/>
              <a:t>La causa de orden materno es variada.  Las malformaciones de cada uno de los órganos del aparato genital femenino; los pólipos, fibromas, cánceres, las endometritis, entre otras. También algunas enfermedades como diabetes, hipertensión, o enfermedades producidas por infecciones bacterianas o virales son causantes de aborto espontaneo.</a:t>
            </a:r>
            <a:endParaRPr lang="es-EC" dirty="0" smtClean="0"/>
          </a:p>
          <a:p>
            <a:endParaRPr lang="es-EC" dirty="0"/>
          </a:p>
        </p:txBody>
      </p:sp>
      <p:pic>
        <p:nvPicPr>
          <p:cNvPr id="19458" name="Picture 2" descr="http://blog.espol.edu.ec/joginori/files/2010/06/97TR3CAVUWC2GCAP5RZ6TCAEZR1OUCA1B7XR0CARB3Z19CATT324UCA7VNT2ICAEA8DS8CATROKKDCAO83BCTCATI2DHGCA6RKA6KCAJUQJLACAEH6QCTCACBGMZICANJA8K8CAYGH6JKCA5O0JNYCA3GORWP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3570" y="1357298"/>
            <a:ext cx="2390775" cy="17145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mor_930169279_Hg12YuNnQEel[1].gif"/>
          <p:cNvPicPr>
            <a:picLocks noChangeAspect="1"/>
          </p:cNvPicPr>
          <p:nvPr/>
        </p:nvPicPr>
        <p:blipFill>
          <a:blip r:embed="rId2" cstate="print">
            <a:lum bright="30000"/>
          </a:blip>
          <a:stretch>
            <a:fillRect/>
          </a:stretch>
        </p:blipFill>
        <p:spPr>
          <a:xfrm>
            <a:off x="0" y="0"/>
            <a:ext cx="8143900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2852"/>
            <a:ext cx="7239000" cy="6312884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s-EC" b="1" u="sng" dirty="0" smtClean="0">
                <a:solidFill>
                  <a:schemeClr val="tx2"/>
                </a:solidFill>
                <a:latin typeface="Algerian" pitchFamily="82" charset="0"/>
              </a:rPr>
              <a:t>Aborto provocado o aborto </a:t>
            </a:r>
            <a:r>
              <a:rPr lang="es-EC" b="1" u="sng" dirty="0" smtClean="0">
                <a:solidFill>
                  <a:schemeClr val="tx2"/>
                </a:solidFill>
                <a:latin typeface="Algerian" pitchFamily="82" charset="0"/>
              </a:rPr>
              <a:t>criminal</a:t>
            </a:r>
          </a:p>
          <a:p>
            <a:pPr algn="just">
              <a:buNone/>
            </a:pPr>
            <a:endParaRPr lang="es-EC" dirty="0" smtClean="0">
              <a:solidFill>
                <a:schemeClr val="tx2"/>
              </a:solidFill>
              <a:latin typeface="Algerian" pitchFamily="82" charset="0"/>
            </a:endParaRPr>
          </a:p>
          <a:p>
            <a:pPr algn="just"/>
            <a:r>
              <a:rPr lang="es-EC" b="1" dirty="0" smtClean="0"/>
              <a:t>Algunos pueblos no consideran acto criminal el aborto provocado, ya que entre ellos es conceptuado como un acto natural. Este criterio se ha mantenido en ciertas civilizaciones y hoy es practicado impunemente en ciertas sociedades.</a:t>
            </a:r>
            <a:r>
              <a:rPr lang="es-EC" dirty="0" smtClean="0"/>
              <a:t> </a:t>
            </a:r>
          </a:p>
          <a:p>
            <a:pPr algn="just"/>
            <a:r>
              <a:rPr lang="es-EC" b="1" dirty="0" smtClean="0"/>
              <a:t>Dentro de este grupo se incluye el aborto producido por imprudencia. Su distintiva es su carácter negativo de omisión voluntaria o imprudencia unido a la aceptación de los resultados abortivos.</a:t>
            </a:r>
            <a:endParaRPr lang="es-EC" dirty="0" smtClean="0"/>
          </a:p>
          <a:p>
            <a:pPr algn="just">
              <a:buNone/>
            </a:pPr>
            <a:r>
              <a:rPr lang="es-EC" b="1" u="sng" dirty="0" smtClean="0">
                <a:solidFill>
                  <a:schemeClr val="tx2"/>
                </a:solidFill>
                <a:latin typeface="Algerian" pitchFamily="82" charset="0"/>
              </a:rPr>
              <a:t>Aborto </a:t>
            </a:r>
            <a:r>
              <a:rPr lang="es-EC" b="1" u="sng" dirty="0" smtClean="0">
                <a:solidFill>
                  <a:schemeClr val="tx2"/>
                </a:solidFill>
                <a:latin typeface="Algerian" pitchFamily="82" charset="0"/>
              </a:rPr>
              <a:t>terapéutico</a:t>
            </a:r>
          </a:p>
          <a:p>
            <a:pPr algn="just">
              <a:buNone/>
            </a:pPr>
            <a:endParaRPr lang="es-EC" dirty="0" smtClean="0">
              <a:solidFill>
                <a:schemeClr val="tx2"/>
              </a:solidFill>
              <a:latin typeface="Algerian" pitchFamily="82" charset="0"/>
            </a:endParaRPr>
          </a:p>
          <a:p>
            <a:pPr algn="just"/>
            <a:r>
              <a:rPr lang="es-EC" b="1" dirty="0" smtClean="0"/>
              <a:t>Es el que tiene por objeto evacuar científicamente, por medio de maniobras regladas, la cavidad uterina, vaciándola de todo sus contenido.  Este aborto lo verifica un médico especializado y se toman las medidas precisas para salvaguardar la vida de la paciente, seriamente amenazada. Se realiza cuando la vida del feto se considera pérdida (producto muerto) o representa un gravísimo peligro para la madre.</a:t>
            </a:r>
            <a:endParaRPr lang="es-EC" dirty="0" smtClean="0"/>
          </a:p>
          <a:p>
            <a:endParaRPr lang="es-EC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47</TotalTime>
  <Words>344</Words>
  <Application>Microsoft Office PowerPoint</Application>
  <PresentationFormat>Presentación en pantalla (4:3)</PresentationFormat>
  <Paragraphs>52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Opulento</vt:lpstr>
      <vt:lpstr>Diapositiva 1</vt:lpstr>
      <vt:lpstr>Creadora del blog</vt:lpstr>
      <vt:lpstr>Diapositiva 3</vt:lpstr>
      <vt:lpstr>Diapositiva 4</vt:lpstr>
      <vt:lpstr>Diapositiva 5</vt:lpstr>
      <vt:lpstr>Diapositiva 6</vt:lpstr>
      <vt:lpstr>Diapositiva 7</vt:lpstr>
    </vt:vector>
  </TitlesOfParts>
  <Company>ICM - ESPOL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betalab</dc:creator>
  <cp:lastModifiedBy>betalab</cp:lastModifiedBy>
  <cp:revision>5</cp:revision>
  <dcterms:created xsi:type="dcterms:W3CDTF">2010-07-21T21:24:20Z</dcterms:created>
  <dcterms:modified xsi:type="dcterms:W3CDTF">2010-07-21T22:11:33Z</dcterms:modified>
</cp:coreProperties>
</file>