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410" r:id="rId3"/>
    <p:sldId id="411" r:id="rId4"/>
    <p:sldId id="258" r:id="rId5"/>
    <p:sldId id="412" r:id="rId6"/>
    <p:sldId id="413" r:id="rId7"/>
    <p:sldId id="259" r:id="rId8"/>
    <p:sldId id="263" r:id="rId9"/>
    <p:sldId id="262" r:id="rId10"/>
    <p:sldId id="264" r:id="rId11"/>
    <p:sldId id="265" r:id="rId12"/>
    <p:sldId id="414" r:id="rId13"/>
    <p:sldId id="415" r:id="rId14"/>
    <p:sldId id="416" r:id="rId15"/>
    <p:sldId id="417" r:id="rId16"/>
    <p:sldId id="418" r:id="rId17"/>
    <p:sldId id="419" r:id="rId18"/>
    <p:sldId id="424" r:id="rId19"/>
    <p:sldId id="425" r:id="rId20"/>
    <p:sldId id="422" r:id="rId21"/>
    <p:sldId id="423" r:id="rId22"/>
    <p:sldId id="420" r:id="rId23"/>
    <p:sldId id="421" r:id="rId24"/>
    <p:sldId id="434" r:id="rId25"/>
    <p:sldId id="435" r:id="rId26"/>
    <p:sldId id="432" r:id="rId27"/>
    <p:sldId id="433" r:id="rId28"/>
    <p:sldId id="430" r:id="rId29"/>
    <p:sldId id="431" r:id="rId30"/>
    <p:sldId id="428" r:id="rId31"/>
    <p:sldId id="429" r:id="rId32"/>
    <p:sldId id="426" r:id="rId33"/>
    <p:sldId id="440" r:id="rId34"/>
    <p:sldId id="427" r:id="rId35"/>
    <p:sldId id="441" r:id="rId36"/>
    <p:sldId id="442" r:id="rId37"/>
    <p:sldId id="443" r:id="rId38"/>
    <p:sldId id="445" r:id="rId39"/>
    <p:sldId id="446" r:id="rId40"/>
    <p:sldId id="448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4660"/>
  </p:normalViewPr>
  <p:slideViewPr>
    <p:cSldViewPr>
      <p:cViewPr>
        <p:scale>
          <a:sx n="70" d="100"/>
          <a:sy n="70" d="100"/>
        </p:scale>
        <p:origin x="-17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6E8B-B291-4A19-ABD4-B4C80A073619}" type="datetimeFigureOut">
              <a:rPr lang="es-ES" smtClean="0"/>
              <a:t>15/05/2013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95B9-2D86-4716-9CD6-BEECDEBC28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45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8F4-9573-43BA-A59A-6E5A97F35012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4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2F4-ABBA-4593-A530-1EA26FAA1CAD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8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DA93-D33F-4918-8D3E-0FE672996E39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F54E-D283-42F8-AA8B-9F622C38FC50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93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350D-A210-4F3B-8A29-275FFED978EA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223F-6E87-4A37-A832-21FB7C0F0120}" type="datetime1">
              <a:rPr lang="es-ES" smtClean="0"/>
              <a:t>15/05/2013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86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A64-A308-42AF-AC86-293017D0C1D2}" type="datetime1">
              <a:rPr lang="es-ES" smtClean="0"/>
              <a:t>15/05/2013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4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810E-6068-4EAC-8B2E-F23DB2896299}" type="datetime1">
              <a:rPr lang="es-ES" smtClean="0"/>
              <a:t>15/05/2013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1D6A-8DFD-4D6D-B5EC-90F14776223D}" type="datetime1">
              <a:rPr lang="es-ES" smtClean="0"/>
              <a:t>15/05/2013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73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BDE-FC6B-47DD-B88A-F5093FE10094}" type="datetime1">
              <a:rPr lang="es-ES" smtClean="0"/>
              <a:t>15/05/2013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4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2255-8EAF-4A7B-8617-65F08917D1C5}" type="datetime1">
              <a:rPr lang="es-ES" smtClean="0"/>
              <a:t>15/05/2013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2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D095-B125-49FB-AB01-BB8C191B6988}" type="datetime1">
              <a:rPr lang="es-ES" smtClean="0"/>
              <a:t>15/05/2013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6FD64-B4B5-4D89-8DB2-B7E2D51BD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7"/>
          <p:cNvSpPr>
            <a:spLocks noChangeArrowheads="1"/>
          </p:cNvSpPr>
          <p:nvPr/>
        </p:nvSpPr>
        <p:spPr bwMode="auto">
          <a:xfrm>
            <a:off x="395536" y="467355"/>
            <a:ext cx="8352928" cy="2739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</a:rPr>
              <a:t>ESCUELA SUPERIOR POLITÉCNICA DEL LITORAL</a:t>
            </a:r>
          </a:p>
          <a:p>
            <a:pPr algn="ctr">
              <a:tabLst>
                <a:tab pos="2700338" algn="ctr"/>
                <a:tab pos="5400675" algn="r"/>
              </a:tabLst>
            </a:pPr>
            <a:endParaRPr lang="es-ES" sz="1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</a:rPr>
              <a:t>FACULTAD DE CIENCIAS NATURALES Y MATEMÁTICAS</a:t>
            </a:r>
          </a:p>
          <a:p>
            <a:pPr algn="ctr">
              <a:tabLst>
                <a:tab pos="2700338" algn="ctr"/>
                <a:tab pos="5400675" algn="r"/>
              </a:tabLst>
            </a:pPr>
            <a:endParaRPr lang="es-ES" sz="12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E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</a:rPr>
              <a:t>DEPARTAMENTO DE FÍSICA</a:t>
            </a:r>
            <a:endParaRPr lang="es-ES" sz="28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5" name="Picture 2" descr="C:\Users\JOSE\Desktop\Espol1-300x2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81486"/>
            <a:ext cx="1944216" cy="1776257"/>
          </a:xfrm>
          <a:prstGeom prst="rect">
            <a:avLst/>
          </a:prstGeom>
          <a:noFill/>
        </p:spPr>
      </p:pic>
      <p:pic>
        <p:nvPicPr>
          <p:cNvPr id="7" name="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657546"/>
            <a:ext cx="2962897" cy="1224136"/>
          </a:xfrm>
          <a:prstGeom prst="rect">
            <a:avLst/>
          </a:prstGeom>
          <a:noFill/>
        </p:spPr>
      </p:pic>
      <p:sp>
        <p:nvSpPr>
          <p:cNvPr id="8" name="2 Subtítulo"/>
          <p:cNvSpPr txBox="1">
            <a:spLocks/>
          </p:cNvSpPr>
          <p:nvPr/>
        </p:nvSpPr>
        <p:spPr bwMode="auto">
          <a:xfrm>
            <a:off x="2555776" y="4077072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FÍSICA  A</a:t>
            </a:r>
            <a:endParaRPr lang="es-MX" sz="4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Ing. José Sacarelo M., MEF</a:t>
            </a:r>
            <a:endPara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BB33-F75D-46DF-94C3-F6A0CF06B333}" type="slidenum">
              <a:rPr lang="es-EC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7544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La distancia es una magnitud </a:t>
            </a:r>
            <a:r>
              <a:rPr lang="es-E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escalar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y el desplazamiento una magnitud </a:t>
            </a:r>
            <a:r>
              <a:rPr lang="es-E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vectorial</a:t>
            </a:r>
            <a:endParaRPr lang="es-EC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36" y="2311349"/>
            <a:ext cx="2565127" cy="354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9750" y="1343025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El vector </a:t>
            </a:r>
            <a:r>
              <a:rPr lang="es-ES_tradn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velocidad media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de una partícula durante el intervalo de tiempo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s-ES_tradnl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se define como la razón entre el vector desplazamiento y el intervalo de tiempo.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6738" y="5337175"/>
            <a:ext cx="5759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latin typeface="Times New Roman" pitchFamily="18" charset="0"/>
                <a:cs typeface="Times New Roman" pitchFamily="18" charset="0"/>
              </a:rPr>
              <a:t>La velocidad media es un vector paralelo al vector </a:t>
            </a:r>
            <a:r>
              <a:rPr lang="es-ES_tradnl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s-ES_tradnl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019925" y="4767263"/>
            <a:ext cx="1143000" cy="1371600"/>
            <a:chOff x="4422" y="3003"/>
            <a:chExt cx="720" cy="864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4422" y="3003"/>
              <a:ext cx="72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C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422" y="3171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x</a:t>
              </a: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39750" y="387985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En el Sistema Internacional de Unidades (SI), la unidad de medida de la velocidad media es el metro sobre segundo (m/s).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39750" y="4048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velocidad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 nos dice qué tan rápidamente se está moviendo algo y en qué dirección se está moviendo.</a:t>
            </a: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64163"/>
              </p:ext>
            </p:extLst>
          </p:nvPr>
        </p:nvGraphicFramePr>
        <p:xfrm>
          <a:off x="3708400" y="2492375"/>
          <a:ext cx="129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cuación" r:id="rId3" imgW="482391" imgH="393529" progId="Equation.3">
                  <p:embed/>
                </p:oleObj>
              </mc:Choice>
              <mc:Fallback>
                <p:oleObj name="Ecuación" r:id="rId3" imgW="482391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92375"/>
                        <a:ext cx="1295400" cy="1057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7667625" y="5373688"/>
            <a:ext cx="685800" cy="838200"/>
            <a:chOff x="4830" y="3385"/>
            <a:chExt cx="432" cy="528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4830" y="3385"/>
              <a:ext cx="432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C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4830" y="3460"/>
              <a:ext cx="408" cy="288"/>
              <a:chOff x="3016" y="3793"/>
              <a:chExt cx="408" cy="288"/>
            </a:xfrm>
          </p:grpSpPr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3016" y="3793"/>
                <a:ext cx="4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400" b="1" i="1">
                    <a:solidFill>
                      <a:schemeClr val="hlink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s-MX" sz="2400" b="1" i="1" baseline="-2500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3061" y="3835"/>
                <a:ext cx="119" cy="3"/>
              </a:xfrm>
              <a:custGeom>
                <a:avLst/>
                <a:gdLst>
                  <a:gd name="T0" fmla="*/ 0 w 119"/>
                  <a:gd name="T1" fmla="*/ 3 h 3"/>
                  <a:gd name="T2" fmla="*/ 119 w 119"/>
                  <a:gd name="T3" fmla="*/ 0 h 3"/>
                  <a:gd name="T4" fmla="*/ 0 60000 65536"/>
                  <a:gd name="T5" fmla="*/ 0 60000 65536"/>
                  <a:gd name="T6" fmla="*/ 0 w 119"/>
                  <a:gd name="T7" fmla="*/ 0 h 3"/>
                  <a:gd name="T8" fmla="*/ 119 w 119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3">
                    <a:moveTo>
                      <a:pt x="0" y="3"/>
                    </a:moveTo>
                    <a:lnTo>
                      <a:pt x="119" y="0"/>
                    </a:ln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3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0" y="820311"/>
            <a:ext cx="7776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rapidez media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es un escalar que relaciona la distancia </a:t>
            </a:r>
            <a:r>
              <a:rPr lang="es-ES_tradnl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recorrida por un cuerpo (partícula) y el intervalo de tiempo empleado en hacerlo.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750" y="4334183"/>
            <a:ext cx="77766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unidad de medida de la rapidez media en el SI también es el metro sobre segundo (m/s).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36963"/>
              </p:ext>
            </p:extLst>
          </p:nvPr>
        </p:nvGraphicFramePr>
        <p:xfrm>
          <a:off x="2915816" y="2636912"/>
          <a:ext cx="24082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cuación" r:id="rId3" imgW="952200" imgH="431640" progId="Equation.3">
                  <p:embed/>
                </p:oleObj>
              </mc:Choice>
              <mc:Fallback>
                <p:oleObj name="Ecuación" r:id="rId3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636912"/>
                        <a:ext cx="2408237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8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620688"/>
            <a:ext cx="71783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A pesar de que la velocidad media y la rapidez media tienen la misma unidad de medida, son conceptos completamente </a:t>
            </a:r>
            <a:r>
              <a:rPr lang="es-ES_tradnl" sz="3200" b="1" i="1" dirty="0" smtClean="0">
                <a:latin typeface="Times New Roman" pitchFamily="18" charset="0"/>
                <a:cs typeface="Times New Roman" pitchFamily="18" charset="0"/>
              </a:rPr>
              <a:t>diferentes</a:t>
            </a: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1476" y="620688"/>
            <a:ext cx="80645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Un deportista trota de un extremo al otro de una pista recta de 300 m en 2.50 min y luego trota de regreso al punto de partida en 3.30 min.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) ¿Qué velocidad media tuvo el deportista al trotar al final de la pista?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71476" y="3239978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b) ¿Cuál fue su velocidad media al regresar al punto de partida?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4213" y="4555978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>
                <a:latin typeface="Times New Roman" pitchFamily="18" charset="0"/>
                <a:cs typeface="Times New Roman" pitchFamily="18" charset="0"/>
              </a:rPr>
              <a:t>c) ¿Cuál fue su velocidad media en el trote total?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4213" y="5283205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d) Calcule la rapidez media del trotador en cada caso anterior.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6049" y="54868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3600" dirty="0" smtClean="0">
                <a:latin typeface="Times New Roman" pitchFamily="18" charset="0"/>
                <a:cs typeface="Times New Roman" pitchFamily="18" charset="0"/>
              </a:rPr>
              <a:t>La magnitud de la velocidad media SIEMPRE es menor o igual que la rapidez media</a:t>
            </a:r>
            <a:endParaRPr lang="es-ES_tradn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361187" cy="3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3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704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velocidad instantánea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describe qué tan rápidamente y en qué dirección se está moviendo algo en un instante dado.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552" y="1235810"/>
            <a:ext cx="770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velocidad instantánea es igual a la pendiente de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una recta tangente en un 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gráfico x vs. t.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6282"/>
            <a:ext cx="4176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898" y="2456656"/>
            <a:ext cx="4019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G0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89743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G02_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8893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3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76470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 dirty="0" smtClean="0">
                <a:latin typeface="Times New Roman" pitchFamily="18" charset="0"/>
                <a:cs typeface="Times New Roman" pitchFamily="18" charset="0"/>
              </a:rPr>
              <a:t>A la magnitud de la velocidad instantánea se la conoce como </a:t>
            </a:r>
            <a:r>
              <a:rPr lang="es-ES_trad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rapidez</a:t>
            </a:r>
            <a:r>
              <a:rPr lang="es-ES_tradn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014" y="2348880"/>
            <a:ext cx="2589429" cy="35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7667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¿Qué mide el velocímetro de un auto?</a:t>
            </a:r>
            <a:endParaRPr lang="es-ES_tradn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sabelotodo.org/automovil/imagenes/sistelectrico/veloci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70" y="1070449"/>
            <a:ext cx="3384376" cy="22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350100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200" dirty="0" smtClean="0">
                <a:latin typeface="Times New Roman" pitchFamily="18" charset="0"/>
                <a:cs typeface="Times New Roman" pitchFamily="18" charset="0"/>
              </a:rPr>
              <a:t>¿Cuál de los dos autos tiene mayor velocidad?</a:t>
            </a:r>
            <a:endParaRPr lang="es-ES_tradn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66479"/>
            <a:ext cx="5551711" cy="18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71600" y="1124745"/>
            <a:ext cx="7081541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/>
              </a:rPr>
              <a:t>Cinemática en </a:t>
            </a:r>
          </a:p>
          <a:p>
            <a:pPr algn="ctr"/>
            <a:r>
              <a:rPr lang="es-EC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/>
              </a:rPr>
              <a:t>una dimensión</a:t>
            </a:r>
            <a:endParaRPr lang="es-EC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FF0000"/>
                  </a:gs>
                </a:gsLst>
                <a:lin ang="2700000" scaled="1"/>
              </a:gradFill>
              <a:latin typeface="Arial Black"/>
            </a:endParaRPr>
          </a:p>
        </p:txBody>
      </p:sp>
      <p:pic>
        <p:nvPicPr>
          <p:cNvPr id="3" name="Picture 4" descr="j02888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357644"/>
            <a:ext cx="1295400" cy="1112837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Ing. José Sacarelo M., MEF</a:t>
            </a:r>
            <a:endParaRPr lang="es-E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es-E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66750" y="692944"/>
            <a:ext cx="78105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Times New Roman" pitchFamily="18" charset="0"/>
                <a:cs typeface="Times New Roman" pitchFamily="18" charset="0"/>
              </a:rPr>
              <a:t>Movimiento Rectilíneo Uniforme</a:t>
            </a:r>
            <a:endParaRPr lang="es-EC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Times New Roman" pitchFamily="18" charset="0"/>
                <a:cs typeface="Times New Roman" pitchFamily="18" charset="0"/>
              </a:rPr>
              <a:t>(MRU)</a:t>
            </a:r>
            <a:endParaRPr lang="es-EC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6749" y="2204864"/>
            <a:ext cx="76496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La velocidad instantánea </a:t>
            </a:r>
            <a:r>
              <a:rPr lang="es-ES_tradnl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 permanece constante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 Necesariamente la velocidad media es también constante e igual a </a:t>
            </a:r>
            <a:r>
              <a:rPr lang="es-ES_tradnl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93037"/>
              </p:ext>
            </p:extLst>
          </p:nvPr>
        </p:nvGraphicFramePr>
        <p:xfrm>
          <a:off x="2339752" y="4149080"/>
          <a:ext cx="3813714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cuación" r:id="rId3" imgW="761669" imgH="228501" progId="Equation.3">
                  <p:embed/>
                </p:oleObj>
              </mc:Choice>
              <mc:Fallback>
                <p:oleObj name="Ecuación" r:id="rId3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49080"/>
                        <a:ext cx="3813714" cy="11430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912813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Dos vehículos se encuentran en las posiciones mostradas. Determine cuánto tiempo transcurre desde el instante mostrado hasta que el vehículo A alcanza al vehículo B.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19200" y="2520504"/>
            <a:ext cx="6477000" cy="1052512"/>
            <a:chOff x="768" y="1440"/>
            <a:chExt cx="4080" cy="663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68" y="1776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960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44" y="15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00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A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44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B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104" y="18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680" y="18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100 m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200" y="1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784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296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20 m/s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784" y="144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15 m/s</a:t>
              </a:r>
            </a:p>
          </p:txBody>
        </p:sp>
      </p:grp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1981200" cy="647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ejemplo</a:t>
            </a:r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57121"/>
              </p:ext>
            </p:extLst>
          </p:nvPr>
        </p:nvGraphicFramePr>
        <p:xfrm>
          <a:off x="969905" y="3603019"/>
          <a:ext cx="2187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cuación" r:id="rId3" imgW="761669" imgH="228501" progId="Equation.3">
                  <p:embed/>
                </p:oleObj>
              </mc:Choice>
              <mc:Fallback>
                <p:oleObj name="Ecuación" r:id="rId3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05" y="3603019"/>
                        <a:ext cx="21875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1371600" y="2662064"/>
            <a:ext cx="7391400" cy="866775"/>
            <a:chOff x="864" y="1317"/>
            <a:chExt cx="4656" cy="546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008" y="163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0</a:t>
              </a:r>
              <a:endParaRPr lang="es-MX"/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864" y="1317"/>
              <a:ext cx="4656" cy="480"/>
              <a:chOff x="864" y="1296"/>
              <a:chExt cx="4656" cy="480"/>
            </a:xfrm>
          </p:grpSpPr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240" cy="24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grpSp>
            <p:nvGrpSpPr>
              <p:cNvPr id="25" name="Group 21"/>
              <p:cNvGrpSpPr>
                <a:grpSpLocks/>
              </p:cNvGrpSpPr>
              <p:nvPr/>
            </p:nvGrpSpPr>
            <p:grpSpPr bwMode="auto">
              <a:xfrm>
                <a:off x="864" y="1296"/>
                <a:ext cx="4560" cy="371"/>
                <a:chOff x="864" y="1296"/>
                <a:chExt cx="4560" cy="371"/>
              </a:xfrm>
            </p:grpSpPr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08" y="129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>
                      <a:solidFill>
                        <a:schemeClr val="bg2"/>
                      </a:solidFill>
                    </a:rPr>
                    <a:t>AB</a:t>
                  </a:r>
                </a:p>
              </p:txBody>
            </p:sp>
            <p:sp>
              <p:nvSpPr>
                <p:cNvPr id="28" name="Line 23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4560" cy="0"/>
                </a:xfrm>
                <a:prstGeom prst="line">
                  <a:avLst/>
                </a:prstGeom>
                <a:noFill/>
                <a:ln w="38100">
                  <a:solidFill>
                    <a:srgbClr val="996633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29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5338" y="1526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/>
                  <a:t>x</a:t>
                </a:r>
                <a:endParaRPr lang="es-MX" sz="2000"/>
              </a:p>
            </p:txBody>
          </p:sp>
        </p:grp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343400" y="3200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</a:t>
            </a:r>
            <a:r>
              <a:rPr lang="es-ES" baseline="-25000"/>
              <a:t>0</a:t>
            </a:r>
            <a:r>
              <a:rPr lang="es-ES"/>
              <a:t> = 0</a:t>
            </a:r>
          </a:p>
        </p:txBody>
      </p:sp>
      <p:graphicFrame>
        <p:nvGraphicFramePr>
          <p:cNvPr id="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8399"/>
              </p:ext>
            </p:extLst>
          </p:nvPr>
        </p:nvGraphicFramePr>
        <p:xfrm>
          <a:off x="1116012" y="4437112"/>
          <a:ext cx="2187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cuación" r:id="rId5" imgW="761669" imgH="215806" progId="Equation.3">
                  <p:embed/>
                </p:oleObj>
              </mc:Choice>
              <mc:Fallback>
                <p:oleObj name="Ecuación" r:id="rId5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2" y="4437112"/>
                        <a:ext cx="2187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14274"/>
              </p:ext>
            </p:extLst>
          </p:nvPr>
        </p:nvGraphicFramePr>
        <p:xfrm>
          <a:off x="1028700" y="5157192"/>
          <a:ext cx="25527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cuación" r:id="rId7" imgW="888614" imgH="215806" progId="Equation.3">
                  <p:embed/>
                </p:oleObj>
              </mc:Choice>
              <mc:Fallback>
                <p:oleObj name="Ecuación" r:id="rId7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157192"/>
                        <a:ext cx="25527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98126"/>
              </p:ext>
            </p:extLst>
          </p:nvPr>
        </p:nvGraphicFramePr>
        <p:xfrm>
          <a:off x="5000585" y="3567113"/>
          <a:ext cx="1422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cuación" r:id="rId9" imgW="494870" imgH="215713" progId="Equation.3">
                  <p:embed/>
                </p:oleObj>
              </mc:Choice>
              <mc:Fallback>
                <p:oleObj name="Ecuación" r:id="rId9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585" y="3567113"/>
                        <a:ext cx="1422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4800600" y="4419600"/>
          <a:ext cx="26622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cuación" r:id="rId11" imgW="926698" imgH="177723" progId="Equation.3">
                  <p:embed/>
                </p:oleObj>
              </mc:Choice>
              <mc:Fallback>
                <p:oleObj name="Ecuación" r:id="rId11" imgW="92669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19600"/>
                        <a:ext cx="26622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75206"/>
              </p:ext>
            </p:extLst>
          </p:nvPr>
        </p:nvGraphicFramePr>
        <p:xfrm>
          <a:off x="5365750" y="5068888"/>
          <a:ext cx="15319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cuación" r:id="rId13" imgW="533160" imgH="203040" progId="Equation.3">
                  <p:embed/>
                </p:oleObj>
              </mc:Choice>
              <mc:Fallback>
                <p:oleObj name="Ecuación" r:id="rId13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068888"/>
                        <a:ext cx="1531938" cy="582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388741"/>
            <a:ext cx="5707062" cy="11049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912813"/>
            <a:ext cx="76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>
                <a:latin typeface="Times New Roman" pitchFamily="18" charset="0"/>
                <a:cs typeface="Times New Roman" pitchFamily="18" charset="0"/>
              </a:rPr>
              <a:t>Dos vehículos se encuentran en las posiciones mostradas. Determine cuánto tiempo transcurre desde el instante mostrado hasta que el vehículo A se encuentra con el vehículo B.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10185"/>
              </p:ext>
            </p:extLst>
          </p:nvPr>
        </p:nvGraphicFramePr>
        <p:xfrm>
          <a:off x="1116013" y="3717032"/>
          <a:ext cx="2187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Ecuación" r:id="rId4" imgW="761669" imgH="228501" progId="Equation.3">
                  <p:embed/>
                </p:oleObj>
              </mc:Choice>
              <mc:Fallback>
                <p:oleObj name="Ecuación" r:id="rId4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7032"/>
                        <a:ext cx="21875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00200" y="3206303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Times New Roman" pitchFamily="18" charset="0"/>
                <a:cs typeface="Times New Roman" pitchFamily="18" charset="0"/>
              </a:rPr>
              <a:t>0</a:t>
            </a:r>
            <a:endParaRPr lang="es-MX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371600" y="3087241"/>
            <a:ext cx="72390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752600" y="2934841"/>
            <a:ext cx="0" cy="360362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74075" y="3071366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x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343400" y="3200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</a:t>
            </a:r>
            <a:r>
              <a:rPr lang="es-ES" baseline="-25000"/>
              <a:t>0</a:t>
            </a:r>
            <a:r>
              <a:rPr lang="es-ES"/>
              <a:t> = 0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65450"/>
              </p:ext>
            </p:extLst>
          </p:nvPr>
        </p:nvGraphicFramePr>
        <p:xfrm>
          <a:off x="971600" y="4509120"/>
          <a:ext cx="2187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cuación" r:id="rId6" imgW="761669" imgH="215806" progId="Equation.3">
                  <p:embed/>
                </p:oleObj>
              </mc:Choice>
              <mc:Fallback>
                <p:oleObj name="Ecuación" r:id="rId6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09120"/>
                        <a:ext cx="2187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55289"/>
              </p:ext>
            </p:extLst>
          </p:nvPr>
        </p:nvGraphicFramePr>
        <p:xfrm>
          <a:off x="989013" y="5301208"/>
          <a:ext cx="25161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cuación" r:id="rId8" imgW="875920" imgH="215806" progId="Equation.3">
                  <p:embed/>
                </p:oleObj>
              </mc:Choice>
              <mc:Fallback>
                <p:oleObj name="Ecuación" r:id="rId8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5301208"/>
                        <a:ext cx="25161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5490"/>
              </p:ext>
            </p:extLst>
          </p:nvPr>
        </p:nvGraphicFramePr>
        <p:xfrm>
          <a:off x="4976148" y="4149080"/>
          <a:ext cx="1422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cuación" r:id="rId10" imgW="494870" imgH="215713" progId="Equation.3">
                  <p:embed/>
                </p:oleObj>
              </mc:Choice>
              <mc:Fallback>
                <p:oleObj name="Ecuación" r:id="rId10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148" y="4149080"/>
                        <a:ext cx="1422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0447"/>
              </p:ext>
            </p:extLst>
          </p:nvPr>
        </p:nvGraphicFramePr>
        <p:xfrm>
          <a:off x="4798370" y="4869160"/>
          <a:ext cx="26622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cuación" r:id="rId12" imgW="926698" imgH="177723" progId="Equation.3">
                  <p:embed/>
                </p:oleObj>
              </mc:Choice>
              <mc:Fallback>
                <p:oleObj name="Ecuación" r:id="rId12" imgW="92669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370" y="4869160"/>
                        <a:ext cx="26622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561828"/>
              </p:ext>
            </p:extLst>
          </p:nvPr>
        </p:nvGraphicFramePr>
        <p:xfrm>
          <a:off x="5190174" y="5517232"/>
          <a:ext cx="18605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cuación" r:id="rId14" imgW="647640" imgH="203040" progId="Equation.3">
                  <p:embed/>
                </p:oleObj>
              </mc:Choice>
              <mc:Fallback>
                <p:oleObj name="Ecuación" r:id="rId1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174" y="5517232"/>
                        <a:ext cx="1860550" cy="582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762000" y="246347"/>
            <a:ext cx="1981200" cy="647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ejemplo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750" y="2060848"/>
            <a:ext cx="806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aceleración media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 de una partícula es la razón de cambio de la 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velocidad,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, y el tiempo que tardó en efectuarse ese cambio,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_trad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83089"/>
              </p:ext>
            </p:extLst>
          </p:nvPr>
        </p:nvGraphicFramePr>
        <p:xfrm>
          <a:off x="2411760" y="3933056"/>
          <a:ext cx="368088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cuación" r:id="rId3" imgW="1002865" imgH="431613" progId="Equation.3">
                  <p:embed/>
                </p:oleObj>
              </mc:Choice>
              <mc:Fallback>
                <p:oleObj name="Ecuación" r:id="rId3" imgW="100286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33056"/>
                        <a:ext cx="3680880" cy="15841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39750" y="1106741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aceleración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se define como la tasa de cambio de la velocidad en el tiempo.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699792" y="287208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Aceleración </a:t>
            </a:r>
            <a:endParaRPr lang="es-E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47700" y="2132856"/>
            <a:ext cx="7511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En el SI la unidad de medida de la aceleración es el metro sobre segundo sobre segundo (m/s/s = m/s</a:t>
            </a:r>
            <a:r>
              <a:rPr lang="es-ES_tradnl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827584" y="3356992"/>
            <a:ext cx="6732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La aceleración media es un vector paralelo al vector 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s-ES_tradnl" sz="28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10339" y="4509120"/>
            <a:ext cx="75274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aceleración instantánea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 es la aceleración que tiene una partícula en un instante específico durante su movimiento.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49773"/>
              </p:ext>
            </p:extLst>
          </p:nvPr>
        </p:nvGraphicFramePr>
        <p:xfrm>
          <a:off x="3049891" y="692696"/>
          <a:ext cx="2648310" cy="113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cuación" r:id="rId3" imgW="1002865" imgH="431613" progId="Equation.3">
                  <p:embed/>
                </p:oleObj>
              </mc:Choice>
              <mc:Fallback>
                <p:oleObj name="Ecuación" r:id="rId3" imgW="1002865" imgH="43161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891" y="692696"/>
                        <a:ext cx="2648310" cy="11397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5611" y="420114"/>
            <a:ext cx="8207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La aceleración de una partícula puede ocurrir de varias maneras: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(a) La magnitud del vector velocidad (la rapidez) cambia con el tiempo, pero no su dirección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1190" r="6038" b="10012"/>
          <a:stretch/>
        </p:blipFill>
        <p:spPr bwMode="auto">
          <a:xfrm>
            <a:off x="352502" y="3111690"/>
            <a:ext cx="8395962" cy="19821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008" y="692696"/>
            <a:ext cx="77365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b) La dirección del vector velocidad cambia con el tiempo, pero su magnitud permanece constante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788" r="6194" b="10009"/>
          <a:stretch/>
        </p:blipFill>
        <p:spPr bwMode="auto">
          <a:xfrm>
            <a:off x="2483768" y="1760560"/>
            <a:ext cx="4189987" cy="43059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75929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c) Tanto la magnitud como la dirección del vector velocidad cambian con el tiempo.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b="16530"/>
          <a:stretch/>
        </p:blipFill>
        <p:spPr bwMode="auto">
          <a:xfrm>
            <a:off x="1259632" y="1624084"/>
            <a:ext cx="6697308" cy="4325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2397" y="1101909"/>
            <a:ext cx="7233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¿Una aceleración 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negativa </a:t>
            </a:r>
            <a:r>
              <a:rPr lang="es-ES" sz="3200" b="1" i="1" dirty="0" smtClean="0">
                <a:latin typeface="Times New Roman" pitchFamily="18" charset="0"/>
                <a:cs typeface="Times New Roman" pitchFamily="18" charset="0"/>
              </a:rPr>
              <a:t>necesariamente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implica que el objeto en movimiento está desacelerando, o que su rapidez está disminuyendo?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62397" y="296614"/>
            <a:ext cx="226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Pregunta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7731" y="1268760"/>
            <a:ext cx="39981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6"/>
          <a:stretch/>
        </p:blipFill>
        <p:spPr bwMode="auto">
          <a:xfrm>
            <a:off x="5014569" y="1268760"/>
            <a:ext cx="372641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</a:t>
            </a:fld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1340768"/>
            <a:ext cx="7128594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Resolver los siguientes problemas del capítulo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(a partir de la página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62)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del texto guía: 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2.2		2.8		2.10		2.14								</a:t>
            </a:r>
          </a:p>
          <a:p>
            <a:pPr>
              <a:spcBef>
                <a:spcPct val="30000"/>
              </a:spcBef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2.15		2.36		2.44		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2.50	</a:t>
            </a:r>
          </a:p>
          <a:p>
            <a:pPr>
              <a:spcBef>
                <a:spcPct val="30000"/>
              </a:spcBef>
            </a:pP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2.51		2.55		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2.61		2.66	</a:t>
            </a:r>
          </a:p>
          <a:p>
            <a:pPr>
              <a:spcBef>
                <a:spcPct val="30000"/>
              </a:spcBef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2.67		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2.75		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2.76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3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66750" y="404664"/>
            <a:ext cx="78105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Times New Roman" pitchFamily="18" charset="0"/>
                <a:cs typeface="Times New Roman" pitchFamily="18" charset="0"/>
              </a:rPr>
              <a:t>Movimiento Rectilíneo Uniformemente Variado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33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  <a:latin typeface="Times New Roman" pitchFamily="18" charset="0"/>
                <a:cs typeface="Times New Roman" pitchFamily="18" charset="0"/>
              </a:rPr>
              <a:t>(MRUV)</a:t>
            </a:r>
            <a:endParaRPr lang="es-EC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6633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237" y="1412776"/>
            <a:ext cx="78488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La aceleración instantánea </a:t>
            </a:r>
            <a:r>
              <a:rPr lang="es-ES_tradnl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 permanece constante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 Necesariamente la aceleración media es también constante e igual a </a:t>
            </a:r>
            <a:r>
              <a:rPr lang="es-ES_tradnl" sz="28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58430"/>
              </p:ext>
            </p:extLst>
          </p:nvPr>
        </p:nvGraphicFramePr>
        <p:xfrm>
          <a:off x="3563888" y="3068960"/>
          <a:ext cx="2324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cuación" r:id="rId3" imgW="749300" imgH="228600" progId="Equation.3">
                  <p:embed/>
                </p:oleObj>
              </mc:Choice>
              <mc:Fallback>
                <p:oleObj name="Ecuación" r:id="rId3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68960"/>
                        <a:ext cx="2324100" cy="70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80546"/>
              </p:ext>
            </p:extLst>
          </p:nvPr>
        </p:nvGraphicFramePr>
        <p:xfrm>
          <a:off x="2440781" y="4149080"/>
          <a:ext cx="440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cuación" r:id="rId5" imgW="1320227" imgH="241195" progId="Equation.3">
                  <p:embed/>
                </p:oleObj>
              </mc:Choice>
              <mc:Fallback>
                <p:oleObj name="Ecuación" r:id="rId5" imgW="132022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781" y="4149080"/>
                        <a:ext cx="44069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40123"/>
              </p:ext>
            </p:extLst>
          </p:nvPr>
        </p:nvGraphicFramePr>
        <p:xfrm>
          <a:off x="3203848" y="5301208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cuación" r:id="rId7" imgW="927100" imgH="241300" progId="Equation.3">
                  <p:embed/>
                </p:oleObj>
              </mc:Choice>
              <mc:Fallback>
                <p:oleObj name="Ecuación" r:id="rId7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301208"/>
                        <a:ext cx="30861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750" y="260648"/>
            <a:ext cx="8208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>
                <a:latin typeface="Times New Roman" pitchFamily="18" charset="0"/>
                <a:cs typeface="Times New Roman" pitchFamily="18" charset="0"/>
              </a:rPr>
              <a:t>Es muy conveniente representar gráficamente movimientos con aceleración constante graficando la velocidad instantánea contra el tiempo.</a:t>
            </a:r>
            <a:endParaRPr lang="es-MX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9" y="1460977"/>
            <a:ext cx="4303055" cy="225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84" y="1252746"/>
            <a:ext cx="3965705" cy="24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8" y="3898332"/>
            <a:ext cx="3816424" cy="216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64" y="3898332"/>
            <a:ext cx="3803033" cy="20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G0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9" y="2636912"/>
            <a:ext cx="8154007" cy="2624029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537802"/>
            <a:ext cx="76992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Exprese la distancia de frenado de un vehículo en términos de la velocidad inicial y de la capacidad de frenado, o desaceleración –</a:t>
            </a:r>
            <a:r>
              <a:rPr lang="es-ES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, que suponemos constante.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776" y="188640"/>
            <a:ext cx="2808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FF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</a:rPr>
              <a:t>Caída libre</a:t>
            </a:r>
            <a:endParaRPr lang="es-ES" sz="32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836712"/>
            <a:ext cx="75608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r>
              <a:rPr lang="es-ES" sz="2400" dirty="0">
                <a:latin typeface="Times New Roman" pitchFamily="18" charset="0"/>
              </a:rPr>
              <a:t>En cinemática, la caída libre es un movimiento de un cuerpo dónde solamente influye la </a:t>
            </a:r>
            <a:r>
              <a:rPr lang="es-ES" sz="2400" dirty="0" smtClean="0">
                <a:latin typeface="Times New Roman" pitchFamily="18" charset="0"/>
              </a:rPr>
              <a:t>gravedad</a:t>
            </a: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defRPr/>
            </a:pPr>
            <a:endParaRPr lang="es-ES" sz="1200" dirty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r>
              <a:rPr lang="es-ES" sz="2400" dirty="0">
                <a:latin typeface="Times New Roman" pitchFamily="18" charset="0"/>
              </a:rPr>
              <a:t>En este movimiento se desprecia el rozamiento del cuerpo con el </a:t>
            </a:r>
            <a:r>
              <a:rPr lang="es-ES" sz="2400" dirty="0" smtClean="0">
                <a:latin typeface="Times New Roman" pitchFamily="18" charset="0"/>
              </a:rPr>
              <a:t>aire</a:t>
            </a: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defRPr/>
            </a:pPr>
            <a:endParaRPr lang="es-ES" sz="1200" dirty="0" smtClean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Times New Roman" pitchFamily="18" charset="0"/>
              </a:rPr>
              <a:t>El </a:t>
            </a:r>
            <a:r>
              <a:rPr lang="es-ES" sz="2400" dirty="0">
                <a:latin typeface="Times New Roman" pitchFamily="18" charset="0"/>
              </a:rPr>
              <a:t>movimiento de la caída libre es un movimiento uniformemente </a:t>
            </a:r>
            <a:r>
              <a:rPr lang="es-ES" sz="2400" dirty="0" smtClean="0">
                <a:latin typeface="Times New Roman" pitchFamily="18" charset="0"/>
              </a:rPr>
              <a:t>acelerado</a:t>
            </a:r>
          </a:p>
          <a:p>
            <a:pPr>
              <a:spcBef>
                <a:spcPts val="400"/>
              </a:spcBef>
              <a:buClr>
                <a:srgbClr val="FF3300"/>
              </a:buClr>
              <a:buSzPct val="120000"/>
              <a:defRPr/>
            </a:pPr>
            <a:endParaRPr lang="es-ES" sz="1200" dirty="0" smtClean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r>
              <a:rPr lang="es-ES" sz="2400" dirty="0">
                <a:latin typeface="Times New Roman" pitchFamily="18" charset="0"/>
              </a:rPr>
              <a:t>La aceleración instantánea es independiente de la masa del </a:t>
            </a:r>
            <a:r>
              <a:rPr lang="es-ES" sz="2400" dirty="0" smtClean="0">
                <a:latin typeface="Times New Roman" pitchFamily="18" charset="0"/>
              </a:rPr>
              <a:t>cuerpo.</a:t>
            </a:r>
            <a:endParaRPr lang="es-ES" sz="2400" dirty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endParaRPr lang="es-ES" sz="2400" dirty="0" smtClean="0">
              <a:latin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4446" y="4869160"/>
            <a:ext cx="75608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buFontTx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dirty="0" smtClean="0">
                <a:latin typeface="Times New Roman" pitchFamily="18" charset="0"/>
              </a:rPr>
              <a:t>En el movimiento vertical, ya sea hacia arriba o hacia abajo, la aceleración de la gravedad es</a:t>
            </a:r>
          </a:p>
          <a:p>
            <a:pPr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1200" dirty="0" smtClean="0">
              <a:latin typeface="Times New Roman" pitchFamily="18" charset="0"/>
            </a:endParaRPr>
          </a:p>
          <a:p>
            <a:pPr algn="ctr"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g = -9,8  </a:t>
            </a:r>
            <a:r>
              <a:rPr lang="es-ES" sz="24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m/s</a:t>
            </a:r>
            <a:r>
              <a:rPr lang="es-ES" sz="2400" b="1" i="1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2</a:t>
            </a:r>
            <a:endParaRPr lang="es-ES" sz="2400" dirty="0">
              <a:latin typeface="Times New Roman" pitchFamily="18" charset="0"/>
            </a:endParaRPr>
          </a:p>
          <a:p>
            <a:pPr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400" dirty="0" smtClean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endParaRPr lang="es-ES" sz="2400" dirty="0" smtClean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endParaRPr lang="es-ES" sz="2400" dirty="0" smtClean="0">
              <a:latin typeface="Times New Roman" pitchFamily="18" charset="0"/>
            </a:endParaRPr>
          </a:p>
          <a:p>
            <a:pPr marL="342900" indent="-342900">
              <a:spcBef>
                <a:spcPts val="4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defRPr/>
            </a:pPr>
            <a:endParaRPr lang="es-EC" sz="2400" dirty="0">
              <a:latin typeface="Times New Roman" pitchFamily="18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3850" y="1371600"/>
            <a:ext cx="5975350" cy="3960813"/>
            <a:chOff x="1066" y="1706"/>
            <a:chExt cx="3764" cy="2495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066" y="3929"/>
              <a:ext cx="37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746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746" y="22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746" y="288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46" y="379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62" y="3793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062" y="293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061" y="23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062" y="175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338" y="1706"/>
              <a:ext cx="4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i="1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s-ES_tradnl" sz="2000" dirty="0"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es-MX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198" y="1706"/>
              <a:ext cx="4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i="1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s-ES_tradnl" sz="2000" dirty="0"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es-MX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701" y="2341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016" y="2251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01" y="2931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701" y="3838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016" y="3566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016" y="2704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929190" y="928670"/>
            <a:ext cx="39623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Cualquier objeto que cae libremente experimenta una aceleración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constante dirigida </a:t>
            </a:r>
            <a:r>
              <a:rPr lang="es-ES_tradnl" sz="2000" i="1" dirty="0">
                <a:latin typeface="Times New Roman" pitchFamily="18" charset="0"/>
                <a:cs typeface="Times New Roman" pitchFamily="18" charset="0"/>
              </a:rPr>
              <a:t>hacia el centro de la Tierra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Esto es cierto, independientemente del movimiento inicial del objeto.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94878"/>
              </p:ext>
            </p:extLst>
          </p:nvPr>
        </p:nvGraphicFramePr>
        <p:xfrm>
          <a:off x="5364088" y="3096389"/>
          <a:ext cx="23637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cuación" r:id="rId3" imgW="761760" imgH="228600" progId="Equation.3">
                  <p:embed/>
                </p:oleObj>
              </mc:Choice>
              <mc:Fallback>
                <p:oleObj name="Ecuación" r:id="rId3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096389"/>
                        <a:ext cx="2363787" cy="698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91978"/>
              </p:ext>
            </p:extLst>
          </p:nvPr>
        </p:nvGraphicFramePr>
        <p:xfrm>
          <a:off x="4400550" y="4100513"/>
          <a:ext cx="4491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cuación" r:id="rId5" imgW="1346040" imgH="241200" progId="Equation.3">
                  <p:embed/>
                </p:oleObj>
              </mc:Choice>
              <mc:Fallback>
                <p:oleObj name="Ecuación" r:id="rId5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4100513"/>
                        <a:ext cx="4491038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20054"/>
              </p:ext>
            </p:extLst>
          </p:nvPr>
        </p:nvGraphicFramePr>
        <p:xfrm>
          <a:off x="5148064" y="5308654"/>
          <a:ext cx="31273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cuación" r:id="rId7" imgW="939600" imgH="241200" progId="Equation.3">
                  <p:embed/>
                </p:oleObj>
              </mc:Choice>
              <mc:Fallback>
                <p:oleObj name="Ecuación" r:id="rId7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308654"/>
                        <a:ext cx="3127375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555776" y="188640"/>
            <a:ext cx="28083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FF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</a:rPr>
              <a:t>Caída libre</a:t>
            </a:r>
            <a:endParaRPr lang="es-ES" sz="32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96990"/>
            <a:ext cx="83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Un objeto es lanzado verticalmente hacia arriba. ¿Cuál es su velocidad y su aceleración al llegar al punto más alto?</a:t>
            </a:r>
            <a:endParaRPr lang="es-E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rtug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673" y="2564904"/>
            <a:ext cx="2277095" cy="31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0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39750" y="58769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8888" y="2276475"/>
            <a:ext cx="72072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71550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218281" y="3677445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Times New Roman" pitchFamily="18" charset="0"/>
                <a:cs typeface="Times New Roman" pitchFamily="18" charset="0"/>
              </a:rPr>
              <a:t>80 m</a:t>
            </a:r>
            <a:endParaRPr lang="es-MX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339975" y="2205038"/>
            <a:ext cx="142875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82850" y="21256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_tradnl">
                <a:latin typeface="Times New Roman" pitchFamily="18" charset="0"/>
                <a:cs typeface="Times New Roman" pitchFamily="18" charset="0"/>
              </a:rPr>
              <a:t> = 10 m/s</a:t>
            </a:r>
            <a:endParaRPr lang="es-MX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5724525" y="5373688"/>
            <a:ext cx="2089150" cy="792162"/>
            <a:chOff x="3651" y="1706"/>
            <a:chExt cx="1316" cy="499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51" y="1706"/>
              <a:ext cx="131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t = 3.14 s</a:t>
              </a:r>
            </a:p>
            <a:p>
              <a:pPr>
                <a:spcBef>
                  <a:spcPct val="50000"/>
                </a:spcBef>
              </a:pPr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v = 40.8 m/s</a:t>
              </a:r>
              <a:endParaRPr lang="es-MX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694" y="197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39750" y="260350"/>
            <a:ext cx="8208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Una piedra es lanzada hacia abajo con una rapidez de 10 m/s</a:t>
            </a:r>
            <a:r>
              <a:rPr lang="es-MX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desde lo alto de un edificio de 80 m.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411413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14964"/>
              </p:ext>
            </p:extLst>
          </p:nvPr>
        </p:nvGraphicFramePr>
        <p:xfrm>
          <a:off x="4124325" y="2246257"/>
          <a:ext cx="4336107" cy="132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cuación" r:id="rId3" imgW="1663700" imgH="508000" progId="Equation.3">
                  <p:embed/>
                </p:oleObj>
              </mc:Choice>
              <mc:Fallback>
                <p:oleObj name="Ecuación" r:id="rId3" imgW="166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246257"/>
                        <a:ext cx="4336107" cy="1325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90592"/>
              </p:ext>
            </p:extLst>
          </p:nvPr>
        </p:nvGraphicFramePr>
        <p:xfrm>
          <a:off x="4313238" y="3744129"/>
          <a:ext cx="2995066" cy="126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cuación" r:id="rId5" imgW="1079500" imgH="457200" progId="Equation.3">
                  <p:embed/>
                </p:oleObj>
              </mc:Choice>
              <mc:Fallback>
                <p:oleObj name="Ecuación" r:id="rId5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3744129"/>
                        <a:ext cx="2995066" cy="12691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68313" y="1065213"/>
            <a:ext cx="60479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¿Cuánto tiempo tarda en llegar al suelo?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¿Cuál es la velocidad con la que llega al suelo?</a:t>
            </a:r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2266950" y="1917626"/>
            <a:ext cx="2593082" cy="3961234"/>
            <a:chOff x="2266950" y="1917626"/>
            <a:chExt cx="2593082" cy="3961234"/>
          </a:xfrm>
        </p:grpSpPr>
        <p:cxnSp>
          <p:nvCxnSpPr>
            <p:cNvPr id="21" name="20 Conector recto de flecha"/>
            <p:cNvCxnSpPr/>
            <p:nvPr/>
          </p:nvCxnSpPr>
          <p:spPr>
            <a:xfrm>
              <a:off x="2267744" y="5877272"/>
              <a:ext cx="25922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rot="5400000" flipH="1" flipV="1">
              <a:off x="287524" y="3897052"/>
              <a:ext cx="39604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468313" y="58769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7450" y="2276475"/>
            <a:ext cx="720725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00113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146844" y="3660746"/>
            <a:ext cx="1152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80 m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268538" y="2205038"/>
            <a:ext cx="142875" cy="144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2125663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 = 10 m/s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5651500" y="5229225"/>
            <a:ext cx="2089150" cy="862013"/>
            <a:chOff x="3651" y="1706"/>
            <a:chExt cx="1316" cy="543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51" y="1706"/>
              <a:ext cx="131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dirty="0">
                  <a:latin typeface="Times New Roman" pitchFamily="18" charset="0"/>
                  <a:cs typeface="Times New Roman" pitchFamily="18" charset="0"/>
                </a:rPr>
                <a:t>t = 5.18 s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>
                  <a:latin typeface="Times New Roman" pitchFamily="18" charset="0"/>
                  <a:cs typeface="Times New Roman" pitchFamily="18" charset="0"/>
                </a:rPr>
                <a:t>v = 40.8 m/s</a:t>
              </a:r>
              <a:endParaRPr lang="es-MX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694" y="197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11188" y="404813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  <a:cs typeface="Times New Roman" pitchFamily="18" charset="0"/>
              </a:rPr>
              <a:t>Repetir el problema anterior si la piedra es lanzada hacia arriba con una rapidez de 10 m/s</a:t>
            </a:r>
            <a:endParaRPr lang="es-MX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33997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15536"/>
              </p:ext>
            </p:extLst>
          </p:nvPr>
        </p:nvGraphicFramePr>
        <p:xfrm>
          <a:off x="4425950" y="1484313"/>
          <a:ext cx="43386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cuación" r:id="rId3" imgW="1460500" imgH="508000" progId="Equation.3">
                  <p:embed/>
                </p:oleObj>
              </mc:Choice>
              <mc:Fallback>
                <p:oleObj name="Ecuación" r:id="rId3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484313"/>
                        <a:ext cx="433863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26994"/>
              </p:ext>
            </p:extLst>
          </p:nvPr>
        </p:nvGraphicFramePr>
        <p:xfrm>
          <a:off x="4464050" y="3078163"/>
          <a:ext cx="29051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cuación" r:id="rId5" imgW="977900" imgH="457200" progId="Equation.3">
                  <p:embed/>
                </p:oleObj>
              </mc:Choice>
              <mc:Fallback>
                <p:oleObj name="Ecuación" r:id="rId5" imgW="97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078163"/>
                        <a:ext cx="290512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2266950" y="1917626"/>
            <a:ext cx="2593082" cy="3961234"/>
            <a:chOff x="2266950" y="1917626"/>
            <a:chExt cx="2593082" cy="3961234"/>
          </a:xfrm>
        </p:grpSpPr>
        <p:cxnSp>
          <p:nvCxnSpPr>
            <p:cNvPr id="20" name="19 Conector recto de flecha"/>
            <p:cNvCxnSpPr/>
            <p:nvPr/>
          </p:nvCxnSpPr>
          <p:spPr>
            <a:xfrm>
              <a:off x="2267744" y="5877272"/>
              <a:ext cx="25922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rot="5400000" flipH="1" flipV="1">
              <a:off x="287524" y="3897052"/>
              <a:ext cx="396044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2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Ing. José Sacarelo M., MEF</a:t>
            </a: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0704-0862-4E1D-B66E-F20DDC9C6282}" type="slidenum">
              <a:rPr lang="es-EC" smtClean="0"/>
              <a:pPr/>
              <a:t>38</a:t>
            </a:fld>
            <a:endParaRPr lang="es-EC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535462"/>
            <a:ext cx="78488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dirty="0" smtClean="0">
                <a:latin typeface="Times New Roman" pitchFamily="18" charset="0"/>
              </a:rPr>
              <a:t>¿Cual de estos gráficos </a:t>
            </a:r>
            <a:r>
              <a:rPr lang="es-ES" sz="2400" b="1" i="1" dirty="0" smtClean="0">
                <a:latin typeface="Times New Roman" pitchFamily="18" charset="0"/>
              </a:rPr>
              <a:t>x</a:t>
            </a:r>
            <a:r>
              <a:rPr lang="es-ES" sz="2400" dirty="0" smtClean="0">
                <a:latin typeface="Times New Roman" pitchFamily="18" charset="0"/>
              </a:rPr>
              <a:t> vs </a:t>
            </a:r>
            <a:r>
              <a:rPr lang="es-ES" sz="2400" b="1" i="1" dirty="0" smtClean="0">
                <a:latin typeface="Times New Roman" pitchFamily="18" charset="0"/>
              </a:rPr>
              <a:t>t</a:t>
            </a:r>
            <a:r>
              <a:rPr lang="es-ES" sz="2400" dirty="0" smtClean="0">
                <a:latin typeface="Times New Roman" pitchFamily="18" charset="0"/>
              </a:rPr>
              <a:t> describe mejor el movimiento de la pelota?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9284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866" y="1196752"/>
            <a:ext cx="3744416" cy="501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3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Ing. José Sacarelo M., MEF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0704-0862-4E1D-B66E-F20DDC9C6282}" type="slidenum">
              <a:rPr lang="es-EC" smtClean="0"/>
              <a:pPr/>
              <a:t>39</a:t>
            </a:fld>
            <a:endParaRPr lang="es-EC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94"/>
          <a:stretch/>
        </p:blipFill>
        <p:spPr bwMode="auto">
          <a:xfrm>
            <a:off x="3995936" y="1412775"/>
            <a:ext cx="3919765" cy="47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530522"/>
            <a:ext cx="78488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 defTabSz="449263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dirty="0" smtClean="0">
                <a:latin typeface="Times New Roman" pitchFamily="18" charset="0"/>
              </a:rPr>
              <a:t>¿Cual de estos gráficos </a:t>
            </a:r>
            <a:r>
              <a:rPr lang="es-ES" sz="2400" b="1" i="1" dirty="0" smtClean="0">
                <a:latin typeface="Times New Roman" pitchFamily="18" charset="0"/>
              </a:rPr>
              <a:t>v</a:t>
            </a:r>
            <a:r>
              <a:rPr lang="es-ES" sz="2400" dirty="0" smtClean="0">
                <a:latin typeface="Times New Roman" pitchFamily="18" charset="0"/>
              </a:rPr>
              <a:t> vs </a:t>
            </a:r>
            <a:r>
              <a:rPr lang="es-ES" sz="2400" b="1" i="1" dirty="0" smtClean="0">
                <a:latin typeface="Times New Roman" pitchFamily="18" charset="0"/>
              </a:rPr>
              <a:t>t</a:t>
            </a:r>
            <a:r>
              <a:rPr lang="es-ES" sz="2400" dirty="0" smtClean="0">
                <a:latin typeface="Times New Roman" pitchFamily="18" charset="0"/>
              </a:rPr>
              <a:t> describe mejor el movimiento de la pelota?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97890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7993" y="980728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El estudio de la física se desarrolló subdividiéndola en diversas ramas, cada una de las cuales agruparon fenómenos relacionados con el sentido por el cual se percibían. Así surgieron: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9749" y="2730094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mecánica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relacionados con el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movimiento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de los cuerpos.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9430" y="4077072"/>
            <a:ext cx="820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termodinámica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térmicos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9430" y="5013176"/>
            <a:ext cx="820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óptica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relacionados con la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luz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88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675563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Ing. José Sacarelo M., MEF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0704-0862-4E1D-B66E-F20DDC9C6282}" type="slidenum">
              <a:rPr lang="es-EC" smtClean="0"/>
              <a:pPr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2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5</a:t>
            </a:fld>
            <a:endParaRPr lang="es-E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551" y="1229664"/>
            <a:ext cx="76213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electromagnetismo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relacionados con la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electricidad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magnetismo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658" y="2874235"/>
            <a:ext cx="7477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movimiento ondulatorio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relacionados con la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propagación de las ondas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3568" y="4365103"/>
            <a:ext cx="7333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física moderna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que estudia los fenómenos físicos desarrollados desde </a:t>
            </a:r>
            <a:r>
              <a:rPr lang="es-ES_tradn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inicios del siglo XX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6</a:t>
            </a:fld>
            <a:endParaRPr lang="es-E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1124744"/>
            <a:ext cx="75956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cinemática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es la parte de la mecánica que analiza el movimiento y lo representa en términos de relaciones fundamentales. En este estudio </a:t>
            </a:r>
            <a:r>
              <a:rPr lang="es-ES_tradnl" sz="2400" b="1" u="sng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s-ES_tradnl" sz="2400" u="sng" dirty="0">
                <a:latin typeface="Times New Roman" pitchFamily="18" charset="0"/>
                <a:cs typeface="Times New Roman" pitchFamily="18" charset="0"/>
              </a:rPr>
              <a:t> se toman en cuenta las causas que lo generan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, sino el movimiento en sí mismo.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3568" y="3645023"/>
            <a:ext cx="73796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partícula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es un cuerpo cuyas dimensiones son despreciables en relación con las magnitudes de las distancias analizadas.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5575" y="836712"/>
            <a:ext cx="71287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Geométricamente, una partícula asocia la idea de un punto, por lo que generalmente se le denomina </a:t>
            </a:r>
            <a:r>
              <a:rPr lang="es-ES_tradnl" sz="2400" i="1" dirty="0">
                <a:latin typeface="Times New Roman" pitchFamily="18" charset="0"/>
                <a:cs typeface="Times New Roman" pitchFamily="18" charset="0"/>
              </a:rPr>
              <a:t>punto material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_tradnl" sz="2400" i="1" dirty="0">
                <a:latin typeface="Times New Roman" pitchFamily="18" charset="0"/>
                <a:cs typeface="Times New Roman" pitchFamily="18" charset="0"/>
              </a:rPr>
              <a:t>masa puntual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3148" y="2716114"/>
            <a:ext cx="40905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sistema de referencia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es un cuerpo (partícula) que, junto a un sistema de coordenadas, permite determinar la ubicación (posición) de otro cuerpo, en un instante dado.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20855" y="2234681"/>
            <a:ext cx="3157538" cy="3429000"/>
            <a:chOff x="3424" y="1979"/>
            <a:chExt cx="1989" cy="216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636" y="2191"/>
              <a:ext cx="0" cy="1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424" y="3970"/>
              <a:ext cx="1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5159" y="3885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i="1">
                  <a:latin typeface="Times New Roman" pitchFamily="18" charset="0"/>
                </a:rPr>
                <a:t>x</a:t>
              </a:r>
              <a:endParaRPr lang="es-ES_tradnl" sz="2400">
                <a:latin typeface="Times New Roman" pitchFamily="18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593" y="1979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i="1" dirty="0">
                  <a:latin typeface="Times New Roman" pitchFamily="18" charset="0"/>
                </a:rPr>
                <a:t>y</a:t>
              </a:r>
              <a:endParaRPr lang="es-ES_tradnl" sz="2400" dirty="0">
                <a:latin typeface="Times New Roman" pitchFamily="18" charset="0"/>
              </a:endParaRPr>
            </a:p>
          </p:txBody>
        </p:sp>
      </p:grp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68313" y="1196752"/>
            <a:ext cx="7920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Se dice que un cuerpo (partícula) está en </a:t>
            </a:r>
            <a:r>
              <a:rPr lang="es-ES_trad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movimiento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 cuando su posición cambia </a:t>
            </a:r>
            <a:r>
              <a:rPr lang="es-ES_tradnl" sz="2400" b="1" i="1" dirty="0">
                <a:latin typeface="Times New Roman" pitchFamily="18" charset="0"/>
                <a:cs typeface="Times New Roman" pitchFamily="18" charset="0"/>
              </a:rPr>
              <a:t>con respecto a un sistema de referencia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68314" y="333375"/>
            <a:ext cx="3528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¿Qué es el movimiento?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68314" y="3212976"/>
            <a:ext cx="705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Los conceptos de reposo y movimiento son relativos.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68313" y="2225960"/>
            <a:ext cx="7920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Si la posición permanece constante, se dice que la partícula está en reposo.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http://www.canalgif.net/Gifs-animados/Vehiculos-terrestres/Trenes/Imagen-animada-Tren-1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4542685"/>
            <a:ext cx="800087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9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497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Para definir la posición A que ocupa una partícula en movimiento en un cierto instante t, con respecto a un sistema de referencia, se grafica el vector </a:t>
            </a:r>
            <a:r>
              <a:rPr lang="es-ES_tradnl" sz="2000" b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 sz="2000" b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, que une el origen del sistema de referencia con el punto A,  vector que se lo conoce como el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vector posición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4857750" y="2636838"/>
            <a:ext cx="4178300" cy="4191000"/>
            <a:chOff x="2736" y="1200"/>
            <a:chExt cx="2632" cy="2640"/>
          </a:xfrm>
        </p:grpSpPr>
        <p:grpSp>
          <p:nvGrpSpPr>
            <p:cNvPr id="38" name="Group 36"/>
            <p:cNvGrpSpPr>
              <a:grpSpLocks/>
            </p:cNvGrpSpPr>
            <p:nvPr/>
          </p:nvGrpSpPr>
          <p:grpSpPr bwMode="auto">
            <a:xfrm>
              <a:off x="2736" y="1459"/>
              <a:ext cx="2352" cy="2381"/>
              <a:chOff x="2736" y="1459"/>
              <a:chExt cx="2352" cy="2381"/>
            </a:xfrm>
          </p:grpSpPr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>
                <a:off x="3016" y="1459"/>
                <a:ext cx="0" cy="23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36" y="3633"/>
                <a:ext cx="23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5032" y="3529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s-ES_tradnl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2960" y="120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s-ES_tradnl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32"/>
          <p:cNvGrpSpPr>
            <a:grpSpLocks/>
          </p:cNvGrpSpPr>
          <p:nvPr/>
        </p:nvGrpSpPr>
        <p:grpSpPr bwMode="auto">
          <a:xfrm>
            <a:off x="5735638" y="3765550"/>
            <a:ext cx="2940050" cy="2054225"/>
            <a:chOff x="3296" y="1925"/>
            <a:chExt cx="1852" cy="1294"/>
          </a:xfrm>
        </p:grpSpPr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3296" y="1925"/>
              <a:ext cx="1848" cy="1294"/>
            </a:xfrm>
            <a:custGeom>
              <a:avLst/>
              <a:gdLst>
                <a:gd name="T0" fmla="*/ 0 w 1584"/>
                <a:gd name="T1" fmla="*/ 0 h 1200"/>
                <a:gd name="T2" fmla="*/ 384 w 1584"/>
                <a:gd name="T3" fmla="*/ 528 h 1200"/>
                <a:gd name="T4" fmla="*/ 1296 w 1584"/>
                <a:gd name="T5" fmla="*/ 624 h 1200"/>
                <a:gd name="T6" fmla="*/ 1584 w 1584"/>
                <a:gd name="T7" fmla="*/ 1200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200"/>
                <a:gd name="T14" fmla="*/ 1584 w 1584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200">
                  <a:moveTo>
                    <a:pt x="0" y="0"/>
                  </a:moveTo>
                  <a:cubicBezTo>
                    <a:pt x="84" y="212"/>
                    <a:pt x="168" y="424"/>
                    <a:pt x="384" y="528"/>
                  </a:cubicBezTo>
                  <a:cubicBezTo>
                    <a:pt x="600" y="632"/>
                    <a:pt x="1096" y="512"/>
                    <a:pt x="1296" y="624"/>
                  </a:cubicBezTo>
                  <a:cubicBezTo>
                    <a:pt x="1496" y="736"/>
                    <a:pt x="1540" y="968"/>
                    <a:pt x="1584" y="12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136" y="2119"/>
              <a:ext cx="101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Trayectoria de la partícula</a:t>
              </a:r>
            </a:p>
          </p:txBody>
        </p:sp>
      </p:grp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5219700" y="3768725"/>
            <a:ext cx="503238" cy="2698750"/>
            <a:chOff x="2971" y="1933"/>
            <a:chExt cx="317" cy="1700"/>
          </a:xfrm>
        </p:grpSpPr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3016" y="1933"/>
              <a:ext cx="272" cy="17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2971" y="2478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s-ES_tradnl" sz="2000" b="1" baseline="-2500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s-MX" sz="2000" b="1" baseline="-25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5291138" y="5819775"/>
            <a:ext cx="3384550" cy="682625"/>
            <a:chOff x="3016" y="3203"/>
            <a:chExt cx="2132" cy="43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3016" y="3203"/>
              <a:ext cx="2132" cy="43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C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4241" y="3335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s-ES_tradnl" sz="2000" b="1" baseline="-2500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s-MX" sz="2000" b="1" baseline="-25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742113" y="4154488"/>
            <a:ext cx="71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_tradnl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s-ES_tradnl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5724525" y="3730625"/>
            <a:ext cx="2881313" cy="2087563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C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34"/>
          <p:cNvGrpSpPr>
            <a:grpSpLocks/>
          </p:cNvGrpSpPr>
          <p:nvPr/>
        </p:nvGrpSpPr>
        <p:grpSpPr bwMode="auto">
          <a:xfrm>
            <a:off x="5508625" y="3436935"/>
            <a:ext cx="503238" cy="400049"/>
            <a:chOff x="3153" y="1706"/>
            <a:chExt cx="317" cy="252"/>
          </a:xfrm>
        </p:grpSpPr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3289" y="1888"/>
              <a:ext cx="45" cy="4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153" y="1706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s-MX" sz="20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30"/>
          <p:cNvGrpSpPr>
            <a:grpSpLocks/>
          </p:cNvGrpSpPr>
          <p:nvPr/>
        </p:nvGrpSpPr>
        <p:grpSpPr bwMode="auto">
          <a:xfrm>
            <a:off x="8461375" y="5746755"/>
            <a:ext cx="503238" cy="465138"/>
            <a:chOff x="5012" y="3203"/>
            <a:chExt cx="317" cy="293"/>
          </a:xfrm>
        </p:grpSpPr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5103" y="3203"/>
              <a:ext cx="45" cy="4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5012" y="3244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s-MX" sz="20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323850" y="1484313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  <a:cs typeface="Times New Roman" pitchFamily="18" charset="0"/>
              </a:rPr>
              <a:t>El camino que describe una partícula para ir de una posición a otra se conoce con el nombre de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trayectoria</a:t>
            </a:r>
            <a:r>
              <a:rPr lang="es-ES_tradnl" sz="200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373066" y="5661030"/>
            <a:ext cx="439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El desplazamiento es la variación que experimenta el vector posición.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93474"/>
              </p:ext>
            </p:extLst>
          </p:nvPr>
        </p:nvGraphicFramePr>
        <p:xfrm>
          <a:off x="1258889" y="4508501"/>
          <a:ext cx="2449016" cy="103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cuación" r:id="rId3" imgW="723586" imgH="304668" progId="Equation.3">
                  <p:embed/>
                </p:oleObj>
              </mc:Choice>
              <mc:Fallback>
                <p:oleObj name="Ecuación" r:id="rId3" imgW="723586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9" y="4508501"/>
                        <a:ext cx="2449016" cy="10307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395288" y="2997200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Se define el 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desplazamiento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como la distancia en línea recta entre dos puntos, junto con la </a:t>
            </a:r>
            <a:r>
              <a:rPr lang="es-ES" sz="2000" i="1">
                <a:latin typeface="Times New Roman" pitchFamily="18" charset="0"/>
                <a:cs typeface="Times New Roman" pitchFamily="18" charset="0"/>
              </a:rPr>
              <a:t>dirección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del punto de partida a la posición final.</a:t>
            </a:r>
          </a:p>
        </p:txBody>
      </p: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323850" y="213360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A la longitud total de la trayectoria recorrida por un cuerpo (partícula) al moverse de un lugar a otro se la conoce con el nombre de 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distancia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Ing. José Sacarelo M., MEF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FD64-B4B5-4D89-8DB2-B7E2D51BD39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4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60" grpId="0" autoUpdateAnimBg="0"/>
      <p:bldP spid="61" grpId="0" autoUpdateAnimBg="0"/>
      <p:bldP spid="63" grpId="0"/>
      <p:bldP spid="6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1773</Words>
  <Application>Microsoft Office PowerPoint</Application>
  <PresentationFormat>Presentación en pantalla (4:3)</PresentationFormat>
  <Paragraphs>215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Jose</cp:lastModifiedBy>
  <cp:revision>31</cp:revision>
  <dcterms:created xsi:type="dcterms:W3CDTF">2013-05-13T00:16:38Z</dcterms:created>
  <dcterms:modified xsi:type="dcterms:W3CDTF">2013-05-15T05:14:58Z</dcterms:modified>
</cp:coreProperties>
</file>