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2526B7-1F66-4533-8ED5-2285D4E8773F}" type="datetimeFigureOut">
              <a:rPr lang="es-ES" smtClean="0"/>
              <a:pPr/>
              <a:t>22/11/2013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650AA30-052D-4B24-8C52-925A82FB6CF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526B7-1F66-4533-8ED5-2285D4E8773F}" type="datetimeFigureOut">
              <a:rPr lang="es-ES" smtClean="0"/>
              <a:pPr/>
              <a:t>22/11/2013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0AA30-052D-4B24-8C52-925A82FB6CF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s.wikipedia.org/w/index.php?title=Virutas&amp;action=edit&amp;redlink=1" TargetMode="External"/><Relationship Id="rId3" Type="http://schemas.openxmlformats.org/officeDocument/2006/relationships/hyperlink" Target="http://es.wikipedia.org/wiki/Idioma_espa%C3%B1ol" TargetMode="External"/><Relationship Id="rId7" Type="http://schemas.openxmlformats.org/officeDocument/2006/relationships/hyperlink" Target="http://es.wikipedia.org/wiki/Estadounidens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s.wikipedia.org/wiki/Muffin" TargetMode="External"/><Relationship Id="rId5" Type="http://schemas.openxmlformats.org/officeDocument/2006/relationships/hyperlink" Target="http://es.wikipedia.org/wiki/Magdalena_(alimento)" TargetMode="External"/><Relationship Id="rId10" Type="http://schemas.openxmlformats.org/officeDocument/2006/relationships/hyperlink" Target="http://es.wikipedia.org/wiki/Cupcake" TargetMode="External"/><Relationship Id="rId4" Type="http://schemas.openxmlformats.org/officeDocument/2006/relationships/hyperlink" Target="http://es.wikipedia.org/wiki/Tarta" TargetMode="External"/><Relationship Id="rId9" Type="http://schemas.openxmlformats.org/officeDocument/2006/relationships/hyperlink" Target="http://es.wikipedia.org/wiki/HBO"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Inglaterra" TargetMode="External"/><Relationship Id="rId3" Type="http://schemas.openxmlformats.org/officeDocument/2006/relationships/hyperlink" Target="http://es.wikipedia.org/wiki/Idioma_espa%C3%B1ol" TargetMode="External"/><Relationship Id="rId7" Type="http://schemas.openxmlformats.org/officeDocument/2006/relationships/hyperlink" Target="http://es.wikipedia.org/wiki/Merienda" TargetMode="External"/><Relationship Id="rId12" Type="http://schemas.openxmlformats.org/officeDocument/2006/relationships/hyperlink" Target="http://es.wikipedia.org/wiki/Estados_Unido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s.wikipedia.org/wiki/Desayuno" TargetMode="External"/><Relationship Id="rId11" Type="http://schemas.openxmlformats.org/officeDocument/2006/relationships/hyperlink" Target="http://es.wikipedia.org/wiki/Tentempi%C3%A9" TargetMode="External"/><Relationship Id="rId5" Type="http://schemas.openxmlformats.org/officeDocument/2006/relationships/hyperlink" Target="http://es.wikipedia.org/wiki/Magdalena_(alimento)" TargetMode="External"/><Relationship Id="rId10" Type="http://schemas.openxmlformats.org/officeDocument/2006/relationships/hyperlink" Target="http://es.wikipedia.org/wiki/Muffin" TargetMode="External"/><Relationship Id="rId4" Type="http://schemas.openxmlformats.org/officeDocument/2006/relationships/hyperlink" Target="http://es.wikipedia.org/wiki/Reposter%C3%ADa" TargetMode="External"/><Relationship Id="rId9" Type="http://schemas.openxmlformats.org/officeDocument/2006/relationships/hyperlink" Target="http://es.wikipedia.org/wiki/17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eldiariomontanes.es/v/20131123/sociedad/cantabria-mesa/cupcakes-ultima-moda-20131123.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2" name="1 Título"/>
          <p:cNvSpPr>
            <a:spLocks noGrp="1"/>
          </p:cNvSpPr>
          <p:nvPr>
            <p:ph type="ctrTitle"/>
          </p:nvPr>
        </p:nvSpPr>
        <p:spPr>
          <a:xfrm>
            <a:off x="683568" y="188640"/>
            <a:ext cx="7772400" cy="1470025"/>
          </a:xfrm>
        </p:spPr>
        <p:txBody>
          <a:bodyPr>
            <a:normAutofit fontScale="90000"/>
          </a:bodyPr>
          <a:lstStyle/>
          <a:p>
            <a:r>
              <a:rPr lang="es-ES" sz="6000" b="1" dirty="0" smtClean="0">
                <a:solidFill>
                  <a:srgbClr val="7030A0"/>
                </a:solidFill>
                <a:latin typeface="Gigi" pitchFamily="82" charset="0"/>
                <a:ea typeface="Gungsuh" pitchFamily="18" charset="-127"/>
              </a:rPr>
              <a:t>HISTORIA CUPCAKES</a:t>
            </a:r>
            <a:endParaRPr lang="es-ES" sz="6000" b="1" dirty="0">
              <a:solidFill>
                <a:srgbClr val="7030A0"/>
              </a:solidFill>
              <a:latin typeface="Gigi" pitchFamily="82" charset="0"/>
              <a:ea typeface="Gungsuh" pitchFamily="18" charset="-127"/>
            </a:endParaRPr>
          </a:p>
        </p:txBody>
      </p:sp>
      <p:sp>
        <p:nvSpPr>
          <p:cNvPr id="3" name="2 Subtítulo"/>
          <p:cNvSpPr>
            <a:spLocks noGrp="1"/>
          </p:cNvSpPr>
          <p:nvPr>
            <p:ph type="subTitle" idx="1"/>
          </p:nvPr>
        </p:nvSpPr>
        <p:spPr>
          <a:xfrm>
            <a:off x="683568" y="1628800"/>
            <a:ext cx="7776864" cy="5229200"/>
          </a:xfrm>
        </p:spPr>
        <p:txBody>
          <a:bodyPr>
            <a:normAutofit fontScale="70000" lnSpcReduction="20000"/>
          </a:bodyPr>
          <a:lstStyle/>
          <a:p>
            <a:pPr algn="l"/>
            <a:r>
              <a:rPr lang="es-ES" sz="2400" b="1" dirty="0" smtClean="0">
                <a:solidFill>
                  <a:schemeClr val="tx1"/>
                </a:solidFill>
              </a:rPr>
              <a:t>Un </a:t>
            </a:r>
            <a:r>
              <a:rPr lang="es-ES" sz="2400" b="1" i="1" dirty="0" err="1" smtClean="0">
                <a:solidFill>
                  <a:schemeClr val="tx1"/>
                </a:solidFill>
              </a:rPr>
              <a:t>cupcake</a:t>
            </a:r>
            <a:r>
              <a:rPr lang="es-ES" sz="2400" b="1" dirty="0" smtClean="0">
                <a:solidFill>
                  <a:schemeClr val="tx1"/>
                </a:solidFill>
              </a:rPr>
              <a:t> —en </a:t>
            </a:r>
            <a:r>
              <a:rPr lang="es-ES" sz="2400" b="1" dirty="0" smtClean="0">
                <a:solidFill>
                  <a:schemeClr val="tx1"/>
                </a:solidFill>
                <a:hlinkClick r:id="rId3" tooltip="Idioma español"/>
              </a:rPr>
              <a:t>español</a:t>
            </a:r>
            <a:r>
              <a:rPr lang="es-ES" sz="2400" b="1" dirty="0" smtClean="0">
                <a:solidFill>
                  <a:schemeClr val="tx1"/>
                </a:solidFill>
              </a:rPr>
              <a:t>: «</a:t>
            </a:r>
            <a:r>
              <a:rPr lang="es-ES" sz="2400" b="1" i="1" dirty="0" smtClean="0">
                <a:solidFill>
                  <a:schemeClr val="tx1"/>
                </a:solidFill>
              </a:rPr>
              <a:t>pastel de o en taza</a:t>
            </a:r>
            <a:r>
              <a:rPr lang="es-ES" sz="2400" b="1" dirty="0" smtClean="0">
                <a:solidFill>
                  <a:schemeClr val="tx1"/>
                </a:solidFill>
              </a:rPr>
              <a:t> (literalmente)»—, también conocido como </a:t>
            </a:r>
            <a:r>
              <a:rPr lang="es-ES" sz="2400" b="1" i="1" dirty="0" err="1" smtClean="0">
                <a:solidFill>
                  <a:schemeClr val="tx1"/>
                </a:solidFill>
              </a:rPr>
              <a:t>fairy</a:t>
            </a:r>
            <a:r>
              <a:rPr lang="es-ES" sz="2400" b="1" i="1" dirty="0" smtClean="0">
                <a:solidFill>
                  <a:schemeClr val="tx1"/>
                </a:solidFill>
              </a:rPr>
              <a:t> cake</a:t>
            </a:r>
            <a:r>
              <a:rPr lang="es-ES" sz="2400" b="1" dirty="0" smtClean="0">
                <a:solidFill>
                  <a:schemeClr val="tx1"/>
                </a:solidFill>
              </a:rPr>
              <a:t> o </a:t>
            </a:r>
            <a:r>
              <a:rPr lang="es-ES" sz="2400" b="1" i="1" dirty="0" err="1" smtClean="0">
                <a:solidFill>
                  <a:schemeClr val="tx1"/>
                </a:solidFill>
              </a:rPr>
              <a:t>patty</a:t>
            </a:r>
            <a:r>
              <a:rPr lang="es-ES" sz="2400" b="1" i="1" dirty="0" smtClean="0">
                <a:solidFill>
                  <a:schemeClr val="tx1"/>
                </a:solidFill>
              </a:rPr>
              <a:t> cake</a:t>
            </a:r>
            <a:r>
              <a:rPr lang="es-ES" sz="2400" b="1" dirty="0" smtClean="0">
                <a:solidFill>
                  <a:schemeClr val="tx1"/>
                </a:solidFill>
              </a:rPr>
              <a:t>, es una pequeña </a:t>
            </a:r>
            <a:r>
              <a:rPr lang="es-ES" sz="2400" b="1" dirty="0" smtClean="0">
                <a:solidFill>
                  <a:schemeClr val="tx1"/>
                </a:solidFill>
                <a:hlinkClick r:id="rId4" tooltip="Tarta"/>
              </a:rPr>
              <a:t>tarta</a:t>
            </a:r>
            <a:r>
              <a:rPr lang="es-ES" sz="2400" b="1" dirty="0" smtClean="0">
                <a:solidFill>
                  <a:schemeClr val="tx1"/>
                </a:solidFill>
              </a:rPr>
              <a:t> para una persona, frecuentemente cocinada en un molde similar al empleado para hacer </a:t>
            </a:r>
            <a:r>
              <a:rPr lang="es-ES" sz="2400" b="1" dirty="0" smtClean="0">
                <a:solidFill>
                  <a:schemeClr val="tx1"/>
                </a:solidFill>
                <a:hlinkClick r:id="rId5" tooltip="Magdalena (alimento)"/>
              </a:rPr>
              <a:t>magdalenas</a:t>
            </a:r>
            <a:r>
              <a:rPr lang="es-ES" sz="2400" b="1" dirty="0" smtClean="0">
                <a:solidFill>
                  <a:schemeClr val="tx1"/>
                </a:solidFill>
              </a:rPr>
              <a:t> o </a:t>
            </a:r>
            <a:r>
              <a:rPr lang="es-ES" sz="2400" b="1" dirty="0" err="1" smtClean="0">
                <a:solidFill>
                  <a:schemeClr val="tx1"/>
                </a:solidFill>
                <a:hlinkClick r:id="rId6" tooltip="Muffin"/>
              </a:rPr>
              <a:t>muffins</a:t>
            </a:r>
            <a:r>
              <a:rPr lang="es-ES" sz="2400" b="1" dirty="0" smtClean="0">
                <a:solidFill>
                  <a:schemeClr val="tx1"/>
                </a:solidFill>
              </a:rPr>
              <a:t>. Es una receta de origen </a:t>
            </a:r>
            <a:r>
              <a:rPr lang="es-ES" sz="2400" b="1" dirty="0" smtClean="0">
                <a:solidFill>
                  <a:schemeClr val="tx1"/>
                </a:solidFill>
                <a:hlinkClick r:id="rId7" tooltip="Estadounidense"/>
              </a:rPr>
              <a:t>estadounidense</a:t>
            </a:r>
            <a:r>
              <a:rPr lang="es-ES" sz="2400" b="1" dirty="0" smtClean="0">
                <a:solidFill>
                  <a:schemeClr val="tx1"/>
                </a:solidFill>
              </a:rPr>
              <a:t>, e incluye añadidos como glaseados y </a:t>
            </a:r>
            <a:r>
              <a:rPr lang="es-ES" sz="2400" b="1" dirty="0" smtClean="0">
                <a:solidFill>
                  <a:schemeClr val="tx1"/>
                </a:solidFill>
                <a:hlinkClick r:id="rId8" tooltip="Virutas (aún no redactado)"/>
              </a:rPr>
              <a:t>virutas</a:t>
            </a:r>
            <a:r>
              <a:rPr lang="es-ES" sz="2400" b="1" dirty="0" smtClean="0">
                <a:solidFill>
                  <a:schemeClr val="tx1"/>
                </a:solidFill>
              </a:rPr>
              <a:t>.</a:t>
            </a:r>
          </a:p>
          <a:p>
            <a:pPr algn="l"/>
            <a:r>
              <a:rPr lang="es-ES" sz="2400" b="1" dirty="0" smtClean="0">
                <a:solidFill>
                  <a:schemeClr val="tx1"/>
                </a:solidFill>
              </a:rPr>
              <a:t>Su primera mención puede rastrearse hasta el año de 1796, cuando Amelia </a:t>
            </a:r>
            <a:r>
              <a:rPr lang="es-ES" sz="2400" b="1" dirty="0" err="1" smtClean="0">
                <a:solidFill>
                  <a:schemeClr val="tx1"/>
                </a:solidFill>
              </a:rPr>
              <a:t>Simms</a:t>
            </a:r>
            <a:r>
              <a:rPr lang="es-ES" sz="2400" b="1" dirty="0" smtClean="0">
                <a:solidFill>
                  <a:schemeClr val="tx1"/>
                </a:solidFill>
              </a:rPr>
              <a:t> utilizó este término para una "tartaleta que se cocina en pequeñas tazas", en su libro </a:t>
            </a:r>
            <a:r>
              <a:rPr lang="es-ES" sz="2400" b="1" i="1" dirty="0" smtClean="0">
                <a:solidFill>
                  <a:schemeClr val="tx1"/>
                </a:solidFill>
              </a:rPr>
              <a:t>American </a:t>
            </a:r>
            <a:r>
              <a:rPr lang="es-ES" sz="2400" b="1" i="1" dirty="0" err="1" smtClean="0">
                <a:solidFill>
                  <a:schemeClr val="tx1"/>
                </a:solidFill>
              </a:rPr>
              <a:t>Cookery</a:t>
            </a:r>
            <a:r>
              <a:rPr lang="es-ES" sz="2400" b="1" dirty="0" smtClean="0">
                <a:solidFill>
                  <a:schemeClr val="tx1"/>
                </a:solidFill>
              </a:rPr>
              <a:t>. La documentación más antigua en la que ya aparece el término </a:t>
            </a:r>
            <a:r>
              <a:rPr lang="es-ES" sz="2400" b="1" i="1" dirty="0" err="1" smtClean="0">
                <a:solidFill>
                  <a:schemeClr val="tx1"/>
                </a:solidFill>
              </a:rPr>
              <a:t>cupcakes</a:t>
            </a:r>
            <a:r>
              <a:rPr lang="es-ES" sz="2400" b="1" dirty="0" smtClean="0">
                <a:solidFill>
                  <a:schemeClr val="tx1"/>
                </a:solidFill>
              </a:rPr>
              <a:t> fue en el recetario de </a:t>
            </a:r>
            <a:r>
              <a:rPr lang="es-ES" sz="2400" b="1" dirty="0" err="1" smtClean="0">
                <a:solidFill>
                  <a:schemeClr val="tx1"/>
                </a:solidFill>
              </a:rPr>
              <a:t>Eliza</a:t>
            </a:r>
            <a:r>
              <a:rPr lang="es-ES" sz="2400" b="1" dirty="0" smtClean="0">
                <a:solidFill>
                  <a:schemeClr val="tx1"/>
                </a:solidFill>
              </a:rPr>
              <a:t> </a:t>
            </a:r>
            <a:r>
              <a:rPr lang="es-ES" sz="2400" b="1" dirty="0" err="1" smtClean="0">
                <a:solidFill>
                  <a:schemeClr val="tx1"/>
                </a:solidFill>
              </a:rPr>
              <a:t>Leslie</a:t>
            </a:r>
            <a:r>
              <a:rPr lang="es-ES" sz="2400" b="1" i="1" dirty="0" err="1" smtClean="0">
                <a:solidFill>
                  <a:schemeClr val="tx1"/>
                </a:solidFill>
              </a:rPr>
              <a:t>Seventy-five</a:t>
            </a:r>
            <a:r>
              <a:rPr lang="es-ES" sz="2400" b="1" i="1" dirty="0" smtClean="0">
                <a:solidFill>
                  <a:schemeClr val="tx1"/>
                </a:solidFill>
              </a:rPr>
              <a:t> </a:t>
            </a:r>
            <a:r>
              <a:rPr lang="es-ES" sz="2400" b="1" i="1" dirty="0" err="1" smtClean="0">
                <a:solidFill>
                  <a:schemeClr val="tx1"/>
                </a:solidFill>
              </a:rPr>
              <a:t>Recipes</a:t>
            </a:r>
            <a:r>
              <a:rPr lang="es-ES" sz="2400" b="1" i="1" dirty="0" smtClean="0">
                <a:solidFill>
                  <a:schemeClr val="tx1"/>
                </a:solidFill>
              </a:rPr>
              <a:t> </a:t>
            </a:r>
            <a:r>
              <a:rPr lang="es-ES" sz="2400" b="1" i="1" dirty="0" err="1" smtClean="0">
                <a:solidFill>
                  <a:schemeClr val="tx1"/>
                </a:solidFill>
              </a:rPr>
              <a:t>for</a:t>
            </a:r>
            <a:r>
              <a:rPr lang="es-ES" sz="2400" b="1" i="1" dirty="0" smtClean="0">
                <a:solidFill>
                  <a:schemeClr val="tx1"/>
                </a:solidFill>
              </a:rPr>
              <a:t> </a:t>
            </a:r>
            <a:r>
              <a:rPr lang="es-ES" sz="2400" b="1" i="1" dirty="0" err="1" smtClean="0">
                <a:solidFill>
                  <a:schemeClr val="tx1"/>
                </a:solidFill>
              </a:rPr>
              <a:t>Pastry</a:t>
            </a:r>
            <a:r>
              <a:rPr lang="es-ES" sz="2400" b="1" i="1" dirty="0" smtClean="0">
                <a:solidFill>
                  <a:schemeClr val="tx1"/>
                </a:solidFill>
              </a:rPr>
              <a:t>, </a:t>
            </a:r>
            <a:r>
              <a:rPr lang="es-ES" sz="2400" b="1" i="1" dirty="0" err="1" smtClean="0">
                <a:solidFill>
                  <a:schemeClr val="tx1"/>
                </a:solidFill>
              </a:rPr>
              <a:t>Cakes</a:t>
            </a:r>
            <a:r>
              <a:rPr lang="es-ES" sz="2400" b="1" i="1" dirty="0" smtClean="0">
                <a:solidFill>
                  <a:schemeClr val="tx1"/>
                </a:solidFill>
              </a:rPr>
              <a:t>, and </a:t>
            </a:r>
            <a:r>
              <a:rPr lang="es-ES" sz="2400" b="1" i="1" dirty="0" err="1" smtClean="0">
                <a:solidFill>
                  <a:schemeClr val="tx1"/>
                </a:solidFill>
              </a:rPr>
              <a:t>Sweetmeats</a:t>
            </a:r>
            <a:r>
              <a:rPr lang="es-ES" sz="2400" b="1" dirty="0" smtClean="0">
                <a:solidFill>
                  <a:schemeClr val="tx1"/>
                </a:solidFill>
              </a:rPr>
              <a:t> (Setenta y cinco recetas de pasteles, tortas y dulces) publicado en 1828.</a:t>
            </a:r>
          </a:p>
          <a:p>
            <a:pPr algn="l"/>
            <a:r>
              <a:rPr lang="es-ES" sz="2400" b="1" dirty="0" smtClean="0">
                <a:solidFill>
                  <a:schemeClr val="tx1"/>
                </a:solidFill>
              </a:rPr>
              <a:t>En siglos anteriores, antes de que los moldes para </a:t>
            </a:r>
            <a:r>
              <a:rPr lang="es-ES" sz="2400" b="1" i="1" dirty="0" err="1" smtClean="0">
                <a:solidFill>
                  <a:schemeClr val="tx1"/>
                </a:solidFill>
              </a:rPr>
              <a:t>muffins</a:t>
            </a:r>
            <a:r>
              <a:rPr lang="es-ES" sz="2400" b="1" dirty="0" smtClean="0">
                <a:solidFill>
                  <a:schemeClr val="tx1"/>
                </a:solidFill>
              </a:rPr>
              <a:t> y </a:t>
            </a:r>
            <a:r>
              <a:rPr lang="es-ES" sz="2400" b="1" i="1" dirty="0" err="1" smtClean="0">
                <a:solidFill>
                  <a:schemeClr val="tx1"/>
                </a:solidFill>
              </a:rPr>
              <a:t>cupcakes</a:t>
            </a:r>
            <a:r>
              <a:rPr lang="es-ES" sz="2400" b="1" dirty="0" smtClean="0">
                <a:solidFill>
                  <a:schemeClr val="tx1"/>
                </a:solidFill>
              </a:rPr>
              <a:t> estuvieran ampliamente disponibles, estos se cocinaban a menudo en recipientes de barro individuales o en copas. Por eso, el uso del nombre ha persistido en idioma inglés. El nombre de "</a:t>
            </a:r>
            <a:r>
              <a:rPr lang="es-ES" sz="2400" b="1" dirty="0" err="1" smtClean="0">
                <a:solidFill>
                  <a:schemeClr val="tx1"/>
                </a:solidFill>
              </a:rPr>
              <a:t>Fairy</a:t>
            </a:r>
            <a:r>
              <a:rPr lang="es-ES" sz="2400" b="1" dirty="0" smtClean="0">
                <a:solidFill>
                  <a:schemeClr val="tx1"/>
                </a:solidFill>
              </a:rPr>
              <a:t> cake" (torta de hadas) es una descripción fantasiosa de su tamaño, ya que según los pasteleros sería apropiado para una fiesta de hadas.</a:t>
            </a:r>
          </a:p>
          <a:p>
            <a:pPr algn="l"/>
            <a:r>
              <a:rPr lang="es-ES" sz="2400" b="1" dirty="0" smtClean="0">
                <a:solidFill>
                  <a:schemeClr val="tx1"/>
                </a:solidFill>
              </a:rPr>
              <a:t>En el siglo XXI, los </a:t>
            </a:r>
            <a:r>
              <a:rPr lang="es-ES" sz="2400" b="1" i="1" dirty="0" err="1" smtClean="0">
                <a:solidFill>
                  <a:schemeClr val="tx1"/>
                </a:solidFill>
              </a:rPr>
              <a:t>cupcakes</a:t>
            </a:r>
            <a:r>
              <a:rPr lang="es-ES" sz="2400" b="1" dirty="0" smtClean="0">
                <a:solidFill>
                  <a:schemeClr val="tx1"/>
                </a:solidFill>
              </a:rPr>
              <a:t> se pusieron de moda en </a:t>
            </a:r>
            <a:r>
              <a:rPr lang="es-ES" sz="2400" b="1" u="sng" dirty="0" smtClean="0">
                <a:solidFill>
                  <a:schemeClr val="tx1"/>
                </a:solidFill>
              </a:rPr>
              <a:t>Estados Unidos</a:t>
            </a:r>
            <a:r>
              <a:rPr lang="es-ES" sz="2400" b="1" dirty="0" smtClean="0">
                <a:solidFill>
                  <a:schemeClr val="tx1"/>
                </a:solidFill>
              </a:rPr>
              <a:t>. En Nueva York, algunas tiendas de </a:t>
            </a:r>
            <a:r>
              <a:rPr lang="es-ES" sz="2400" b="1" i="1" dirty="0" err="1" smtClean="0">
                <a:solidFill>
                  <a:schemeClr val="tx1"/>
                </a:solidFill>
              </a:rPr>
              <a:t>cupcakes</a:t>
            </a:r>
            <a:r>
              <a:rPr lang="es-ES" sz="2400" b="1" dirty="0" smtClean="0">
                <a:solidFill>
                  <a:schemeClr val="tx1"/>
                </a:solidFill>
              </a:rPr>
              <a:t> como </a:t>
            </a:r>
            <a:r>
              <a:rPr lang="es-ES" sz="2400" b="1" i="1" dirty="0" smtClean="0">
                <a:solidFill>
                  <a:schemeClr val="tx1"/>
                </a:solidFill>
              </a:rPr>
              <a:t>Magnolia </a:t>
            </a:r>
            <a:r>
              <a:rPr lang="es-ES" sz="2400" b="1" i="1" dirty="0" err="1" smtClean="0">
                <a:solidFill>
                  <a:schemeClr val="tx1"/>
                </a:solidFill>
              </a:rPr>
              <a:t>Bakery</a:t>
            </a:r>
            <a:r>
              <a:rPr lang="es-ES" sz="2400" b="1" dirty="0" smtClean="0">
                <a:solidFill>
                  <a:schemeClr val="tx1"/>
                </a:solidFill>
              </a:rPr>
              <a:t> han recibido publicidad por sus apariciones en programas populares de televisión de ese país como </a:t>
            </a:r>
            <a:r>
              <a:rPr lang="es-ES" sz="2400" b="1" i="1" dirty="0" smtClean="0">
                <a:solidFill>
                  <a:schemeClr val="tx1"/>
                </a:solidFill>
              </a:rPr>
              <a:t>Sex and </a:t>
            </a:r>
            <a:r>
              <a:rPr lang="es-ES" sz="2400" b="1" i="1" dirty="0" err="1" smtClean="0">
                <a:solidFill>
                  <a:schemeClr val="tx1"/>
                </a:solidFill>
              </a:rPr>
              <a:t>the</a:t>
            </a:r>
            <a:r>
              <a:rPr lang="es-ES" sz="2400" b="1" i="1" dirty="0" smtClean="0">
                <a:solidFill>
                  <a:schemeClr val="tx1"/>
                </a:solidFill>
              </a:rPr>
              <a:t> City</a:t>
            </a:r>
            <a:r>
              <a:rPr lang="es-ES" sz="2400" b="1" dirty="0" smtClean="0">
                <a:solidFill>
                  <a:schemeClr val="tx1"/>
                </a:solidFill>
              </a:rPr>
              <a:t> (Sexo en </a:t>
            </a:r>
            <a:r>
              <a:rPr lang="es-ES" sz="2400" b="1" u="sng" dirty="0" smtClean="0">
                <a:solidFill>
                  <a:schemeClr val="tx1"/>
                </a:solidFill>
              </a:rPr>
              <a:t>Nueva York</a:t>
            </a:r>
            <a:r>
              <a:rPr lang="es-ES" sz="2400" b="1" dirty="0" smtClean="0">
                <a:solidFill>
                  <a:schemeClr val="tx1"/>
                </a:solidFill>
              </a:rPr>
              <a:t>) de la cadena </a:t>
            </a:r>
            <a:r>
              <a:rPr lang="es-ES" sz="2400" b="1" dirty="0" smtClean="0">
                <a:solidFill>
                  <a:schemeClr val="tx1"/>
                </a:solidFill>
                <a:hlinkClick r:id="rId9" tooltip="HBO"/>
              </a:rPr>
              <a:t>HBO</a:t>
            </a:r>
            <a:r>
              <a:rPr lang="es-ES" sz="2400" b="1" dirty="0" smtClean="0">
                <a:solidFill>
                  <a:schemeClr val="tx1"/>
                </a:solidFill>
              </a:rPr>
              <a:t>. En el año 2010, la presentadora de televisión </a:t>
            </a:r>
            <a:r>
              <a:rPr lang="es-ES" sz="2400" b="1" u="sng" dirty="0" smtClean="0">
                <a:solidFill>
                  <a:schemeClr val="tx1"/>
                </a:solidFill>
              </a:rPr>
              <a:t>Martha Stewart</a:t>
            </a:r>
            <a:r>
              <a:rPr lang="es-ES" sz="2400" b="1" dirty="0" smtClean="0">
                <a:solidFill>
                  <a:schemeClr val="tx1"/>
                </a:solidFill>
              </a:rPr>
              <a:t> publicó un libro de cocina dedicado a los </a:t>
            </a:r>
            <a:r>
              <a:rPr lang="es-ES" sz="2400" b="1" i="1" dirty="0" err="1" smtClean="0">
                <a:solidFill>
                  <a:schemeClr val="tx1"/>
                </a:solidFill>
              </a:rPr>
              <a:t>cupcakes</a:t>
            </a:r>
            <a:r>
              <a:rPr lang="es-ES" sz="2400" b="1" dirty="0" smtClean="0">
                <a:solidFill>
                  <a:schemeClr val="tx1"/>
                </a:solidFill>
              </a:rPr>
              <a:t>.</a:t>
            </a:r>
          </a:p>
          <a:p>
            <a:pPr algn="l"/>
            <a:endParaRPr lang="es-ES" sz="2400" b="1" dirty="0" smtClean="0">
              <a:solidFill>
                <a:schemeClr val="tx1"/>
              </a:solidFill>
            </a:endParaRPr>
          </a:p>
          <a:p>
            <a:pPr algn="l"/>
            <a:r>
              <a:rPr lang="es-ES" sz="1800" dirty="0" smtClean="0">
                <a:hlinkClick r:id="rId10"/>
              </a:rPr>
              <a:t>http://es.wikipedia.org/wiki/Cupcake</a:t>
            </a:r>
            <a:endParaRPr lang="es-ES" sz="2400" b="1" dirty="0" smtClean="0">
              <a:solidFill>
                <a:schemeClr val="tx1"/>
              </a:solidFill>
            </a:endParaRPr>
          </a:p>
          <a:p>
            <a:pPr algn="l"/>
            <a:endParaRPr lang="es-ES" sz="18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2" name="1 Título"/>
          <p:cNvSpPr>
            <a:spLocks noGrp="1"/>
          </p:cNvSpPr>
          <p:nvPr>
            <p:ph type="ctrTitle"/>
          </p:nvPr>
        </p:nvSpPr>
        <p:spPr>
          <a:xfrm>
            <a:off x="683568" y="260648"/>
            <a:ext cx="7772400" cy="1470025"/>
          </a:xfrm>
        </p:spPr>
        <p:txBody>
          <a:bodyPr>
            <a:normAutofit/>
          </a:bodyPr>
          <a:lstStyle/>
          <a:p>
            <a:r>
              <a:rPr lang="es-ES" sz="6000" b="1" dirty="0" smtClean="0">
                <a:solidFill>
                  <a:srgbClr val="7030A0"/>
                </a:solidFill>
                <a:latin typeface="Gigi" pitchFamily="82" charset="0"/>
                <a:ea typeface="Gungsuh" pitchFamily="18" charset="-127"/>
              </a:rPr>
              <a:t>MUFFIN</a:t>
            </a:r>
            <a:endParaRPr lang="es-ES" sz="6000" b="1" dirty="0">
              <a:solidFill>
                <a:srgbClr val="7030A0"/>
              </a:solidFill>
              <a:latin typeface="Gigi" pitchFamily="82" charset="0"/>
              <a:ea typeface="Gungsuh" pitchFamily="18" charset="-127"/>
            </a:endParaRPr>
          </a:p>
        </p:txBody>
      </p:sp>
      <p:sp>
        <p:nvSpPr>
          <p:cNvPr id="3" name="2 Subtítulo"/>
          <p:cNvSpPr>
            <a:spLocks noGrp="1"/>
          </p:cNvSpPr>
          <p:nvPr>
            <p:ph type="subTitle" idx="1"/>
          </p:nvPr>
        </p:nvSpPr>
        <p:spPr>
          <a:xfrm>
            <a:off x="179512" y="1556792"/>
            <a:ext cx="8784976" cy="5112568"/>
          </a:xfrm>
        </p:spPr>
        <p:txBody>
          <a:bodyPr>
            <a:normAutofit lnSpcReduction="10000"/>
          </a:bodyPr>
          <a:lstStyle/>
          <a:p>
            <a:pPr algn="l"/>
            <a:r>
              <a:rPr lang="es-ES" sz="1800" b="1" dirty="0" smtClean="0">
                <a:solidFill>
                  <a:schemeClr val="tx1"/>
                </a:solidFill>
              </a:rPr>
              <a:t>Un </a:t>
            </a:r>
            <a:r>
              <a:rPr lang="es-ES" sz="1800" b="1" i="1" dirty="0" err="1" smtClean="0">
                <a:solidFill>
                  <a:schemeClr val="tx1"/>
                </a:solidFill>
              </a:rPr>
              <a:t>muffin</a:t>
            </a:r>
            <a:r>
              <a:rPr lang="es-ES" sz="1800" b="1" dirty="0" smtClean="0">
                <a:solidFill>
                  <a:schemeClr val="tx1"/>
                </a:solidFill>
              </a:rPr>
              <a:t> (conocido en otros países en </a:t>
            </a:r>
            <a:r>
              <a:rPr lang="es-ES" sz="1800" b="1" dirty="0" smtClean="0">
                <a:solidFill>
                  <a:schemeClr val="tx1"/>
                </a:solidFill>
                <a:hlinkClick r:id="rId3" tooltip="Idioma español"/>
              </a:rPr>
              <a:t>español</a:t>
            </a:r>
            <a:r>
              <a:rPr lang="es-ES" sz="1800" b="1" dirty="0" smtClean="0">
                <a:solidFill>
                  <a:schemeClr val="tx1"/>
                </a:solidFill>
              </a:rPr>
              <a:t> como </a:t>
            </a:r>
            <a:r>
              <a:rPr lang="es-ES" sz="1800" b="1" i="1" dirty="0" smtClean="0">
                <a:solidFill>
                  <a:schemeClr val="tx1"/>
                </a:solidFill>
              </a:rPr>
              <a:t>magdalena</a:t>
            </a:r>
            <a:r>
              <a:rPr lang="es-ES" sz="1800" b="1" dirty="0" smtClean="0">
                <a:solidFill>
                  <a:schemeClr val="tx1"/>
                </a:solidFill>
              </a:rPr>
              <a:t>, </a:t>
            </a:r>
            <a:r>
              <a:rPr lang="es-ES" sz="1800" b="1" i="1" dirty="0" err="1" smtClean="0">
                <a:solidFill>
                  <a:schemeClr val="tx1"/>
                </a:solidFill>
              </a:rPr>
              <a:t>panquecito</a:t>
            </a:r>
            <a:r>
              <a:rPr lang="es-ES" sz="1800" b="1" dirty="0" smtClean="0">
                <a:solidFill>
                  <a:schemeClr val="tx1"/>
                </a:solidFill>
              </a:rPr>
              <a:t>, </a:t>
            </a:r>
            <a:r>
              <a:rPr lang="es-ES" sz="1800" b="1" i="1" dirty="0" err="1" smtClean="0">
                <a:solidFill>
                  <a:schemeClr val="tx1"/>
                </a:solidFill>
              </a:rPr>
              <a:t>ponquecito</a:t>
            </a:r>
            <a:r>
              <a:rPr lang="es-ES" sz="1800" b="1" dirty="0" smtClean="0">
                <a:solidFill>
                  <a:schemeClr val="tx1"/>
                </a:solidFill>
              </a:rPr>
              <a:t>, </a:t>
            </a:r>
            <a:r>
              <a:rPr lang="es-ES" sz="1800" b="1" i="1" dirty="0" smtClean="0">
                <a:solidFill>
                  <a:schemeClr val="tx1"/>
                </a:solidFill>
              </a:rPr>
              <a:t>ponqué</a:t>
            </a:r>
            <a:r>
              <a:rPr lang="es-ES" sz="1800" b="1" dirty="0" smtClean="0">
                <a:solidFill>
                  <a:schemeClr val="tx1"/>
                </a:solidFill>
              </a:rPr>
              <a:t>, </a:t>
            </a:r>
            <a:r>
              <a:rPr lang="es-ES" sz="1800" b="1" i="1" dirty="0" err="1" smtClean="0">
                <a:solidFill>
                  <a:schemeClr val="tx1"/>
                </a:solidFill>
              </a:rPr>
              <a:t>quequi</a:t>
            </a:r>
            <a:r>
              <a:rPr lang="es-ES" sz="1800" b="1" dirty="0" smtClean="0">
                <a:solidFill>
                  <a:schemeClr val="tx1"/>
                </a:solidFill>
              </a:rPr>
              <a:t> o </a:t>
            </a:r>
            <a:r>
              <a:rPr lang="es-ES" sz="1800" b="1" i="1" dirty="0" smtClean="0">
                <a:solidFill>
                  <a:schemeClr val="tx1"/>
                </a:solidFill>
              </a:rPr>
              <a:t>queque</a:t>
            </a:r>
            <a:r>
              <a:rPr lang="es-ES" sz="1800" b="1" dirty="0" smtClean="0">
                <a:solidFill>
                  <a:schemeClr val="tx1"/>
                </a:solidFill>
              </a:rPr>
              <a:t>) es un producto </a:t>
            </a:r>
            <a:r>
              <a:rPr lang="es-ES" sz="1800" b="1" dirty="0" err="1" smtClean="0">
                <a:solidFill>
                  <a:schemeClr val="tx1"/>
                </a:solidFill>
              </a:rPr>
              <a:t>de</a:t>
            </a:r>
            <a:r>
              <a:rPr lang="es-ES" sz="1800" b="1" dirty="0" err="1" smtClean="0">
                <a:solidFill>
                  <a:schemeClr val="tx1"/>
                </a:solidFill>
                <a:hlinkClick r:id="rId4" tooltip="Repostería"/>
              </a:rPr>
              <a:t>repostería</a:t>
            </a:r>
            <a:r>
              <a:rPr lang="es-ES" sz="1800" b="1" dirty="0" smtClean="0">
                <a:solidFill>
                  <a:schemeClr val="tx1"/>
                </a:solidFill>
              </a:rPr>
              <a:t> elaborado con pan dulce y otros ingredientes (sobre todo con dulces). Cocinado al horno en moldes al uso, presentan una base cilíndrica y una superficie más ancha, con forma de hongo. La parte de abajo suele estar envuelta con papel especial de repostería o aluminio, y aunque su tamaño puede variar presentan un diámetro inferior al de la palma de la mano de una persona adulta .</a:t>
            </a:r>
          </a:p>
          <a:p>
            <a:pPr algn="l"/>
            <a:r>
              <a:rPr lang="es-ES" sz="1800" b="1" dirty="0" smtClean="0">
                <a:solidFill>
                  <a:schemeClr val="tx1"/>
                </a:solidFill>
              </a:rPr>
              <a:t>El </a:t>
            </a:r>
            <a:r>
              <a:rPr lang="es-ES" sz="1800" b="1" i="1" dirty="0" err="1" smtClean="0">
                <a:solidFill>
                  <a:schemeClr val="tx1"/>
                </a:solidFill>
              </a:rPr>
              <a:t>muffin</a:t>
            </a:r>
            <a:r>
              <a:rPr lang="es-ES" sz="1800" b="1" dirty="0" smtClean="0">
                <a:solidFill>
                  <a:schemeClr val="tx1"/>
                </a:solidFill>
              </a:rPr>
              <a:t> guarda similitudes con la </a:t>
            </a:r>
            <a:r>
              <a:rPr lang="es-ES" sz="1800" b="1" dirty="0" smtClean="0">
                <a:solidFill>
                  <a:schemeClr val="tx1"/>
                </a:solidFill>
                <a:hlinkClick r:id="rId5" tooltip="Magdalena (alimento)"/>
              </a:rPr>
              <a:t>magdalena</a:t>
            </a:r>
            <a:r>
              <a:rPr lang="es-ES" sz="1800" b="1" dirty="0" smtClean="0">
                <a:solidFill>
                  <a:schemeClr val="tx1"/>
                </a:solidFill>
              </a:rPr>
              <a:t> pero es un alimento distinto, debido a que presenta un sabor menos dulce y guarda otro tipo de elaboración, ingredientes, y sabores de toda clase. Se consume habitualmente en el </a:t>
            </a:r>
            <a:r>
              <a:rPr lang="es-ES" sz="1800" b="1" dirty="0" smtClean="0">
                <a:solidFill>
                  <a:schemeClr val="tx1"/>
                </a:solidFill>
                <a:hlinkClick r:id="rId6" tooltip="Desayuno"/>
              </a:rPr>
              <a:t>desayuno</a:t>
            </a:r>
            <a:r>
              <a:rPr lang="es-ES" sz="1800" b="1" dirty="0" smtClean="0">
                <a:solidFill>
                  <a:schemeClr val="tx1"/>
                </a:solidFill>
              </a:rPr>
              <a:t> o </a:t>
            </a:r>
            <a:r>
              <a:rPr lang="es-ES" sz="1800" b="1" dirty="0" smtClean="0">
                <a:solidFill>
                  <a:schemeClr val="tx1"/>
                </a:solidFill>
                <a:hlinkClick r:id="rId7" tooltip="Merienda"/>
              </a:rPr>
              <a:t>merienda</a:t>
            </a:r>
            <a:r>
              <a:rPr lang="es-ES" sz="1800" dirty="0" smtClean="0"/>
              <a:t>.</a:t>
            </a:r>
          </a:p>
          <a:p>
            <a:pPr algn="l"/>
            <a:r>
              <a:rPr lang="es-ES" sz="1800" b="1" dirty="0" smtClean="0">
                <a:solidFill>
                  <a:schemeClr val="tx1"/>
                </a:solidFill>
              </a:rPr>
              <a:t>El origen de este alimento se encuentra en </a:t>
            </a:r>
            <a:r>
              <a:rPr lang="es-ES" sz="1800" b="1" dirty="0" smtClean="0">
                <a:solidFill>
                  <a:schemeClr val="tx1"/>
                </a:solidFill>
                <a:hlinkClick r:id="rId8" tooltip="Inglaterra"/>
              </a:rPr>
              <a:t>Inglaterra</a:t>
            </a:r>
            <a:r>
              <a:rPr lang="es-ES" sz="1800" b="1" dirty="0" smtClean="0">
                <a:solidFill>
                  <a:schemeClr val="tx1"/>
                </a:solidFill>
              </a:rPr>
              <a:t>, donde existen referencias en recetarios a partir de </a:t>
            </a:r>
            <a:r>
              <a:rPr lang="es-ES" sz="1800" b="1" dirty="0" smtClean="0">
                <a:solidFill>
                  <a:schemeClr val="tx1"/>
                </a:solidFill>
                <a:hlinkClick r:id="rId9" tooltip="1703"/>
              </a:rPr>
              <a:t>1703</a:t>
            </a:r>
            <a:r>
              <a:rPr lang="es-ES" sz="1800" b="1" dirty="0" smtClean="0">
                <a:solidFill>
                  <a:schemeClr val="tx1"/>
                </a:solidFill>
              </a:rPr>
              <a:t>. Su nombre deriva de la palabra original </a:t>
            </a:r>
            <a:r>
              <a:rPr lang="es-ES" sz="1800" b="1" i="1" dirty="0" err="1" smtClean="0">
                <a:solidFill>
                  <a:schemeClr val="tx1"/>
                </a:solidFill>
              </a:rPr>
              <a:t>moofin</a:t>
            </a:r>
            <a:r>
              <a:rPr lang="es-ES" sz="1800" b="1" dirty="0" smtClean="0">
                <a:solidFill>
                  <a:schemeClr val="tx1"/>
                </a:solidFill>
              </a:rPr>
              <a:t>, cuyo origen puede deberse a una adaptación de la palabra francesa </a:t>
            </a:r>
            <a:r>
              <a:rPr lang="es-ES" sz="1800" b="1" i="1" dirty="0" err="1" smtClean="0">
                <a:solidFill>
                  <a:schemeClr val="tx1"/>
                </a:solidFill>
              </a:rPr>
              <a:t>moufflet</a:t>
            </a:r>
            <a:r>
              <a:rPr lang="es-ES" sz="1800" b="1" dirty="0" smtClean="0">
                <a:solidFill>
                  <a:schemeClr val="tx1"/>
                </a:solidFill>
              </a:rPr>
              <a:t> (pan suave).</a:t>
            </a:r>
            <a:r>
              <a:rPr lang="es-ES" sz="1800" b="1" baseline="30000" dirty="0" smtClean="0">
                <a:solidFill>
                  <a:schemeClr val="tx1"/>
                </a:solidFill>
                <a:hlinkClick r:id="rId10"/>
              </a:rPr>
              <a:t>1</a:t>
            </a:r>
            <a:r>
              <a:rPr lang="es-ES" sz="1800" b="1" dirty="0" smtClean="0">
                <a:solidFill>
                  <a:schemeClr val="tx1"/>
                </a:solidFill>
              </a:rPr>
              <a:t> El pastel se consumía preferiblemente en desayunos o como </a:t>
            </a:r>
            <a:r>
              <a:rPr lang="es-ES" sz="1800" b="1" dirty="0" smtClean="0">
                <a:solidFill>
                  <a:schemeClr val="tx1"/>
                </a:solidFill>
                <a:hlinkClick r:id="rId11" tooltip="Tentempié"/>
              </a:rPr>
              <a:t>tentempié</a:t>
            </a:r>
            <a:r>
              <a:rPr lang="es-ES" sz="1800" b="1" dirty="0" smtClean="0">
                <a:solidFill>
                  <a:schemeClr val="tx1"/>
                </a:solidFill>
              </a:rPr>
              <a:t> y se incluyeron varios sabores como fruta seca o fresca, especias y chocolate.</a:t>
            </a:r>
          </a:p>
          <a:p>
            <a:pPr algn="l"/>
            <a:r>
              <a:rPr lang="es-ES" sz="1800" b="1" dirty="0" smtClean="0">
                <a:solidFill>
                  <a:schemeClr val="tx1"/>
                </a:solidFill>
              </a:rPr>
              <a:t>A partir de la década de 1950, se comenzaron a comercializar distintos paquetes de </a:t>
            </a:r>
            <a:r>
              <a:rPr lang="es-ES" sz="1800" b="1" i="1" dirty="0" err="1" smtClean="0">
                <a:solidFill>
                  <a:schemeClr val="tx1"/>
                </a:solidFill>
              </a:rPr>
              <a:t>muffins</a:t>
            </a:r>
            <a:r>
              <a:rPr lang="es-ES" sz="1800" b="1" dirty="0" smtClean="0">
                <a:solidFill>
                  <a:schemeClr val="tx1"/>
                </a:solidFill>
              </a:rPr>
              <a:t>, tanto en Inglaterra como en </a:t>
            </a:r>
            <a:r>
              <a:rPr lang="es-ES" sz="1800" b="1" dirty="0" smtClean="0">
                <a:solidFill>
                  <a:schemeClr val="tx1"/>
                </a:solidFill>
                <a:hlinkClick r:id="rId12" tooltip="Estados Unidos"/>
              </a:rPr>
              <a:t>Estados Unidos</a:t>
            </a:r>
            <a:r>
              <a:rPr lang="es-ES" sz="1800" b="1" dirty="0" smtClean="0">
                <a:solidFill>
                  <a:schemeClr val="tx1"/>
                </a:solidFill>
              </a:rPr>
              <a:t>, en distintas cafeterías, pastelerías y tiendas de alimentación</a:t>
            </a:r>
            <a:r>
              <a:rPr lang="es-ES" sz="1800" b="1" dirty="0" smtClean="0">
                <a:solidFill>
                  <a:schemeClr val="tx1"/>
                </a:solidFill>
              </a:rPr>
              <a:t>.</a:t>
            </a:r>
          </a:p>
          <a:p>
            <a:pPr algn="l"/>
            <a:r>
              <a:rPr lang="es-ES" sz="1800" dirty="0" smtClean="0">
                <a:hlinkClick r:id="rId10"/>
              </a:rPr>
              <a:t>http://es.wikipedia.org/wiki/Muffin</a:t>
            </a:r>
            <a:endParaRPr lang="es-ES" sz="1800" b="1" dirty="0" smtClean="0">
              <a:solidFill>
                <a:schemeClr val="tx1"/>
              </a:solidFill>
            </a:endParaRPr>
          </a:p>
          <a:p>
            <a:pPr algn="l"/>
            <a:endParaRPr lang="es-ES" sz="180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2" name="1 Título"/>
          <p:cNvSpPr>
            <a:spLocks noGrp="1"/>
          </p:cNvSpPr>
          <p:nvPr>
            <p:ph type="ctrTitle"/>
          </p:nvPr>
        </p:nvSpPr>
        <p:spPr>
          <a:xfrm>
            <a:off x="683568" y="476672"/>
            <a:ext cx="7772400" cy="1470025"/>
          </a:xfrm>
        </p:spPr>
        <p:txBody>
          <a:bodyPr>
            <a:normAutofit fontScale="90000"/>
          </a:bodyPr>
          <a:lstStyle/>
          <a:p>
            <a:r>
              <a:rPr lang="es-ES" sz="6000" b="1" dirty="0" err="1" smtClean="0">
                <a:solidFill>
                  <a:srgbClr val="7030A0"/>
                </a:solidFill>
                <a:latin typeface="Gigi" pitchFamily="82" charset="0"/>
                <a:ea typeface="Gungsuh" pitchFamily="18" charset="-127"/>
              </a:rPr>
              <a:t>Cupcakes</a:t>
            </a:r>
            <a:r>
              <a:rPr lang="es-ES" sz="6000" b="1" dirty="0" smtClean="0">
                <a:solidFill>
                  <a:srgbClr val="7030A0"/>
                </a:solidFill>
                <a:latin typeface="Gigi" pitchFamily="82" charset="0"/>
                <a:ea typeface="Gungsuh" pitchFamily="18" charset="-127"/>
              </a:rPr>
              <a:t>, la ultima moda</a:t>
            </a:r>
            <a:r>
              <a:rPr lang="es-ES" sz="6000" dirty="0" smtClean="0"/>
              <a:t/>
            </a:r>
            <a:br>
              <a:rPr lang="es-ES" sz="6000" dirty="0" smtClean="0"/>
            </a:br>
            <a:endParaRPr lang="es-ES" sz="6000" b="1" dirty="0">
              <a:solidFill>
                <a:srgbClr val="7030A0"/>
              </a:solidFill>
              <a:latin typeface="Gigi" pitchFamily="82" charset="0"/>
              <a:ea typeface="Gungsuh" pitchFamily="18" charset="-127"/>
            </a:endParaRPr>
          </a:p>
        </p:txBody>
      </p:sp>
      <p:sp>
        <p:nvSpPr>
          <p:cNvPr id="3" name="2 Subtítulo"/>
          <p:cNvSpPr>
            <a:spLocks noGrp="1"/>
          </p:cNvSpPr>
          <p:nvPr>
            <p:ph type="subTitle" idx="1"/>
          </p:nvPr>
        </p:nvSpPr>
        <p:spPr>
          <a:xfrm>
            <a:off x="179512" y="1340768"/>
            <a:ext cx="8964488" cy="5328592"/>
          </a:xfrm>
        </p:spPr>
        <p:txBody>
          <a:bodyPr>
            <a:normAutofit/>
          </a:bodyPr>
          <a:lstStyle/>
          <a:p>
            <a:pPr algn="l"/>
            <a:r>
              <a:rPr lang="es-ES" sz="1800" b="1" dirty="0" smtClean="0">
                <a:solidFill>
                  <a:schemeClr val="tx1"/>
                </a:solidFill>
              </a:rPr>
              <a:t>Si a finales de los noventa la </a:t>
            </a:r>
            <a:r>
              <a:rPr lang="es-ES" sz="1800" b="1" u="sng" dirty="0" smtClean="0">
                <a:solidFill>
                  <a:schemeClr val="tx1"/>
                </a:solidFill>
              </a:rPr>
              <a:t>serie televisiva</a:t>
            </a:r>
            <a:r>
              <a:rPr lang="es-ES" sz="1800" b="1" dirty="0" smtClean="0">
                <a:solidFill>
                  <a:schemeClr val="tx1"/>
                </a:solidFill>
              </a:rPr>
              <a:t> 'Sexo en Nueva York' permitió a muchos descubrir las singulares </a:t>
            </a:r>
            <a:r>
              <a:rPr lang="es-ES" sz="1800" b="1" dirty="0" err="1" smtClean="0">
                <a:solidFill>
                  <a:schemeClr val="tx1"/>
                </a:solidFill>
              </a:rPr>
              <a:t>cupcakes</a:t>
            </a:r>
            <a:r>
              <a:rPr lang="es-ES" sz="1800" b="1" dirty="0" smtClean="0">
                <a:solidFill>
                  <a:schemeClr val="tx1"/>
                </a:solidFill>
              </a:rPr>
              <a:t> que mordisqueaban las protagonistas mientras se contaban sus penas y alegrías, hoy, casi dos décadas después se puede afirmar que estas magdalenas decoradas hasta donde la imaginación llega se han convertido en un bocado de moda, irresistible, al tiempo que una apasionante afición para quienes las elaboran en sus casas o en sus obradores.</a:t>
            </a:r>
          </a:p>
          <a:p>
            <a:pPr algn="l"/>
            <a:r>
              <a:rPr lang="es-ES" sz="1800" b="1" dirty="0" smtClean="0">
                <a:solidFill>
                  <a:schemeClr val="tx1"/>
                </a:solidFill>
              </a:rPr>
              <a:t>Desde entonces hasta ahora ha sido frecuente ver en segundo plano </a:t>
            </a:r>
            <a:r>
              <a:rPr lang="es-ES" sz="1800" b="1" dirty="0" err="1" smtClean="0">
                <a:solidFill>
                  <a:schemeClr val="tx1"/>
                </a:solidFill>
              </a:rPr>
              <a:t>cupcakes</a:t>
            </a:r>
            <a:r>
              <a:rPr lang="es-ES" sz="1800" b="1" dirty="0" smtClean="0">
                <a:solidFill>
                  <a:schemeClr val="tx1"/>
                </a:solidFill>
              </a:rPr>
              <a:t> en las fiestas o cumpleaños </a:t>
            </a:r>
            <a:r>
              <a:rPr lang="es-ES" sz="1800" b="1" dirty="0" err="1" smtClean="0">
                <a:solidFill>
                  <a:schemeClr val="tx1"/>
                </a:solidFill>
              </a:rPr>
              <a:t>de</a:t>
            </a:r>
            <a:r>
              <a:rPr lang="es-ES" sz="1800" b="1" i="1" dirty="0" err="1" smtClean="0">
                <a:solidFill>
                  <a:schemeClr val="tx1"/>
                </a:solidFill>
              </a:rPr>
              <a:t>celebrities</a:t>
            </a:r>
            <a:r>
              <a:rPr lang="es-ES" sz="1800" b="1" i="1" dirty="0" smtClean="0">
                <a:solidFill>
                  <a:schemeClr val="tx1"/>
                </a:solidFill>
              </a:rPr>
              <a:t> </a:t>
            </a:r>
            <a:r>
              <a:rPr lang="es-ES" sz="1800" b="1" dirty="0" smtClean="0">
                <a:solidFill>
                  <a:schemeClr val="tx1"/>
                </a:solidFill>
              </a:rPr>
              <a:t>como Victoria </a:t>
            </a:r>
            <a:r>
              <a:rPr lang="es-ES" sz="1800" b="1" dirty="0" err="1" smtClean="0">
                <a:solidFill>
                  <a:schemeClr val="tx1"/>
                </a:solidFill>
              </a:rPr>
              <a:t>Beckham</a:t>
            </a:r>
            <a:r>
              <a:rPr lang="es-ES" sz="1800" b="1" dirty="0" smtClean="0">
                <a:solidFill>
                  <a:schemeClr val="tx1"/>
                </a:solidFill>
              </a:rPr>
              <a:t> o Madonna. Regalar una docena de este apasionante dulce siempre queda bien y así lo hizo </a:t>
            </a:r>
            <a:r>
              <a:rPr lang="es-ES" sz="1800" b="1" u="sng" dirty="0" smtClean="0">
                <a:solidFill>
                  <a:schemeClr val="tx1"/>
                </a:solidFill>
              </a:rPr>
              <a:t>Heidi </a:t>
            </a:r>
            <a:r>
              <a:rPr lang="es-ES" sz="1800" b="1" u="sng" dirty="0" err="1" smtClean="0">
                <a:solidFill>
                  <a:schemeClr val="tx1"/>
                </a:solidFill>
              </a:rPr>
              <a:t>Klum</a:t>
            </a:r>
            <a:r>
              <a:rPr lang="es-ES" sz="1800" b="1" dirty="0" smtClean="0">
                <a:solidFill>
                  <a:schemeClr val="tx1"/>
                </a:solidFill>
              </a:rPr>
              <a:t> en el 34 cumpleaños de la </a:t>
            </a:r>
            <a:r>
              <a:rPr lang="es-ES" sz="1800" b="1" dirty="0" err="1" smtClean="0">
                <a:solidFill>
                  <a:schemeClr val="tx1"/>
                </a:solidFill>
              </a:rPr>
              <a:t>Beckham</a:t>
            </a:r>
            <a:r>
              <a:rPr lang="es-ES" sz="1800" b="1" dirty="0" smtClean="0">
                <a:solidFill>
                  <a:schemeClr val="tx1"/>
                </a:solidFill>
              </a:rPr>
              <a:t>: la regaló </a:t>
            </a:r>
            <a:r>
              <a:rPr lang="es-ES" sz="1800" b="1" dirty="0" err="1" smtClean="0">
                <a:solidFill>
                  <a:schemeClr val="tx1"/>
                </a:solidFill>
              </a:rPr>
              <a:t>cupcakes</a:t>
            </a:r>
            <a:r>
              <a:rPr lang="es-ES" sz="1800" b="1" dirty="0" smtClean="0">
                <a:solidFill>
                  <a:schemeClr val="tx1"/>
                </a:solidFill>
              </a:rPr>
              <a:t> para un año completo. Quien tenga buena memoria también habrá visto a Nelson Mandela o al mismo </a:t>
            </a:r>
            <a:r>
              <a:rPr lang="es-ES" sz="1800" b="1" u="sng" dirty="0" err="1" smtClean="0">
                <a:solidFill>
                  <a:schemeClr val="tx1"/>
                </a:solidFill>
              </a:rPr>
              <a:t>Barack</a:t>
            </a:r>
            <a:r>
              <a:rPr lang="es-ES" sz="1800" b="1" u="sng" dirty="0" smtClean="0">
                <a:solidFill>
                  <a:schemeClr val="tx1"/>
                </a:solidFill>
              </a:rPr>
              <a:t> </a:t>
            </a:r>
            <a:r>
              <a:rPr lang="es-ES" sz="1800" b="1" u="sng" dirty="0" err="1" smtClean="0">
                <a:solidFill>
                  <a:schemeClr val="tx1"/>
                </a:solidFill>
              </a:rPr>
              <a:t>Obama</a:t>
            </a:r>
            <a:r>
              <a:rPr lang="es-ES" sz="1800" b="1" dirty="0" smtClean="0">
                <a:solidFill>
                  <a:schemeClr val="tx1"/>
                </a:solidFill>
              </a:rPr>
              <a:t> con su mano cerca de una bandeja de </a:t>
            </a:r>
            <a:r>
              <a:rPr lang="es-ES" sz="1800" b="1" dirty="0" err="1" smtClean="0">
                <a:solidFill>
                  <a:schemeClr val="tx1"/>
                </a:solidFill>
              </a:rPr>
              <a:t>cupcakes</a:t>
            </a:r>
            <a:r>
              <a:rPr lang="es-ES" sz="1800" b="1" dirty="0" smtClean="0">
                <a:solidFill>
                  <a:schemeClr val="tx1"/>
                </a:solidFill>
              </a:rPr>
              <a:t>.</a:t>
            </a:r>
          </a:p>
          <a:p>
            <a:pPr algn="l"/>
            <a:endParaRPr lang="es-ES" sz="1800" b="1" dirty="0">
              <a:solidFill>
                <a:schemeClr val="tx1"/>
              </a:solidFill>
            </a:endParaRPr>
          </a:p>
        </p:txBody>
      </p:sp>
      <p:pic>
        <p:nvPicPr>
          <p:cNvPr id="5" name="4 Imagen" descr="sexo-nueva-york-magnolia-carrie-bradshaw_MDSIMA20130331_0121_1.jpg"/>
          <p:cNvPicPr>
            <a:picLocks noChangeAspect="1"/>
          </p:cNvPicPr>
          <p:nvPr/>
        </p:nvPicPr>
        <p:blipFill>
          <a:blip r:embed="rId3" cstate="print"/>
          <a:stretch>
            <a:fillRect/>
          </a:stretch>
        </p:blipFill>
        <p:spPr>
          <a:xfrm>
            <a:off x="2627784" y="4581128"/>
            <a:ext cx="3600400" cy="20259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3" name="2 Subtítulo"/>
          <p:cNvSpPr>
            <a:spLocks noGrp="1"/>
          </p:cNvSpPr>
          <p:nvPr>
            <p:ph type="subTitle" idx="1"/>
          </p:nvPr>
        </p:nvSpPr>
        <p:spPr>
          <a:xfrm>
            <a:off x="179512" y="332656"/>
            <a:ext cx="8784976" cy="6336704"/>
          </a:xfrm>
        </p:spPr>
        <p:txBody>
          <a:bodyPr>
            <a:normAutofit/>
          </a:bodyPr>
          <a:lstStyle/>
          <a:p>
            <a:pPr algn="l"/>
            <a:r>
              <a:rPr lang="es-ES" sz="1800" b="1" dirty="0" smtClean="0">
                <a:solidFill>
                  <a:schemeClr val="tx1"/>
                </a:solidFill>
              </a:rPr>
              <a:t>Sobre las </a:t>
            </a:r>
            <a:r>
              <a:rPr lang="es-ES" sz="1800" b="1" dirty="0" err="1" smtClean="0">
                <a:solidFill>
                  <a:schemeClr val="tx1"/>
                </a:solidFill>
              </a:rPr>
              <a:t>capcakes</a:t>
            </a:r>
            <a:r>
              <a:rPr lang="es-ES" sz="1800" b="1" dirty="0" smtClean="0">
                <a:solidFill>
                  <a:schemeClr val="tx1"/>
                </a:solidFill>
              </a:rPr>
              <a:t> dicen que generan adicción, que atraen hasta límites insospechados, algo parecido a lo que le ha ocurrido a un joven cántabra, Elena Ballesteros (32 años), que ha decidido dar un giro a su vida y dedicarse profesionalmente al mundo de la repostería de la mano de estas magdalenas decoradas, entre otras especialidades.</a:t>
            </a:r>
          </a:p>
          <a:p>
            <a:pPr algn="l"/>
            <a:r>
              <a:rPr lang="es-ES" sz="1800" b="1" dirty="0" smtClean="0">
                <a:solidFill>
                  <a:schemeClr val="tx1"/>
                </a:solidFill>
              </a:rPr>
              <a:t>Elena estudio en la Escuela de Hostelería de </a:t>
            </a:r>
            <a:r>
              <a:rPr lang="es-ES" sz="1800" b="1" dirty="0" err="1" smtClean="0">
                <a:solidFill>
                  <a:schemeClr val="tx1"/>
                </a:solidFill>
              </a:rPr>
              <a:t>Laussana</a:t>
            </a:r>
            <a:r>
              <a:rPr lang="es-ES" sz="1800" b="1" dirty="0" smtClean="0">
                <a:solidFill>
                  <a:schemeClr val="tx1"/>
                </a:solidFill>
              </a:rPr>
              <a:t> durante cuatro años y medio, una carrera similar a Empresariales pero enfocada a los negocios de hostelería. Posteriormente trabajó en Suiza, vivió en Londres -donde acabó de definir su pasión por el dulce y por la cocina- y en 2010 regresó a España para trabajar en el departamento de </a:t>
            </a:r>
            <a:r>
              <a:rPr lang="es-ES" sz="1800" b="1" dirty="0" err="1" smtClean="0">
                <a:solidFill>
                  <a:schemeClr val="tx1"/>
                </a:solidFill>
              </a:rPr>
              <a:t>Márketing</a:t>
            </a:r>
            <a:r>
              <a:rPr lang="es-ES" sz="1800" b="1" dirty="0" smtClean="0">
                <a:solidFill>
                  <a:schemeClr val="tx1"/>
                </a:solidFill>
              </a:rPr>
              <a:t> del Santander. Después de tres años en la Ciudad Financiera, decidió aprovechar una oportunidad y no dudó en cumplir uno de sus sueños, regresar a la '</a:t>
            </a:r>
            <a:r>
              <a:rPr lang="es-ES" sz="1800" b="1" dirty="0" err="1" smtClean="0">
                <a:solidFill>
                  <a:schemeClr val="tx1"/>
                </a:solidFill>
              </a:rPr>
              <a:t>tierruca</a:t>
            </a:r>
            <a:r>
              <a:rPr lang="es-ES" sz="1800" b="1" dirty="0" smtClean="0">
                <a:solidFill>
                  <a:schemeClr val="tx1"/>
                </a:solidFill>
              </a:rPr>
              <a:t>' y tener su propio obrador donde hacer repostería creativa e impartir cursos de formación como el que dio el pasado domingo en el Aula de cocina de Jesús Sánchez en el Cenador de Amós. Su otro sueño, ahora más lejano, es tener un restaurante inglés «algún día</a:t>
            </a:r>
            <a:r>
              <a:rPr lang="es-ES" sz="1800" b="1" dirty="0" smtClean="0">
                <a:solidFill>
                  <a:schemeClr val="tx1"/>
                </a:solidFill>
              </a:rPr>
              <a:t>».</a:t>
            </a:r>
          </a:p>
          <a:p>
            <a:pPr algn="l"/>
            <a:endParaRPr lang="es-ES" sz="1800" b="1" dirty="0" smtClean="0">
              <a:solidFill>
                <a:schemeClr val="tx1"/>
              </a:solidFill>
            </a:endParaRPr>
          </a:p>
          <a:p>
            <a:pPr algn="l"/>
            <a:endParaRPr lang="es-ES" sz="1800" b="1" dirty="0">
              <a:solidFill>
                <a:schemeClr val="tx1"/>
              </a:solidFill>
            </a:endParaRPr>
          </a:p>
        </p:txBody>
      </p:sp>
      <p:pic>
        <p:nvPicPr>
          <p:cNvPr id="5" name="4 Imagen" descr="12594370.jpg"/>
          <p:cNvPicPr>
            <a:picLocks noChangeAspect="1"/>
          </p:cNvPicPr>
          <p:nvPr/>
        </p:nvPicPr>
        <p:blipFill>
          <a:blip r:embed="rId3" cstate="print"/>
          <a:stretch>
            <a:fillRect/>
          </a:stretch>
        </p:blipFill>
        <p:spPr>
          <a:xfrm>
            <a:off x="3491880" y="4077072"/>
            <a:ext cx="1709936" cy="25649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7" name="4 Título"/>
          <p:cNvSpPr>
            <a:spLocks noGrp="1"/>
          </p:cNvSpPr>
          <p:nvPr>
            <p:ph type="subTitle" idx="1"/>
          </p:nvPr>
        </p:nvSpPr>
        <p:spPr>
          <a:xfrm>
            <a:off x="179388" y="260350"/>
            <a:ext cx="8785225" cy="6408738"/>
          </a:xfrm>
        </p:spPr>
        <p:txBody>
          <a:bodyPr>
            <a:normAutofit fontScale="77500" lnSpcReduction="20000"/>
          </a:bodyPr>
          <a:lstStyle/>
          <a:p>
            <a:pPr algn="l"/>
            <a:r>
              <a:rPr lang="es-ES" dirty="0" smtClean="0">
                <a:solidFill>
                  <a:srgbClr val="7030A0"/>
                </a:solidFill>
              </a:rPr>
              <a:t>Personalización</a:t>
            </a:r>
          </a:p>
          <a:p>
            <a:pPr algn="l"/>
            <a:r>
              <a:rPr lang="es-ES" dirty="0" smtClean="0">
                <a:solidFill>
                  <a:schemeClr val="tx1"/>
                </a:solidFill>
              </a:rPr>
              <a:t>El proceso de elaboración de las </a:t>
            </a:r>
            <a:r>
              <a:rPr lang="es-ES" dirty="0" err="1" smtClean="0">
                <a:solidFill>
                  <a:schemeClr val="tx1"/>
                </a:solidFill>
              </a:rPr>
              <a:t>cupcakes</a:t>
            </a:r>
            <a:r>
              <a:rPr lang="es-ES" dirty="0" smtClean="0">
                <a:solidFill>
                  <a:schemeClr val="tx1"/>
                </a:solidFill>
              </a:rPr>
              <a:t> tiene una primera parte común y más sencilla: la preparación de la magdalena de bizcocho, que puede ser de muchos tipos (crema de turrón, chocolate, vainilla, té, pétalos de rosa, violetas, café...). A partir de ahí, todo se puede personalizar e individualizar, desde la cubrición con la crema hasta la decoración.</a:t>
            </a:r>
          </a:p>
          <a:p>
            <a:pPr algn="l"/>
            <a:r>
              <a:rPr lang="es-ES" dirty="0" smtClean="0">
                <a:solidFill>
                  <a:schemeClr val="tx1"/>
                </a:solidFill>
              </a:rPr>
              <a:t>Elena reconoce que un buen repostero tiene que llevar genes de artista porque el proceso de decoración de una </a:t>
            </a:r>
            <a:r>
              <a:rPr lang="es-ES" dirty="0" err="1" smtClean="0">
                <a:solidFill>
                  <a:schemeClr val="tx1"/>
                </a:solidFill>
              </a:rPr>
              <a:t>cupcake</a:t>
            </a:r>
            <a:r>
              <a:rPr lang="es-ES" dirty="0" smtClean="0">
                <a:solidFill>
                  <a:schemeClr val="tx1"/>
                </a:solidFill>
              </a:rPr>
              <a:t> es lo más parecido al trabajo de un escultor. «Eso es lo que me gusta a mí», comenta.</a:t>
            </a:r>
          </a:p>
          <a:p>
            <a:pPr algn="l"/>
            <a:r>
              <a:rPr lang="es-ES" dirty="0" smtClean="0">
                <a:solidFill>
                  <a:schemeClr val="tx1"/>
                </a:solidFill>
              </a:rPr>
              <a:t>Tras hornear el bizcocho y aplicar la cobertura con crema de mantequilla (</a:t>
            </a:r>
            <a:r>
              <a:rPr lang="es-ES" dirty="0" err="1" smtClean="0">
                <a:solidFill>
                  <a:schemeClr val="tx1"/>
                </a:solidFill>
              </a:rPr>
              <a:t>butter</a:t>
            </a:r>
            <a:r>
              <a:rPr lang="es-ES" dirty="0" smtClean="0">
                <a:solidFill>
                  <a:schemeClr val="tx1"/>
                </a:solidFill>
              </a:rPr>
              <a:t> </a:t>
            </a:r>
            <a:r>
              <a:rPr lang="es-ES" dirty="0" err="1" smtClean="0">
                <a:solidFill>
                  <a:schemeClr val="tx1"/>
                </a:solidFill>
              </a:rPr>
              <a:t>cream</a:t>
            </a:r>
            <a:r>
              <a:rPr lang="es-ES" dirty="0" smtClean="0">
                <a:solidFill>
                  <a:schemeClr val="tx1"/>
                </a:solidFill>
              </a:rPr>
              <a:t>) llega el momento de decorar. El único límite aquí lo pone la imaginación y la ayuda una cantidad inmensa de útiles y moldes específicos que se comercializan para facilitar las cosas. Elena comenta que a partir de una foto incluso se pueden decorar las </a:t>
            </a:r>
            <a:r>
              <a:rPr lang="es-ES" dirty="0" err="1" smtClean="0">
                <a:solidFill>
                  <a:schemeClr val="tx1"/>
                </a:solidFill>
              </a:rPr>
              <a:t>cupcakes</a:t>
            </a:r>
            <a:r>
              <a:rPr lang="es-ES" dirty="0" smtClean="0">
                <a:solidFill>
                  <a:schemeClr val="tx1"/>
                </a:solidFill>
              </a:rPr>
              <a:t> con la cara de una persona. Pero lo más habitual son los motivos decorativos, las figuras de animales y, ahora, los temas navideños.</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131016_144907.jpg"/>
          <p:cNvPicPr>
            <a:picLocks noChangeAspect="1"/>
          </p:cNvPicPr>
          <p:nvPr/>
        </p:nvPicPr>
        <p:blipFill>
          <a:blip r:embed="rId2" cstate="print">
            <a:lum bright="10000"/>
          </a:blip>
          <a:srcRect l="15172" r="9599" b="198"/>
          <a:stretch>
            <a:fillRect/>
          </a:stretch>
        </p:blipFill>
        <p:spPr>
          <a:xfrm rot="5400000">
            <a:off x="1132067" y="-1153935"/>
            <a:ext cx="6879868" cy="9144001"/>
          </a:xfrm>
          <a:prstGeom prst="rect">
            <a:avLst/>
          </a:prstGeom>
        </p:spPr>
      </p:pic>
      <p:sp>
        <p:nvSpPr>
          <p:cNvPr id="7" name="4 Título"/>
          <p:cNvSpPr>
            <a:spLocks noGrp="1"/>
          </p:cNvSpPr>
          <p:nvPr>
            <p:ph type="subTitle" idx="1"/>
          </p:nvPr>
        </p:nvSpPr>
        <p:spPr>
          <a:xfrm>
            <a:off x="179388" y="260350"/>
            <a:ext cx="8785225" cy="6408738"/>
          </a:xfrm>
        </p:spPr>
        <p:txBody>
          <a:bodyPr>
            <a:normAutofit lnSpcReduction="10000"/>
          </a:bodyPr>
          <a:lstStyle/>
          <a:p>
            <a:pPr algn="l"/>
            <a:r>
              <a:rPr lang="es-ES" sz="2500" b="1" dirty="0" smtClean="0">
                <a:solidFill>
                  <a:schemeClr val="tx1"/>
                </a:solidFill>
              </a:rPr>
              <a:t>La fiebre de las </a:t>
            </a:r>
            <a:r>
              <a:rPr lang="es-ES" sz="2500" b="1" dirty="0" err="1" smtClean="0">
                <a:solidFill>
                  <a:schemeClr val="tx1"/>
                </a:solidFill>
              </a:rPr>
              <a:t>cupcakes</a:t>
            </a:r>
            <a:r>
              <a:rPr lang="es-ES" sz="2500" b="1" dirty="0" smtClean="0">
                <a:solidFill>
                  <a:schemeClr val="tx1"/>
                </a:solidFill>
              </a:rPr>
              <a:t>, especialmente entre los jóvenes, se proyecta en un número creciente de establecimientos que comercializan los instrumentos necesarios para su elaboración, de tiendas que venden el producto ya acabado, de cursos que se imparten y, sobre todo, en la red, en forma de páginas web, blogs y recetarios...</a:t>
            </a:r>
          </a:p>
          <a:p>
            <a:pPr algn="l"/>
            <a:r>
              <a:rPr lang="es-ES" sz="2500" b="1" dirty="0" smtClean="0">
                <a:solidFill>
                  <a:schemeClr val="tx1"/>
                </a:solidFill>
              </a:rPr>
              <a:t>Se aproximan las fiestas navideñas, en más de una reunión familiar las </a:t>
            </a:r>
            <a:r>
              <a:rPr lang="es-ES" sz="2500" b="1" dirty="0" err="1" smtClean="0">
                <a:solidFill>
                  <a:schemeClr val="tx1"/>
                </a:solidFill>
              </a:rPr>
              <a:t>cupcakes</a:t>
            </a:r>
            <a:r>
              <a:rPr lang="es-ES" sz="2500" b="1" dirty="0" smtClean="0">
                <a:solidFill>
                  <a:schemeClr val="tx1"/>
                </a:solidFill>
              </a:rPr>
              <a:t> ocuparán el puesto de honor que antes tenían los turrones y en las cocinas, además de pescados, lechazos o torrijas, se elaborarán </a:t>
            </a:r>
            <a:r>
              <a:rPr lang="es-ES" sz="2500" b="1" dirty="0" err="1" smtClean="0">
                <a:solidFill>
                  <a:schemeClr val="tx1"/>
                </a:solidFill>
              </a:rPr>
              <a:t>cupcakes</a:t>
            </a:r>
            <a:r>
              <a:rPr lang="es-ES" sz="2500" b="1" dirty="0" smtClean="0">
                <a:solidFill>
                  <a:schemeClr val="tx1"/>
                </a:solidFill>
              </a:rPr>
              <a:t>.</a:t>
            </a:r>
          </a:p>
          <a:p>
            <a:endParaRPr lang="es-ES" dirty="0" smtClean="0"/>
          </a:p>
          <a:p>
            <a:endParaRPr lang="es-ES" dirty="0" smtClean="0"/>
          </a:p>
          <a:p>
            <a:r>
              <a:rPr lang="es-ES" dirty="0" smtClean="0">
                <a:hlinkClick r:id="rId3"/>
              </a:rPr>
              <a:t>http://www.eldiariomontanes.es/v/20131123/sociedad/cantabria-mesa/cupcakes-ultima-moda-20131123.html</a:t>
            </a:r>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535</Words>
  <Application>Microsoft Office PowerPoint</Application>
  <PresentationFormat>Presentación en pantalla (4:3)</PresentationFormat>
  <Paragraphs>27</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HISTORIA CUPCAKES</vt:lpstr>
      <vt:lpstr>MUFFIN</vt:lpstr>
      <vt:lpstr>Cupcakes, la ultima moda </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CUPCAKES</dc:title>
  <dc:creator>User</dc:creator>
  <cp:lastModifiedBy>User</cp:lastModifiedBy>
  <cp:revision>16</cp:revision>
  <dcterms:created xsi:type="dcterms:W3CDTF">2013-11-23T00:37:29Z</dcterms:created>
  <dcterms:modified xsi:type="dcterms:W3CDTF">2013-11-23T03:36:09Z</dcterms:modified>
</cp:coreProperties>
</file>