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307" r:id="rId2"/>
    <p:sldId id="256" r:id="rId3"/>
    <p:sldId id="265" r:id="rId4"/>
    <p:sldId id="292" r:id="rId5"/>
    <p:sldId id="296" r:id="rId6"/>
    <p:sldId id="298" r:id="rId7"/>
    <p:sldId id="257" r:id="rId8"/>
    <p:sldId id="274" r:id="rId9"/>
    <p:sldId id="275" r:id="rId10"/>
    <p:sldId id="278" r:id="rId11"/>
    <p:sldId id="276" r:id="rId12"/>
    <p:sldId id="277" r:id="rId13"/>
    <p:sldId id="279" r:id="rId14"/>
    <p:sldId id="280" r:id="rId15"/>
    <p:sldId id="291" r:id="rId16"/>
    <p:sldId id="287" r:id="rId17"/>
    <p:sldId id="297" r:id="rId18"/>
    <p:sldId id="300" r:id="rId19"/>
    <p:sldId id="299" r:id="rId20"/>
    <p:sldId id="301" r:id="rId21"/>
    <p:sldId id="282" r:id="rId22"/>
    <p:sldId id="283" r:id="rId23"/>
    <p:sldId id="284" r:id="rId24"/>
    <p:sldId id="285" r:id="rId25"/>
    <p:sldId id="286" r:id="rId26"/>
    <p:sldId id="290" r:id="rId27"/>
    <p:sldId id="302" r:id="rId28"/>
    <p:sldId id="303" r:id="rId29"/>
    <p:sldId id="305" r:id="rId30"/>
    <p:sldId id="306" r:id="rId31"/>
    <p:sldId id="293" r:id="rId32"/>
    <p:sldId id="288" r:id="rId33"/>
    <p:sldId id="289" r:id="rId34"/>
    <p:sldId id="266" r:id="rId35"/>
    <p:sldId id="268" r:id="rId36"/>
    <p:sldId id="263" r:id="rId37"/>
    <p:sldId id="267"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p:cViewPr>
        <p:scale>
          <a:sx n="30" d="100"/>
          <a:sy n="30" d="100"/>
        </p:scale>
        <p:origin x="-1464" y="-7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E4F24-23BB-45EE-98C0-2E35D7F82E30}" type="datetimeFigureOut">
              <a:rPr lang="es-ES" smtClean="0"/>
              <a:pPr/>
              <a:t>04/11/2010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5D0DB-3DC1-4DE2-9297-EBC97CCEDB1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FF5D0DB-3DC1-4DE2-9297-EBC97CCEDB1D}" type="slidenum">
              <a:rPr lang="es-ES" smtClean="0"/>
              <a:pPr/>
              <a:t>14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FF5D0DB-3DC1-4DE2-9297-EBC97CCEDB1D}" type="slidenum">
              <a:rPr lang="es-ES" smtClean="0"/>
              <a:pPr/>
              <a:t>17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9FB36A3-CABC-4E2E-B120-CCA541E62F55}" type="datetimeFigureOut">
              <a:rPr lang="es-EC" smtClean="0"/>
              <a:pPr/>
              <a:t>04/11/2010</a:t>
            </a:fld>
            <a:endParaRPr lang="es-EC"/>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C"/>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7AA7D8D-F6D2-41C7-9E1C-871000238CE8}"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9FB36A3-CABC-4E2E-B120-CCA541E62F55}" type="datetimeFigureOut">
              <a:rPr lang="es-EC" smtClean="0"/>
              <a:pPr/>
              <a:t>04/11/2010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7AA7D8D-F6D2-41C7-9E1C-871000238CE8}"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B9FB36A3-CABC-4E2E-B120-CCA541E62F55}" type="datetimeFigureOut">
              <a:rPr lang="es-EC" smtClean="0"/>
              <a:pPr/>
              <a:t>04/11/2010</a:t>
            </a:fld>
            <a:endParaRPr lang="es-EC"/>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C"/>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7AA7D8D-F6D2-41C7-9E1C-871000238CE8}"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9FB36A3-CABC-4E2E-B120-CCA541E62F55}" type="datetimeFigureOut">
              <a:rPr lang="es-EC" smtClean="0"/>
              <a:pPr/>
              <a:t>04/11/2010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7AA7D8D-F6D2-41C7-9E1C-871000238CE8}"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9FB36A3-CABC-4E2E-B120-CCA541E62F55}" type="datetimeFigureOut">
              <a:rPr lang="es-EC" smtClean="0"/>
              <a:pPr/>
              <a:t>04/11/2010</a:t>
            </a:fld>
            <a:endParaRPr lang="es-EC"/>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C"/>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67AA7D8D-F6D2-41C7-9E1C-871000238CE8}"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9FB36A3-CABC-4E2E-B120-CCA541E62F55}" type="datetimeFigureOut">
              <a:rPr lang="es-EC" smtClean="0"/>
              <a:pPr/>
              <a:t>04/11/2010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7AA7D8D-F6D2-41C7-9E1C-871000238CE8}"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9FB36A3-CABC-4E2E-B120-CCA541E62F55}" type="datetimeFigureOut">
              <a:rPr lang="es-EC" smtClean="0"/>
              <a:pPr/>
              <a:t>04/11/2010</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67AA7D8D-F6D2-41C7-9E1C-871000238CE8}"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9FB36A3-CABC-4E2E-B120-CCA541E62F55}" type="datetimeFigureOut">
              <a:rPr lang="es-EC" smtClean="0"/>
              <a:pPr/>
              <a:t>04/11/2010</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67AA7D8D-F6D2-41C7-9E1C-871000238CE8}"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B9FB36A3-CABC-4E2E-B120-CCA541E62F55}" type="datetimeFigureOut">
              <a:rPr lang="es-EC" smtClean="0"/>
              <a:pPr/>
              <a:t>04/11/2010</a:t>
            </a:fld>
            <a:endParaRPr lang="es-EC"/>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C"/>
          </a:p>
        </p:txBody>
      </p:sp>
      <p:sp>
        <p:nvSpPr>
          <p:cNvPr id="4" name="3 Marcador de número de diapositiva"/>
          <p:cNvSpPr>
            <a:spLocks noGrp="1"/>
          </p:cNvSpPr>
          <p:nvPr>
            <p:ph type="sldNum" sz="quarter" idx="12"/>
          </p:nvPr>
        </p:nvSpPr>
        <p:spPr/>
        <p:txBody>
          <a:bodyPr/>
          <a:lstStyle>
            <a:extLst/>
          </a:lstStyle>
          <a:p>
            <a:fld id="{67AA7D8D-F6D2-41C7-9E1C-871000238CE8}"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9FB36A3-CABC-4E2E-B120-CCA541E62F55}" type="datetimeFigureOut">
              <a:rPr lang="es-EC" smtClean="0"/>
              <a:pPr/>
              <a:t>04/11/2010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7AA7D8D-F6D2-41C7-9E1C-871000238CE8}"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B9FB36A3-CABC-4E2E-B120-CCA541E62F55}" type="datetimeFigureOut">
              <a:rPr lang="es-EC" smtClean="0"/>
              <a:pPr/>
              <a:t>04/11/2010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7AA7D8D-F6D2-41C7-9E1C-871000238CE8}" type="slidenum">
              <a:rPr lang="es-EC" smtClean="0"/>
              <a:pPr/>
              <a:t>‹Nº›</a:t>
            </a:fld>
            <a:endParaRPr lang="es-EC"/>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9FB36A3-CABC-4E2E-B120-CCA541E62F55}" type="datetimeFigureOut">
              <a:rPr lang="es-EC" smtClean="0"/>
              <a:pPr/>
              <a:t>04/11/2010</a:t>
            </a:fld>
            <a:endParaRPr lang="es-EC"/>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C"/>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7AA7D8D-F6D2-41C7-9E1C-871000238CE8}"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6.jpeg"/><Relationship Id="rId3" Type="http://schemas.openxmlformats.org/officeDocument/2006/relationships/hyperlink" Target="http://www.intel.com/es_es/consumer/products/processors/corei7-extreme.htm" TargetMode="External"/><Relationship Id="rId7" Type="http://schemas.openxmlformats.org/officeDocument/2006/relationships/hyperlink" Target="http://www.intel.com/espanol/products/processor/corei5/index.htm?iid=prod_desktopcore+body_corei5badge" TargetMode="External"/><Relationship Id="rId12"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intel.com/es_es/consumer/products/processors/pentium.htm" TargetMode="External"/><Relationship Id="rId11" Type="http://schemas.openxmlformats.org/officeDocument/2006/relationships/hyperlink" Target="http://www.intel.com/espanol/products/processor/corei3/index.htm?iid=prod_desktopcore+body_corei3badge" TargetMode="External"/><Relationship Id="rId5" Type="http://schemas.openxmlformats.org/officeDocument/2006/relationships/hyperlink" Target="http://www.intel.com/es_es/consumer/products/processors/corei3.htm" TargetMode="External"/><Relationship Id="rId10" Type="http://schemas.openxmlformats.org/officeDocument/2006/relationships/image" Target="../media/image14.gif"/><Relationship Id="rId4" Type="http://schemas.openxmlformats.org/officeDocument/2006/relationships/hyperlink" Target="http://www.intel.com/es_es/consumer/products/processors/corei5.htm" TargetMode="External"/><Relationship Id="rId9" Type="http://schemas.openxmlformats.org/officeDocument/2006/relationships/hyperlink" Target="http://www.intel.com/espanol/products/processor/corei7EE/index.htm?iid=prod_desktopcore+body_corei7exbadge" TargetMode="External"/><Relationship Id="rId1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Jackeline%20Mejia\Desktop\ICM,%202010%20-%202t\Empresas%20Internacionales\07%20Intel%20vs%20Amd,%2004%20Nov\Tecnolog&#237;a%20Intel&#174;%20Turbo%20Boost.wm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Users\Jackeline%20Mejia\Desktop\ICM,%202010%20-%202t\Empresas%20Internacionales\07%20Intel%20vs%20Amd,%2004%20Nov\AMD%20Vision%20Premium.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C:\Users\Jackeline%20Mejia\Desktop\ICM,%202010%20-%202t\Empresas%20Internacionales\07%20Intel%20vs%20Amd,%2004%20Nov\AMD%20Commercial.wmv"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video" Target="file:///C:\Users\Jackeline%20Mejia\Desktop\ICM,%202010%20-%202t\Empresas%20Internacionales\07%20Intel%20vs%20Amd,%2004%20Nov\Intel%20Rock%20Star%20(Espa&#241;ol).wm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err="1" smtClean="0"/>
              <a:t>Lisseth</a:t>
            </a:r>
            <a:r>
              <a:rPr lang="es-EC" dirty="0" smtClean="0"/>
              <a:t> Borbor Chicaiza</a:t>
            </a:r>
            <a:br>
              <a:rPr lang="es-EC" dirty="0" smtClean="0"/>
            </a:br>
            <a:r>
              <a:rPr lang="es-EC" dirty="0" err="1" smtClean="0"/>
              <a:t>Estefania</a:t>
            </a:r>
            <a:r>
              <a:rPr lang="es-EC" dirty="0" smtClean="0"/>
              <a:t> Oviedo Panta</a:t>
            </a:r>
            <a:endParaRPr lang="es-EC" dirty="0"/>
          </a:p>
        </p:txBody>
      </p:sp>
      <p:sp>
        <p:nvSpPr>
          <p:cNvPr id="3" name="2 Marcador de texto"/>
          <p:cNvSpPr>
            <a:spLocks noGrp="1"/>
          </p:cNvSpPr>
          <p:nvPr>
            <p:ph type="body" idx="1"/>
          </p:nvPr>
        </p:nvSpPr>
        <p:spPr/>
        <p:txBody>
          <a:bodyPr/>
          <a:lstStyle/>
          <a:p>
            <a:pPr algn="ctr"/>
            <a:r>
              <a:rPr lang="es-EC" sz="3200" dirty="0" smtClean="0"/>
              <a:t>Integrantes</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0072" y="476672"/>
            <a:ext cx="3573016" cy="1152128"/>
          </a:xfrm>
        </p:spPr>
        <p:txBody>
          <a:bodyPr>
            <a:noAutofit/>
          </a:bodyPr>
          <a:lstStyle/>
          <a:p>
            <a:pPr algn="ctr"/>
            <a:r>
              <a:rPr lang="en-US" sz="2800" dirty="0" smtClean="0">
                <a:solidFill>
                  <a:schemeClr val="bg1"/>
                </a:solidFill>
                <a:latin typeface="Comic Sans MS" pitchFamily="66" charset="0"/>
                <a:cs typeface="Times New Roman" pitchFamily="18" charset="0"/>
              </a:rPr>
              <a:t>Intel Core 2 Quad Processor Q8400 2.66GHz</a:t>
            </a:r>
            <a:endParaRPr lang="es-ES" sz="2800" dirty="0">
              <a:solidFill>
                <a:schemeClr val="bg1"/>
              </a:solidFill>
              <a:latin typeface="Comic Sans MS" pitchFamily="66" charset="0"/>
            </a:endParaRPr>
          </a:p>
        </p:txBody>
      </p:sp>
      <p:sp>
        <p:nvSpPr>
          <p:cNvPr id="3" name="2 Marcador de texto"/>
          <p:cNvSpPr>
            <a:spLocks noGrp="1"/>
          </p:cNvSpPr>
          <p:nvPr>
            <p:ph type="body" sz="half" idx="2"/>
          </p:nvPr>
        </p:nvSpPr>
        <p:spPr>
          <a:xfrm>
            <a:off x="6156176" y="1700808"/>
            <a:ext cx="2088232" cy="648072"/>
          </a:xfrm>
        </p:spPr>
        <p:txBody>
          <a:bodyPr>
            <a:normAutofit/>
          </a:bodyPr>
          <a:lstStyle/>
          <a:p>
            <a:r>
              <a:rPr lang="en-US" sz="2800" b="1" dirty="0" smtClean="0">
                <a:latin typeface="Comic Sans MS" pitchFamily="66" charset="0"/>
              </a:rPr>
              <a:t>$221.88 </a:t>
            </a:r>
            <a:endParaRPr lang="es-ES" sz="2800" b="1" dirty="0">
              <a:latin typeface="Comic Sans MS" pitchFamily="66" charset="0"/>
            </a:endParaRPr>
          </a:p>
        </p:txBody>
      </p:sp>
      <p:pic>
        <p:nvPicPr>
          <p:cNvPr id="5" name="4 Marcador de posición de imagen" descr="bruceleestore@14.jpg"/>
          <p:cNvPicPr>
            <a:picLocks noGrp="1" noChangeAspect="1"/>
          </p:cNvPicPr>
          <p:nvPr>
            <p:ph type="pic" idx="1"/>
          </p:nvPr>
        </p:nvPicPr>
        <p:blipFill>
          <a:blip r:embed="rId2" cstate="print"/>
          <a:srcRect t="19" b="19"/>
          <a:stretch>
            <a:fillRect/>
          </a:stretch>
        </p:blipFill>
        <p:spPr>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220072" y="2348880"/>
            <a:ext cx="3600400" cy="1384995"/>
          </a:xfrm>
          <a:prstGeom prst="rect">
            <a:avLst/>
          </a:prstGeom>
        </p:spPr>
        <p:txBody>
          <a:bodyPr wrap="square">
            <a:spAutoFit/>
          </a:bodyPr>
          <a:lstStyle/>
          <a:p>
            <a:pPr algn="ctr">
              <a:spcBef>
                <a:spcPct val="0"/>
              </a:spcBef>
            </a:pPr>
            <a:r>
              <a:rPr lang="en-US" sz="2800" b="1" cap="all" dirty="0" smtClean="0">
                <a:ln w="500">
                  <a:solidFill>
                    <a:schemeClr val="tx2">
                      <a:shade val="10000"/>
                      <a:satMod val="135000"/>
                    </a:schemeClr>
                  </a:solidFill>
                </a:ln>
                <a:solidFill>
                  <a:schemeClr val="bg1"/>
                </a:solidFill>
                <a:latin typeface="Comic Sans MS" pitchFamily="66" charset="0"/>
                <a:ea typeface="+mj-ea"/>
                <a:cs typeface="Times New Roman" pitchFamily="18" charset="0"/>
              </a:rPr>
              <a:t>Intel Core 2 Quad Processor Q9550 2.83GHz </a:t>
            </a:r>
            <a:endParaRPr lang="es-ES" sz="2800" b="1" cap="all" dirty="0" smtClean="0">
              <a:ln w="500">
                <a:solidFill>
                  <a:schemeClr val="tx2">
                    <a:shade val="10000"/>
                    <a:satMod val="135000"/>
                  </a:schemeClr>
                </a:solidFill>
              </a:ln>
              <a:solidFill>
                <a:schemeClr val="bg1"/>
              </a:solidFill>
              <a:latin typeface="Comic Sans MS" pitchFamily="66" charset="0"/>
              <a:ea typeface="+mj-ea"/>
              <a:cs typeface="Times New Roman" pitchFamily="18" charset="0"/>
            </a:endParaRPr>
          </a:p>
        </p:txBody>
      </p:sp>
      <p:sp>
        <p:nvSpPr>
          <p:cNvPr id="1025" name="Rectangle 1"/>
          <p:cNvSpPr>
            <a:spLocks noChangeArrowheads="1"/>
          </p:cNvSpPr>
          <p:nvPr/>
        </p:nvSpPr>
        <p:spPr bwMode="auto">
          <a:xfrm>
            <a:off x="6084168" y="3861048"/>
            <a:ext cx="23042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$349.62 </a:t>
            </a:r>
            <a:endParaRPr kumimoji="0" lang="en-US" sz="4400" b="1" i="0" u="none" strike="noStrike" cap="none" normalizeH="0" baseline="0" dirty="0" smtClean="0">
              <a:ln>
                <a:noFill/>
              </a:ln>
              <a:solidFill>
                <a:schemeClr val="tx1"/>
              </a:solidFill>
              <a:effectLst/>
              <a:latin typeface="Comic Sans MS" pitchFamily="66" charset="0"/>
            </a:endParaRPr>
          </a:p>
        </p:txBody>
      </p:sp>
      <p:sp>
        <p:nvSpPr>
          <p:cNvPr id="8" name="7 Rectángulo"/>
          <p:cNvSpPr/>
          <p:nvPr/>
        </p:nvSpPr>
        <p:spPr>
          <a:xfrm>
            <a:off x="5191592" y="4509120"/>
            <a:ext cx="3952408" cy="1384995"/>
          </a:xfrm>
          <a:prstGeom prst="rect">
            <a:avLst/>
          </a:prstGeom>
        </p:spPr>
        <p:txBody>
          <a:bodyPr wrap="square">
            <a:spAutoFit/>
          </a:bodyPr>
          <a:lstStyle/>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Times New Roman" pitchFamily="18" charset="0"/>
              </a:rPr>
              <a:t>Intel Core 2 Quad Processor Q9650 3GHz </a:t>
            </a:r>
            <a:endParaRPr lang="es-ES" sz="2800" b="1" cap="all" dirty="0" smtClean="0">
              <a:ln w="500">
                <a:solidFill>
                  <a:schemeClr val="tx2">
                    <a:shade val="10000"/>
                    <a:satMod val="135000"/>
                  </a:schemeClr>
                </a:solidFill>
              </a:ln>
              <a:solidFill>
                <a:schemeClr val="bg1"/>
              </a:solidFill>
              <a:latin typeface="Comic Sans MS" pitchFamily="66" charset="0"/>
              <a:ea typeface="+mj-ea"/>
              <a:cs typeface="Times New Roman" pitchFamily="18" charset="0"/>
            </a:endParaRPr>
          </a:p>
        </p:txBody>
      </p:sp>
      <p:sp>
        <p:nvSpPr>
          <p:cNvPr id="1026" name="Rectangle 2"/>
          <p:cNvSpPr>
            <a:spLocks noChangeArrowheads="1"/>
          </p:cNvSpPr>
          <p:nvPr/>
        </p:nvSpPr>
        <p:spPr bwMode="auto">
          <a:xfrm>
            <a:off x="6156176" y="5949280"/>
            <a:ext cx="2088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$430.30 </a:t>
            </a:r>
            <a:endParaRPr kumimoji="0" lang="en-US" sz="2800" b="1" i="0" u="none" strike="noStrike" cap="none" normalizeH="0" baseline="0" dirty="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6056" y="764704"/>
            <a:ext cx="3717032" cy="1427584"/>
          </a:xfrm>
        </p:spPr>
        <p:txBody>
          <a:bodyPr>
            <a:normAutofit/>
          </a:bodyPr>
          <a:lstStyle/>
          <a:p>
            <a:pPr algn="ctr"/>
            <a:r>
              <a:rPr lang="en-US" sz="2800" dirty="0" smtClean="0">
                <a:solidFill>
                  <a:schemeClr val="bg1"/>
                </a:solidFill>
                <a:latin typeface="Comic Sans MS" pitchFamily="66" charset="0"/>
              </a:rPr>
              <a:t>Intel Core i3 Processor i3-530 2.93GHz </a:t>
            </a:r>
            <a:endParaRPr lang="es-ES" sz="2800" dirty="0">
              <a:solidFill>
                <a:schemeClr val="bg1"/>
              </a:solidFill>
              <a:latin typeface="Comic Sans MS" pitchFamily="66" charset="0"/>
            </a:endParaRPr>
          </a:p>
        </p:txBody>
      </p:sp>
      <p:sp>
        <p:nvSpPr>
          <p:cNvPr id="3" name="2 Marcador de texto"/>
          <p:cNvSpPr>
            <a:spLocks noGrp="1"/>
          </p:cNvSpPr>
          <p:nvPr>
            <p:ph type="body" sz="half" idx="2"/>
          </p:nvPr>
        </p:nvSpPr>
        <p:spPr>
          <a:xfrm>
            <a:off x="6084168" y="2420888"/>
            <a:ext cx="2063222" cy="505406"/>
          </a:xfrm>
        </p:spPr>
        <p:txBody>
          <a:bodyPr>
            <a:normAutofit/>
          </a:bodyPr>
          <a:lstStyle/>
          <a:p>
            <a:r>
              <a:rPr lang="en-US" sz="2800" b="1" dirty="0" smtClean="0">
                <a:latin typeface="Comic Sans MS" pitchFamily="66" charset="0"/>
              </a:rPr>
              <a:t>$158.67</a:t>
            </a:r>
            <a:r>
              <a:rPr lang="en-US" sz="2800" dirty="0" smtClean="0">
                <a:latin typeface="Comic Sans MS" pitchFamily="66" charset="0"/>
              </a:rPr>
              <a:t> </a:t>
            </a:r>
            <a:endParaRPr lang="es-ES" sz="2800" dirty="0" smtClean="0">
              <a:latin typeface="Comic Sans MS" pitchFamily="66" charset="0"/>
            </a:endParaRPr>
          </a:p>
          <a:p>
            <a:endParaRPr lang="es-ES" sz="2800" dirty="0">
              <a:latin typeface="Comic Sans MS" pitchFamily="66" charset="0"/>
            </a:endParaRPr>
          </a:p>
        </p:txBody>
      </p:sp>
      <p:pic>
        <p:nvPicPr>
          <p:cNvPr id="6" name="5 Marcador de posición de imagen" descr="10025.jpg"/>
          <p:cNvPicPr>
            <a:picLocks noGrp="1" noChangeAspect="1"/>
          </p:cNvPicPr>
          <p:nvPr>
            <p:ph type="pic" idx="1"/>
          </p:nvPr>
        </p:nvPicPr>
        <p:blipFill>
          <a:blip r:embed="rId2" cstate="print"/>
          <a:srcRect t="8965" b="8965"/>
          <a:stretch>
            <a:fillRect/>
          </a:stretch>
        </p:blipFill>
        <p:spPr>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004048" y="3645024"/>
            <a:ext cx="3779912" cy="1384995"/>
          </a:xfrm>
          <a:prstGeom prst="rect">
            <a:avLst/>
          </a:prstGeom>
        </p:spPr>
        <p:txBody>
          <a:bodyPr wrap="square">
            <a:spAutoFit/>
          </a:bodyPr>
          <a:lstStyle/>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Intel Core i3 Processor i3-540 3.06GHz</a:t>
            </a:r>
            <a:endParaRPr lang="es-ES" sz="2800" b="1" cap="all" dirty="0" smtClean="0">
              <a:ln w="500">
                <a:solidFill>
                  <a:schemeClr val="tx2">
                    <a:shade val="10000"/>
                    <a:satMod val="135000"/>
                  </a:schemeClr>
                </a:solidFill>
              </a:ln>
              <a:solidFill>
                <a:schemeClr val="bg1"/>
              </a:solidFill>
              <a:latin typeface="Comic Sans MS" pitchFamily="66" charset="0"/>
              <a:ea typeface="+mj-ea"/>
              <a:cs typeface="+mj-cs"/>
            </a:endParaRPr>
          </a:p>
        </p:txBody>
      </p:sp>
      <p:sp>
        <p:nvSpPr>
          <p:cNvPr id="8" name="7 Rectángulo"/>
          <p:cNvSpPr/>
          <p:nvPr/>
        </p:nvSpPr>
        <p:spPr>
          <a:xfrm>
            <a:off x="6300192" y="5517232"/>
            <a:ext cx="1794081" cy="523220"/>
          </a:xfrm>
          <a:prstGeom prst="rect">
            <a:avLst/>
          </a:prstGeom>
        </p:spPr>
        <p:txBody>
          <a:bodyPr wrap="none">
            <a:spAutoFit/>
          </a:bodyPr>
          <a:lstStyle/>
          <a:p>
            <a:r>
              <a:rPr lang="en-US" sz="2800" b="1" dirty="0" smtClean="0">
                <a:latin typeface="Comic Sans MS" pitchFamily="66" charset="0"/>
              </a:rPr>
              <a:t>$180.19</a:t>
            </a:r>
            <a:r>
              <a:rPr lang="en-US" sz="2800" dirty="0" smtClean="0">
                <a:latin typeface="Comic Sans MS" pitchFamily="66" charset="0"/>
              </a:rPr>
              <a:t> </a:t>
            </a:r>
            <a:endParaRPr lang="es-ES" sz="28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posición de imagen" descr="images.jpg"/>
          <p:cNvPicPr>
            <a:picLocks noGrp="1" noChangeAspect="1"/>
          </p:cNvPicPr>
          <p:nvPr>
            <p:ph type="pic" idx="1"/>
          </p:nvPr>
        </p:nvPicPr>
        <p:blipFill>
          <a:blip r:embed="rId2" cstate="print"/>
          <a:srcRect l="18936" r="18936"/>
          <a:stretch>
            <a:fillRect/>
          </a:stretch>
        </p:blipFill>
        <p:spPr>
          <a:xfrm>
            <a:off x="663682" y="1041002"/>
            <a:ext cx="4412374" cy="4412374"/>
          </a:xfrm>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6 CuadroTexto"/>
          <p:cNvSpPr txBox="1"/>
          <p:nvPr/>
        </p:nvSpPr>
        <p:spPr>
          <a:xfrm>
            <a:off x="5148064" y="548680"/>
            <a:ext cx="3995936" cy="6401753"/>
          </a:xfrm>
          <a:prstGeom prst="rect">
            <a:avLst/>
          </a:prstGeom>
          <a:noFill/>
        </p:spPr>
        <p:txBody>
          <a:bodyPr wrap="square" rtlCol="0">
            <a:spAutoFit/>
          </a:bodyPr>
          <a:lstStyle/>
          <a:p>
            <a:pPr algn="ctr">
              <a:spcBef>
                <a:spcPct val="0"/>
              </a:spcBef>
            </a:pP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Intel Core i5 Processor i5-650 3.20GHz              </a:t>
            </a:r>
            <a:r>
              <a:rPr lang="en-US" sz="2800" b="1" dirty="0" smtClean="0">
                <a:latin typeface="Comic Sans MS" pitchFamily="66" charset="0"/>
              </a:rPr>
              <a:t>$244.74 </a:t>
            </a:r>
          </a:p>
          <a:p>
            <a:pPr algn="ctr">
              <a:spcBef>
                <a:spcPct val="0"/>
              </a:spcBef>
            </a:pPr>
            <a:endParaRPr lang="es-ES" sz="2800" b="1" dirty="0" smtClean="0">
              <a:latin typeface="Comic Sans MS" pitchFamily="66" charset="0"/>
            </a:endParaRPr>
          </a:p>
          <a:p>
            <a:pPr algn="ctr">
              <a:spcBef>
                <a:spcPct val="0"/>
              </a:spcBef>
            </a:pP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Intel Core i5 Processor i5-660 3.33GHz              </a:t>
            </a:r>
            <a:r>
              <a:rPr lang="en-US" sz="2800" b="1" dirty="0" smtClean="0">
                <a:latin typeface="Comic Sans MS" pitchFamily="66" charset="0"/>
              </a:rPr>
              <a:t>$268.94 </a:t>
            </a:r>
          </a:p>
          <a:p>
            <a:pPr algn="ctr">
              <a:spcBef>
                <a:spcPct val="0"/>
              </a:spcBef>
            </a:pPr>
            <a:endParaRPr lang="es-ES" sz="2800" b="1" dirty="0" smtClean="0">
              <a:latin typeface="Comic Sans MS" pitchFamily="66" charset="0"/>
            </a:endParaRPr>
          </a:p>
          <a:p>
            <a:pPr algn="ctr">
              <a:spcBef>
                <a:spcPct val="0"/>
              </a:spcBef>
            </a:pP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Intel Core i5 Processor i5-750 2.66GHz              </a:t>
            </a:r>
            <a:r>
              <a:rPr lang="en-US" sz="2800" b="1" dirty="0" smtClean="0">
                <a:latin typeface="Comic Sans MS" pitchFamily="66" charset="0"/>
              </a:rPr>
              <a:t>$268.94 </a:t>
            </a:r>
            <a:endParaRPr lang="es-ES" sz="2800" b="1" dirty="0" smtClean="0">
              <a:latin typeface="Comic Sans MS" pitchFamily="66" charset="0"/>
            </a:endParaRPr>
          </a:p>
          <a:p>
            <a:endParaRPr lang="es-ES"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descr="images.jpg"/>
          <p:cNvPicPr>
            <a:picLocks noGrp="1" noChangeAspect="1"/>
          </p:cNvPicPr>
          <p:nvPr>
            <p:ph type="pic" idx="1"/>
          </p:nvPr>
        </p:nvPicPr>
        <p:blipFill>
          <a:blip r:embed="rId2" cstate="print"/>
          <a:srcRect t="7041" b="7041"/>
          <a:stretch>
            <a:fillRect/>
          </a:stretch>
        </p:blipFill>
        <p:spPr>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CuadroTexto"/>
          <p:cNvSpPr txBox="1"/>
          <p:nvPr/>
        </p:nvSpPr>
        <p:spPr>
          <a:xfrm>
            <a:off x="5220072" y="404664"/>
            <a:ext cx="3600400" cy="6832640"/>
          </a:xfrm>
          <a:prstGeom prst="rect">
            <a:avLst/>
          </a:prstGeom>
          <a:noFill/>
        </p:spPr>
        <p:txBody>
          <a:bodyPr wrap="square" rtlCol="0">
            <a:spAutoFit/>
          </a:bodyPr>
          <a:lstStyle/>
          <a:p>
            <a:pPr algn="ctr"/>
            <a:r>
              <a:rPr lang="en-US" b="1" cap="all" dirty="0" smtClean="0">
                <a:ln w="500">
                  <a:solidFill>
                    <a:schemeClr val="tx2">
                      <a:shade val="10000"/>
                      <a:satMod val="135000"/>
                    </a:schemeClr>
                  </a:solidFill>
                </a:ln>
                <a:solidFill>
                  <a:schemeClr val="bg1"/>
                </a:solidFill>
                <a:latin typeface="Comic Sans MS" pitchFamily="66" charset="0"/>
                <a:ea typeface="+mj-ea"/>
                <a:cs typeface="+mj-cs"/>
              </a:rPr>
              <a:t>Intel Core i7 Processor Extreme Edition i7-975 3.33GHz      </a:t>
            </a:r>
          </a:p>
          <a:p>
            <a:pPr algn="ctr"/>
            <a:r>
              <a:rPr lang="en-US" sz="2800" b="1" dirty="0" smtClean="0">
                <a:latin typeface="Comic Sans MS" pitchFamily="66" charset="0"/>
              </a:rPr>
              <a:t> $1,331.25 </a:t>
            </a:r>
            <a:endParaRPr lang="es-ES" sz="2800" b="1" dirty="0" smtClean="0">
              <a:latin typeface="Comic Sans MS" pitchFamily="66" charset="0"/>
            </a:endParaRPr>
          </a:p>
          <a:p>
            <a:pPr algn="ctr"/>
            <a:r>
              <a:rPr lang="en-US" b="1" cap="all" dirty="0" smtClean="0">
                <a:ln w="500">
                  <a:solidFill>
                    <a:schemeClr val="tx2">
                      <a:shade val="10000"/>
                      <a:satMod val="135000"/>
                    </a:schemeClr>
                  </a:solidFill>
                </a:ln>
                <a:solidFill>
                  <a:schemeClr val="bg1"/>
                </a:solidFill>
                <a:latin typeface="Comic Sans MS" pitchFamily="66" charset="0"/>
                <a:ea typeface="+mj-ea"/>
                <a:cs typeface="+mj-cs"/>
              </a:rPr>
              <a:t>Intel Core i7 Processor Extreme Edition i7-980X 3.33GHz   </a:t>
            </a:r>
          </a:p>
          <a:p>
            <a:pPr algn="ctr"/>
            <a:r>
              <a:rPr lang="en-US" b="1" cap="all" dirty="0" smtClean="0">
                <a:ln w="500">
                  <a:solidFill>
                    <a:schemeClr val="tx2">
                      <a:shade val="10000"/>
                      <a:satMod val="135000"/>
                    </a:schemeClr>
                  </a:solidFill>
                </a:ln>
                <a:solidFill>
                  <a:schemeClr val="bg1"/>
                </a:solidFill>
                <a:latin typeface="Comic Sans MS" pitchFamily="66" charset="0"/>
                <a:ea typeface="+mj-ea"/>
                <a:cs typeface="+mj-cs"/>
              </a:rPr>
              <a:t> </a:t>
            </a:r>
            <a:r>
              <a:rPr lang="en-US" sz="2800" b="1" dirty="0" smtClean="0">
                <a:latin typeface="Comic Sans MS" pitchFamily="66" charset="0"/>
              </a:rPr>
              <a:t>$1,343.36 </a:t>
            </a:r>
            <a:endParaRPr lang="es-ES" sz="2800" b="1" dirty="0" smtClean="0">
              <a:latin typeface="Comic Sans MS" pitchFamily="66" charset="0"/>
            </a:endParaRPr>
          </a:p>
          <a:p>
            <a:pPr algn="ctr"/>
            <a:r>
              <a:rPr lang="en-US" b="1" cap="all" dirty="0" smtClean="0">
                <a:ln w="500">
                  <a:solidFill>
                    <a:schemeClr val="tx2">
                      <a:shade val="10000"/>
                      <a:satMod val="135000"/>
                    </a:schemeClr>
                  </a:solidFill>
                </a:ln>
                <a:solidFill>
                  <a:schemeClr val="bg1"/>
                </a:solidFill>
                <a:latin typeface="Comic Sans MS" pitchFamily="66" charset="0"/>
                <a:ea typeface="+mj-ea"/>
                <a:cs typeface="+mj-cs"/>
              </a:rPr>
              <a:t>Intel Core i7 Processor i7-860 2.80GHz             </a:t>
            </a:r>
            <a:r>
              <a:rPr lang="en-US" sz="2800" b="1" dirty="0" smtClean="0">
                <a:latin typeface="Comic Sans MS" pitchFamily="66" charset="0"/>
              </a:rPr>
              <a:t>$349.62 </a:t>
            </a:r>
            <a:endParaRPr lang="es-ES" sz="2800" b="1" dirty="0" smtClean="0">
              <a:latin typeface="Comic Sans MS" pitchFamily="66" charset="0"/>
            </a:endParaRPr>
          </a:p>
          <a:p>
            <a:pPr algn="ctr"/>
            <a:r>
              <a:rPr lang="en-US" b="1" cap="all" dirty="0" smtClean="0">
                <a:ln w="500">
                  <a:solidFill>
                    <a:schemeClr val="tx2">
                      <a:shade val="10000"/>
                      <a:satMod val="135000"/>
                    </a:schemeClr>
                  </a:solidFill>
                </a:ln>
                <a:solidFill>
                  <a:schemeClr val="bg1"/>
                </a:solidFill>
                <a:latin typeface="Comic Sans MS" pitchFamily="66" charset="0"/>
                <a:ea typeface="+mj-ea"/>
                <a:cs typeface="+mj-cs"/>
              </a:rPr>
              <a:t>Intel Core i7 Processor i7-920 2.66GHz             </a:t>
            </a:r>
            <a:r>
              <a:rPr lang="en-US" sz="2800" b="1" dirty="0" smtClean="0">
                <a:latin typeface="Comic Sans MS" pitchFamily="66" charset="0"/>
              </a:rPr>
              <a:t>$363.07 </a:t>
            </a:r>
            <a:endParaRPr lang="es-ES" sz="2800" b="1" dirty="0" smtClean="0">
              <a:latin typeface="Comic Sans MS" pitchFamily="66" charset="0"/>
            </a:endParaRPr>
          </a:p>
          <a:p>
            <a:pPr algn="ctr"/>
            <a:r>
              <a:rPr lang="en-US" b="1" cap="all" dirty="0" smtClean="0">
                <a:ln w="500">
                  <a:solidFill>
                    <a:schemeClr val="tx2">
                      <a:shade val="10000"/>
                      <a:satMod val="135000"/>
                    </a:schemeClr>
                  </a:solidFill>
                </a:ln>
                <a:solidFill>
                  <a:schemeClr val="bg1"/>
                </a:solidFill>
                <a:latin typeface="Comic Sans MS" pitchFamily="66" charset="0"/>
                <a:ea typeface="+mj-ea"/>
                <a:cs typeface="+mj-cs"/>
              </a:rPr>
              <a:t>Intel Core i7 Processor i7-930 2.80GHz             </a:t>
            </a:r>
            <a:r>
              <a:rPr lang="en-US" sz="2800" b="1" dirty="0" smtClean="0">
                <a:latin typeface="Comic Sans MS" pitchFamily="66" charset="0"/>
              </a:rPr>
              <a:t>$379.21 </a:t>
            </a:r>
            <a:endParaRPr lang="es-ES" sz="2800" b="1" dirty="0" smtClean="0">
              <a:latin typeface="Comic Sans MS" pitchFamily="66" charset="0"/>
            </a:endParaRPr>
          </a:p>
          <a:p>
            <a:pPr algn="ctr"/>
            <a:r>
              <a:rPr lang="en-US" b="1" cap="all" dirty="0" smtClean="0">
                <a:ln w="500">
                  <a:solidFill>
                    <a:schemeClr val="tx2">
                      <a:shade val="10000"/>
                      <a:satMod val="135000"/>
                    </a:schemeClr>
                  </a:solidFill>
                </a:ln>
                <a:solidFill>
                  <a:schemeClr val="bg1"/>
                </a:solidFill>
                <a:latin typeface="Comic Sans MS" pitchFamily="66" charset="0"/>
                <a:ea typeface="+mj-ea"/>
                <a:cs typeface="+mj-cs"/>
              </a:rPr>
              <a:t>Intel Core i7 Processor i7-960 3.20GHz       </a:t>
            </a:r>
            <a:r>
              <a:rPr lang="en-US" sz="2800" b="1" dirty="0" smtClean="0">
                <a:latin typeface="Comic Sans MS" pitchFamily="66" charset="0"/>
              </a:rPr>
              <a:t>$753.03 </a:t>
            </a:r>
            <a:endParaRPr lang="es-ES" sz="2800" b="1" dirty="0" smtClean="0">
              <a:latin typeface="Comic Sans MS" pitchFamily="66" charset="0"/>
            </a:endParaRP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239000" cy="1143000"/>
          </a:xfrm>
        </p:spPr>
        <p:txBody>
          <a:bodyPr>
            <a:noAutofit/>
          </a:bodyPr>
          <a:lstStyle/>
          <a:p>
            <a:pPr algn="ctr"/>
            <a:r>
              <a:rPr lang="es-EC" sz="44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Ranking de procesadores Intel</a:t>
            </a:r>
            <a:r>
              <a:rPr lang="es-EC" sz="4400"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a:t>
            </a:r>
            <a:endParaRPr lang="es-EC" sz="4400"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
        <p:nvSpPr>
          <p:cNvPr id="5" name="4 Marcador de contenido"/>
          <p:cNvSpPr>
            <a:spLocks noGrp="1"/>
          </p:cNvSpPr>
          <p:nvPr>
            <p:ph idx="1"/>
          </p:nvPr>
        </p:nvSpPr>
        <p:spPr>
          <a:xfrm>
            <a:off x="467544" y="1340768"/>
            <a:ext cx="7239000" cy="4846320"/>
          </a:xfrm>
        </p:spPr>
        <p:txBody>
          <a:bodyPr>
            <a:noAutofit/>
          </a:bodyPr>
          <a:lstStyle/>
          <a:p>
            <a:r>
              <a:rPr lang="es-EC" sz="2200" b="1" dirty="0" smtClean="0">
                <a:solidFill>
                  <a:schemeClr val="accent3">
                    <a:lumMod val="75000"/>
                  </a:schemeClr>
                </a:solidFill>
                <a:latin typeface="Comic Sans MS" pitchFamily="66" charset="0"/>
              </a:rPr>
              <a:t>La familia de procesadores Intel® Core™</a:t>
            </a:r>
          </a:p>
          <a:p>
            <a:pPr>
              <a:buNone/>
            </a:pPr>
            <a:r>
              <a:rPr lang="es-EC" sz="2200" b="1" dirty="0" smtClean="0">
                <a:solidFill>
                  <a:schemeClr val="accent3">
                    <a:lumMod val="75000"/>
                  </a:schemeClr>
                </a:solidFill>
                <a:latin typeface="Comic Sans MS" pitchFamily="66" charset="0"/>
              </a:rPr>
              <a:t>     </a:t>
            </a:r>
            <a:r>
              <a:rPr lang="es-EC" sz="2200" dirty="0" smtClean="0">
                <a:latin typeface="Comic Sans MS" pitchFamily="66" charset="0"/>
              </a:rPr>
              <a:t>El procesador más inteligente de Intel</a:t>
            </a:r>
            <a:r>
              <a:rPr lang="es-EC" sz="2200" dirty="0" smtClean="0">
                <a:latin typeface="Comic Sans MS" pitchFamily="66" charset="0"/>
                <a:hlinkClick r:id="rId3"/>
              </a:rPr>
              <a:t> </a:t>
            </a:r>
            <a:endParaRPr lang="es-EC" sz="2200" dirty="0" smtClean="0">
              <a:latin typeface="Comic Sans MS" pitchFamily="66" charset="0"/>
            </a:endParaRPr>
          </a:p>
          <a:p>
            <a:r>
              <a:rPr lang="es-EC" sz="2200" b="1" dirty="0" smtClean="0">
                <a:solidFill>
                  <a:schemeClr val="accent3">
                    <a:lumMod val="75000"/>
                  </a:schemeClr>
                </a:solidFill>
                <a:latin typeface="Comic Sans MS" pitchFamily="66" charset="0"/>
              </a:rPr>
              <a:t>Procesador Intel® </a:t>
            </a:r>
            <a:r>
              <a:rPr lang="es-EC" sz="2200" b="1" dirty="0" err="1" smtClean="0">
                <a:solidFill>
                  <a:schemeClr val="accent3">
                    <a:lumMod val="75000"/>
                  </a:schemeClr>
                </a:solidFill>
                <a:latin typeface="Comic Sans MS" pitchFamily="66" charset="0"/>
              </a:rPr>
              <a:t>Core</a:t>
            </a:r>
            <a:r>
              <a:rPr lang="es-EC" sz="2200" b="1" dirty="0" smtClean="0">
                <a:solidFill>
                  <a:schemeClr val="accent3">
                    <a:lumMod val="75000"/>
                  </a:schemeClr>
                </a:solidFill>
                <a:latin typeface="Comic Sans MS" pitchFamily="66" charset="0"/>
              </a:rPr>
              <a:t>™ i7</a:t>
            </a:r>
          </a:p>
          <a:p>
            <a:pPr>
              <a:buNone/>
            </a:pPr>
            <a:r>
              <a:rPr lang="es-EC" sz="2200" b="1" dirty="0" smtClean="0">
                <a:latin typeface="Comic Sans MS" pitchFamily="66" charset="0"/>
              </a:rPr>
              <a:t>     </a:t>
            </a:r>
            <a:r>
              <a:rPr lang="es-EC" sz="2200" dirty="0" smtClean="0">
                <a:latin typeface="Comic Sans MS" pitchFamily="66" charset="0"/>
              </a:rPr>
              <a:t>Lo último en rendimiento inteligente</a:t>
            </a:r>
          </a:p>
          <a:p>
            <a:r>
              <a:rPr lang="es-EC" sz="2200" b="1" dirty="0" smtClean="0">
                <a:solidFill>
                  <a:schemeClr val="accent3">
                    <a:lumMod val="75000"/>
                  </a:schemeClr>
                </a:solidFill>
                <a:latin typeface="Comic Sans MS" pitchFamily="66" charset="0"/>
              </a:rPr>
              <a:t>Procesador Intel® Core™ i5</a:t>
            </a:r>
          </a:p>
          <a:p>
            <a:pPr>
              <a:buNone/>
            </a:pPr>
            <a:r>
              <a:rPr lang="es-EC" sz="2200" dirty="0" smtClean="0">
                <a:latin typeface="Comic Sans MS" pitchFamily="66" charset="0"/>
              </a:rPr>
              <a:t>     El rendimiento inteligente con velocidad turbo</a:t>
            </a:r>
            <a:r>
              <a:rPr lang="es-EC" sz="2200" dirty="0" smtClean="0">
                <a:latin typeface="Comic Sans MS" pitchFamily="66" charset="0"/>
                <a:hlinkClick r:id="rId4"/>
              </a:rPr>
              <a:t> </a:t>
            </a:r>
            <a:endParaRPr lang="es-EC" sz="2200" dirty="0" smtClean="0">
              <a:latin typeface="Comic Sans MS" pitchFamily="66" charset="0"/>
            </a:endParaRPr>
          </a:p>
          <a:p>
            <a:r>
              <a:rPr lang="es-EC" sz="2200" b="1" dirty="0" smtClean="0">
                <a:solidFill>
                  <a:schemeClr val="accent3">
                    <a:lumMod val="75000"/>
                  </a:schemeClr>
                </a:solidFill>
                <a:latin typeface="Comic Sans MS" pitchFamily="66" charset="0"/>
              </a:rPr>
              <a:t>Procesador Intel® </a:t>
            </a:r>
            <a:r>
              <a:rPr lang="es-EC" sz="2200" b="1" dirty="0" err="1" smtClean="0">
                <a:solidFill>
                  <a:schemeClr val="accent3">
                    <a:lumMod val="75000"/>
                  </a:schemeClr>
                </a:solidFill>
                <a:latin typeface="Comic Sans MS" pitchFamily="66" charset="0"/>
              </a:rPr>
              <a:t>Core</a:t>
            </a:r>
            <a:r>
              <a:rPr lang="es-EC" sz="2200" b="1" dirty="0" smtClean="0">
                <a:solidFill>
                  <a:schemeClr val="accent3">
                    <a:lumMod val="75000"/>
                  </a:schemeClr>
                </a:solidFill>
                <a:latin typeface="Comic Sans MS" pitchFamily="66" charset="0"/>
              </a:rPr>
              <a:t>™ i3</a:t>
            </a:r>
          </a:p>
          <a:p>
            <a:pPr>
              <a:buNone/>
            </a:pPr>
            <a:r>
              <a:rPr lang="es-EC" sz="2200" dirty="0" smtClean="0">
                <a:latin typeface="Comic Sans MS" pitchFamily="66" charset="0"/>
              </a:rPr>
              <a:t>     El rendimiento inteligente empieza aquí</a:t>
            </a:r>
            <a:r>
              <a:rPr lang="es-EC" sz="2200" dirty="0" smtClean="0">
                <a:latin typeface="Comic Sans MS" pitchFamily="66" charset="0"/>
                <a:hlinkClick r:id="rId5"/>
              </a:rPr>
              <a:t> </a:t>
            </a:r>
            <a:endParaRPr lang="es-EC" sz="2200" dirty="0" smtClean="0">
              <a:latin typeface="Comic Sans MS" pitchFamily="66" charset="0"/>
            </a:endParaRPr>
          </a:p>
          <a:p>
            <a:pPr>
              <a:buNone/>
            </a:pPr>
            <a:r>
              <a:rPr lang="es-EC" sz="2200" dirty="0" smtClean="0">
                <a:latin typeface="Comic Sans MS" pitchFamily="66" charset="0"/>
              </a:rPr>
              <a:t>     Procesadores Intel</a:t>
            </a:r>
            <a:r>
              <a:rPr lang="es-EC" sz="2200" i="1" dirty="0" smtClean="0">
                <a:latin typeface="Comic Sans MS" pitchFamily="66" charset="0"/>
              </a:rPr>
              <a:t>®</a:t>
            </a:r>
            <a:r>
              <a:rPr lang="es-EC" sz="2200" dirty="0" smtClean="0">
                <a:latin typeface="Comic Sans MS" pitchFamily="66" charset="0"/>
              </a:rPr>
              <a:t> para la informática básica</a:t>
            </a:r>
          </a:p>
          <a:p>
            <a:r>
              <a:rPr lang="es-EC" sz="2200" b="1" dirty="0" smtClean="0">
                <a:solidFill>
                  <a:schemeClr val="accent3">
                    <a:lumMod val="75000"/>
                  </a:schemeClr>
                </a:solidFill>
                <a:latin typeface="Comic Sans MS" pitchFamily="66" charset="0"/>
              </a:rPr>
              <a:t>Procesador Intel® Pentium®</a:t>
            </a:r>
          </a:p>
          <a:p>
            <a:pPr>
              <a:buNone/>
            </a:pPr>
            <a:r>
              <a:rPr lang="es-EC" sz="2200" dirty="0" smtClean="0">
                <a:latin typeface="Comic Sans MS" pitchFamily="66" charset="0"/>
              </a:rPr>
              <a:t>     Procesador clásico y fiable</a:t>
            </a:r>
            <a:r>
              <a:rPr lang="es-EC" sz="2200" dirty="0" smtClean="0">
                <a:latin typeface="Comic Sans MS" pitchFamily="66" charset="0"/>
                <a:hlinkClick r:id="rId6"/>
              </a:rPr>
              <a:t> </a:t>
            </a:r>
            <a:endParaRPr lang="es-EC" sz="2200" dirty="0" smtClean="0">
              <a:latin typeface="Comic Sans MS" pitchFamily="66" charset="0"/>
            </a:endParaRPr>
          </a:p>
          <a:p>
            <a:r>
              <a:rPr lang="es-EC" sz="2200" b="1" dirty="0" smtClean="0">
                <a:solidFill>
                  <a:schemeClr val="accent3">
                    <a:lumMod val="75000"/>
                  </a:schemeClr>
                </a:solidFill>
                <a:latin typeface="Comic Sans MS" pitchFamily="66" charset="0"/>
              </a:rPr>
              <a:t>Procesador Intel® Celeron®</a:t>
            </a:r>
          </a:p>
          <a:p>
            <a:pPr>
              <a:buNone/>
            </a:pPr>
            <a:r>
              <a:rPr lang="es-EC" sz="2200" dirty="0" smtClean="0">
                <a:latin typeface="Comic Sans MS" pitchFamily="66" charset="0"/>
              </a:rPr>
              <a:t>     Procesa</a:t>
            </a:r>
            <a:endParaRPr lang="es-EC" sz="2200" dirty="0">
              <a:latin typeface="Comic Sans MS" pitchFamily="66" charset="0"/>
            </a:endParaRPr>
          </a:p>
        </p:txBody>
      </p:sp>
      <p:pic>
        <p:nvPicPr>
          <p:cNvPr id="6" name="5 Imagen" descr="Procesador Intel® Core™ i5">
            <a:hlinkClick r:id="rId7"/>
          </p:cNvPr>
          <p:cNvPicPr/>
          <p:nvPr/>
        </p:nvPicPr>
        <p:blipFill>
          <a:blip r:embed="rId8" cstate="print"/>
          <a:srcRect/>
          <a:stretch>
            <a:fillRect/>
          </a:stretch>
        </p:blipFill>
        <p:spPr bwMode="auto">
          <a:xfrm>
            <a:off x="7452321" y="1412776"/>
            <a:ext cx="1691680" cy="1152128"/>
          </a:xfrm>
          <a:prstGeom prst="rect">
            <a:avLst/>
          </a:prstGeom>
          <a:noFill/>
          <a:ln w="9525">
            <a:noFill/>
            <a:miter lim="800000"/>
            <a:headEnd/>
            <a:tailEnd/>
          </a:ln>
        </p:spPr>
      </p:pic>
      <p:pic>
        <p:nvPicPr>
          <p:cNvPr id="8" name="7 Imagen" descr="Procesador Intel® Core™ i7 Extreme Edition">
            <a:hlinkClick r:id="rId9"/>
          </p:cNvPr>
          <p:cNvPicPr/>
          <p:nvPr/>
        </p:nvPicPr>
        <p:blipFill>
          <a:blip r:embed="rId10" cstate="print"/>
          <a:srcRect/>
          <a:stretch>
            <a:fillRect/>
          </a:stretch>
        </p:blipFill>
        <p:spPr bwMode="auto">
          <a:xfrm>
            <a:off x="7452320" y="0"/>
            <a:ext cx="1691680" cy="1340768"/>
          </a:xfrm>
          <a:prstGeom prst="rect">
            <a:avLst/>
          </a:prstGeom>
          <a:noFill/>
          <a:ln w="9525">
            <a:noFill/>
            <a:miter lim="800000"/>
            <a:headEnd/>
            <a:tailEnd/>
          </a:ln>
        </p:spPr>
      </p:pic>
      <p:pic>
        <p:nvPicPr>
          <p:cNvPr id="9" name="8 Imagen" descr="Procesador Intel® Core™ i3 ">
            <a:hlinkClick r:id="rId11"/>
          </p:cNvPr>
          <p:cNvPicPr/>
          <p:nvPr/>
        </p:nvPicPr>
        <p:blipFill>
          <a:blip r:embed="rId12" cstate="print"/>
          <a:srcRect/>
          <a:stretch>
            <a:fillRect/>
          </a:stretch>
        </p:blipFill>
        <p:spPr bwMode="auto">
          <a:xfrm>
            <a:off x="7452320" y="2492896"/>
            <a:ext cx="1691680" cy="1224136"/>
          </a:xfrm>
          <a:prstGeom prst="rect">
            <a:avLst/>
          </a:prstGeom>
          <a:noFill/>
          <a:ln w="9525">
            <a:noFill/>
            <a:miter lim="800000"/>
            <a:headEnd/>
            <a:tailEnd/>
          </a:ln>
        </p:spPr>
      </p:pic>
      <p:pic>
        <p:nvPicPr>
          <p:cNvPr id="10" name="9 Imagen" descr="098262336core2duo_logo2.jpg"/>
          <p:cNvPicPr>
            <a:picLocks noChangeAspect="1"/>
          </p:cNvPicPr>
          <p:nvPr/>
        </p:nvPicPr>
        <p:blipFill>
          <a:blip r:embed="rId13" cstate="print"/>
          <a:stretch>
            <a:fillRect/>
          </a:stretch>
        </p:blipFill>
        <p:spPr>
          <a:xfrm>
            <a:off x="7415808" y="3717032"/>
            <a:ext cx="1728192" cy="1296144"/>
          </a:xfrm>
          <a:prstGeom prst="rect">
            <a:avLst/>
          </a:prstGeom>
        </p:spPr>
      </p:pic>
      <p:pic>
        <p:nvPicPr>
          <p:cNvPr id="11" name="10 Imagen" descr="bruceleestore@14.jpg"/>
          <p:cNvPicPr>
            <a:picLocks noChangeAspect="1"/>
          </p:cNvPicPr>
          <p:nvPr/>
        </p:nvPicPr>
        <p:blipFill>
          <a:blip r:embed="rId14" cstate="print"/>
          <a:stretch>
            <a:fillRect/>
          </a:stretch>
        </p:blipFill>
        <p:spPr>
          <a:xfrm>
            <a:off x="7343800" y="5013176"/>
            <a:ext cx="1800200" cy="18448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ecnología Intel® Turbo Boost.wmv">
            <a:hlinkClick r:id="" action="ppaction://media"/>
          </p:cNvPr>
          <p:cNvPicPr>
            <a:picLocks noGrp="1" noRot="1" noChangeAspect="1"/>
          </p:cNvPicPr>
          <p:nvPr>
            <p:ph idx="1"/>
            <a:videoFile r:link="rId1"/>
          </p:nvPr>
        </p:nvPicPr>
        <p:blipFill>
          <a:blip r:embed="rId3" cstate="print"/>
          <a:stretch>
            <a:fillRect/>
          </a:stretch>
        </p:blipFill>
        <p:spPr>
          <a:xfrm>
            <a:off x="-5114925" y="-1749425"/>
            <a:ext cx="18249900" cy="10288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2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 y="0"/>
            <a:ext cx="920931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amd-logo-716-90.jpg"/>
          <p:cNvPicPr>
            <a:picLocks noGrp="1" noChangeAspect="1"/>
          </p:cNvPicPr>
          <p:nvPr>
            <p:ph idx="1"/>
          </p:nvPr>
        </p:nvPicPr>
        <p:blipFill>
          <a:blip r:embed="rId3" cstate="print"/>
          <a:stretch>
            <a:fillRect/>
          </a:stretch>
        </p:blipFill>
        <p:spPr>
          <a:xfrm>
            <a:off x="0" y="0"/>
            <a:ext cx="8188469"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316416" cy="720080"/>
          </a:xfrm>
        </p:spPr>
        <p:txBody>
          <a:bodyPr>
            <a:normAutofit fontScale="90000"/>
          </a:bodyPr>
          <a:lstStyle/>
          <a:p>
            <a:pPr algn="ctr"/>
            <a:r>
              <a:rPr lang="es-EC" sz="73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Comic Sans MS" pitchFamily="66" charset="0"/>
              </a:rPr>
              <a:t>Pasado</a:t>
            </a:r>
            <a:endParaRPr lang="es-ES" dirty="0">
              <a:effectLst>
                <a:glow rad="45500">
                  <a:schemeClr val="accent1">
                    <a:satMod val="220000"/>
                    <a:alpha val="35000"/>
                  </a:schemeClr>
                </a:glow>
                <a:outerShdw blurRad="38100" dist="38100" dir="2700000" algn="tl">
                  <a:srgbClr val="000000">
                    <a:alpha val="43137"/>
                  </a:srgbClr>
                </a:outerShdw>
              </a:effectLst>
              <a:latin typeface="Comic Sans MS" pitchFamily="66" charset="0"/>
            </a:endParaRPr>
          </a:p>
        </p:txBody>
      </p:sp>
      <p:sp>
        <p:nvSpPr>
          <p:cNvPr id="4" name="3 Marcador de contenido"/>
          <p:cNvSpPr>
            <a:spLocks noGrp="1"/>
          </p:cNvSpPr>
          <p:nvPr>
            <p:ph idx="1"/>
          </p:nvPr>
        </p:nvSpPr>
        <p:spPr>
          <a:xfrm>
            <a:off x="323528" y="980728"/>
            <a:ext cx="7488832" cy="6192688"/>
          </a:xfrm>
        </p:spPr>
        <p:txBody>
          <a:bodyPr>
            <a:noAutofit/>
          </a:bodyPr>
          <a:lstStyle/>
          <a:p>
            <a:pPr algn="just"/>
            <a:r>
              <a:rPr lang="es-ES" sz="2400" b="1" dirty="0" smtClean="0">
                <a:latin typeface="Comic Sans MS" pitchFamily="66" charset="0"/>
              </a:rPr>
              <a:t>1969.-</a:t>
            </a:r>
            <a:r>
              <a:rPr lang="es-ES" sz="2400" dirty="0" smtClean="0">
                <a:latin typeface="Comic Sans MS" pitchFamily="66" charset="0"/>
              </a:rPr>
              <a:t>AMD se constituye con U$S 100,000; establece su sede en Sunnyvale, California. </a:t>
            </a:r>
          </a:p>
          <a:p>
            <a:pPr algn="just"/>
            <a:r>
              <a:rPr lang="es-ES" sz="2400" b="1" dirty="0" smtClean="0">
                <a:latin typeface="Comic Sans MS" pitchFamily="66" charset="0"/>
              </a:rPr>
              <a:t>1970</a:t>
            </a:r>
            <a:r>
              <a:rPr lang="es-ES" sz="2400" dirty="0" smtClean="0">
                <a:latin typeface="Comic Sans MS" pitchFamily="66" charset="0"/>
              </a:rPr>
              <a:t>.-AMD presenta su primer dispositivo propietario: el Am2501 </a:t>
            </a:r>
            <a:r>
              <a:rPr lang="es-ES" sz="2400" dirty="0" err="1" smtClean="0">
                <a:latin typeface="Comic Sans MS" pitchFamily="66" charset="0"/>
              </a:rPr>
              <a:t>logic</a:t>
            </a:r>
            <a:r>
              <a:rPr lang="es-ES" sz="2400" dirty="0" smtClean="0">
                <a:latin typeface="Comic Sans MS" pitchFamily="66" charset="0"/>
              </a:rPr>
              <a:t> </a:t>
            </a:r>
            <a:r>
              <a:rPr lang="es-ES" sz="2400" dirty="0" err="1" smtClean="0">
                <a:latin typeface="Comic Sans MS" pitchFamily="66" charset="0"/>
              </a:rPr>
              <a:t>counter</a:t>
            </a:r>
            <a:r>
              <a:rPr lang="es-ES" sz="2400" dirty="0" smtClean="0">
                <a:latin typeface="Comic Sans MS" pitchFamily="66" charset="0"/>
              </a:rPr>
              <a:t>. </a:t>
            </a:r>
          </a:p>
          <a:p>
            <a:pPr algn="just"/>
            <a:r>
              <a:rPr lang="es-ES" sz="2400" b="1" dirty="0" smtClean="0">
                <a:latin typeface="Comic Sans MS" pitchFamily="66" charset="0"/>
              </a:rPr>
              <a:t>1982</a:t>
            </a:r>
            <a:r>
              <a:rPr lang="es-ES" sz="2400" dirty="0" smtClean="0">
                <a:latin typeface="Comic Sans MS" pitchFamily="66" charset="0"/>
              </a:rPr>
              <a:t>.-A pedido de IBM, AMD firma un acuerdo como segundo proveedor de procesadores para las computadoras IBM. </a:t>
            </a:r>
          </a:p>
          <a:p>
            <a:pPr algn="just"/>
            <a:r>
              <a:rPr lang="es-ES" sz="2400" b="1" dirty="0" smtClean="0">
                <a:latin typeface="Comic Sans MS" pitchFamily="66" charset="0"/>
              </a:rPr>
              <a:t>1995</a:t>
            </a:r>
            <a:r>
              <a:rPr lang="es-ES" sz="2400" dirty="0" smtClean="0">
                <a:latin typeface="Comic Sans MS" pitchFamily="66" charset="0"/>
              </a:rPr>
              <a:t>.-AMD presenta el microprocesador AMD-K5®: el primer microprocesador diseñado independientemente con la arquitectura x86. </a:t>
            </a:r>
          </a:p>
          <a:p>
            <a:r>
              <a:rPr lang="es-ES" sz="2400" b="1" dirty="0" smtClean="0"/>
              <a:t>1996</a:t>
            </a:r>
            <a:r>
              <a:rPr lang="es-ES" sz="2400" dirty="0" smtClean="0"/>
              <a:t>AMD adquiere </a:t>
            </a:r>
            <a:r>
              <a:rPr lang="es-ES" sz="2400" dirty="0" err="1" smtClean="0"/>
              <a:t>NexGen</a:t>
            </a:r>
            <a:r>
              <a:rPr lang="es-ES" sz="2400" dirty="0" smtClean="0"/>
              <a:t>, una compañía de microprocesadores. </a:t>
            </a:r>
          </a:p>
          <a:p>
            <a:r>
              <a:rPr lang="es-ES" sz="2400" b="1" dirty="0" smtClean="0"/>
              <a:t>1999</a:t>
            </a:r>
            <a:r>
              <a:rPr lang="es-ES" sz="2400" dirty="0" smtClean="0"/>
              <a:t> Se lanza la primera generación del procesador AMD </a:t>
            </a:r>
            <a:r>
              <a:rPr lang="es-ES" sz="2400" dirty="0" err="1" smtClean="0"/>
              <a:t>Athlon</a:t>
            </a:r>
            <a:r>
              <a:rPr lang="es-ES" sz="2400" dirty="0" smtClean="0"/>
              <a:t>™. </a:t>
            </a:r>
          </a:p>
          <a:p>
            <a:pPr algn="just"/>
            <a:endParaRPr lang="es-ES" sz="2400" dirty="0" smtClean="0">
              <a:latin typeface="Comic Sans MS" pitchFamily="66" charset="0"/>
            </a:endParaRPr>
          </a:p>
          <a:p>
            <a:pPr algn="just"/>
            <a:endParaRPr lang="es-ES" sz="2400" dirty="0" smtClean="0">
              <a:latin typeface="Comic Sans MS" pitchFamily="66" charset="0"/>
            </a:endParaRPr>
          </a:p>
          <a:p>
            <a:endParaRPr lang="es-ES" sz="2400" dirty="0" smtClean="0"/>
          </a:p>
          <a:p>
            <a:endParaRPr lang="es-ES" sz="2400" dirty="0" smtClean="0"/>
          </a:p>
          <a:p>
            <a:pPr algn="just"/>
            <a:endParaRPr lang="es-ES" sz="2500" dirty="0" smtClean="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7786260" y="0"/>
            <a:ext cx="1357740" cy="13407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772400" y="1628800"/>
            <a:ext cx="1371600" cy="1371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884368" y="3501008"/>
            <a:ext cx="1259632" cy="144016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847856" y="5578058"/>
            <a:ext cx="1296144" cy="1279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AMD Vision Premium.wmv">
            <a:hlinkClick r:id="" action="ppaction://media"/>
          </p:cNvPr>
          <p:cNvPicPr>
            <a:picLocks noGrp="1" noRot="1" noChangeAspect="1"/>
          </p:cNvPicPr>
          <p:nvPr>
            <p:ph idx="1"/>
            <a:videoFile r:link="rId1"/>
          </p:nvPr>
        </p:nvPicPr>
        <p:blipFill>
          <a:blip r:embed="rId3" cstate="print"/>
          <a:stretch>
            <a:fillRect/>
          </a:stretch>
        </p:blipFill>
        <p:spPr>
          <a:xfrm>
            <a:off x="-5067300" y="-1111250"/>
            <a:ext cx="18288000"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1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ntel vs amd.jpg"/>
          <p:cNvPicPr>
            <a:picLocks noChangeAspect="1"/>
          </p:cNvPicPr>
          <p:nvPr/>
        </p:nvPicPr>
        <p:blipFill>
          <a:blip r:embed="rId2" cstate="print"/>
          <a:stretch>
            <a:fillRect/>
          </a:stretch>
        </p:blipFill>
        <p:spPr>
          <a:xfrm>
            <a:off x="0" y="-99392"/>
            <a:ext cx="9144000" cy="6957392"/>
          </a:xfrm>
          <a:prstGeom prst="rect">
            <a:avLst/>
          </a:prstGeom>
        </p:spPr>
      </p:pic>
      <p:sp>
        <p:nvSpPr>
          <p:cNvPr id="6" name="1 Título"/>
          <p:cNvSpPr>
            <a:spLocks noGrp="1"/>
          </p:cNvSpPr>
          <p:nvPr>
            <p:ph type="ctrTitle"/>
          </p:nvPr>
        </p:nvSpPr>
        <p:spPr>
          <a:xfrm>
            <a:off x="755576" y="332656"/>
            <a:ext cx="7704856" cy="10801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8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AMD vs INTEL</a:t>
            </a:r>
            <a:endParaRPr lang="es-ES" sz="80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66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Comic Sans MS" pitchFamily="66" charset="0"/>
              </a:rPr>
              <a:t>Presente</a:t>
            </a:r>
            <a:endParaRPr lang="es-ES" sz="6000"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Comic Sans MS" pitchFamily="66" charset="0"/>
            </a:endParaRPr>
          </a:p>
        </p:txBody>
      </p:sp>
      <p:sp>
        <p:nvSpPr>
          <p:cNvPr id="3" name="2 Marcador de contenido"/>
          <p:cNvSpPr>
            <a:spLocks noGrp="1"/>
          </p:cNvSpPr>
          <p:nvPr>
            <p:ph idx="1"/>
          </p:nvPr>
        </p:nvSpPr>
        <p:spPr>
          <a:xfrm>
            <a:off x="457200" y="1609416"/>
            <a:ext cx="5770984" cy="4846320"/>
          </a:xfrm>
        </p:spPr>
        <p:txBody>
          <a:bodyPr>
            <a:noAutofit/>
          </a:bodyPr>
          <a:lstStyle/>
          <a:p>
            <a:pPr algn="just"/>
            <a:r>
              <a:rPr lang="es-ES" sz="2200" dirty="0" smtClean="0">
                <a:latin typeface="Comic Sans MS" pitchFamily="66" charset="0"/>
              </a:rPr>
              <a:t>La Tecnología VISION de AMD es una combinación de poder avanzado de procesamiento y video que te permite experimentar contenidos reales en la web y en videos, fotografías nítidas y música cristalina. </a:t>
            </a:r>
          </a:p>
          <a:p>
            <a:r>
              <a:rPr lang="es-ES" sz="2200" dirty="0" smtClean="0">
                <a:latin typeface="Comic Sans MS" pitchFamily="66" charset="0"/>
              </a:rPr>
              <a:t>Los productos AMD dan vida a la siguiente generación de soluciones para computación que te ofrecen seguridad, confiabilidad y agilidad. Vive una mejor experiencia de juegos, </a:t>
            </a:r>
            <a:r>
              <a:rPr lang="es-ES" sz="2200" dirty="0" err="1" smtClean="0">
                <a:latin typeface="Comic Sans MS" pitchFamily="66" charset="0"/>
              </a:rPr>
              <a:t>cloud</a:t>
            </a:r>
            <a:r>
              <a:rPr lang="es-ES" sz="2200" dirty="0" smtClean="0">
                <a:latin typeface="Comic Sans MS" pitchFamily="66" charset="0"/>
              </a:rPr>
              <a:t> </a:t>
            </a:r>
            <a:r>
              <a:rPr lang="es-ES" sz="2200" dirty="0" err="1" smtClean="0">
                <a:latin typeface="Comic Sans MS" pitchFamily="66" charset="0"/>
              </a:rPr>
              <a:t>computing</a:t>
            </a:r>
            <a:r>
              <a:rPr lang="es-ES" sz="2200" dirty="0" smtClean="0">
                <a:latin typeface="Comic Sans MS" pitchFamily="66" charset="0"/>
              </a:rPr>
              <a:t> o edición de videos caseros, con los mejores productos de AMD para ti. </a:t>
            </a:r>
            <a:endParaRPr lang="es-ES" sz="2200" dirty="0">
              <a:latin typeface="Comic Sans MS"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6228184" y="3942184"/>
            <a:ext cx="2915816" cy="291581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372200" y="-1"/>
            <a:ext cx="2771800" cy="2625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08920"/>
            <a:ext cx="7992888" cy="1362075"/>
          </a:xfrm>
        </p:spPr>
        <p:txBody>
          <a:bodyPr>
            <a:normAutofit/>
          </a:bodyPr>
          <a:lstStyle/>
          <a:p>
            <a:r>
              <a:rPr lang="es-EC" sz="88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Procesadores</a:t>
            </a:r>
            <a:endParaRPr lang="es-ES" sz="4400"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descr="product_amd_athlonii_x2.gif"/>
          <p:cNvPicPr>
            <a:picLocks noGrp="1" noChangeAspect="1"/>
          </p:cNvPicPr>
          <p:nvPr>
            <p:ph type="pic" idx="1"/>
          </p:nvPr>
        </p:nvPicPr>
        <p:blipFill>
          <a:blip r:embed="rId2" cstate="print"/>
          <a:srcRect l="9985" r="9985"/>
          <a:stretch>
            <a:fillRect/>
          </a:stretch>
        </p:blipFill>
        <p:spPr>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CuadroTexto"/>
          <p:cNvSpPr txBox="1"/>
          <p:nvPr/>
        </p:nvSpPr>
        <p:spPr>
          <a:xfrm>
            <a:off x="4860032" y="25360"/>
            <a:ext cx="3995936" cy="6832640"/>
          </a:xfrm>
          <a:prstGeom prst="rect">
            <a:avLst/>
          </a:prstGeom>
          <a:noFill/>
        </p:spPr>
        <p:txBody>
          <a:bodyPr wrap="square" rtlCol="0">
            <a:spAutoFit/>
          </a:bodyPr>
          <a:lstStyle/>
          <a:p>
            <a:pPr algn="ctr"/>
            <a:endParaRPr lang="en-US" sz="2800" b="1" cap="all" dirty="0" smtClean="0">
              <a:ln w="500">
                <a:solidFill>
                  <a:schemeClr val="tx2">
                    <a:shade val="10000"/>
                    <a:satMod val="135000"/>
                  </a:schemeClr>
                </a:solidFill>
              </a:ln>
              <a:solidFill>
                <a:schemeClr val="bg1"/>
              </a:solidFill>
              <a:latin typeface="Comic Sans MS" pitchFamily="66" charset="0"/>
              <a:ea typeface="+mj-ea"/>
              <a:cs typeface="+mj-cs"/>
            </a:endParaRP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X2 Dual-Core Processor 245 (2.9 GHz)                              </a:t>
            </a:r>
            <a:r>
              <a:rPr lang="es-EC" sz="2800" b="1" dirty="0" smtClean="0">
                <a:latin typeface="Comic Sans MS" pitchFamily="66" charset="0"/>
              </a:rPr>
              <a:t>$76.65 </a:t>
            </a:r>
            <a:endParaRPr lang="es-ES" sz="2800" b="1" dirty="0" smtClean="0">
              <a:latin typeface="Comic Sans MS" pitchFamily="66" charset="0"/>
            </a:endParaRP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X2 Dual-Core Processor 260 (3.2 GHz)      </a:t>
            </a:r>
            <a:r>
              <a:rPr lang="en-US" sz="2800" b="1" dirty="0" smtClean="0">
                <a:latin typeface="Comic Sans MS" pitchFamily="66" charset="0"/>
              </a:rPr>
              <a:t>$91.44</a:t>
            </a:r>
            <a:endParaRPr lang="es-ES" sz="2800" b="1" dirty="0" smtClean="0">
              <a:latin typeface="Comic Sans MS" pitchFamily="66" charset="0"/>
            </a:endParaRP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X2 Processor 255 (3.1 GHz)                          </a:t>
            </a:r>
            <a:r>
              <a:rPr lang="en-US" sz="2800" b="1" dirty="0" smtClean="0">
                <a:latin typeface="Comic Sans MS" pitchFamily="66" charset="0"/>
              </a:rPr>
              <a:t>$84.72</a:t>
            </a:r>
            <a:endParaRPr lang="es-ES" sz="2800" b="1" dirty="0" smtClean="0">
              <a:latin typeface="Comic Sans MS" pitchFamily="66" charset="0"/>
            </a:endParaRPr>
          </a:p>
          <a:p>
            <a:pPr algn="ctr"/>
            <a:endParaRPr lang="es-ES" b="1" cap="all" dirty="0" smtClean="0">
              <a:ln w="500">
                <a:solidFill>
                  <a:schemeClr val="tx2">
                    <a:shade val="10000"/>
                    <a:satMod val="135000"/>
                  </a:schemeClr>
                </a:solidFill>
              </a:ln>
              <a:solidFill>
                <a:schemeClr val="bg1"/>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descr="castleIT@111.jpg"/>
          <p:cNvPicPr>
            <a:picLocks noGrp="1" noChangeAspect="1"/>
          </p:cNvPicPr>
          <p:nvPr>
            <p:ph type="pic" idx="1"/>
          </p:nvPr>
        </p:nvPicPr>
        <p:blipFill>
          <a:blip r:embed="rId2" cstate="print"/>
          <a:srcRect t="19" b="19"/>
          <a:stretch>
            <a:fillRect/>
          </a:stretch>
        </p:blipFill>
        <p:spPr>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CuadroTexto"/>
          <p:cNvSpPr txBox="1"/>
          <p:nvPr/>
        </p:nvSpPr>
        <p:spPr>
          <a:xfrm>
            <a:off x="5364088" y="764704"/>
            <a:ext cx="3347864" cy="5539978"/>
          </a:xfrm>
          <a:prstGeom prst="rect">
            <a:avLst/>
          </a:prstGeom>
          <a:noFill/>
        </p:spPr>
        <p:txBody>
          <a:bodyPr wrap="square" rtlCol="0">
            <a:spAutoFit/>
          </a:bodyPr>
          <a:lstStyle/>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X3 Triple-Core Processor 440 (3.0 GHz)   </a:t>
            </a: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a:t>
            </a:r>
            <a:r>
              <a:rPr lang="en-US" sz="2800" b="1" dirty="0" smtClean="0">
                <a:latin typeface="Comic Sans MS" pitchFamily="66" charset="0"/>
              </a:rPr>
              <a:t>$94.13 </a:t>
            </a:r>
          </a:p>
          <a:p>
            <a:pPr algn="ctr"/>
            <a:endParaRPr lang="en-US" sz="2800" b="1" dirty="0" smtClean="0">
              <a:latin typeface="Comic Sans MS" pitchFamily="66" charset="0"/>
            </a:endParaRPr>
          </a:p>
          <a:p>
            <a:pPr algn="ctr"/>
            <a:endParaRPr lang="es-ES" sz="2800" b="1" dirty="0" smtClean="0">
              <a:latin typeface="Comic Sans MS" pitchFamily="66" charset="0"/>
            </a:endParaRP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X3 Triple-Core Processor 445 (3.1 GHz)    </a:t>
            </a:r>
          </a:p>
          <a:p>
            <a:pPr algn="ctr"/>
            <a:r>
              <a:rPr lang="en-US" sz="2800" b="1" dirty="0" smtClean="0">
                <a:latin typeface="Comic Sans MS" pitchFamily="66" charset="0"/>
              </a:rPr>
              <a:t>$99.51 </a:t>
            </a:r>
            <a:endParaRPr lang="es-ES" sz="2800" b="1" dirty="0" smtClean="0">
              <a:latin typeface="Comic Sans MS" pitchFamily="66" charset="0"/>
            </a:endParaRP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427984" y="260649"/>
            <a:ext cx="4392488" cy="6597352"/>
          </a:xfrm>
          <a:prstGeom prst="rect">
            <a:avLst/>
          </a:prstGeom>
          <a:noFill/>
        </p:spPr>
        <p:txBody>
          <a:bodyPr wrap="square" rtlCol="0">
            <a:spAutoFit/>
          </a:bodyPr>
          <a:lstStyle/>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X4 Quad-Core Processor 630 (2.8GHz)     </a:t>
            </a:r>
          </a:p>
          <a:p>
            <a:pPr algn="ctr"/>
            <a:r>
              <a:rPr lang="en-US" sz="2800" b="1" dirty="0" smtClean="0">
                <a:latin typeface="Comic Sans MS" pitchFamily="66" charset="0"/>
              </a:rPr>
              <a:t> $126.40 </a:t>
            </a:r>
            <a:endParaRPr lang="es-ES" sz="2800" b="1" dirty="0" smtClean="0">
              <a:latin typeface="Comic Sans MS" pitchFamily="66" charset="0"/>
            </a:endParaRP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X4 Quad-Core Processor 635 (2.9GHz)      </a:t>
            </a:r>
          </a:p>
          <a:p>
            <a:pPr algn="ctr"/>
            <a:r>
              <a:rPr lang="en-US" sz="2800" b="1" dirty="0" smtClean="0">
                <a:latin typeface="Comic Sans MS" pitchFamily="66" charset="0"/>
              </a:rPr>
              <a:t>$129.09 </a:t>
            </a:r>
            <a:endParaRPr lang="es-ES" sz="2800" b="1" dirty="0" smtClean="0">
              <a:latin typeface="Comic Sans MS" pitchFamily="66" charset="0"/>
            </a:endParaRP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X4 Quad-Core Processor 640 (3.0GHz)      </a:t>
            </a:r>
            <a:r>
              <a:rPr lang="en-US" sz="2800" b="1" dirty="0" smtClean="0">
                <a:latin typeface="Comic Sans MS" pitchFamily="66" charset="0"/>
              </a:rPr>
              <a:t>$134.47 </a:t>
            </a:r>
            <a:endParaRPr lang="es-ES" sz="2800" b="1" dirty="0" smtClean="0">
              <a:latin typeface="Comic Sans MS" pitchFamily="66" charset="0"/>
            </a:endParaRPr>
          </a:p>
          <a:p>
            <a:endParaRPr lang="es-ES" dirty="0"/>
          </a:p>
        </p:txBody>
      </p:sp>
      <p:pic>
        <p:nvPicPr>
          <p:cNvPr id="8" name="7 Marcador de posición de imagen" descr="amd-socket-am3-athlon-ii-quad-core-athlonx4-635-29ghz-processor-frcp-aaq635.jpg"/>
          <p:cNvPicPr>
            <a:picLocks noGrp="1" noChangeAspect="1"/>
          </p:cNvPicPr>
          <p:nvPr>
            <p:ph type="pic" idx="1"/>
          </p:nvPr>
        </p:nvPicPr>
        <p:blipFill>
          <a:blip r:embed="rId2" cstate="print"/>
          <a:srcRect t="19" b="19"/>
          <a:stretch>
            <a:fillRect/>
          </a:stretch>
        </p:blipFill>
        <p:spPr>
          <a:xfrm>
            <a:off x="323528" y="908720"/>
            <a:ext cx="4206240" cy="4206240"/>
          </a:xfrm>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descr="new-cpu-review!-amd-phenom-ii-x2-550-black-edition_large.jpg"/>
          <p:cNvPicPr>
            <a:picLocks noGrp="1" noChangeAspect="1"/>
          </p:cNvPicPr>
          <p:nvPr>
            <p:ph type="pic" idx="1"/>
          </p:nvPr>
        </p:nvPicPr>
        <p:blipFill>
          <a:blip r:embed="rId2" cstate="print"/>
          <a:srcRect l="3316" r="3316"/>
          <a:stretch>
            <a:fillRect/>
          </a:stretch>
        </p:blipFill>
        <p:spPr>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CuadroTexto"/>
          <p:cNvSpPr txBox="1"/>
          <p:nvPr/>
        </p:nvSpPr>
        <p:spPr>
          <a:xfrm>
            <a:off x="5076056" y="260648"/>
            <a:ext cx="3816424" cy="6832640"/>
          </a:xfrm>
          <a:prstGeom prst="rect">
            <a:avLst/>
          </a:prstGeom>
          <a:noFill/>
        </p:spPr>
        <p:txBody>
          <a:bodyPr wrap="square" rtlCol="0">
            <a:spAutoFit/>
          </a:bodyPr>
          <a:lstStyle/>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Phenom</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X2 Processor 550 (3.1 GHz)                       </a:t>
            </a:r>
            <a:r>
              <a:rPr lang="en-US" sz="2800" b="1" dirty="0" smtClean="0">
                <a:latin typeface="Comic Sans MS" pitchFamily="66" charset="0"/>
              </a:rPr>
              <a:t>$111.61 </a:t>
            </a:r>
            <a:endParaRPr lang="es-ES" sz="2800" b="1" dirty="0" smtClean="0">
              <a:latin typeface="Comic Sans MS" pitchFamily="66" charset="0"/>
            </a:endParaRPr>
          </a:p>
          <a:p>
            <a:pPr algn="ctr"/>
            <a:endParaRPr lang="en-US" sz="2800" b="1" cap="all" dirty="0" smtClean="0">
              <a:ln w="500">
                <a:solidFill>
                  <a:schemeClr val="tx2">
                    <a:shade val="10000"/>
                    <a:satMod val="135000"/>
                  </a:schemeClr>
                </a:solidFill>
              </a:ln>
              <a:solidFill>
                <a:schemeClr val="bg1"/>
              </a:solidFill>
              <a:latin typeface="Comic Sans MS" pitchFamily="66" charset="0"/>
              <a:ea typeface="+mj-ea"/>
              <a:cs typeface="+mj-cs"/>
            </a:endParaRP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Phenom</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X2 Processor 555 (3.2 GHz)                       </a:t>
            </a:r>
            <a:r>
              <a:rPr lang="en-US" sz="2800" b="1" dirty="0" smtClean="0">
                <a:latin typeface="Comic Sans MS" pitchFamily="66" charset="0"/>
              </a:rPr>
              <a:t>$118.33 </a:t>
            </a:r>
            <a:endParaRPr lang="es-ES" sz="2800" b="1" dirty="0" smtClean="0">
              <a:latin typeface="Comic Sans MS" pitchFamily="66" charset="0"/>
            </a:endParaRPr>
          </a:p>
          <a:p>
            <a:pPr algn="ctr"/>
            <a:endParaRPr lang="en-US" sz="2800" b="1" cap="all" dirty="0" smtClean="0">
              <a:ln w="500">
                <a:solidFill>
                  <a:schemeClr val="tx2">
                    <a:shade val="10000"/>
                    <a:satMod val="135000"/>
                  </a:schemeClr>
                </a:solidFill>
              </a:ln>
              <a:solidFill>
                <a:schemeClr val="bg1"/>
              </a:solidFill>
              <a:latin typeface="Comic Sans MS" pitchFamily="66" charset="0"/>
              <a:ea typeface="+mj-ea"/>
              <a:cs typeface="+mj-cs"/>
            </a:endParaRPr>
          </a:p>
          <a:p>
            <a:pPr algn="ct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n-US" sz="2800" b="1" cap="all" dirty="0" err="1" smtClean="0">
                <a:ln w="500">
                  <a:solidFill>
                    <a:schemeClr val="tx2">
                      <a:shade val="10000"/>
                      <a:satMod val="135000"/>
                    </a:schemeClr>
                  </a:solidFill>
                </a:ln>
                <a:solidFill>
                  <a:schemeClr val="bg1"/>
                </a:solidFill>
                <a:latin typeface="Comic Sans MS" pitchFamily="66" charset="0"/>
                <a:ea typeface="+mj-ea"/>
                <a:cs typeface="+mj-cs"/>
              </a:rPr>
              <a:t>Athlon</a:t>
            </a:r>
            <a:r>
              <a:rPr lang="en-US" sz="2800" b="1" cap="all" dirty="0" smtClean="0">
                <a:ln w="500">
                  <a:solidFill>
                    <a:schemeClr val="tx2">
                      <a:shade val="10000"/>
                      <a:satMod val="135000"/>
                    </a:schemeClr>
                  </a:solidFill>
                </a:ln>
                <a:solidFill>
                  <a:schemeClr val="bg1"/>
                </a:solidFill>
                <a:latin typeface="Comic Sans MS" pitchFamily="66" charset="0"/>
                <a:ea typeface="+mj-ea"/>
                <a:cs typeface="+mj-cs"/>
              </a:rPr>
              <a:t> II X2 Dual-Core Processor 245 (2.9 GHz)       </a:t>
            </a:r>
            <a:r>
              <a:rPr lang="en-US" sz="2800" b="1" dirty="0" smtClean="0">
                <a:latin typeface="Comic Sans MS" pitchFamily="66" charset="0"/>
              </a:rPr>
              <a:t>$76.65 </a:t>
            </a:r>
            <a:endParaRPr lang="es-ES" sz="2800" b="1" dirty="0" smtClean="0">
              <a:latin typeface="Comic Sans MS" pitchFamily="66" charset="0"/>
            </a:endParaRPr>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descr="amdphenomlogo.png"/>
          <p:cNvPicPr>
            <a:picLocks noGrp="1" noChangeAspect="1"/>
          </p:cNvPicPr>
          <p:nvPr>
            <p:ph type="pic" idx="1"/>
          </p:nvPr>
        </p:nvPicPr>
        <p:blipFill>
          <a:blip r:embed="rId2" cstate="print"/>
          <a:srcRect t="7481" b="7481"/>
          <a:stretch>
            <a:fillRect/>
          </a:stretch>
        </p:blipFill>
        <p:spPr/>
      </p:pic>
      <p:sp>
        <p:nvSpPr>
          <p:cNvPr id="6" name="5 Rectángulo"/>
          <p:cNvSpPr/>
          <p:nvPr/>
        </p:nvSpPr>
        <p:spPr>
          <a:xfrm>
            <a:off x="5292080" y="836712"/>
            <a:ext cx="3159787" cy="954107"/>
          </a:xfrm>
          <a:prstGeom prst="rect">
            <a:avLst/>
          </a:prstGeom>
        </p:spPr>
        <p:txBody>
          <a:bodyPr wrap="square">
            <a:spAutoFit/>
          </a:bodyPr>
          <a:lstStyle/>
          <a:p>
            <a:pPr algn="ctr"/>
            <a:r>
              <a:rPr lang="es-ES" sz="2800" b="1" cap="all" dirty="0" smtClean="0">
                <a:ln w="500">
                  <a:solidFill>
                    <a:schemeClr val="tx2">
                      <a:shade val="10000"/>
                      <a:satMod val="135000"/>
                    </a:schemeClr>
                  </a:solidFill>
                </a:ln>
                <a:solidFill>
                  <a:schemeClr val="bg1"/>
                </a:solidFill>
                <a:latin typeface="Comic Sans MS" pitchFamily="66" charset="0"/>
                <a:ea typeface="+mj-ea"/>
                <a:cs typeface="+mj-cs"/>
              </a:rPr>
              <a:t>Amd Athlon II X4 630</a:t>
            </a:r>
          </a:p>
        </p:txBody>
      </p:sp>
      <p:sp>
        <p:nvSpPr>
          <p:cNvPr id="7" name="6 Rectángulo"/>
          <p:cNvSpPr/>
          <p:nvPr/>
        </p:nvSpPr>
        <p:spPr>
          <a:xfrm>
            <a:off x="5220072" y="2996952"/>
            <a:ext cx="3600400" cy="954107"/>
          </a:xfrm>
          <a:prstGeom prst="rect">
            <a:avLst/>
          </a:prstGeom>
        </p:spPr>
        <p:txBody>
          <a:bodyPr wrap="square">
            <a:spAutoFit/>
          </a:bodyPr>
          <a:lstStyle/>
          <a:p>
            <a:pPr algn="ctr"/>
            <a:r>
              <a:rPr lang="es-ES" sz="2800" b="1" cap="all" dirty="0" smtClean="0">
                <a:ln w="500">
                  <a:solidFill>
                    <a:schemeClr val="tx2">
                      <a:shade val="10000"/>
                      <a:satMod val="135000"/>
                    </a:schemeClr>
                  </a:solidFill>
                </a:ln>
                <a:solidFill>
                  <a:schemeClr val="bg1"/>
                </a:solidFill>
                <a:latin typeface="Comic Sans MS" pitchFamily="66" charset="0"/>
                <a:ea typeface="+mj-ea"/>
                <a:cs typeface="+mj-cs"/>
              </a:rPr>
              <a:t>Amd Athlon II X4 635</a:t>
            </a:r>
          </a:p>
        </p:txBody>
      </p:sp>
      <p:sp>
        <p:nvSpPr>
          <p:cNvPr id="8" name="7 Rectángulo"/>
          <p:cNvSpPr/>
          <p:nvPr/>
        </p:nvSpPr>
        <p:spPr>
          <a:xfrm>
            <a:off x="5652120" y="2060848"/>
            <a:ext cx="3096344" cy="523220"/>
          </a:xfrm>
          <a:prstGeom prst="rect">
            <a:avLst/>
          </a:prstGeom>
        </p:spPr>
        <p:txBody>
          <a:bodyPr wrap="square">
            <a:spAutoFit/>
          </a:bodyPr>
          <a:lstStyle/>
          <a:p>
            <a:r>
              <a:rPr lang="es-ES" sz="2800" b="1" dirty="0" smtClean="0">
                <a:latin typeface="Comic Sans MS" pitchFamily="66" charset="0"/>
              </a:rPr>
              <a:t>125.530 USD</a:t>
            </a:r>
          </a:p>
        </p:txBody>
      </p:sp>
      <p:sp>
        <p:nvSpPr>
          <p:cNvPr id="9" name="8 Rectángulo"/>
          <p:cNvSpPr/>
          <p:nvPr/>
        </p:nvSpPr>
        <p:spPr>
          <a:xfrm>
            <a:off x="5724128" y="4149080"/>
            <a:ext cx="2585964" cy="523220"/>
          </a:xfrm>
          <a:prstGeom prst="rect">
            <a:avLst/>
          </a:prstGeom>
        </p:spPr>
        <p:txBody>
          <a:bodyPr wrap="none">
            <a:spAutoFit/>
          </a:bodyPr>
          <a:lstStyle/>
          <a:p>
            <a:r>
              <a:rPr lang="es-ES" sz="2800" b="1" dirty="0" smtClean="0">
                <a:latin typeface="Comic Sans MS" pitchFamily="66" charset="0"/>
              </a:rPr>
              <a:t>139.483 USD</a:t>
            </a:r>
            <a:endParaRPr lang="es-ES" sz="2800" b="1"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2"/>
          </p:nvPr>
        </p:nvSpPr>
        <p:spPr>
          <a:xfrm>
            <a:off x="5364088" y="4365104"/>
            <a:ext cx="3429000" cy="2160240"/>
          </a:xfrm>
        </p:spPr>
        <p:txBody>
          <a:bodyPr>
            <a:normAutofit fontScale="62500" lnSpcReduction="20000"/>
          </a:bodyPr>
          <a:lstStyle/>
          <a:p>
            <a:pPr algn="ctr"/>
            <a:endParaRPr lang="es-ES" sz="2800" b="1" cap="all" dirty="0" smtClean="0">
              <a:ln w="500">
                <a:solidFill>
                  <a:schemeClr val="tx2">
                    <a:shade val="10000"/>
                    <a:satMod val="135000"/>
                  </a:schemeClr>
                </a:solidFill>
              </a:ln>
              <a:solidFill>
                <a:schemeClr val="bg1"/>
              </a:solidFill>
              <a:latin typeface="Comic Sans MS" pitchFamily="66" charset="0"/>
              <a:ea typeface="+mj-ea"/>
              <a:cs typeface="+mj-cs"/>
            </a:endParaRPr>
          </a:p>
          <a:p>
            <a:pPr algn="ctr"/>
            <a:endParaRPr lang="es-EC" sz="2800" b="1" cap="all" dirty="0" smtClean="0">
              <a:ln w="500">
                <a:solidFill>
                  <a:schemeClr val="tx2">
                    <a:shade val="10000"/>
                    <a:satMod val="135000"/>
                  </a:schemeClr>
                </a:solidFill>
              </a:ln>
              <a:solidFill>
                <a:schemeClr val="bg1"/>
              </a:solidFill>
              <a:latin typeface="Comic Sans MS" pitchFamily="66" charset="0"/>
              <a:ea typeface="+mj-ea"/>
              <a:cs typeface="+mj-cs"/>
            </a:endParaRPr>
          </a:p>
          <a:p>
            <a:pPr algn="ctr"/>
            <a:r>
              <a:rPr lang="es-ES" sz="6700" b="1" cap="all" dirty="0" smtClean="0">
                <a:ln w="500">
                  <a:solidFill>
                    <a:schemeClr val="tx2">
                      <a:shade val="10000"/>
                      <a:satMod val="135000"/>
                    </a:schemeClr>
                  </a:solidFill>
                </a:ln>
                <a:solidFill>
                  <a:schemeClr val="bg1"/>
                </a:solidFill>
                <a:latin typeface="Comic Sans MS" pitchFamily="66" charset="0"/>
                <a:ea typeface="+mj-ea"/>
                <a:cs typeface="+mj-cs"/>
              </a:rPr>
              <a:t>AMD </a:t>
            </a:r>
            <a:r>
              <a:rPr lang="es-ES" sz="6700" b="1" cap="all" dirty="0" err="1" smtClean="0">
                <a:ln w="500">
                  <a:solidFill>
                    <a:schemeClr val="tx2">
                      <a:shade val="10000"/>
                      <a:satMod val="135000"/>
                    </a:schemeClr>
                  </a:solidFill>
                </a:ln>
                <a:solidFill>
                  <a:schemeClr val="bg1"/>
                </a:solidFill>
                <a:latin typeface="Comic Sans MS" pitchFamily="66" charset="0"/>
                <a:ea typeface="+mj-ea"/>
                <a:cs typeface="+mj-cs"/>
              </a:rPr>
              <a:t>Sempron</a:t>
            </a:r>
            <a:r>
              <a:rPr lang="es-ES" sz="6700" b="1" cap="all" dirty="0" smtClean="0">
                <a:ln w="500">
                  <a:solidFill>
                    <a:schemeClr val="tx2">
                      <a:shade val="10000"/>
                      <a:satMod val="135000"/>
                    </a:schemeClr>
                  </a:solidFill>
                </a:ln>
                <a:solidFill>
                  <a:schemeClr val="bg1"/>
                </a:solidFill>
                <a:latin typeface="Comic Sans MS" pitchFamily="66" charset="0"/>
                <a:ea typeface="+mj-ea"/>
                <a:cs typeface="+mj-cs"/>
              </a:rPr>
              <a:t>™</a:t>
            </a:r>
          </a:p>
          <a:p>
            <a:pPr algn="ctr"/>
            <a:endParaRPr lang="es-ES" sz="2800" b="1" dirty="0" smtClean="0">
              <a:latin typeface="Comic Sans MS" pitchFamily="66" charset="0"/>
            </a:endParaRPr>
          </a:p>
          <a:p>
            <a:pPr algn="ct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827584" y="1988840"/>
            <a:ext cx="3528392" cy="416350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508104" y="764704"/>
            <a:ext cx="3112210" cy="3672408"/>
          </a:xfrm>
          <a:prstGeom prst="rect">
            <a:avLst/>
          </a:prstGeom>
          <a:noFill/>
          <a:ln w="9525">
            <a:noFill/>
            <a:miter lim="800000"/>
            <a:headEnd/>
            <a:tailEnd/>
          </a:ln>
        </p:spPr>
      </p:pic>
      <p:sp>
        <p:nvSpPr>
          <p:cNvPr id="7" name="6 Rectángulo"/>
          <p:cNvSpPr/>
          <p:nvPr/>
        </p:nvSpPr>
        <p:spPr>
          <a:xfrm>
            <a:off x="467544" y="548680"/>
            <a:ext cx="5040560" cy="1077218"/>
          </a:xfrm>
          <a:prstGeom prst="rect">
            <a:avLst/>
          </a:prstGeom>
        </p:spPr>
        <p:txBody>
          <a:bodyPr wrap="square">
            <a:spAutoFit/>
          </a:bodyPr>
          <a:lstStyle/>
          <a:p>
            <a:pPr algn="ctr"/>
            <a:r>
              <a:rPr lang="es-ES" sz="3200" b="1" cap="all" dirty="0" smtClean="0">
                <a:ln w="500">
                  <a:solidFill>
                    <a:schemeClr val="tx2">
                      <a:shade val="10000"/>
                      <a:satMod val="135000"/>
                    </a:schemeClr>
                  </a:solidFill>
                </a:ln>
                <a:solidFill>
                  <a:schemeClr val="bg1"/>
                </a:solidFill>
                <a:latin typeface="Comic Sans MS" pitchFamily="66" charset="0"/>
              </a:rPr>
              <a:t>AMD </a:t>
            </a:r>
            <a:r>
              <a:rPr lang="es-ES" sz="3200" b="1" cap="all" dirty="0" err="1" smtClean="0">
                <a:ln w="500">
                  <a:solidFill>
                    <a:schemeClr val="tx2">
                      <a:shade val="10000"/>
                      <a:satMod val="135000"/>
                    </a:schemeClr>
                  </a:solidFill>
                </a:ln>
                <a:solidFill>
                  <a:schemeClr val="bg1"/>
                </a:solidFill>
                <a:latin typeface="Comic Sans MS" pitchFamily="66" charset="0"/>
              </a:rPr>
              <a:t>Opteron</a:t>
            </a:r>
            <a:r>
              <a:rPr lang="es-ES" sz="3200" b="1" cap="all" dirty="0" smtClean="0">
                <a:ln w="500">
                  <a:solidFill>
                    <a:schemeClr val="tx2">
                      <a:shade val="10000"/>
                      <a:satMod val="135000"/>
                    </a:schemeClr>
                  </a:solidFill>
                </a:ln>
                <a:solidFill>
                  <a:schemeClr val="bg1"/>
                </a:solidFill>
                <a:latin typeface="Comic Sans MS" pitchFamily="66" charset="0"/>
              </a:rPr>
              <a:t>™ de Seis Núcleos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68760"/>
            <a:ext cx="7776864" cy="2946251"/>
          </a:xfrm>
        </p:spPr>
        <p:txBody>
          <a:bodyPr>
            <a:noAutofit/>
          </a:bodyPr>
          <a:lstStyle/>
          <a:p>
            <a:pPr algn="ctr"/>
            <a:r>
              <a:rPr lang="es-ES" sz="88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Tarjetas gráficas AMD </a:t>
            </a:r>
            <a:r>
              <a:rPr lang="es-ES" sz="4400" dirty="0" smtClean="0"/>
              <a:t/>
            </a:r>
            <a:br>
              <a:rPr lang="es-ES" sz="4400" dirty="0" smtClean="0"/>
            </a:br>
            <a:endParaRPr lang="es-ES"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28735.jpg"/>
          <p:cNvPicPr>
            <a:picLocks noGrp="1" noChangeAspect="1"/>
          </p:cNvPicPr>
          <p:nvPr>
            <p:ph sz="quarter" idx="2"/>
          </p:nvPr>
        </p:nvPicPr>
        <p:blipFill>
          <a:blip r:embed="rId2" cstate="print"/>
          <a:stretch>
            <a:fillRect/>
          </a:stretch>
        </p:blipFill>
        <p:spPr>
          <a:xfrm>
            <a:off x="4860032" y="1124744"/>
            <a:ext cx="4026255" cy="3744416"/>
          </a:xfrm>
        </p:spPr>
      </p:pic>
      <p:sp>
        <p:nvSpPr>
          <p:cNvPr id="6" name="5 Marcador de contenido"/>
          <p:cNvSpPr>
            <a:spLocks noGrp="1"/>
          </p:cNvSpPr>
          <p:nvPr>
            <p:ph sz="quarter" idx="4"/>
          </p:nvPr>
        </p:nvSpPr>
        <p:spPr>
          <a:xfrm>
            <a:off x="323528" y="476672"/>
            <a:ext cx="4248472" cy="5904656"/>
          </a:xfrm>
        </p:spPr>
        <p:txBody>
          <a:bodyPr>
            <a:normAutofit lnSpcReduction="10000"/>
          </a:bodyPr>
          <a:lstStyle/>
          <a:p>
            <a:r>
              <a:rPr lang="es-ES" sz="2800" dirty="0" smtClean="0">
                <a:latin typeface="Comic Sans MS" pitchFamily="66" charset="0"/>
              </a:rPr>
              <a:t>Familias de Tarjetas Gráficas ATI </a:t>
            </a:r>
            <a:r>
              <a:rPr lang="es-ES" sz="2800" dirty="0" err="1" smtClean="0">
                <a:latin typeface="Comic Sans MS" pitchFamily="66" charset="0"/>
              </a:rPr>
              <a:t>Radeon</a:t>
            </a:r>
            <a:r>
              <a:rPr lang="es-ES" sz="2800" dirty="0" smtClean="0">
                <a:latin typeface="Comic Sans MS" pitchFamily="66" charset="0"/>
              </a:rPr>
              <a:t>™ HD 5000  </a:t>
            </a:r>
          </a:p>
          <a:p>
            <a:r>
              <a:rPr lang="es-ES" sz="2800" dirty="0" smtClean="0">
                <a:latin typeface="Comic Sans MS" pitchFamily="66" charset="0"/>
              </a:rPr>
              <a:t>Familia de tarjetas gráficas ATI </a:t>
            </a:r>
            <a:r>
              <a:rPr lang="es-ES" sz="2800" dirty="0" err="1" smtClean="0">
                <a:latin typeface="Comic Sans MS" pitchFamily="66" charset="0"/>
              </a:rPr>
              <a:t>Radeon</a:t>
            </a:r>
            <a:r>
              <a:rPr lang="es-ES" sz="2800" dirty="0" smtClean="0">
                <a:latin typeface="Comic Sans MS" pitchFamily="66" charset="0"/>
              </a:rPr>
              <a:t>™ HD 4000</a:t>
            </a:r>
          </a:p>
          <a:p>
            <a:r>
              <a:rPr lang="es-ES" sz="2800" dirty="0" smtClean="0">
                <a:latin typeface="Comic Sans MS" pitchFamily="66" charset="0"/>
              </a:rPr>
              <a:t>Familia de tarjetas gráficas ATI </a:t>
            </a:r>
            <a:r>
              <a:rPr lang="es-ES" sz="2800" dirty="0" err="1" smtClean="0">
                <a:latin typeface="Comic Sans MS" pitchFamily="66" charset="0"/>
              </a:rPr>
              <a:t>Radeon</a:t>
            </a:r>
            <a:r>
              <a:rPr lang="es-ES" sz="2800" dirty="0" smtClean="0">
                <a:latin typeface="Comic Sans MS" pitchFamily="66" charset="0"/>
              </a:rPr>
              <a:t>™ HD 3000  </a:t>
            </a:r>
          </a:p>
          <a:p>
            <a:r>
              <a:rPr lang="es-ES" sz="2800" dirty="0" smtClean="0">
                <a:latin typeface="Comic Sans MS" pitchFamily="66" charset="0"/>
              </a:rPr>
              <a:t>Familia de tarjetas gráficas ATI </a:t>
            </a:r>
            <a:r>
              <a:rPr lang="es-ES" sz="2800" dirty="0" err="1" smtClean="0">
                <a:latin typeface="Comic Sans MS" pitchFamily="66" charset="0"/>
              </a:rPr>
              <a:t>Radeon</a:t>
            </a:r>
            <a:r>
              <a:rPr lang="es-ES" sz="2800" dirty="0" smtClean="0">
                <a:latin typeface="Comic Sans MS" pitchFamily="66" charset="0"/>
              </a:rPr>
              <a:t>™ HD 2000</a:t>
            </a:r>
          </a:p>
          <a:p>
            <a:r>
              <a:rPr lang="es-ES" sz="2800" dirty="0" smtClean="0">
                <a:latin typeface="Comic Sans MS" pitchFamily="66" charset="0"/>
              </a:rPr>
              <a:t>ATI </a:t>
            </a:r>
            <a:r>
              <a:rPr lang="es-ES" sz="2800" dirty="0" err="1" smtClean="0">
                <a:latin typeface="Comic Sans MS" pitchFamily="66" charset="0"/>
              </a:rPr>
              <a:t>Radeon</a:t>
            </a:r>
            <a:r>
              <a:rPr lang="es-ES" sz="2800" dirty="0" smtClean="0">
                <a:latin typeface="Comic Sans MS" pitchFamily="66" charset="0"/>
              </a:rPr>
              <a:t>™ para Mac®</a:t>
            </a:r>
          </a:p>
          <a:p>
            <a:endParaRPr lang="es-EC"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499176" cy="5978136"/>
          </a:xfrm>
        </p:spPr>
        <p:txBody>
          <a:bodyPr>
            <a:normAutofit/>
          </a:bodyPr>
          <a:lstStyle/>
          <a:p>
            <a:pPr algn="just">
              <a:buNone/>
            </a:pPr>
            <a:r>
              <a:rPr lang="es-EC" sz="3200" dirty="0" smtClean="0">
                <a:latin typeface="Comic Sans MS" pitchFamily="66" charset="0"/>
                <a:cs typeface="Times New Roman" pitchFamily="18" charset="0"/>
              </a:rPr>
              <a:t>  </a:t>
            </a:r>
            <a:r>
              <a:rPr lang="es-EC" sz="4400" dirty="0" smtClean="0">
                <a:latin typeface="Comic Sans MS" pitchFamily="66" charset="0"/>
                <a:cs typeface="Times New Roman" pitchFamily="18" charset="0"/>
              </a:rPr>
              <a:t>Vamos hablar sobre  dos empresas  de primer  nivel, con muy alta calidad.</a:t>
            </a:r>
            <a:endParaRPr lang="es-EC" sz="3200" dirty="0" smtClean="0">
              <a:latin typeface="Comic Sans MS" pitchFamily="66" charset="0"/>
              <a:cs typeface="Times New Roman" pitchFamily="18" charset="0"/>
            </a:endParaRPr>
          </a:p>
          <a:p>
            <a:pPr algn="just">
              <a:buNone/>
            </a:pPr>
            <a:r>
              <a:rPr lang="es-EC" dirty="0" smtClean="0">
                <a:latin typeface="Times New Roman" pitchFamily="18" charset="0"/>
                <a:cs typeface="Times New Roman" pitchFamily="18" charset="0"/>
              </a:rPr>
              <a:t/>
            </a:r>
            <a:br>
              <a:rPr lang="es-EC" dirty="0" smtClean="0">
                <a:latin typeface="Times New Roman" pitchFamily="18" charset="0"/>
                <a:cs typeface="Times New Roman" pitchFamily="18" charset="0"/>
              </a:rPr>
            </a:br>
            <a:endParaRPr lang="es-EC" dirty="0" smtClean="0">
              <a:latin typeface="Times New Roman" pitchFamily="18" charset="0"/>
              <a:cs typeface="Times New Roman" pitchFamily="18" charset="0"/>
            </a:endParaRPr>
          </a:p>
          <a:p>
            <a:pPr>
              <a:buNone/>
            </a:pPr>
            <a:endParaRPr lang="es-EC" sz="1800" dirty="0" smtClean="0">
              <a:latin typeface="Times New Roman" pitchFamily="18" charset="0"/>
              <a:cs typeface="Times New Roman" pitchFamily="18" charset="0"/>
            </a:endParaRPr>
          </a:p>
          <a:p>
            <a:pPr>
              <a:buNone/>
            </a:pPr>
            <a:endParaRPr lang="es-EC" sz="1800" dirty="0" smtClean="0">
              <a:latin typeface="Times New Roman" pitchFamily="18" charset="0"/>
              <a:cs typeface="Times New Roman" pitchFamily="18" charset="0"/>
            </a:endParaRPr>
          </a:p>
          <a:p>
            <a:pPr>
              <a:buNone/>
            </a:pPr>
            <a:endParaRPr lang="es-EC" sz="1800" dirty="0" smtClean="0">
              <a:latin typeface="Times New Roman" pitchFamily="18" charset="0"/>
              <a:cs typeface="Times New Roman" pitchFamily="18" charset="0"/>
            </a:endParaRPr>
          </a:p>
          <a:p>
            <a:pPr>
              <a:buNone/>
            </a:pPr>
            <a:endParaRPr lang="es-EC" sz="1800" dirty="0" smtClean="0">
              <a:latin typeface="Times New Roman" pitchFamily="18" charset="0"/>
              <a:cs typeface="Times New Roman" pitchFamily="18" charset="0"/>
            </a:endParaRPr>
          </a:p>
          <a:p>
            <a:pPr>
              <a:buNone/>
            </a:pPr>
            <a:endParaRPr lang="es-EC" sz="1800" dirty="0" smtClean="0">
              <a:latin typeface="Times New Roman" pitchFamily="18" charset="0"/>
              <a:cs typeface="Times New Roman" pitchFamily="18" charset="0"/>
            </a:endParaRPr>
          </a:p>
          <a:p>
            <a:pPr>
              <a:buNone/>
            </a:pPr>
            <a:endParaRPr lang="es-EC" sz="1800" dirty="0" smtClean="0">
              <a:latin typeface="Times New Roman" pitchFamily="18" charset="0"/>
              <a:cs typeface="Times New Roman" pitchFamily="18" charset="0"/>
            </a:endParaRPr>
          </a:p>
          <a:p>
            <a:pPr>
              <a:buNone/>
            </a:pPr>
            <a:endParaRPr lang="es-EC" sz="1800" dirty="0" smtClean="0">
              <a:latin typeface="Times New Roman" pitchFamily="18" charset="0"/>
              <a:cs typeface="Times New Roman" pitchFamily="18" charset="0"/>
            </a:endParaRPr>
          </a:p>
        </p:txBody>
      </p:sp>
      <p:pic>
        <p:nvPicPr>
          <p:cNvPr id="4" name="3 Marcador de contenido" descr="http://www.madboxpc.com/wp-content/uploads/2010/01/intel_vs_amd.png"/>
          <p:cNvPicPr>
            <a:picLocks/>
          </p:cNvPicPr>
          <p:nvPr/>
        </p:nvPicPr>
        <p:blipFill>
          <a:blip r:embed="rId2" cstate="print"/>
          <a:srcRect/>
          <a:stretch>
            <a:fillRect/>
          </a:stretch>
        </p:blipFill>
        <p:spPr bwMode="auto">
          <a:xfrm>
            <a:off x="0" y="2636912"/>
            <a:ext cx="8172400"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7239000" cy="936104"/>
          </a:xfrm>
        </p:spPr>
        <p:txBody>
          <a:bodyPr>
            <a:normAutofit fontScale="90000"/>
          </a:bodyPr>
          <a:lstStyle/>
          <a:p>
            <a:pPr algn="ctr"/>
            <a:r>
              <a:rPr lang="es-ES" dirty="0" smtClean="0"/>
              <a:t/>
            </a:r>
            <a:br>
              <a:rPr lang="es-ES" dirty="0" smtClean="0"/>
            </a:br>
            <a:r>
              <a:rPr lang="es-ES" dirty="0" smtClean="0"/>
              <a:t/>
            </a:r>
            <a:br>
              <a:rPr lang="es-ES" dirty="0" smtClean="0"/>
            </a:br>
            <a:r>
              <a:rPr lang="es-ES" dirty="0" smtClean="0"/>
              <a:t/>
            </a:r>
            <a:br>
              <a:rPr lang="es-ES" dirty="0" smtClean="0"/>
            </a:br>
            <a:r>
              <a:rPr lang="es-ES" sz="67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Chipsets</a:t>
            </a:r>
            <a:r>
              <a:rPr lang="es-ES" sz="4900" dirty="0" smtClean="0"/>
              <a:t> </a:t>
            </a:r>
            <a:r>
              <a:rPr lang="es-ES" dirty="0" smtClean="0"/>
              <a:t>  </a:t>
            </a:r>
            <a:br>
              <a:rPr lang="es-ES" dirty="0" smtClean="0"/>
            </a:br>
            <a:endParaRPr lang="es-ES" dirty="0"/>
          </a:p>
        </p:txBody>
      </p:sp>
      <p:pic>
        <p:nvPicPr>
          <p:cNvPr id="5122" name="Picture 2"/>
          <p:cNvPicPr>
            <a:picLocks noChangeAspect="1" noChangeArrowheads="1"/>
          </p:cNvPicPr>
          <p:nvPr/>
        </p:nvPicPr>
        <p:blipFill>
          <a:blip r:embed="rId2" cstate="print"/>
          <a:srcRect/>
          <a:stretch>
            <a:fillRect/>
          </a:stretch>
        </p:blipFill>
        <p:spPr bwMode="auto">
          <a:xfrm>
            <a:off x="539552" y="1628800"/>
            <a:ext cx="1674605" cy="216024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9552" y="4149080"/>
            <a:ext cx="2204442" cy="220444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843808" y="1628800"/>
            <a:ext cx="1772394" cy="2286388"/>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3131840" y="4365104"/>
            <a:ext cx="2234731" cy="1944216"/>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5364088" y="1556792"/>
            <a:ext cx="2144920" cy="1008112"/>
          </a:xfrm>
          <a:prstGeom prst="rect">
            <a:avLst/>
          </a:prstGeom>
          <a:noFill/>
          <a:ln w="9525">
            <a:noFill/>
            <a:miter lim="800000"/>
            <a:headEnd/>
            <a:tailEnd/>
          </a:ln>
        </p:spPr>
      </p:pic>
      <p:pic>
        <p:nvPicPr>
          <p:cNvPr id="5127" name="Picture 7"/>
          <p:cNvPicPr>
            <a:picLocks noChangeAspect="1" noChangeArrowheads="1"/>
          </p:cNvPicPr>
          <p:nvPr/>
        </p:nvPicPr>
        <p:blipFill>
          <a:blip r:embed="rId7" cstate="print"/>
          <a:srcRect/>
          <a:stretch>
            <a:fillRect/>
          </a:stretch>
        </p:blipFill>
        <p:spPr bwMode="auto">
          <a:xfrm>
            <a:off x="6084168" y="3861048"/>
            <a:ext cx="1944216" cy="2508039"/>
          </a:xfrm>
          <a:prstGeom prst="rect">
            <a:avLst/>
          </a:prstGeom>
          <a:noFill/>
          <a:ln w="9525">
            <a:noFill/>
            <a:miter lim="800000"/>
            <a:headEnd/>
            <a:tailEnd/>
          </a:ln>
        </p:spPr>
      </p:pic>
      <p:pic>
        <p:nvPicPr>
          <p:cNvPr id="5128" name="Picture 8"/>
          <p:cNvPicPr>
            <a:picLocks noChangeAspect="1" noChangeArrowheads="1"/>
          </p:cNvPicPr>
          <p:nvPr/>
        </p:nvPicPr>
        <p:blipFill>
          <a:blip r:embed="rId6" cstate="print"/>
          <a:srcRect/>
          <a:stretch>
            <a:fillRect/>
          </a:stretch>
        </p:blipFill>
        <p:spPr bwMode="auto">
          <a:xfrm>
            <a:off x="5580112" y="2708920"/>
            <a:ext cx="2032620" cy="955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AMD Commercial.wmv">
            <a:hlinkClick r:id="" action="ppaction://media"/>
          </p:cNvPr>
          <p:cNvPicPr>
            <a:picLocks noGrp="1" noRot="1" noChangeAspect="1"/>
          </p:cNvPicPr>
          <p:nvPr>
            <p:ph idx="1"/>
            <a:videoFile r:link="rId1"/>
          </p:nvPr>
        </p:nvPicPr>
        <p:blipFill>
          <a:blip r:embed="rId3" cstate="print"/>
          <a:stretch>
            <a:fillRect/>
          </a:stretch>
        </p:blipFill>
        <p:spPr>
          <a:xfrm>
            <a:off x="-2914650" y="-1111250"/>
            <a:ext cx="13982700"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24744"/>
            <a:ext cx="6097488" cy="432047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9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INTEL </a:t>
            </a:r>
            <a:br>
              <a:rPr lang="es-EC" sz="9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es-EC" sz="9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VS</a:t>
            </a:r>
            <a:br>
              <a:rPr lang="es-EC" sz="9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es-EC" sz="9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AMD</a:t>
            </a:r>
            <a:endParaRPr lang="es-ES" sz="96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6013176" cy="5763040"/>
          </a:xfrm>
        </p:spPr>
        <p:txBody>
          <a:bodyPr>
            <a:normAutofit fontScale="92500"/>
          </a:bodyPr>
          <a:lstStyle/>
          <a:p>
            <a:pPr algn="just"/>
            <a:r>
              <a:rPr lang="es-EC" sz="2800" dirty="0" smtClean="0">
                <a:latin typeface="Comic Sans MS" pitchFamily="66" charset="0"/>
                <a:cs typeface="Times New Roman" pitchFamily="18" charset="0"/>
              </a:rPr>
              <a:t>INTEL como sabemos es el líder en el mercado con mas de 3 décadas en el mercado, en comparación de AMD que tan solo lleva una década en la producción de microprocesadores.</a:t>
            </a:r>
          </a:p>
          <a:p>
            <a:pPr algn="just"/>
            <a:r>
              <a:rPr lang="es-EC" sz="2800" dirty="0" smtClean="0">
                <a:latin typeface="Comic Sans MS" pitchFamily="66" charset="0"/>
                <a:cs typeface="Times New Roman" pitchFamily="18" charset="0"/>
              </a:rPr>
              <a:t>La lucha de INTEL y AMD, por acaparar el mercado es muy competitiva. Ambas empresas implementan casi las mismas tecnologías, cuando alguna de las dos empresas lanza al mercado una nueva tecnología en procesadores, la otra casi inmediatamente lanza su propia versión.</a:t>
            </a:r>
          </a:p>
          <a:p>
            <a:endParaRPr lang="es-EC" dirty="0"/>
          </a:p>
        </p:txBody>
      </p:sp>
      <p:pic>
        <p:nvPicPr>
          <p:cNvPr id="6" name="5 Imagen" descr="intel_vs_amd.jpg"/>
          <p:cNvPicPr>
            <a:picLocks noChangeAspect="1"/>
          </p:cNvPicPr>
          <p:nvPr/>
        </p:nvPicPr>
        <p:blipFill>
          <a:blip r:embed="rId2" cstate="print"/>
          <a:stretch>
            <a:fillRect/>
          </a:stretch>
        </p:blipFill>
        <p:spPr>
          <a:xfrm>
            <a:off x="6684235" y="5013176"/>
            <a:ext cx="2459765" cy="1844824"/>
          </a:xfrm>
          <a:prstGeom prst="rect">
            <a:avLst/>
          </a:prstGeom>
        </p:spPr>
      </p:pic>
      <p:pic>
        <p:nvPicPr>
          <p:cNvPr id="7" name="6 Imagen" descr="intel-amd.jpg"/>
          <p:cNvPicPr>
            <a:picLocks noChangeAspect="1"/>
          </p:cNvPicPr>
          <p:nvPr/>
        </p:nvPicPr>
        <p:blipFill>
          <a:blip r:embed="rId3" cstate="print"/>
          <a:stretch>
            <a:fillRect/>
          </a:stretch>
        </p:blipFill>
        <p:spPr>
          <a:xfrm>
            <a:off x="6708640" y="0"/>
            <a:ext cx="2435360" cy="263691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692696"/>
            <a:ext cx="4834880" cy="5763040"/>
          </a:xfrm>
        </p:spPr>
        <p:txBody>
          <a:bodyPr>
            <a:normAutofit/>
          </a:bodyPr>
          <a:lstStyle/>
          <a:p>
            <a:r>
              <a:rPr lang="es-EC" sz="2400" dirty="0" smtClean="0">
                <a:latin typeface="Comic Sans MS" pitchFamily="66" charset="0"/>
                <a:cs typeface="Times New Roman" pitchFamily="18" charset="0"/>
              </a:rPr>
              <a:t>AMD se adelanto en cuanto a tecnología sacando todos sus procesadores a 64 BITS, y lo menciona en todos sus procesadores, en cambio INTEL no lo ha hecho mas que en los procesadores CORE 2 DUO para PC. </a:t>
            </a:r>
          </a:p>
          <a:p>
            <a:r>
              <a:rPr lang="es-EC" sz="2400" dirty="0" smtClean="0">
                <a:latin typeface="Comic Sans MS" pitchFamily="66" charset="0"/>
                <a:cs typeface="Times New Roman" pitchFamily="18" charset="0"/>
              </a:rPr>
              <a:t>Recordemos  que gran parte de las películas en 3D que vemos en el cine fueron hechas en procesadores  AMD</a:t>
            </a:r>
          </a:p>
          <a:p>
            <a:r>
              <a:rPr lang="es-EC" sz="2400" dirty="0" smtClean="0">
                <a:latin typeface="Comic Sans MS" pitchFamily="66" charset="0"/>
                <a:cs typeface="Times New Roman" pitchFamily="18" charset="0"/>
              </a:rPr>
              <a:t>Los procesadores  AMD son significativamente mas rápido que los INTEL</a:t>
            </a:r>
          </a:p>
          <a:p>
            <a:endParaRPr lang="es-EC" dirty="0"/>
          </a:p>
        </p:txBody>
      </p:sp>
      <p:pic>
        <p:nvPicPr>
          <p:cNvPr id="7" name="6 Imagen" descr="proce.jpg"/>
          <p:cNvPicPr>
            <a:picLocks noChangeAspect="1"/>
          </p:cNvPicPr>
          <p:nvPr/>
        </p:nvPicPr>
        <p:blipFill>
          <a:blip r:embed="rId2" cstate="print"/>
          <a:stretch>
            <a:fillRect/>
          </a:stretch>
        </p:blipFill>
        <p:spPr>
          <a:xfrm>
            <a:off x="5580112" y="548680"/>
            <a:ext cx="3563888" cy="2212056"/>
          </a:xfrm>
          <a:prstGeom prst="rect">
            <a:avLst/>
          </a:prstGeom>
        </p:spPr>
      </p:pic>
      <p:pic>
        <p:nvPicPr>
          <p:cNvPr id="4" name="3 Imagen" descr="amd_vs_intel1.jpg"/>
          <p:cNvPicPr>
            <a:picLocks noChangeAspect="1"/>
          </p:cNvPicPr>
          <p:nvPr/>
        </p:nvPicPr>
        <p:blipFill>
          <a:blip r:embed="rId3" cstate="print"/>
          <a:stretch>
            <a:fillRect/>
          </a:stretch>
        </p:blipFill>
        <p:spPr>
          <a:xfrm>
            <a:off x="5207149" y="3901377"/>
            <a:ext cx="3936851" cy="295662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AMD vs Intel Comparación del procesador gráfico de 2010</a:t>
            </a:r>
            <a:endParaRPr lang="es-EC" dirty="0"/>
          </a:p>
        </p:txBody>
      </p:sp>
      <p:graphicFrame>
        <p:nvGraphicFramePr>
          <p:cNvPr id="4" name="3 Marcador de contenido"/>
          <p:cNvGraphicFramePr>
            <a:graphicFrameLocks noGrp="1"/>
          </p:cNvGraphicFramePr>
          <p:nvPr>
            <p:ph idx="1"/>
          </p:nvPr>
        </p:nvGraphicFramePr>
        <p:xfrm>
          <a:off x="0" y="1844824"/>
          <a:ext cx="9144000" cy="4392488"/>
        </p:xfrm>
        <a:graphic>
          <a:graphicData uri="http://schemas.openxmlformats.org/drawingml/2006/table">
            <a:tbl>
              <a:tblPr firstRow="1" bandRow="1">
                <a:tableStyleId>{5C22544A-7EE6-4342-B048-85BDC9FD1C3A}</a:tableStyleId>
              </a:tblPr>
              <a:tblGrid>
                <a:gridCol w="3048000"/>
                <a:gridCol w="3048000"/>
                <a:gridCol w="3048000"/>
              </a:tblGrid>
              <a:tr h="570983">
                <a:tc>
                  <a:txBody>
                    <a:bodyPr/>
                    <a:lstStyle/>
                    <a:p>
                      <a:r>
                        <a:rPr kumimoji="0" lang="es-EC" sz="1800" b="1" kern="1200" dirty="0" smtClean="0">
                          <a:solidFill>
                            <a:schemeClr val="lt1"/>
                          </a:solidFill>
                          <a:latin typeface="+mn-lt"/>
                          <a:ea typeface="+mn-ea"/>
                          <a:cs typeface="+mn-cs"/>
                        </a:rPr>
                        <a:t>Necesidades del usuario</a:t>
                      </a:r>
                      <a:endParaRPr lang="es-EC" dirty="0"/>
                    </a:p>
                  </a:txBody>
                  <a:tcPr/>
                </a:tc>
                <a:tc>
                  <a:txBody>
                    <a:bodyPr/>
                    <a:lstStyle/>
                    <a:p>
                      <a:r>
                        <a:rPr kumimoji="0" lang="es-EC" sz="1800" b="1" kern="1200" dirty="0" smtClean="0">
                          <a:solidFill>
                            <a:schemeClr val="lt1"/>
                          </a:solidFill>
                          <a:latin typeface="+mn-lt"/>
                          <a:ea typeface="+mn-ea"/>
                          <a:cs typeface="+mn-cs"/>
                        </a:rPr>
                        <a:t>AMD</a:t>
                      </a:r>
                      <a:endParaRPr lang="es-EC" dirty="0"/>
                    </a:p>
                  </a:txBody>
                  <a:tcPr/>
                </a:tc>
                <a:tc>
                  <a:txBody>
                    <a:bodyPr/>
                    <a:lstStyle/>
                    <a:p>
                      <a:r>
                        <a:rPr kumimoji="0" lang="es-EC" sz="1800" b="1" kern="1200" dirty="0" smtClean="0">
                          <a:solidFill>
                            <a:schemeClr val="lt1"/>
                          </a:solidFill>
                          <a:latin typeface="+mn-lt"/>
                          <a:ea typeface="+mn-ea"/>
                          <a:cs typeface="+mn-cs"/>
                        </a:rPr>
                        <a:t>Intel</a:t>
                      </a:r>
                      <a:endParaRPr lang="es-EC" dirty="0"/>
                    </a:p>
                  </a:txBody>
                  <a:tcPr/>
                </a:tc>
              </a:tr>
              <a:tr h="570983">
                <a:tc>
                  <a:txBody>
                    <a:bodyPr/>
                    <a:lstStyle/>
                    <a:p>
                      <a:r>
                        <a:rPr kumimoji="0" lang="es-EC" sz="1800" kern="1200" dirty="0" smtClean="0">
                          <a:solidFill>
                            <a:schemeClr val="dk1"/>
                          </a:solidFill>
                          <a:latin typeface="+mn-lt"/>
                          <a:ea typeface="+mn-ea"/>
                          <a:cs typeface="+mn-cs"/>
                        </a:rPr>
                        <a:t>Consumo de energía</a:t>
                      </a:r>
                      <a:endParaRPr lang="es-EC" dirty="0"/>
                    </a:p>
                  </a:txBody>
                  <a:tcPr/>
                </a:tc>
                <a:tc>
                  <a:txBody>
                    <a:bodyPr/>
                    <a:lstStyle/>
                    <a:p>
                      <a:r>
                        <a:rPr kumimoji="0" lang="es-EC" sz="1800" kern="1200" dirty="0" smtClean="0">
                          <a:solidFill>
                            <a:schemeClr val="dk1"/>
                          </a:solidFill>
                          <a:latin typeface="+mn-lt"/>
                          <a:ea typeface="+mn-ea"/>
                          <a:cs typeface="+mn-cs"/>
                        </a:rPr>
                        <a:t>Menos eficientes que Intel</a:t>
                      </a:r>
                      <a:endParaRPr lang="es-EC" dirty="0"/>
                    </a:p>
                  </a:txBody>
                  <a:tcPr/>
                </a:tc>
                <a:tc>
                  <a:txBody>
                    <a:bodyPr/>
                    <a:lstStyle/>
                    <a:p>
                      <a:r>
                        <a:rPr kumimoji="0" lang="es-EC" sz="1800" kern="1200" dirty="0" smtClean="0">
                          <a:solidFill>
                            <a:schemeClr val="dk1"/>
                          </a:solidFill>
                          <a:latin typeface="+mn-lt"/>
                          <a:ea typeface="+mn-ea"/>
                          <a:cs typeface="+mn-cs"/>
                        </a:rPr>
                        <a:t>Más eficiente que AMD</a:t>
                      </a:r>
                      <a:endParaRPr lang="es-EC" dirty="0"/>
                    </a:p>
                  </a:txBody>
                  <a:tcPr/>
                </a:tc>
              </a:tr>
              <a:tr h="570983">
                <a:tc>
                  <a:txBody>
                    <a:bodyPr/>
                    <a:lstStyle/>
                    <a:p>
                      <a:r>
                        <a:rPr kumimoji="0" lang="es-EC" sz="1800" kern="1200" dirty="0" smtClean="0">
                          <a:solidFill>
                            <a:schemeClr val="dk1"/>
                          </a:solidFill>
                          <a:latin typeface="+mn-lt"/>
                          <a:ea typeface="+mn-ea"/>
                          <a:cs typeface="+mn-cs"/>
                        </a:rPr>
                        <a:t>Rango de precios</a:t>
                      </a:r>
                      <a:endParaRPr lang="es-EC" dirty="0"/>
                    </a:p>
                  </a:txBody>
                  <a:tcPr/>
                </a:tc>
                <a:tc>
                  <a:txBody>
                    <a:bodyPr/>
                    <a:lstStyle/>
                    <a:p>
                      <a:r>
                        <a:rPr kumimoji="0" lang="es-EC" sz="1800" kern="1200" dirty="0" smtClean="0">
                          <a:solidFill>
                            <a:schemeClr val="dk1"/>
                          </a:solidFill>
                          <a:latin typeface="+mn-lt"/>
                          <a:ea typeface="+mn-ea"/>
                          <a:cs typeface="+mn-cs"/>
                        </a:rPr>
                        <a:t>Baja</a:t>
                      </a:r>
                      <a:endParaRPr lang="es-EC" dirty="0"/>
                    </a:p>
                  </a:txBody>
                  <a:tcPr/>
                </a:tc>
                <a:tc>
                  <a:txBody>
                    <a:bodyPr/>
                    <a:lstStyle/>
                    <a:p>
                      <a:r>
                        <a:rPr kumimoji="0" lang="es-EC" sz="1800" kern="1200" dirty="0" smtClean="0">
                          <a:solidFill>
                            <a:schemeClr val="dk1"/>
                          </a:solidFill>
                          <a:latin typeface="+mn-lt"/>
                          <a:ea typeface="+mn-ea"/>
                          <a:cs typeface="+mn-cs"/>
                        </a:rPr>
                        <a:t>Superior</a:t>
                      </a:r>
                      <a:endParaRPr lang="es-EC" dirty="0"/>
                    </a:p>
                  </a:txBody>
                  <a:tcPr/>
                </a:tc>
              </a:tr>
              <a:tr h="669885">
                <a:tc>
                  <a:txBody>
                    <a:bodyPr/>
                    <a:lstStyle/>
                    <a:p>
                      <a:r>
                        <a:rPr kumimoji="0" lang="es-EC" sz="1800" kern="1200" dirty="0" smtClean="0">
                          <a:solidFill>
                            <a:schemeClr val="dk1"/>
                          </a:solidFill>
                          <a:latin typeface="+mn-lt"/>
                          <a:ea typeface="+mn-ea"/>
                          <a:cs typeface="+mn-cs"/>
                        </a:rPr>
                        <a:t>Factor de enfriamiento</a:t>
                      </a:r>
                      <a:endParaRPr lang="es-EC" dirty="0"/>
                    </a:p>
                  </a:txBody>
                  <a:tcPr/>
                </a:tc>
                <a:tc>
                  <a:txBody>
                    <a:bodyPr/>
                    <a:lstStyle/>
                    <a:p>
                      <a:r>
                        <a:rPr kumimoji="0" lang="es-EC" sz="1800" kern="1200" dirty="0" smtClean="0">
                          <a:solidFill>
                            <a:schemeClr val="dk1"/>
                          </a:solidFill>
                          <a:latin typeface="+mn-lt"/>
                          <a:ea typeface="+mn-ea"/>
                          <a:cs typeface="+mn-cs"/>
                        </a:rPr>
                        <a:t>Se calienta más rápido</a:t>
                      </a:r>
                      <a:endParaRPr lang="es-EC" dirty="0"/>
                    </a:p>
                  </a:txBody>
                  <a:tcPr/>
                </a:tc>
                <a:tc>
                  <a:txBody>
                    <a:bodyPr/>
                    <a:lstStyle/>
                    <a:p>
                      <a:r>
                        <a:rPr kumimoji="0" lang="es-EC" sz="1800" kern="1200" dirty="0" smtClean="0">
                          <a:solidFill>
                            <a:schemeClr val="dk1"/>
                          </a:solidFill>
                          <a:latin typeface="+mn-lt"/>
                          <a:ea typeface="+mn-ea"/>
                          <a:cs typeface="+mn-cs"/>
                        </a:rPr>
                        <a:t>Funciona el refrigerador durante más tiempo</a:t>
                      </a:r>
                      <a:endParaRPr lang="es-EC" dirty="0"/>
                    </a:p>
                  </a:txBody>
                  <a:tcPr/>
                </a:tc>
              </a:tr>
              <a:tr h="669885">
                <a:tc>
                  <a:txBody>
                    <a:bodyPr/>
                    <a:lstStyle/>
                    <a:p>
                      <a:r>
                        <a:rPr kumimoji="0" lang="es-EC" sz="1800" kern="1200" dirty="0" smtClean="0">
                          <a:solidFill>
                            <a:schemeClr val="dk1"/>
                          </a:solidFill>
                          <a:latin typeface="+mn-lt"/>
                          <a:ea typeface="+mn-ea"/>
                          <a:cs typeface="+mn-cs"/>
                        </a:rPr>
                        <a:t>Rendimiento Velocidad</a:t>
                      </a:r>
                      <a:endParaRPr lang="es-EC" dirty="0"/>
                    </a:p>
                  </a:txBody>
                  <a:tcPr/>
                </a:tc>
                <a:tc>
                  <a:txBody>
                    <a:bodyPr/>
                    <a:lstStyle/>
                    <a:p>
                      <a:r>
                        <a:rPr kumimoji="0" lang="es-EC" sz="1800" kern="1200" dirty="0" smtClean="0">
                          <a:solidFill>
                            <a:schemeClr val="dk1"/>
                          </a:solidFill>
                          <a:latin typeface="+mn-lt"/>
                          <a:ea typeface="+mn-ea"/>
                          <a:cs typeface="+mn-cs"/>
                        </a:rPr>
                        <a:t>No es muy rápido, en comparación con Intel</a:t>
                      </a:r>
                      <a:endParaRPr lang="es-EC" dirty="0"/>
                    </a:p>
                  </a:txBody>
                  <a:tcPr/>
                </a:tc>
                <a:tc>
                  <a:txBody>
                    <a:bodyPr/>
                    <a:lstStyle/>
                    <a:p>
                      <a:r>
                        <a:rPr kumimoji="0" lang="es-EC" sz="1800" kern="1200" dirty="0" smtClean="0">
                          <a:solidFill>
                            <a:schemeClr val="dk1"/>
                          </a:solidFill>
                          <a:latin typeface="+mn-lt"/>
                          <a:ea typeface="+mn-ea"/>
                          <a:cs typeface="+mn-cs"/>
                        </a:rPr>
                        <a:t>Más rápido que AMD</a:t>
                      </a:r>
                      <a:endParaRPr lang="es-EC" dirty="0"/>
                    </a:p>
                  </a:txBody>
                  <a:tcPr/>
                </a:tc>
              </a:tr>
              <a:tr h="956978">
                <a:tc>
                  <a:txBody>
                    <a:bodyPr/>
                    <a:lstStyle/>
                    <a:p>
                      <a:r>
                        <a:rPr kumimoji="0" lang="es-EC" sz="1800" kern="1200" dirty="0" smtClean="0">
                          <a:solidFill>
                            <a:schemeClr val="dk1"/>
                          </a:solidFill>
                          <a:latin typeface="+mn-lt"/>
                          <a:ea typeface="+mn-ea"/>
                          <a:cs typeface="+mn-cs"/>
                        </a:rPr>
                        <a:t>Juegos y multimedia</a:t>
                      </a:r>
                      <a:endParaRPr lang="es-EC" dirty="0"/>
                    </a:p>
                  </a:txBody>
                  <a:tcPr/>
                </a:tc>
                <a:tc>
                  <a:txBody>
                    <a:bodyPr/>
                    <a:lstStyle/>
                    <a:p>
                      <a:r>
                        <a:rPr kumimoji="0" lang="es-EC" sz="1800" kern="1200" dirty="0" smtClean="0">
                          <a:solidFill>
                            <a:schemeClr val="dk1"/>
                          </a:solidFill>
                          <a:latin typeface="+mn-lt"/>
                          <a:ea typeface="+mn-ea"/>
                          <a:cs typeface="+mn-cs"/>
                        </a:rPr>
                        <a:t>Mejor multimedia de la producción debido a que registra más rápido</a:t>
                      </a:r>
                      <a:endParaRPr lang="es-EC" dirty="0"/>
                    </a:p>
                  </a:txBody>
                  <a:tcPr/>
                </a:tc>
                <a:tc>
                  <a:txBody>
                    <a:bodyPr/>
                    <a:lstStyle/>
                    <a:p>
                      <a:r>
                        <a:rPr kumimoji="0" lang="es-EC" sz="1800" kern="1200" dirty="0" smtClean="0">
                          <a:solidFill>
                            <a:schemeClr val="dk1"/>
                          </a:solidFill>
                          <a:latin typeface="+mn-lt"/>
                          <a:ea typeface="+mn-ea"/>
                          <a:cs typeface="+mn-cs"/>
                        </a:rPr>
                        <a:t>No es muy buena para los juegos</a:t>
                      </a:r>
                      <a:endParaRPr lang="es-EC" dirty="0"/>
                    </a:p>
                  </a:txBody>
                  <a:tcPr/>
                </a:tc>
              </a:tr>
              <a:tr h="382791">
                <a:tc>
                  <a:txBody>
                    <a:bodyPr/>
                    <a:lstStyle/>
                    <a:p>
                      <a:r>
                        <a:rPr kumimoji="0" lang="es-EC" sz="1800" kern="1200" dirty="0" smtClean="0">
                          <a:solidFill>
                            <a:schemeClr val="dk1"/>
                          </a:solidFill>
                          <a:latin typeface="+mn-lt"/>
                          <a:ea typeface="+mn-ea"/>
                          <a:cs typeface="+mn-cs"/>
                        </a:rPr>
                        <a:t>Rendimiento: Precio</a:t>
                      </a:r>
                      <a:endParaRPr lang="es-EC" dirty="0"/>
                    </a:p>
                  </a:txBody>
                  <a:tcPr/>
                </a:tc>
                <a:tc>
                  <a:txBody>
                    <a:bodyPr/>
                    <a:lstStyle/>
                    <a:p>
                      <a:r>
                        <a:rPr kumimoji="0" lang="es-EC" sz="1800" kern="1200" dirty="0" smtClean="0">
                          <a:solidFill>
                            <a:schemeClr val="dk1"/>
                          </a:solidFill>
                          <a:latin typeface="+mn-lt"/>
                          <a:ea typeface="+mn-ea"/>
                          <a:cs typeface="+mn-cs"/>
                        </a:rPr>
                        <a:t>Alto: Baja</a:t>
                      </a:r>
                      <a:endParaRPr lang="es-EC" dirty="0"/>
                    </a:p>
                  </a:txBody>
                  <a:tcPr/>
                </a:tc>
                <a:tc>
                  <a:txBody>
                    <a:bodyPr/>
                    <a:lstStyle/>
                    <a:p>
                      <a:r>
                        <a:rPr kumimoji="0" lang="es-EC" sz="1800" kern="1200" dirty="0" smtClean="0">
                          <a:solidFill>
                            <a:schemeClr val="dk1"/>
                          </a:solidFill>
                          <a:latin typeface="+mn-lt"/>
                          <a:ea typeface="+mn-ea"/>
                          <a:cs typeface="+mn-cs"/>
                        </a:rPr>
                        <a:t>: Mayor</a:t>
                      </a:r>
                      <a:endParaRPr lang="es-EC"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72390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6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Conclusión</a:t>
            </a:r>
            <a:endParaRPr lang="es-EC" sz="60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3" name="2 Marcador de contenido"/>
          <p:cNvSpPr>
            <a:spLocks noGrp="1"/>
          </p:cNvSpPr>
          <p:nvPr>
            <p:ph idx="1"/>
          </p:nvPr>
        </p:nvSpPr>
        <p:spPr>
          <a:xfrm>
            <a:off x="395536" y="1700808"/>
            <a:ext cx="7992888" cy="4846320"/>
          </a:xfrm>
        </p:spPr>
        <p:txBody>
          <a:bodyPr>
            <a:normAutofit fontScale="85000" lnSpcReduction="10000"/>
          </a:bodyPr>
          <a:lstStyle/>
          <a:p>
            <a:pPr>
              <a:buNone/>
            </a:pPr>
            <a:r>
              <a:rPr lang="es-EC" sz="2800" dirty="0" smtClean="0">
                <a:latin typeface="Comic Sans MS" pitchFamily="66" charset="0"/>
              </a:rPr>
              <a:t>Si se busca VELOCIDAD no hay duda que AMD es la</a:t>
            </a:r>
          </a:p>
          <a:p>
            <a:pPr>
              <a:buNone/>
            </a:pPr>
            <a:r>
              <a:rPr lang="es-EC" sz="2800" dirty="0" smtClean="0">
                <a:latin typeface="Comic Sans MS" pitchFamily="66" charset="0"/>
              </a:rPr>
              <a:t>mejor opción, si necesitamos ESTABILIDAD INTEL.</a:t>
            </a:r>
          </a:p>
          <a:p>
            <a:pPr>
              <a:buNone/>
            </a:pPr>
            <a:r>
              <a:rPr lang="es-EC" sz="2800" dirty="0" smtClean="0">
                <a:latin typeface="Comic Sans MS" pitchFamily="66" charset="0"/>
              </a:rPr>
              <a:t>Si necesitamos una computadora para programas de</a:t>
            </a:r>
          </a:p>
          <a:p>
            <a:pPr>
              <a:buNone/>
            </a:pPr>
            <a:r>
              <a:rPr lang="es-EC" sz="2800" dirty="0" smtClean="0">
                <a:latin typeface="Comic Sans MS" pitchFamily="66" charset="0"/>
              </a:rPr>
              <a:t>oficina no importa cual escogemos, pero si la usamos</a:t>
            </a:r>
          </a:p>
          <a:p>
            <a:pPr>
              <a:buNone/>
            </a:pPr>
            <a:r>
              <a:rPr lang="es-EC" sz="2800" dirty="0" smtClean="0">
                <a:latin typeface="Comic Sans MS" pitchFamily="66" charset="0"/>
              </a:rPr>
              <a:t>para </a:t>
            </a:r>
            <a:r>
              <a:rPr lang="es-EC" sz="2800" dirty="0" err="1" smtClean="0">
                <a:latin typeface="Comic Sans MS" pitchFamily="66" charset="0"/>
              </a:rPr>
              <a:t>edicion</a:t>
            </a:r>
            <a:r>
              <a:rPr lang="es-EC" sz="2800" dirty="0" smtClean="0">
                <a:latin typeface="Comic Sans MS" pitchFamily="66" charset="0"/>
              </a:rPr>
              <a:t> de videos y juegos  AMD es la buena</a:t>
            </a:r>
          </a:p>
          <a:p>
            <a:pPr>
              <a:buNone/>
            </a:pPr>
            <a:r>
              <a:rPr lang="es-EC" sz="2800" dirty="0" smtClean="0">
                <a:latin typeface="Comic Sans MS" pitchFamily="66" charset="0"/>
              </a:rPr>
              <a:t>opción.</a:t>
            </a:r>
          </a:p>
          <a:p>
            <a:pPr>
              <a:buNone/>
            </a:pPr>
            <a:r>
              <a:rPr lang="es-EC" sz="2800" dirty="0" smtClean="0">
                <a:latin typeface="Comic Sans MS" pitchFamily="66" charset="0"/>
              </a:rPr>
              <a:t>Para arquitectura y muchos cálculos matemáticas</a:t>
            </a:r>
          </a:p>
          <a:p>
            <a:pPr>
              <a:buNone/>
            </a:pPr>
            <a:r>
              <a:rPr lang="es-EC" sz="2800" smtClean="0">
                <a:latin typeface="Comic Sans MS" pitchFamily="66" charset="0"/>
              </a:rPr>
              <a:t>INTEL es </a:t>
            </a:r>
            <a:r>
              <a:rPr lang="es-EC" sz="2800" dirty="0" smtClean="0">
                <a:latin typeface="Comic Sans MS" pitchFamily="66" charset="0"/>
              </a:rPr>
              <a:t>buena opción.</a:t>
            </a:r>
          </a:p>
          <a:p>
            <a:pPr>
              <a:buNone/>
            </a:pPr>
            <a:r>
              <a:rPr lang="es-EC" sz="2800" dirty="0" smtClean="0">
                <a:latin typeface="Comic Sans MS" pitchFamily="66" charset="0"/>
              </a:rPr>
              <a:t>EL QUE LLEVA LA DELANTERA EN TECNOLOGIA</a:t>
            </a:r>
          </a:p>
          <a:p>
            <a:pPr>
              <a:buNone/>
            </a:pPr>
            <a:r>
              <a:rPr lang="es-EC" sz="2800" dirty="0" smtClean="0">
                <a:latin typeface="Comic Sans MS" pitchFamily="66" charset="0"/>
              </a:rPr>
              <a:t>ES AMD, PERO INTEL EN LUGAR DE</a:t>
            </a:r>
          </a:p>
          <a:p>
            <a:pPr>
              <a:buNone/>
            </a:pPr>
            <a:r>
              <a:rPr lang="es-EC" sz="2800" dirty="0" smtClean="0">
                <a:latin typeface="Comic Sans MS" pitchFamily="66" charset="0"/>
              </a:rPr>
              <a:t>EXPERIMENTAR SOLO VA POR LO SEGURO Y CON BUENOS RESULTADOS</a:t>
            </a:r>
          </a:p>
          <a:p>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tel Rock Star (Español).wmv">
            <a:hlinkClick r:id="" action="ppaction://media"/>
          </p:cNvPr>
          <p:cNvPicPr>
            <a:picLocks noGrp="1" noRot="1" noChangeAspect="1"/>
          </p:cNvPicPr>
          <p:nvPr>
            <p:ph sz="half" idx="1"/>
            <a:videoFile r:link="rId1"/>
          </p:nvPr>
        </p:nvPicPr>
        <p:blipFill>
          <a:blip r:embed="rId3" cstate="print"/>
          <a:stretch>
            <a:fillRect/>
          </a:stretch>
        </p:blipFill>
        <p:spPr>
          <a:xfrm>
            <a:off x="-44574" y="753139"/>
            <a:ext cx="9188574" cy="5268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5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ntel_BlueOnWhite_Logo.jpg"/>
          <p:cNvPicPr>
            <a:picLocks noChangeAspect="1"/>
          </p:cNvPicPr>
          <p:nvPr/>
        </p:nvPicPr>
        <p:blipFill>
          <a:blip r:embed="rId2" cstate="print"/>
          <a:stretch>
            <a:fillRect/>
          </a:stretch>
        </p:blipFill>
        <p:spPr>
          <a:xfrm>
            <a:off x="899592" y="1052736"/>
            <a:ext cx="6911426" cy="52471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5472608" cy="1143000"/>
          </a:xfrm>
        </p:spPr>
        <p:txBody>
          <a:bodyPr>
            <a:normAutofit/>
          </a:bodyPr>
          <a:lstStyle/>
          <a:p>
            <a:pPr algn="ctr"/>
            <a:r>
              <a:rPr lang="es-EC" sz="72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Pasado</a:t>
            </a:r>
            <a:endParaRPr lang="es-ES" sz="7200"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
        <p:nvSpPr>
          <p:cNvPr id="3" name="2 Marcador de texto"/>
          <p:cNvSpPr>
            <a:spLocks noGrp="1"/>
          </p:cNvSpPr>
          <p:nvPr>
            <p:ph idx="1"/>
          </p:nvPr>
        </p:nvSpPr>
        <p:spPr>
          <a:xfrm>
            <a:off x="467544" y="1412776"/>
            <a:ext cx="6120680" cy="5112568"/>
          </a:xfrm>
        </p:spPr>
        <p:txBody>
          <a:bodyPr>
            <a:normAutofit fontScale="92500"/>
          </a:bodyPr>
          <a:lstStyle/>
          <a:p>
            <a:pPr algn="just"/>
            <a:r>
              <a:rPr lang="es-EC" dirty="0" smtClean="0">
                <a:latin typeface="Comic Sans MS" pitchFamily="66" charset="0"/>
                <a:cs typeface="Times New Roman" pitchFamily="18" charset="0"/>
              </a:rPr>
              <a:t>Fue fundada por Gordon E. Moore  y Robert </a:t>
            </a:r>
            <a:r>
              <a:rPr lang="es-EC" dirty="0" err="1" smtClean="0">
                <a:latin typeface="Comic Sans MS" pitchFamily="66" charset="0"/>
                <a:cs typeface="Times New Roman" pitchFamily="18" charset="0"/>
              </a:rPr>
              <a:t>Noyce</a:t>
            </a:r>
            <a:r>
              <a:rPr lang="es-EC" dirty="0" smtClean="0">
                <a:latin typeface="Comic Sans MS" pitchFamily="66" charset="0"/>
                <a:cs typeface="Times New Roman" pitchFamily="18" charset="0"/>
              </a:rPr>
              <a:t> en 1969.</a:t>
            </a:r>
          </a:p>
          <a:p>
            <a:pPr algn="just"/>
            <a:r>
              <a:rPr lang="es-ES" dirty="0" smtClean="0">
                <a:latin typeface="Comic Sans MS" pitchFamily="66" charset="0"/>
              </a:rPr>
              <a:t>Inicialmente quisieron llamar a la empresa </a:t>
            </a:r>
            <a:r>
              <a:rPr lang="es-ES" i="1" dirty="0" smtClean="0">
                <a:latin typeface="Comic Sans MS" pitchFamily="66" charset="0"/>
              </a:rPr>
              <a:t>Moore </a:t>
            </a:r>
            <a:r>
              <a:rPr lang="es-ES" i="1" dirty="0" err="1" smtClean="0">
                <a:latin typeface="Comic Sans MS" pitchFamily="66" charset="0"/>
              </a:rPr>
              <a:t>Noyce</a:t>
            </a:r>
            <a:r>
              <a:rPr lang="es-ES" dirty="0" smtClean="0">
                <a:latin typeface="Comic Sans MS" pitchFamily="66" charset="0"/>
              </a:rPr>
              <a:t>, pero sonaba mal, por lo que eligieron como nombre las siglas de </a:t>
            </a:r>
            <a:r>
              <a:rPr lang="es-ES" i="1" dirty="0" err="1" smtClean="0">
                <a:latin typeface="Comic Sans MS" pitchFamily="66" charset="0"/>
              </a:rPr>
              <a:t>Int</a:t>
            </a:r>
            <a:r>
              <a:rPr lang="es-ES" dirty="0" err="1" smtClean="0">
                <a:latin typeface="Comic Sans MS" pitchFamily="66" charset="0"/>
              </a:rPr>
              <a:t>egrated</a:t>
            </a:r>
            <a:r>
              <a:rPr lang="es-ES" dirty="0" smtClean="0">
                <a:latin typeface="Comic Sans MS" pitchFamily="66" charset="0"/>
              </a:rPr>
              <a:t> </a:t>
            </a:r>
            <a:r>
              <a:rPr lang="es-ES" i="1" dirty="0" err="1" smtClean="0">
                <a:latin typeface="Comic Sans MS" pitchFamily="66" charset="0"/>
              </a:rPr>
              <a:t>El</a:t>
            </a:r>
            <a:r>
              <a:rPr lang="es-ES" dirty="0" err="1" smtClean="0">
                <a:latin typeface="Comic Sans MS" pitchFamily="66" charset="0"/>
              </a:rPr>
              <a:t>ectronic</a:t>
            </a:r>
            <a:r>
              <a:rPr lang="es-ES" dirty="0" smtClean="0">
                <a:latin typeface="Comic Sans MS" pitchFamily="66" charset="0"/>
              </a:rPr>
              <a:t>, en español </a:t>
            </a:r>
            <a:r>
              <a:rPr lang="es-ES" i="1" dirty="0" smtClean="0">
                <a:latin typeface="Comic Sans MS" pitchFamily="66" charset="0"/>
              </a:rPr>
              <a:t>Electrónica Integrada</a:t>
            </a:r>
            <a:r>
              <a:rPr lang="es-ES" dirty="0" smtClean="0">
                <a:latin typeface="Comic Sans MS" pitchFamily="66" charset="0"/>
              </a:rPr>
              <a:t>.</a:t>
            </a:r>
            <a:endParaRPr lang="es-EC" dirty="0" smtClean="0">
              <a:latin typeface="Comic Sans MS" pitchFamily="66" charset="0"/>
              <a:cs typeface="Times New Roman" pitchFamily="18" charset="0"/>
            </a:endParaRPr>
          </a:p>
          <a:p>
            <a:pPr algn="just"/>
            <a:r>
              <a:rPr lang="es-ES" dirty="0" smtClean="0">
                <a:latin typeface="Comic Sans MS" pitchFamily="66" charset="0"/>
              </a:rPr>
              <a:t>La compañía comenzó fabricando </a:t>
            </a:r>
            <a:r>
              <a:rPr lang="es-ES" i="1" dirty="0" smtClean="0">
                <a:latin typeface="Comic Sans MS" pitchFamily="66" charset="0"/>
              </a:rPr>
              <a:t>memorias</a:t>
            </a:r>
            <a:r>
              <a:rPr lang="es-ES" dirty="0" smtClean="0">
                <a:latin typeface="Comic Sans MS" pitchFamily="66" charset="0"/>
              </a:rPr>
              <a:t> antes de dar el salto a los </a:t>
            </a:r>
            <a:r>
              <a:rPr lang="es-ES" i="1" dirty="0" smtClean="0">
                <a:latin typeface="Comic Sans MS" pitchFamily="66" charset="0"/>
              </a:rPr>
              <a:t>microprocesadores</a:t>
            </a:r>
            <a:r>
              <a:rPr lang="es-ES" dirty="0" smtClean="0">
                <a:latin typeface="Comic Sans MS" pitchFamily="66" charset="0"/>
              </a:rPr>
              <a:t>. Hasta los años 70 fueron lideres gracias al competitivo mercado de las memorias </a:t>
            </a:r>
            <a:r>
              <a:rPr lang="es-ES" i="1" dirty="0" smtClean="0">
                <a:latin typeface="Comic Sans MS" pitchFamily="66" charset="0"/>
              </a:rPr>
              <a:t>DRAM, SRAM y ROM</a:t>
            </a:r>
            <a:r>
              <a:rPr lang="es-ES" dirty="0" smtClean="0">
                <a:latin typeface="Comic Sans MS" pitchFamily="66" charset="0"/>
              </a:rPr>
              <a:t>.</a:t>
            </a:r>
          </a:p>
          <a:p>
            <a:endParaRPr lang="es-ES" sz="2000" dirty="0">
              <a:latin typeface="Comic Sans MS" pitchFamily="66" charset="0"/>
            </a:endParaRPr>
          </a:p>
        </p:txBody>
      </p:sp>
      <p:pic>
        <p:nvPicPr>
          <p:cNvPr id="5" name="4 Imagen" descr="Gordon_Moore.jpg"/>
          <p:cNvPicPr>
            <a:picLocks noChangeAspect="1"/>
          </p:cNvPicPr>
          <p:nvPr/>
        </p:nvPicPr>
        <p:blipFill>
          <a:blip r:embed="rId2" cstate="print"/>
          <a:stretch>
            <a:fillRect/>
          </a:stretch>
        </p:blipFill>
        <p:spPr>
          <a:xfrm>
            <a:off x="6588224" y="0"/>
            <a:ext cx="2555776" cy="2996952"/>
          </a:xfrm>
          <a:prstGeom prst="rect">
            <a:avLst/>
          </a:prstGeom>
        </p:spPr>
      </p:pic>
      <p:pic>
        <p:nvPicPr>
          <p:cNvPr id="6" name="5 Imagen" descr="408px-Noyce1.jpg"/>
          <p:cNvPicPr>
            <a:picLocks noChangeAspect="1"/>
          </p:cNvPicPr>
          <p:nvPr/>
        </p:nvPicPr>
        <p:blipFill>
          <a:blip r:embed="rId3" cstate="print"/>
          <a:stretch>
            <a:fillRect/>
          </a:stretch>
        </p:blipFill>
        <p:spPr>
          <a:xfrm>
            <a:off x="6804248" y="2924944"/>
            <a:ext cx="2339752" cy="39330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7632848" cy="4898944"/>
          </a:xfrm>
        </p:spPr>
        <p:txBody>
          <a:bodyPr>
            <a:noAutofit/>
          </a:bodyPr>
          <a:lstStyle/>
          <a:p>
            <a:pPr algn="just"/>
            <a:r>
              <a:rPr lang="es-EC" sz="2900" dirty="0" smtClean="0">
                <a:latin typeface="Comic Sans MS" pitchFamily="66" charset="0"/>
                <a:cs typeface="Times New Roman" pitchFamily="18" charset="0"/>
              </a:rPr>
              <a:t>Su misión  consiste en alcanzar </a:t>
            </a:r>
          </a:p>
          <a:p>
            <a:pPr algn="just">
              <a:buNone/>
            </a:pPr>
            <a:r>
              <a:rPr lang="es-EC" sz="2900" dirty="0" smtClean="0">
                <a:latin typeface="Comic Sans MS" pitchFamily="66" charset="0"/>
                <a:cs typeface="Times New Roman" pitchFamily="18" charset="0"/>
              </a:rPr>
              <a:t>   y superar las expectativas de sus clientes, empleados y accionistas. </a:t>
            </a:r>
          </a:p>
          <a:p>
            <a:pPr algn="just"/>
            <a:r>
              <a:rPr lang="es-EC" sz="2900" dirty="0" smtClean="0">
                <a:latin typeface="Comic Sans MS" pitchFamily="66" charset="0"/>
                <a:cs typeface="Times New Roman" pitchFamily="18" charset="0"/>
              </a:rPr>
              <a:t>Administración: Paúl </a:t>
            </a:r>
            <a:r>
              <a:rPr lang="es-EC" sz="2900" dirty="0" err="1" smtClean="0">
                <a:latin typeface="Comic Sans MS" pitchFamily="66" charset="0"/>
                <a:cs typeface="Times New Roman" pitchFamily="18" charset="0"/>
              </a:rPr>
              <a:t>otellini</a:t>
            </a:r>
            <a:r>
              <a:rPr lang="es-EC" sz="2900" dirty="0" smtClean="0">
                <a:latin typeface="Comic Sans MS" pitchFamily="66" charset="0"/>
                <a:cs typeface="Times New Roman" pitchFamily="18" charset="0"/>
              </a:rPr>
              <a:t> (ceo) </a:t>
            </a:r>
            <a:r>
              <a:rPr lang="es-EC" sz="2900" dirty="0" err="1" smtClean="0">
                <a:latin typeface="Comic Sans MS" pitchFamily="66" charset="0"/>
                <a:cs typeface="Times New Roman" pitchFamily="18" charset="0"/>
              </a:rPr>
              <a:t>craig</a:t>
            </a:r>
            <a:r>
              <a:rPr lang="es-EC" sz="2900" dirty="0" smtClean="0">
                <a:latin typeface="Comic Sans MS" pitchFamily="66" charset="0"/>
                <a:cs typeface="Times New Roman" pitchFamily="18" charset="0"/>
              </a:rPr>
              <a:t> </a:t>
            </a:r>
            <a:r>
              <a:rPr lang="es-EC" sz="2900" dirty="0" err="1" smtClean="0">
                <a:latin typeface="Comic Sans MS" pitchFamily="66" charset="0"/>
                <a:cs typeface="Times New Roman" pitchFamily="18" charset="0"/>
              </a:rPr>
              <a:t>barrett</a:t>
            </a:r>
            <a:r>
              <a:rPr lang="en-US" sz="2900" dirty="0" smtClean="0">
                <a:latin typeface="Comic Sans MS" pitchFamily="66" charset="0"/>
                <a:cs typeface="Times New Roman" pitchFamily="18" charset="0"/>
              </a:rPr>
              <a:t> (chairman)</a:t>
            </a:r>
            <a:endParaRPr lang="es-EC" sz="2900" dirty="0" smtClean="0">
              <a:latin typeface="Comic Sans MS" pitchFamily="66" charset="0"/>
              <a:cs typeface="Times New Roman" pitchFamily="18" charset="0"/>
            </a:endParaRPr>
          </a:p>
          <a:p>
            <a:pPr algn="just"/>
            <a:r>
              <a:rPr lang="es-EC" sz="2900" dirty="0" smtClean="0">
                <a:latin typeface="Comic Sans MS" pitchFamily="66" charset="0"/>
                <a:cs typeface="Times New Roman" pitchFamily="18" charset="0"/>
              </a:rPr>
              <a:t>Industria : semiconductores</a:t>
            </a:r>
          </a:p>
          <a:p>
            <a:pPr algn="just"/>
            <a:r>
              <a:rPr lang="es-EC" sz="2900" dirty="0" err="1" smtClean="0">
                <a:latin typeface="Comic Sans MS" pitchFamily="66" charset="0"/>
                <a:cs typeface="Times New Roman" pitchFamily="18" charset="0"/>
              </a:rPr>
              <a:t>Productos:microprocesadores,memoria</a:t>
            </a:r>
            <a:r>
              <a:rPr lang="es-EC" sz="2900" dirty="0" smtClean="0">
                <a:latin typeface="Comic Sans MS" pitchFamily="66" charset="0"/>
                <a:cs typeface="Times New Roman" pitchFamily="18" charset="0"/>
              </a:rPr>
              <a:t>.</a:t>
            </a:r>
          </a:p>
          <a:p>
            <a:pPr algn="just"/>
            <a:r>
              <a:rPr lang="es-ES" sz="2900" dirty="0" smtClean="0">
                <a:latin typeface="Comic Sans MS" pitchFamily="66" charset="0"/>
              </a:rPr>
              <a:t>La tecnología de Intel equipa a una amplia variedad de tipos de ordenadores, entre los que se incluyen portátiles, equipos de sobremesa y dispositivos para Internet.</a:t>
            </a:r>
          </a:p>
          <a:p>
            <a:pPr algn="just"/>
            <a:endParaRPr lang="es-EC" sz="2400" dirty="0" smtClean="0">
              <a:latin typeface="Comic Sans MS" pitchFamily="66" charset="0"/>
              <a:cs typeface="Times New Roman" pitchFamily="18" charset="0"/>
            </a:endParaRPr>
          </a:p>
          <a:p>
            <a:endParaRPr lang="es-EC" sz="1600" dirty="0" smtClean="0">
              <a:latin typeface="Comic Sans MS" pitchFamily="66" charset="0"/>
              <a:cs typeface="Times New Roman" pitchFamily="18" charset="0"/>
            </a:endParaRPr>
          </a:p>
          <a:p>
            <a:pPr>
              <a:buNone/>
            </a:pPr>
            <a:endParaRPr lang="es-EC" sz="1600" dirty="0">
              <a:latin typeface="Comic Sans MS" pitchFamily="66" charset="0"/>
              <a:cs typeface="Times New Roman" pitchFamily="18" charset="0"/>
            </a:endParaRPr>
          </a:p>
        </p:txBody>
      </p:sp>
      <p:sp>
        <p:nvSpPr>
          <p:cNvPr id="7" name="6 Rectángulo"/>
          <p:cNvSpPr/>
          <p:nvPr/>
        </p:nvSpPr>
        <p:spPr>
          <a:xfrm>
            <a:off x="4479634"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8172400" y="0"/>
            <a:ext cx="648072" cy="6986528"/>
          </a:xfrm>
          <a:prstGeom prst="rect">
            <a:avLst/>
          </a:prstGeom>
          <a:noFill/>
        </p:spPr>
        <p:txBody>
          <a:bodyPr wrap="square" lIns="91440" tIns="45720" rIns="91440" bIns="45720">
            <a:spAutoFit/>
          </a:bodyPr>
          <a:lstStyle/>
          <a:p>
            <a:pPr algn="ctr"/>
            <a:r>
              <a:rPr lang="es-ES" sz="5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presente</a:t>
            </a:r>
            <a:endParaRPr lang="es-ES" sz="5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2420888"/>
            <a:ext cx="7704856" cy="14465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a typeface="+mj-ea"/>
                <a:cs typeface="+mj-cs"/>
              </a:rPr>
              <a:t>Procesadores</a:t>
            </a:r>
            <a:endParaRPr lang="es-E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8064" y="332656"/>
            <a:ext cx="3672408" cy="1323528"/>
          </a:xfrm>
        </p:spPr>
        <p:txBody>
          <a:bodyPr>
            <a:noAutofit/>
          </a:bodyPr>
          <a:lstStyle/>
          <a:p>
            <a:pPr algn="ctr"/>
            <a:r>
              <a:rPr lang="es-EC" sz="2800" dirty="0" smtClean="0">
                <a:solidFill>
                  <a:schemeClr val="bg1"/>
                </a:solidFill>
                <a:latin typeface="Comic Sans MS" pitchFamily="66" charset="0"/>
                <a:cs typeface="Times New Roman" pitchFamily="18" charset="0"/>
              </a:rPr>
              <a:t>Intel Core 2 Duo Processor E8400 3GHz</a:t>
            </a:r>
            <a:endParaRPr lang="es-ES" sz="2400" dirty="0">
              <a:solidFill>
                <a:schemeClr val="bg1"/>
              </a:solidFill>
              <a:latin typeface="Comic Sans MS" pitchFamily="66" charset="0"/>
            </a:endParaRPr>
          </a:p>
        </p:txBody>
      </p:sp>
      <p:sp>
        <p:nvSpPr>
          <p:cNvPr id="3" name="2 Marcador de texto"/>
          <p:cNvSpPr>
            <a:spLocks noGrp="1"/>
          </p:cNvSpPr>
          <p:nvPr>
            <p:ph type="body" sz="half" idx="2"/>
          </p:nvPr>
        </p:nvSpPr>
        <p:spPr>
          <a:xfrm>
            <a:off x="5436096" y="1700808"/>
            <a:ext cx="3429000" cy="912128"/>
          </a:xfrm>
        </p:spPr>
        <p:txBody>
          <a:bodyPr>
            <a:normAutofit/>
          </a:bodyPr>
          <a:lstStyle/>
          <a:p>
            <a:pPr algn="ctr"/>
            <a:r>
              <a:rPr lang="es-EC" sz="2800" b="1" dirty="0" smtClean="0">
                <a:latin typeface="Comic Sans MS" pitchFamily="66" charset="0"/>
                <a:cs typeface="Times New Roman" pitchFamily="18" charset="0"/>
              </a:rPr>
              <a:t>$221.88</a:t>
            </a:r>
            <a:endParaRPr lang="es-ES" sz="2800" dirty="0">
              <a:latin typeface="Comic Sans MS" pitchFamily="66" charset="0"/>
            </a:endParaRPr>
          </a:p>
        </p:txBody>
      </p:sp>
      <p:sp>
        <p:nvSpPr>
          <p:cNvPr id="7" name="6 Rectángulo"/>
          <p:cNvSpPr/>
          <p:nvPr/>
        </p:nvSpPr>
        <p:spPr>
          <a:xfrm>
            <a:off x="5220072" y="2348880"/>
            <a:ext cx="3600400" cy="1384995"/>
          </a:xfrm>
          <a:prstGeom prst="rect">
            <a:avLst/>
          </a:prstGeom>
        </p:spPr>
        <p:txBody>
          <a:bodyPr wrap="square">
            <a:spAutoFit/>
          </a:bodyPr>
          <a:lstStyle/>
          <a:p>
            <a:pPr algn="ctr">
              <a:spcBef>
                <a:spcPct val="0"/>
              </a:spcBef>
            </a:pPr>
            <a:r>
              <a:rPr lang="es-EC" sz="2800" b="1" cap="all" dirty="0" smtClean="0">
                <a:ln w="500">
                  <a:solidFill>
                    <a:schemeClr val="tx2">
                      <a:shade val="10000"/>
                      <a:satMod val="135000"/>
                    </a:schemeClr>
                  </a:solidFill>
                </a:ln>
                <a:solidFill>
                  <a:schemeClr val="bg1"/>
                </a:solidFill>
                <a:latin typeface="Comic Sans MS" pitchFamily="66" charset="0"/>
                <a:ea typeface="+mj-ea"/>
                <a:cs typeface="Times New Roman" pitchFamily="18" charset="0"/>
              </a:rPr>
              <a:t>Intel Core 2 Duo Processor E8500 3.16GHz</a:t>
            </a:r>
            <a:endParaRPr lang="es-ES" sz="2800" b="1" cap="all" dirty="0" smtClean="0">
              <a:ln w="500">
                <a:solidFill>
                  <a:schemeClr val="tx2">
                    <a:shade val="10000"/>
                    <a:satMod val="135000"/>
                  </a:schemeClr>
                </a:solidFill>
              </a:ln>
              <a:solidFill>
                <a:schemeClr val="bg1"/>
              </a:solidFill>
              <a:latin typeface="Comic Sans MS" pitchFamily="66" charset="0"/>
              <a:ea typeface="+mj-ea"/>
              <a:cs typeface="Times New Roman" pitchFamily="18" charset="0"/>
            </a:endParaRPr>
          </a:p>
        </p:txBody>
      </p:sp>
      <p:sp>
        <p:nvSpPr>
          <p:cNvPr id="8" name="7 Rectángulo"/>
          <p:cNvSpPr/>
          <p:nvPr/>
        </p:nvSpPr>
        <p:spPr>
          <a:xfrm>
            <a:off x="6084168" y="3717032"/>
            <a:ext cx="1686680" cy="523220"/>
          </a:xfrm>
          <a:prstGeom prst="rect">
            <a:avLst/>
          </a:prstGeom>
        </p:spPr>
        <p:txBody>
          <a:bodyPr wrap="none">
            <a:spAutoFit/>
          </a:bodyPr>
          <a:lstStyle/>
          <a:p>
            <a:r>
              <a:rPr lang="es-EC" sz="2800" b="1" dirty="0" smtClean="0">
                <a:latin typeface="Comic Sans MS" pitchFamily="66" charset="0"/>
                <a:cs typeface="Times New Roman" pitchFamily="18" charset="0"/>
              </a:rPr>
              <a:t>$248.77</a:t>
            </a:r>
            <a:endParaRPr lang="es-ES" sz="2800" dirty="0">
              <a:latin typeface="Comic Sans MS" pitchFamily="66" charset="0"/>
            </a:endParaRPr>
          </a:p>
        </p:txBody>
      </p:sp>
      <p:pic>
        <p:nvPicPr>
          <p:cNvPr id="11" name="10 Marcador de posición de imagen" descr="jbl-m-25747594_1063.jpg"/>
          <p:cNvPicPr>
            <a:picLocks noGrp="1" noChangeAspect="1"/>
          </p:cNvPicPr>
          <p:nvPr>
            <p:ph type="pic" idx="1"/>
          </p:nvPr>
        </p:nvPicPr>
        <p:blipFill>
          <a:blip r:embed="rId2" cstate="print"/>
          <a:srcRect t="19" b="19"/>
          <a:stretch>
            <a:fillRect/>
          </a:stretch>
        </p:blipFill>
        <p:spPr>
          <a:xfrm>
            <a:off x="611560" y="1052736"/>
            <a:ext cx="4206240" cy="4206240"/>
          </a:xfrm>
          <a:prstGeom prst="snip2DiagRect">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11 Rectángulo"/>
          <p:cNvSpPr/>
          <p:nvPr/>
        </p:nvSpPr>
        <p:spPr>
          <a:xfrm>
            <a:off x="5183560" y="4509120"/>
            <a:ext cx="3960440" cy="1384995"/>
          </a:xfrm>
          <a:prstGeom prst="rect">
            <a:avLst/>
          </a:prstGeom>
        </p:spPr>
        <p:txBody>
          <a:bodyPr wrap="square">
            <a:spAutoFit/>
          </a:bodyPr>
          <a:lstStyle/>
          <a:p>
            <a:pPr algn="ctr"/>
            <a:r>
              <a:rPr lang="es-EC" sz="2800" b="1" cap="all" dirty="0" smtClean="0">
                <a:ln w="500">
                  <a:solidFill>
                    <a:schemeClr val="tx2">
                      <a:shade val="10000"/>
                      <a:satMod val="135000"/>
                    </a:schemeClr>
                  </a:solidFill>
                </a:ln>
                <a:solidFill>
                  <a:schemeClr val="bg1"/>
                </a:solidFill>
                <a:latin typeface="Comic Sans MS" pitchFamily="66" charset="0"/>
                <a:ea typeface="+mj-ea"/>
                <a:cs typeface="Times New Roman" pitchFamily="18" charset="0"/>
              </a:rPr>
              <a:t>Intel Core 2 Duo Processor E8600 3.33GHz</a:t>
            </a:r>
            <a:endParaRPr lang="es-ES" sz="2800" b="1" cap="all" dirty="0" smtClean="0">
              <a:ln w="500">
                <a:solidFill>
                  <a:schemeClr val="tx2">
                    <a:shade val="10000"/>
                    <a:satMod val="135000"/>
                  </a:schemeClr>
                </a:solidFill>
              </a:ln>
              <a:solidFill>
                <a:schemeClr val="bg1"/>
              </a:solidFill>
              <a:latin typeface="Comic Sans MS" pitchFamily="66" charset="0"/>
              <a:ea typeface="+mj-ea"/>
              <a:cs typeface="Times New Roman" pitchFamily="18" charset="0"/>
            </a:endParaRPr>
          </a:p>
        </p:txBody>
      </p:sp>
      <p:sp>
        <p:nvSpPr>
          <p:cNvPr id="13" name="12 Rectángulo"/>
          <p:cNvSpPr/>
          <p:nvPr/>
        </p:nvSpPr>
        <p:spPr>
          <a:xfrm>
            <a:off x="6228184" y="5949280"/>
            <a:ext cx="1686680" cy="523220"/>
          </a:xfrm>
          <a:prstGeom prst="rect">
            <a:avLst/>
          </a:prstGeom>
        </p:spPr>
        <p:txBody>
          <a:bodyPr wrap="none">
            <a:spAutoFit/>
          </a:bodyPr>
          <a:lstStyle/>
          <a:p>
            <a:r>
              <a:rPr lang="es-EC" sz="2800" b="1" dirty="0" smtClean="0">
                <a:latin typeface="Comic Sans MS" pitchFamily="66" charset="0"/>
                <a:cs typeface="Times New Roman" pitchFamily="18" charset="0"/>
              </a:rPr>
              <a:t>$353.66</a:t>
            </a:r>
            <a:endParaRPr lang="es-ES" sz="2800"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944</TotalTime>
  <Words>850</Words>
  <Application>Microsoft Office PowerPoint</Application>
  <PresentationFormat>Presentación en pantalla (4:3)</PresentationFormat>
  <Paragraphs>157</Paragraphs>
  <Slides>37</Slides>
  <Notes>2</Notes>
  <HiddenSlides>0</HiddenSlides>
  <MMClips>4</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Opulento</vt:lpstr>
      <vt:lpstr>Lisseth Borbor Chicaiza Estefania Oviedo Panta</vt:lpstr>
      <vt:lpstr>AMD vs INTEL</vt:lpstr>
      <vt:lpstr>Diapositiva 3</vt:lpstr>
      <vt:lpstr>Diapositiva 4</vt:lpstr>
      <vt:lpstr>Diapositiva 5</vt:lpstr>
      <vt:lpstr>Pasado</vt:lpstr>
      <vt:lpstr>Diapositiva 7</vt:lpstr>
      <vt:lpstr>Diapositiva 8</vt:lpstr>
      <vt:lpstr>Intel Core 2 Duo Processor E8400 3GHz</vt:lpstr>
      <vt:lpstr>Intel Core 2 Quad Processor Q8400 2.66GHz</vt:lpstr>
      <vt:lpstr>Intel Core i3 Processor i3-530 2.93GHz </vt:lpstr>
      <vt:lpstr>Diapositiva 12</vt:lpstr>
      <vt:lpstr>Diapositiva 13</vt:lpstr>
      <vt:lpstr>Ranking de procesadores Intel®</vt:lpstr>
      <vt:lpstr>Diapositiva 15</vt:lpstr>
      <vt:lpstr>Diapositiva 16</vt:lpstr>
      <vt:lpstr>Diapositiva 17</vt:lpstr>
      <vt:lpstr>Pasado</vt:lpstr>
      <vt:lpstr>Diapositiva 19</vt:lpstr>
      <vt:lpstr>Presente</vt:lpstr>
      <vt:lpstr>Procesadores</vt:lpstr>
      <vt:lpstr>Diapositiva 22</vt:lpstr>
      <vt:lpstr>Diapositiva 23</vt:lpstr>
      <vt:lpstr>Diapositiva 24</vt:lpstr>
      <vt:lpstr>Diapositiva 25</vt:lpstr>
      <vt:lpstr>Diapositiva 26</vt:lpstr>
      <vt:lpstr>Diapositiva 27</vt:lpstr>
      <vt:lpstr>Tarjetas gráficas AMD  </vt:lpstr>
      <vt:lpstr>Diapositiva 29</vt:lpstr>
      <vt:lpstr>   Chipsets    </vt:lpstr>
      <vt:lpstr>Diapositiva 31</vt:lpstr>
      <vt:lpstr>Diapositiva 32</vt:lpstr>
      <vt:lpstr>INTEL  VS AMD</vt:lpstr>
      <vt:lpstr>Diapositiva 34</vt:lpstr>
      <vt:lpstr>Diapositiva 35</vt:lpstr>
      <vt:lpstr>AMD vs Intel Comparación del procesador gráfico de 2010</vt:lpstr>
      <vt:lpstr>Conclusión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vs AMD</dc:title>
  <dc:creator>lichi</dc:creator>
  <cp:lastModifiedBy>Jacqueline Mejia</cp:lastModifiedBy>
  <cp:revision>49</cp:revision>
  <dcterms:created xsi:type="dcterms:W3CDTF">2010-10-21T02:12:25Z</dcterms:created>
  <dcterms:modified xsi:type="dcterms:W3CDTF">2010-11-04T17:56:18Z</dcterms:modified>
</cp:coreProperties>
</file>