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69" r:id="rId6"/>
    <p:sldId id="259" r:id="rId7"/>
    <p:sldId id="263" r:id="rId8"/>
    <p:sldId id="270" r:id="rId9"/>
    <p:sldId id="271" r:id="rId10"/>
    <p:sldId id="266" r:id="rId11"/>
    <p:sldId id="267" r:id="rId12"/>
    <p:sldId id="264" r:id="rId13"/>
    <p:sldId id="265" r:id="rId14"/>
    <p:sldId id="260"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382153"/>
    <a:srgbClr val="1B812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14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16" name="15 Marcador de número de diapositiva"/>
          <p:cNvSpPr>
            <a:spLocks noGrp="1"/>
          </p:cNvSpPr>
          <p:nvPr>
            <p:ph type="sldNum" sz="quarter" idx="11"/>
          </p:nvPr>
        </p:nvSpPr>
        <p:spPr/>
        <p:txBody>
          <a:bodyPr/>
          <a:lstStyle/>
          <a:p>
            <a:fld id="{9EA9A82D-DFF8-4241-882A-7DC175131FBD}" type="slidenum">
              <a:rPr lang="es-ES" smtClean="0"/>
              <a:pPr/>
              <a:t>‹Nº›</a:t>
            </a:fld>
            <a:endParaRPr lang="es-ES" dirty="0"/>
          </a:p>
        </p:txBody>
      </p:sp>
      <p:sp>
        <p:nvSpPr>
          <p:cNvPr id="17" name="16 Marcador de pie de página"/>
          <p:cNvSpPr>
            <a:spLocks noGrp="1"/>
          </p:cNvSpPr>
          <p:nvPr>
            <p:ph type="ftr" sz="quarter" idx="12"/>
          </p:nvPr>
        </p:nvSpPr>
        <p:spPr/>
        <p:txBody>
          <a:bodyPr/>
          <a:lstStyle/>
          <a:p>
            <a:endParaRPr lang="es-ES" dirty="0"/>
          </a:p>
        </p:txBody>
      </p:sp>
    </p:spTree>
  </p:cSld>
  <p:clrMapOvr>
    <a:masterClrMapping/>
  </p:clrMapOvr>
  <p:transition>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EA9A82D-DFF8-4241-882A-7DC175131FBD}" type="slidenum">
              <a:rPr lang="es-ES" smtClean="0"/>
              <a:pPr/>
              <a:t>‹Nº›</a:t>
            </a:fld>
            <a:endParaRPr lang="es-ES" dirty="0"/>
          </a:p>
        </p:txBody>
      </p:sp>
    </p:spTree>
  </p:cSld>
  <p:clrMapOvr>
    <a:masterClrMapping/>
  </p:clrMapOvr>
  <p:transition>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EA9A82D-DFF8-4241-882A-7DC175131FBD}" type="slidenum">
              <a:rPr lang="es-ES" smtClean="0"/>
              <a:pPr/>
              <a:t>‹Nº›</a:t>
            </a:fld>
            <a:endParaRPr lang="es-ES" dirty="0"/>
          </a:p>
        </p:txBody>
      </p:sp>
    </p:spTree>
  </p:cSld>
  <p:clrMapOvr>
    <a:masterClrMapping/>
  </p:clrMapOvr>
  <p:transition>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D9756DAD-BB42-45F9-A0BB-4779FEE0FD7A}" type="datetimeFigureOut">
              <a:rPr lang="es-ES" smtClean="0"/>
              <a:pPr/>
              <a:t>28/10/2010</a:t>
            </a:fld>
            <a:endParaRPr lang="es-ES" dirty="0"/>
          </a:p>
        </p:txBody>
      </p:sp>
      <p:sp>
        <p:nvSpPr>
          <p:cNvPr id="15" name="14 Marcador de número de diapositiva"/>
          <p:cNvSpPr>
            <a:spLocks noGrp="1"/>
          </p:cNvSpPr>
          <p:nvPr>
            <p:ph type="sldNum" sz="quarter" idx="15"/>
          </p:nvPr>
        </p:nvSpPr>
        <p:spPr/>
        <p:txBody>
          <a:bodyPr/>
          <a:lstStyle>
            <a:lvl1pPr algn="ctr">
              <a:defRPr/>
            </a:lvl1pPr>
          </a:lstStyle>
          <a:p>
            <a:fld id="{9EA9A82D-DFF8-4241-882A-7DC175131FBD}" type="slidenum">
              <a:rPr lang="es-ES" smtClean="0"/>
              <a:pPr/>
              <a:t>‹Nº›</a:t>
            </a:fld>
            <a:endParaRPr lang="es-ES" dirty="0"/>
          </a:p>
        </p:txBody>
      </p:sp>
      <p:sp>
        <p:nvSpPr>
          <p:cNvPr id="16" name="15 Marcador de pie de página"/>
          <p:cNvSpPr>
            <a:spLocks noGrp="1"/>
          </p:cNvSpPr>
          <p:nvPr>
            <p:ph type="ftr" sz="quarter" idx="16"/>
          </p:nvPr>
        </p:nvSpPr>
        <p:spPr/>
        <p:txBody>
          <a:bodyPr/>
          <a:lstStyle/>
          <a:p>
            <a:endParaRPr lang="es-ES" dirty="0"/>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transition>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EA9A82D-DFF8-4241-882A-7DC175131FBD}" type="slidenum">
              <a:rPr lang="es-ES" smtClean="0"/>
              <a:pPr/>
              <a:t>‹Nº›</a:t>
            </a:fld>
            <a:endParaRPr lang="es-ES" dirty="0"/>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9EA9A82D-DFF8-4241-882A-7DC175131FBD}" type="slidenum">
              <a:rPr lang="es-ES" smtClean="0"/>
              <a:pPr/>
              <a:t>‹Nº›</a:t>
            </a:fld>
            <a:endParaRPr lang="es-ES" dirty="0"/>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9EA9A82D-DFF8-4241-882A-7DC175131FBD}" type="slidenum">
              <a:rPr lang="es-ES" smtClean="0"/>
              <a:pPr/>
              <a:t>‹Nº›</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7" name="6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9EA9A82D-DFF8-4241-882A-7DC175131FBD}" type="slidenum">
              <a:rPr lang="es-ES" smtClean="0"/>
              <a:pPr/>
              <a:t>‹Nº›</a:t>
            </a:fld>
            <a:endParaRPr lang="es-ES" dirty="0"/>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transition>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9EA9A82D-DFF8-4241-882A-7DC175131FBD}" type="slidenum">
              <a:rPr lang="es-ES" smtClean="0"/>
              <a:pPr/>
              <a:t>‹Nº›</a:t>
            </a:fld>
            <a:endParaRPr lang="es-ES" dirty="0"/>
          </a:p>
        </p:txBody>
      </p:sp>
    </p:spTree>
  </p:cSld>
  <p:clrMapOvr>
    <a:masterClrMapping/>
  </p:clrMapOvr>
  <p:transition>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D9756DAD-BB42-45F9-A0BB-4779FEE0FD7A}" type="datetimeFigureOut">
              <a:rPr lang="es-ES" smtClean="0"/>
              <a:pPr/>
              <a:t>28/10/2010</a:t>
            </a:fld>
            <a:endParaRPr lang="es-ES" dirty="0"/>
          </a:p>
        </p:txBody>
      </p:sp>
      <p:sp>
        <p:nvSpPr>
          <p:cNvPr id="9" name="8 Marcador de número de diapositiva"/>
          <p:cNvSpPr>
            <a:spLocks noGrp="1"/>
          </p:cNvSpPr>
          <p:nvPr>
            <p:ph type="sldNum" sz="quarter" idx="15"/>
          </p:nvPr>
        </p:nvSpPr>
        <p:spPr/>
        <p:txBody>
          <a:bodyPr/>
          <a:lstStyle/>
          <a:p>
            <a:fld id="{9EA9A82D-DFF8-4241-882A-7DC175131FBD}" type="slidenum">
              <a:rPr lang="es-ES" smtClean="0"/>
              <a:pPr/>
              <a:t>‹Nº›</a:t>
            </a:fld>
            <a:endParaRPr lang="es-ES" dirty="0"/>
          </a:p>
        </p:txBody>
      </p:sp>
      <p:sp>
        <p:nvSpPr>
          <p:cNvPr id="10" name="9 Marcador de pie de página"/>
          <p:cNvSpPr>
            <a:spLocks noGrp="1"/>
          </p:cNvSpPr>
          <p:nvPr>
            <p:ph type="ftr" sz="quarter" idx="16"/>
          </p:nvPr>
        </p:nvSpPr>
        <p:spPr/>
        <p:txBody>
          <a:bodyPr/>
          <a:lstStyle/>
          <a:p>
            <a:endParaRPr lang="es-ES" dirty="0"/>
          </a:p>
        </p:txBody>
      </p:sp>
    </p:spTree>
  </p:cSld>
  <p:clrMapOvr>
    <a:masterClrMapping/>
  </p:clrMapOvr>
  <p:transition>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D9756DAD-BB42-45F9-A0BB-4779FEE0FD7A}" type="datetimeFigureOut">
              <a:rPr lang="es-ES" smtClean="0"/>
              <a:pPr/>
              <a:t>28/10/2010</a:t>
            </a:fld>
            <a:endParaRPr lang="es-ES" dirty="0"/>
          </a:p>
        </p:txBody>
      </p:sp>
      <p:sp>
        <p:nvSpPr>
          <p:cNvPr id="9" name="8 Marcador de número de diapositiva"/>
          <p:cNvSpPr>
            <a:spLocks noGrp="1"/>
          </p:cNvSpPr>
          <p:nvPr>
            <p:ph type="sldNum" sz="quarter" idx="11"/>
          </p:nvPr>
        </p:nvSpPr>
        <p:spPr/>
        <p:txBody>
          <a:bodyPr/>
          <a:lstStyle/>
          <a:p>
            <a:fld id="{9EA9A82D-DFF8-4241-882A-7DC175131FBD}" type="slidenum">
              <a:rPr lang="es-ES" smtClean="0"/>
              <a:pPr/>
              <a:t>‹Nº›</a:t>
            </a:fld>
            <a:endParaRPr lang="es-ES" dirty="0"/>
          </a:p>
        </p:txBody>
      </p:sp>
      <p:sp>
        <p:nvSpPr>
          <p:cNvPr id="10" name="9 Marcador de pie de página"/>
          <p:cNvSpPr>
            <a:spLocks noGrp="1"/>
          </p:cNvSpPr>
          <p:nvPr>
            <p:ph type="ftr" sz="quarter" idx="12"/>
          </p:nvPr>
        </p:nvSpPr>
        <p:spPr/>
        <p:txBody>
          <a:bodyPr/>
          <a:lstStyle/>
          <a:p>
            <a:endParaRPr lang="es-ES" dirty="0"/>
          </a:p>
        </p:txBody>
      </p:sp>
    </p:spTree>
  </p:cSld>
  <p:clrMapOvr>
    <a:masterClrMapping/>
  </p:clrMapOvr>
  <p:transition>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756DAD-BB42-45F9-A0BB-4779FEE0FD7A}" type="datetimeFigureOut">
              <a:rPr lang="es-ES" smtClean="0"/>
              <a:pPr/>
              <a:t>28/10/2010</a:t>
            </a:fld>
            <a:endParaRPr lang="es-ES" dirty="0"/>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ES" dirty="0"/>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EA9A82D-DFF8-4241-882A-7DC175131FBD}" type="slidenum">
              <a:rPr lang="es-ES" smtClean="0"/>
              <a:pPr/>
              <a:t>‹Nº›</a:t>
            </a:fld>
            <a:endParaRPr lang="es-ES" dirty="0"/>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circle/>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image" Target="../media/image31.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jpeg"/><Relationship Id="rId2" Type="http://schemas.openxmlformats.org/officeDocument/2006/relationships/image" Target="../media/image7.gif"/><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_rels/slide5.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gif"/><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gif"/><Relationship Id="rId1" Type="http://schemas.openxmlformats.org/officeDocument/2006/relationships/slideLayout" Target="../slideLayouts/slideLayout7.xml"/><Relationship Id="rId4" Type="http://schemas.openxmlformats.org/officeDocument/2006/relationships/image" Target="../media/image25.jpeg"/></Relationships>
</file>

<file path=ppt/slides/_rels/slide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71472" y="3714752"/>
            <a:ext cx="8215370" cy="1368000"/>
          </a:xfrm>
          <a:prstGeom prst="frame">
            <a:avLst/>
          </a:prstGeom>
          <a:ln>
            <a:noFill/>
            <a:prstDash val="sysDash"/>
          </a:ln>
          <a:effectLst>
            <a:glow rad="228600">
              <a:schemeClr val="accent1">
                <a:satMod val="175000"/>
                <a:alpha val="40000"/>
              </a:schemeClr>
            </a:glow>
            <a:outerShdw blurRad="95000" rotWithShape="0">
              <a:srgbClr val="000000">
                <a:alpha val="50000"/>
              </a:srgbClr>
            </a:outerShdw>
            <a:softEdge rad="12700"/>
          </a:effectLst>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lightRig rig="threePt" dir="t"/>
            </a:scene3d>
            <a:sp3d extrusionH="57150">
              <a:bevelT w="38100" h="38100"/>
            </a:sp3d>
          </a:bodyPr>
          <a:lstStyle/>
          <a:p>
            <a:pPr algn="ctr"/>
            <a:r>
              <a:rPr lang="es-ES" sz="8000" b="1" u="sng" dirty="0" smtClean="0">
                <a:solidFill>
                  <a:schemeClr val="accent4">
                    <a:lumMod val="50000"/>
                  </a:schemeClr>
                </a:solidFill>
                <a:effectLst>
                  <a:glow rad="63500">
                    <a:schemeClr val="accent2">
                      <a:satMod val="175000"/>
                      <a:alpha val="40000"/>
                    </a:schemeClr>
                  </a:glow>
                  <a:innerShdw blurRad="50800" dist="25400" dir="13500000">
                    <a:prstClr val="black">
                      <a:alpha val="70000"/>
                    </a:prstClr>
                  </a:innerShdw>
                </a:effectLst>
                <a:latin typeface="Berlin Sans FB Demi" pitchFamily="34" charset="0"/>
              </a:rPr>
              <a:t>Hewlett - Packard</a:t>
            </a:r>
            <a:endParaRPr lang="es-ES" sz="8000" b="1" u="sng" dirty="0">
              <a:solidFill>
                <a:schemeClr val="accent4">
                  <a:lumMod val="50000"/>
                </a:schemeClr>
              </a:solidFill>
              <a:effectLst>
                <a:glow rad="63500">
                  <a:schemeClr val="accent2">
                    <a:satMod val="175000"/>
                    <a:alpha val="40000"/>
                  </a:schemeClr>
                </a:glow>
                <a:innerShdw blurRad="50800" dist="25400" dir="13500000">
                  <a:prstClr val="black">
                    <a:alpha val="70000"/>
                  </a:prstClr>
                </a:innerShdw>
              </a:effectLst>
              <a:latin typeface="Berlin Sans FB Demi" pitchFamily="34" charset="0"/>
            </a:endParaRPr>
          </a:p>
        </p:txBody>
      </p:sp>
      <p:pic>
        <p:nvPicPr>
          <p:cNvPr id="5" name="4 Imagen" descr="Infraestructura-Convergente-de-Hewlett-Packard-HP.jpg"/>
          <p:cNvPicPr>
            <a:picLocks noChangeAspect="1"/>
          </p:cNvPicPr>
          <p:nvPr/>
        </p:nvPicPr>
        <p:blipFill>
          <a:blip r:embed="rId2" cstate="print"/>
          <a:srcRect l="1538" t="3532" r="3077" b="11349"/>
          <a:stretch>
            <a:fillRect/>
          </a:stretch>
        </p:blipFill>
        <p:spPr>
          <a:xfrm>
            <a:off x="2428860" y="857232"/>
            <a:ext cx="4429124" cy="2143140"/>
          </a:xfrm>
          <a:prstGeom prst="round2DiagRect">
            <a:avLst>
              <a:gd name="adj1" fmla="val 16667"/>
              <a:gd name="adj2" fmla="val 0"/>
            </a:avLst>
          </a:prstGeom>
          <a:ln w="88900" cap="sq">
            <a:solidFill>
              <a:schemeClr val="bg2">
                <a:lumMod val="50000"/>
              </a:schemeClr>
            </a:solidFill>
            <a:miter lim="800000"/>
          </a:ln>
          <a:effectLst>
            <a:glow rad="228600">
              <a:schemeClr val="accent2">
                <a:satMod val="175000"/>
                <a:alpha val="40000"/>
              </a:schemeClr>
            </a:glow>
            <a:innerShdw blurRad="63500" dist="50800" dir="13500000">
              <a:prstClr val="black">
                <a:alpha val="50000"/>
              </a:prstClr>
            </a:innerShdw>
            <a:reflection blurRad="6350" stA="50000" endA="300" endPos="38500" dist="50800" dir="5400000" sy="-100000" algn="bl" rotWithShape="0"/>
          </a:effectLst>
          <a:scene3d>
            <a:camera prst="orthographicFront"/>
            <a:lightRig rig="threePt" dir="t"/>
          </a:scene3d>
          <a:sp3d>
            <a:bevelT w="139700" h="139700" prst="divot"/>
          </a:sp3d>
        </p:spPr>
      </p:pic>
      <p:sp>
        <p:nvSpPr>
          <p:cNvPr id="6" name="5 CuadroTexto"/>
          <p:cNvSpPr txBox="1"/>
          <p:nvPr/>
        </p:nvSpPr>
        <p:spPr>
          <a:xfrm>
            <a:off x="4643438" y="5357826"/>
            <a:ext cx="3842446" cy="830997"/>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buBlip>
                <a:blip r:embed="rId3"/>
              </a:buBlip>
            </a:pPr>
            <a:r>
              <a:rPr lang="es-EC" sz="2400" b="1" cap="all" dirty="0" smtClean="0">
                <a:ln/>
                <a:solidFill>
                  <a:schemeClr val="accent1">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Juan José Parra.</a:t>
            </a:r>
          </a:p>
          <a:p>
            <a:pPr>
              <a:buBlip>
                <a:blip r:embed="rId3"/>
              </a:buBlip>
            </a:pPr>
            <a:r>
              <a:rPr lang="es-EC" sz="2400" b="1" cap="all" dirty="0" smtClean="0">
                <a:ln/>
                <a:solidFill>
                  <a:schemeClr val="accent1">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 Belén Aguilera</a:t>
            </a:r>
            <a:r>
              <a:rPr lang="es-EC" b="1" cap="all" dirty="0" smtClean="0">
                <a:ln/>
                <a:solidFill>
                  <a:schemeClr val="accent1">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endParaRPr lang="es-EC" b="1" cap="all" dirty="0">
              <a:ln/>
              <a:solidFill>
                <a:schemeClr val="accent1">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28596" y="357166"/>
            <a:ext cx="8229600" cy="756000"/>
          </a:xfrm>
        </p:spPr>
        <p:txBody>
          <a:bodyPr>
            <a:prstTxWarp prst="textCanUp">
              <a:avLst>
                <a:gd name="adj" fmla="val 78515"/>
              </a:avLst>
            </a:prstTxWarp>
            <a:normAutofit/>
          </a:bodyPr>
          <a:lstStyle/>
          <a:p>
            <a:pPr algn="ctr"/>
            <a:r>
              <a:rPr lang="es-ES_tradnl" sz="4000" b="1" dirty="0" smtClean="0">
                <a:ln w="11430"/>
                <a:solidFill>
                  <a:schemeClr val="tx2">
                    <a:lumMod val="50000"/>
                  </a:schemeClr>
                </a:solidFill>
                <a:effectLst>
                  <a:glow rad="228600">
                    <a:schemeClr val="bg2">
                      <a:lumMod val="50000"/>
                    </a:schemeClr>
                  </a:glow>
                  <a:outerShdw blurRad="50800" dist="38100" dir="10800000" algn="r" rotWithShape="0">
                    <a:prstClr val="black">
                      <a:alpha val="40000"/>
                    </a:prstClr>
                  </a:outerShdw>
                </a:effectLst>
                <a:latin typeface="Berlin Sans FB Demi" pitchFamily="34" charset="0"/>
                <a:ea typeface="+mn-ea"/>
                <a:cs typeface="+mn-cs"/>
              </a:rPr>
              <a:t>Directivos</a:t>
            </a:r>
            <a:r>
              <a:rPr lang="es-ES_tradnl"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rgbClr val="382153"/>
                  </a:glow>
                  <a:outerShdw blurRad="50800" dist="38100" dir="10800000" algn="r" rotWithShape="0">
                    <a:prstClr val="black">
                      <a:alpha val="40000"/>
                    </a:prstClr>
                  </a:outerShdw>
                </a:effectLst>
                <a:latin typeface="Berlin Sans FB Demi" pitchFamily="34" charset="0"/>
                <a:ea typeface="+mn-ea"/>
                <a:cs typeface="+mn-cs"/>
              </a:rPr>
              <a:t> </a:t>
            </a:r>
            <a:r>
              <a:rPr lang="es-ES_tradnl" sz="4000" b="1" dirty="0" smtClean="0">
                <a:ln w="11430"/>
                <a:solidFill>
                  <a:schemeClr val="tx2">
                    <a:lumMod val="50000"/>
                  </a:schemeClr>
                </a:solidFill>
                <a:effectLst>
                  <a:glow rad="228600">
                    <a:schemeClr val="bg2">
                      <a:lumMod val="50000"/>
                    </a:schemeClr>
                  </a:glow>
                  <a:outerShdw blurRad="50800" dist="38100" dir="10800000" algn="r" rotWithShape="0">
                    <a:prstClr val="black">
                      <a:alpha val="40000"/>
                    </a:prstClr>
                  </a:outerShdw>
                </a:effectLst>
                <a:latin typeface="Berlin Sans FB Demi" pitchFamily="34" charset="0"/>
                <a:ea typeface="+mn-ea"/>
                <a:cs typeface="+mn-cs"/>
              </a:rPr>
              <a:t>de la Empresa</a:t>
            </a:r>
            <a:endParaRPr lang="es-EC" sz="4000" b="1" dirty="0">
              <a:ln w="11430"/>
              <a:solidFill>
                <a:schemeClr val="tx2">
                  <a:lumMod val="50000"/>
                </a:schemeClr>
              </a:solidFill>
              <a:effectLst>
                <a:glow rad="228600">
                  <a:schemeClr val="bg2">
                    <a:lumMod val="50000"/>
                  </a:schemeClr>
                </a:glow>
                <a:outerShdw blurRad="50800" dist="38100" dir="10800000" algn="r" rotWithShape="0">
                  <a:prstClr val="black">
                    <a:alpha val="40000"/>
                  </a:prstClr>
                </a:outerShdw>
              </a:effectLst>
              <a:latin typeface="Berlin Sans FB Demi" pitchFamily="34" charset="0"/>
              <a:ea typeface="+mn-ea"/>
              <a:cs typeface="+mn-cs"/>
            </a:endParaRPr>
          </a:p>
        </p:txBody>
      </p:sp>
      <p:sp>
        <p:nvSpPr>
          <p:cNvPr id="5" name="4 Marcador de contenido"/>
          <p:cNvSpPr>
            <a:spLocks noGrp="1"/>
          </p:cNvSpPr>
          <p:nvPr>
            <p:ph idx="1"/>
          </p:nvPr>
        </p:nvSpPr>
        <p:spPr>
          <a:xfrm>
            <a:off x="642910" y="1071546"/>
            <a:ext cx="8229600" cy="4429124"/>
          </a:xfrm>
        </p:spPr>
        <p:txBody>
          <a:bodyPr>
            <a:normAutofit/>
          </a:bodyPr>
          <a:lstStyle/>
          <a:p>
            <a:pPr>
              <a:buNone/>
            </a:pPr>
            <a:r>
              <a:rPr lang="es-EC" sz="2000" dirty="0" smtClean="0">
                <a:latin typeface="Berlin Sans FB" pitchFamily="34" charset="0"/>
              </a:rPr>
              <a:t>    Leo Apotheker director general y consejero delegado de HP, antes director general de SAP. </a:t>
            </a:r>
            <a:endParaRPr lang="es-EC" dirty="0" smtClean="0">
              <a:latin typeface="Berlin Sans FB" pitchFamily="34" charset="0"/>
            </a:endParaRPr>
          </a:p>
        </p:txBody>
      </p:sp>
      <p:pic>
        <p:nvPicPr>
          <p:cNvPr id="7" name="6 Imagen" descr="imagesCAQCH9C2.jpg"/>
          <p:cNvPicPr>
            <a:picLocks noChangeAspect="1"/>
          </p:cNvPicPr>
          <p:nvPr/>
        </p:nvPicPr>
        <p:blipFill>
          <a:blip r:embed="rId2" cstate="print"/>
          <a:srcRect l="23000" t="2751" r="6126"/>
          <a:stretch>
            <a:fillRect/>
          </a:stretch>
        </p:blipFill>
        <p:spPr>
          <a:xfrm>
            <a:off x="3786182" y="1785926"/>
            <a:ext cx="1296144" cy="18002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1" name="10 CuadroTexto"/>
          <p:cNvSpPr txBox="1"/>
          <p:nvPr/>
        </p:nvSpPr>
        <p:spPr>
          <a:xfrm>
            <a:off x="714348" y="3786190"/>
            <a:ext cx="7920880" cy="707886"/>
          </a:xfrm>
          <a:prstGeom prst="rect">
            <a:avLst/>
          </a:prstGeom>
          <a:noFill/>
        </p:spPr>
        <p:txBody>
          <a:bodyPr wrap="square" rtlCol="0">
            <a:spAutoFit/>
          </a:bodyPr>
          <a:lstStyle/>
          <a:p>
            <a:pPr>
              <a:buClr>
                <a:srgbClr val="C00000"/>
              </a:buClr>
              <a:buSzPct val="105000"/>
            </a:pPr>
            <a:r>
              <a:rPr lang="es-ES_tradnl" sz="2000" dirty="0" smtClean="0">
                <a:latin typeface="Berlin Sans FB" pitchFamily="34" charset="0"/>
              </a:rPr>
              <a:t>Ray Lane, presidente no ejecutivo, antes era el segundo ejecutivo más                    importante de Oracle Corp.</a:t>
            </a:r>
            <a:endParaRPr lang="es-EC" sz="2000" dirty="0">
              <a:latin typeface="Berlin Sans FB" pitchFamily="34" charset="0"/>
            </a:endParaRPr>
          </a:p>
        </p:txBody>
      </p:sp>
      <p:pic>
        <p:nvPicPr>
          <p:cNvPr id="12" name="11 Imagen" descr="imagesCASTQ8WN.jpg"/>
          <p:cNvPicPr>
            <a:picLocks noChangeAspect="1"/>
          </p:cNvPicPr>
          <p:nvPr/>
        </p:nvPicPr>
        <p:blipFill>
          <a:blip r:embed="rId3" cstate="print"/>
          <a:srcRect l="4043" t="5600" r="7017" b="8666"/>
          <a:stretch>
            <a:fillRect/>
          </a:stretch>
        </p:blipFill>
        <p:spPr>
          <a:xfrm>
            <a:off x="3929058" y="4500570"/>
            <a:ext cx="1368152" cy="184653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642910" y="1071546"/>
          <a:ext cx="7929621" cy="4994499"/>
        </p:xfrm>
        <a:graphic>
          <a:graphicData uri="http://schemas.openxmlformats.org/drawingml/2006/table">
            <a:tbl>
              <a:tblPr/>
              <a:tblGrid>
                <a:gridCol w="1643074"/>
                <a:gridCol w="857256"/>
                <a:gridCol w="928694"/>
                <a:gridCol w="1102188"/>
                <a:gridCol w="1326704"/>
                <a:gridCol w="1143008"/>
                <a:gridCol w="928697"/>
              </a:tblGrid>
              <a:tr h="569477">
                <a:tc>
                  <a:txBody>
                    <a:bodyPr/>
                    <a:lstStyle/>
                    <a:p>
                      <a:pPr algn="ctr">
                        <a:lnSpc>
                          <a:spcPct val="115000"/>
                        </a:lnSpc>
                        <a:spcAft>
                          <a:spcPts val="0"/>
                        </a:spcAft>
                      </a:pPr>
                      <a:r>
                        <a:rPr lang="es-ES" sz="1200" b="1" dirty="0" smtClean="0">
                          <a:solidFill>
                            <a:srgbClr val="FFFF00"/>
                          </a:solidFill>
                          <a:latin typeface="Arial"/>
                          <a:ea typeface="Calibri"/>
                          <a:cs typeface="Times New Roman"/>
                        </a:rPr>
                        <a:t>Nombre</a:t>
                      </a:r>
                      <a:r>
                        <a:rPr lang="es-ES" sz="1200" b="1" baseline="0" dirty="0" smtClean="0">
                          <a:solidFill>
                            <a:srgbClr val="FFFF00"/>
                          </a:solidFill>
                          <a:latin typeface="Arial"/>
                          <a:ea typeface="Calibri"/>
                          <a:cs typeface="Times New Roman"/>
                        </a:rPr>
                        <a:t> del Director</a:t>
                      </a:r>
                      <a:endParaRPr lang="es-EC" sz="1200" dirty="0">
                        <a:solidFill>
                          <a:srgbClr val="FFFF00"/>
                        </a:solidFill>
                        <a:latin typeface="Calibri"/>
                        <a:ea typeface="Calibri"/>
                        <a:cs typeface="Times New Roman"/>
                      </a:endParaRPr>
                    </a:p>
                  </a:txBody>
                  <a:tcPr marL="27366" marR="27366" marT="27366" marB="27366" anchor="ctr">
                    <a:lnL>
                      <a:noFill/>
                    </a:lnL>
                    <a:lnR>
                      <a:noFill/>
                    </a:lnR>
                    <a:lnT>
                      <a:noFill/>
                    </a:lnT>
                    <a:lnB w="12700" cap="flat" cmpd="sng" algn="ctr">
                      <a:noFill/>
                      <a:prstDash val="solid"/>
                      <a:round/>
                      <a:headEnd type="none" w="med" len="med"/>
                      <a:tailEnd type="none" w="med" len="med"/>
                    </a:lnB>
                    <a:solidFill>
                      <a:srgbClr val="666666"/>
                    </a:solidFill>
                  </a:tcPr>
                </a:tc>
                <a:tc>
                  <a:txBody>
                    <a:bodyPr/>
                    <a:lstStyle/>
                    <a:p>
                      <a:pPr algn="ctr">
                        <a:lnSpc>
                          <a:spcPct val="115000"/>
                        </a:lnSpc>
                        <a:spcAft>
                          <a:spcPts val="0"/>
                        </a:spcAft>
                      </a:pPr>
                      <a:r>
                        <a:rPr lang="es-EC" sz="1200" dirty="0" smtClean="0">
                          <a:solidFill>
                            <a:srgbClr val="FFFF00"/>
                          </a:solidFill>
                          <a:latin typeface="Calibri"/>
                          <a:ea typeface="Calibri"/>
                          <a:cs typeface="Times New Roman"/>
                        </a:rPr>
                        <a:t>Auditoria</a:t>
                      </a:r>
                      <a:r>
                        <a:rPr lang="es-EC" sz="1200" baseline="0" dirty="0" smtClean="0">
                          <a:solidFill>
                            <a:srgbClr val="FFFF00"/>
                          </a:solidFill>
                          <a:latin typeface="Calibri"/>
                          <a:ea typeface="Calibri"/>
                          <a:cs typeface="Times New Roman"/>
                        </a:rPr>
                        <a:t> </a:t>
                      </a:r>
                      <a:endParaRPr lang="es-EC" sz="1200" dirty="0">
                        <a:solidFill>
                          <a:srgbClr val="FFFF00"/>
                        </a:solidFill>
                        <a:latin typeface="Calibri"/>
                        <a:ea typeface="Calibri"/>
                        <a:cs typeface="Times New Roman"/>
                      </a:endParaRPr>
                    </a:p>
                  </a:txBody>
                  <a:tcPr marL="27366" marR="27366" marT="27366" marB="27366" anchor="ctr">
                    <a:lnL>
                      <a:noFill/>
                    </a:lnL>
                    <a:lnR>
                      <a:noFill/>
                    </a:lnR>
                    <a:lnT>
                      <a:noFill/>
                    </a:lnT>
                    <a:lnB w="12700" cap="flat" cmpd="sng" algn="ctr">
                      <a:noFill/>
                      <a:prstDash val="solid"/>
                      <a:round/>
                      <a:headEnd type="none" w="med" len="med"/>
                      <a:tailEnd type="none" w="med" len="med"/>
                    </a:lnB>
                    <a:solidFill>
                      <a:srgbClr val="666666"/>
                    </a:solidFill>
                  </a:tcPr>
                </a:tc>
                <a:tc>
                  <a:txBody>
                    <a:bodyPr/>
                    <a:lstStyle/>
                    <a:p>
                      <a:pPr algn="ctr">
                        <a:lnSpc>
                          <a:spcPct val="115000"/>
                        </a:lnSpc>
                        <a:spcAft>
                          <a:spcPts val="0"/>
                        </a:spcAft>
                      </a:pPr>
                      <a:r>
                        <a:rPr lang="es-EC" sz="1200" dirty="0" smtClean="0">
                          <a:solidFill>
                            <a:srgbClr val="FFFF00"/>
                          </a:solidFill>
                          <a:latin typeface="Calibri"/>
                          <a:ea typeface="Calibri"/>
                          <a:cs typeface="Times New Roman"/>
                        </a:rPr>
                        <a:t>Finanzas</a:t>
                      </a:r>
                      <a:r>
                        <a:rPr lang="es-EC" sz="1200" baseline="0" dirty="0" smtClean="0">
                          <a:solidFill>
                            <a:srgbClr val="FFFF00"/>
                          </a:solidFill>
                          <a:latin typeface="Calibri"/>
                          <a:ea typeface="Calibri"/>
                          <a:cs typeface="Times New Roman"/>
                        </a:rPr>
                        <a:t> y Comité de Inversiones</a:t>
                      </a:r>
                      <a:endParaRPr lang="es-EC" sz="1200" dirty="0">
                        <a:solidFill>
                          <a:srgbClr val="FFFF00"/>
                        </a:solidFill>
                        <a:latin typeface="Calibri"/>
                        <a:ea typeface="Calibri"/>
                        <a:cs typeface="Times New Roman"/>
                      </a:endParaRPr>
                    </a:p>
                  </a:txBody>
                  <a:tcPr marL="27366" marR="27366" marT="27366" marB="27366" anchor="ctr">
                    <a:lnL>
                      <a:noFill/>
                    </a:lnL>
                    <a:lnR>
                      <a:noFill/>
                    </a:lnR>
                    <a:lnT>
                      <a:noFill/>
                    </a:lnT>
                    <a:lnB w="12700" cap="flat" cmpd="sng" algn="ctr">
                      <a:noFill/>
                      <a:prstDash val="solid"/>
                      <a:round/>
                      <a:headEnd type="none" w="med" len="med"/>
                      <a:tailEnd type="none" w="med" len="med"/>
                    </a:lnB>
                    <a:solidFill>
                      <a:srgbClr val="666666"/>
                    </a:solidFill>
                  </a:tcPr>
                </a:tc>
                <a:tc>
                  <a:txBody>
                    <a:bodyPr/>
                    <a:lstStyle/>
                    <a:p>
                      <a:pPr algn="ctr">
                        <a:lnSpc>
                          <a:spcPct val="115000"/>
                        </a:lnSpc>
                        <a:spcAft>
                          <a:spcPts val="0"/>
                        </a:spcAft>
                      </a:pPr>
                      <a:r>
                        <a:rPr kumimoji="0" lang="es-ES" sz="1200" kern="1200" dirty="0" smtClean="0">
                          <a:solidFill>
                            <a:srgbClr val="FFFF00"/>
                          </a:solidFill>
                          <a:latin typeface="+mn-lt"/>
                          <a:ea typeface="+mn-ea"/>
                          <a:cs typeface="+mn-cs"/>
                        </a:rPr>
                        <a:t>RRHH y Compensación</a:t>
                      </a:r>
                      <a:br>
                        <a:rPr kumimoji="0" lang="es-ES" sz="1200" kern="1200" dirty="0" smtClean="0">
                          <a:solidFill>
                            <a:srgbClr val="FFFF00"/>
                          </a:solidFill>
                          <a:latin typeface="+mn-lt"/>
                          <a:ea typeface="+mn-ea"/>
                          <a:cs typeface="+mn-cs"/>
                        </a:rPr>
                      </a:br>
                      <a:endParaRPr lang="es-EC" sz="1200" dirty="0">
                        <a:solidFill>
                          <a:srgbClr val="FFFF00"/>
                        </a:solidFill>
                        <a:latin typeface="Calibri"/>
                        <a:ea typeface="Calibri"/>
                        <a:cs typeface="Times New Roman"/>
                      </a:endParaRPr>
                    </a:p>
                  </a:txBody>
                  <a:tcPr marL="27366" marR="27366" marT="27366" marB="27366" anchor="ctr">
                    <a:lnL>
                      <a:noFill/>
                    </a:lnL>
                    <a:lnR>
                      <a:noFill/>
                    </a:lnR>
                    <a:lnT>
                      <a:noFill/>
                    </a:lnT>
                    <a:lnB w="12700" cap="flat" cmpd="sng" algn="ctr">
                      <a:noFill/>
                      <a:prstDash val="solid"/>
                      <a:round/>
                      <a:headEnd type="none" w="med" len="med"/>
                      <a:tailEnd type="none" w="med" len="med"/>
                    </a:lnB>
                    <a:solidFill>
                      <a:srgbClr val="666666"/>
                    </a:solidFill>
                  </a:tcPr>
                </a:tc>
                <a:tc>
                  <a:txBody>
                    <a:bodyPr/>
                    <a:lstStyle/>
                    <a:p>
                      <a:pPr algn="ctr">
                        <a:lnSpc>
                          <a:spcPct val="115000"/>
                        </a:lnSpc>
                        <a:spcAft>
                          <a:spcPts val="0"/>
                        </a:spcAft>
                      </a:pPr>
                      <a:r>
                        <a:rPr kumimoji="0" lang="es-ES" sz="1200" kern="1200" dirty="0" smtClean="0">
                          <a:solidFill>
                            <a:srgbClr val="FFFF00"/>
                          </a:solidFill>
                          <a:latin typeface="+mn-lt"/>
                          <a:ea typeface="+mn-ea"/>
                          <a:cs typeface="+mn-cs"/>
                        </a:rPr>
                        <a:t>Comisión de Nombramientos y Gobernanza</a:t>
                      </a:r>
                      <a:br>
                        <a:rPr kumimoji="0" lang="es-ES" sz="1200" kern="1200" dirty="0" smtClean="0">
                          <a:solidFill>
                            <a:srgbClr val="FFFF00"/>
                          </a:solidFill>
                          <a:latin typeface="+mn-lt"/>
                          <a:ea typeface="+mn-ea"/>
                          <a:cs typeface="+mn-cs"/>
                        </a:rPr>
                      </a:br>
                      <a:endParaRPr lang="es-EC" sz="1200" dirty="0">
                        <a:solidFill>
                          <a:srgbClr val="FFFF00"/>
                        </a:solidFill>
                        <a:latin typeface="Calibri"/>
                        <a:ea typeface="Calibri"/>
                        <a:cs typeface="Times New Roman"/>
                      </a:endParaRPr>
                    </a:p>
                  </a:txBody>
                  <a:tcPr marL="27366" marR="27366" marT="27366" marB="27366" anchor="ctr">
                    <a:lnL>
                      <a:noFill/>
                    </a:lnL>
                    <a:lnR>
                      <a:noFill/>
                    </a:lnR>
                    <a:lnT>
                      <a:noFill/>
                    </a:lnT>
                    <a:lnB w="12700" cap="flat" cmpd="sng" algn="ctr">
                      <a:noFill/>
                      <a:prstDash val="solid"/>
                      <a:round/>
                      <a:headEnd type="none" w="med" len="med"/>
                      <a:tailEnd type="none" w="med" len="med"/>
                    </a:lnB>
                    <a:solidFill>
                      <a:srgbClr val="666666"/>
                    </a:solidFill>
                  </a:tcPr>
                </a:tc>
                <a:tc>
                  <a:txBody>
                    <a:bodyPr/>
                    <a:lstStyle/>
                    <a:p>
                      <a:pPr algn="ctr">
                        <a:lnSpc>
                          <a:spcPct val="115000"/>
                        </a:lnSpc>
                        <a:spcAft>
                          <a:spcPts val="0"/>
                        </a:spcAft>
                      </a:pPr>
                      <a:r>
                        <a:rPr kumimoji="0" lang="es-ES" sz="1200" kern="1200" dirty="0" smtClean="0">
                          <a:solidFill>
                            <a:srgbClr val="FFFF00"/>
                          </a:solidFill>
                          <a:latin typeface="+mn-lt"/>
                          <a:ea typeface="+mn-ea"/>
                          <a:cs typeface="+mn-cs"/>
                        </a:rPr>
                        <a:t>Políticas Públicas</a:t>
                      </a:r>
                      <a:br>
                        <a:rPr kumimoji="0" lang="es-ES" sz="1200" kern="1200" dirty="0" smtClean="0">
                          <a:solidFill>
                            <a:srgbClr val="FFFF00"/>
                          </a:solidFill>
                          <a:latin typeface="+mn-lt"/>
                          <a:ea typeface="+mn-ea"/>
                          <a:cs typeface="+mn-cs"/>
                        </a:rPr>
                      </a:br>
                      <a:endParaRPr lang="es-EC" sz="1200" dirty="0">
                        <a:solidFill>
                          <a:srgbClr val="FFFF00"/>
                        </a:solidFill>
                        <a:latin typeface="Calibri"/>
                        <a:ea typeface="Calibri"/>
                        <a:cs typeface="Times New Roman"/>
                      </a:endParaRPr>
                    </a:p>
                  </a:txBody>
                  <a:tcPr marL="27366" marR="27366" marT="27366" marB="27366" anchor="ctr">
                    <a:lnL>
                      <a:noFill/>
                    </a:lnL>
                    <a:lnR>
                      <a:noFill/>
                    </a:lnR>
                    <a:lnT>
                      <a:noFill/>
                    </a:lnT>
                    <a:lnB w="12700" cap="flat" cmpd="sng" algn="ctr">
                      <a:noFill/>
                      <a:prstDash val="solid"/>
                      <a:round/>
                      <a:headEnd type="none" w="med" len="med"/>
                      <a:tailEnd type="none" w="med" len="med"/>
                    </a:lnB>
                    <a:solidFill>
                      <a:srgbClr val="666666"/>
                    </a:solidFill>
                  </a:tcPr>
                </a:tc>
                <a:tc>
                  <a:txBody>
                    <a:bodyPr/>
                    <a:lstStyle/>
                    <a:p>
                      <a:pPr algn="ctr">
                        <a:lnSpc>
                          <a:spcPct val="115000"/>
                        </a:lnSpc>
                        <a:spcAft>
                          <a:spcPts val="0"/>
                        </a:spcAft>
                      </a:pPr>
                      <a:r>
                        <a:rPr kumimoji="0" lang="es-ES" sz="1200" kern="1200" dirty="0" smtClean="0">
                          <a:solidFill>
                            <a:srgbClr val="FFFF00"/>
                          </a:solidFill>
                          <a:latin typeface="+mn-lt"/>
                          <a:ea typeface="+mn-ea"/>
                          <a:cs typeface="+mn-cs"/>
                        </a:rPr>
                        <a:t>Tecnología</a:t>
                      </a:r>
                      <a:endParaRPr lang="es-EC" sz="1200" dirty="0">
                        <a:solidFill>
                          <a:srgbClr val="FFFF00"/>
                        </a:solidFill>
                        <a:latin typeface="Calibri"/>
                        <a:ea typeface="Calibri"/>
                        <a:cs typeface="Times New Roman"/>
                      </a:endParaRPr>
                    </a:p>
                  </a:txBody>
                  <a:tcPr marL="27366" marR="27366" marT="27366" marB="27366" anchor="ctr">
                    <a:lnL>
                      <a:noFill/>
                    </a:lnL>
                    <a:lnR>
                      <a:noFill/>
                    </a:lnR>
                    <a:lnT>
                      <a:noFill/>
                    </a:lnT>
                    <a:lnB w="12700" cap="flat" cmpd="sng" algn="ctr">
                      <a:noFill/>
                      <a:prstDash val="solid"/>
                      <a:round/>
                      <a:headEnd type="none" w="med" len="med"/>
                      <a:tailEnd type="none" w="med" len="med"/>
                    </a:lnB>
                    <a:solidFill>
                      <a:srgbClr val="666666"/>
                    </a:solidFill>
                  </a:tcPr>
                </a:tc>
              </a:tr>
              <a:tr h="399331">
                <a:tc>
                  <a:txBody>
                    <a:bodyPr/>
                    <a:lstStyle/>
                    <a:p>
                      <a:pPr>
                        <a:lnSpc>
                          <a:spcPct val="115000"/>
                        </a:lnSpc>
                        <a:spcAft>
                          <a:spcPts val="0"/>
                        </a:spcAft>
                      </a:pPr>
                      <a:r>
                        <a:rPr lang="es-ES" sz="1100" b="1" dirty="0">
                          <a:solidFill>
                            <a:srgbClr val="003366"/>
                          </a:solidFill>
                          <a:latin typeface="Arial"/>
                          <a:ea typeface="Times New Roman"/>
                          <a:cs typeface="Times New Roman"/>
                        </a:rPr>
                        <a:t>Marc L. </a:t>
                      </a:r>
                      <a:r>
                        <a:rPr lang="es-ES" sz="1100" b="1" dirty="0" err="1" smtClean="0">
                          <a:solidFill>
                            <a:srgbClr val="003366"/>
                          </a:solidFill>
                          <a:latin typeface="Arial"/>
                          <a:ea typeface="Times New Roman"/>
                          <a:cs typeface="Times New Roman"/>
                        </a:rPr>
                        <a:t>Andreessen</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399331">
                <a:tc>
                  <a:txBody>
                    <a:bodyPr/>
                    <a:lstStyle/>
                    <a:p>
                      <a:pPr>
                        <a:lnSpc>
                          <a:spcPct val="115000"/>
                        </a:lnSpc>
                        <a:spcAft>
                          <a:spcPts val="0"/>
                        </a:spcAft>
                      </a:pPr>
                      <a:r>
                        <a:rPr lang="es-ES" sz="1100" b="1" dirty="0">
                          <a:solidFill>
                            <a:srgbClr val="003366"/>
                          </a:solidFill>
                          <a:latin typeface="Arial"/>
                          <a:ea typeface="Times New Roman"/>
                          <a:cs typeface="Times New Roman"/>
                        </a:rPr>
                        <a:t>Lawrence T. </a:t>
                      </a:r>
                      <a:r>
                        <a:rPr lang="es-ES" sz="1100" b="1" dirty="0" err="1">
                          <a:solidFill>
                            <a:srgbClr val="003366"/>
                          </a:solidFill>
                          <a:latin typeface="Arial"/>
                          <a:ea typeface="Times New Roman"/>
                          <a:cs typeface="Times New Roman"/>
                        </a:rPr>
                        <a:t>Babbio</a:t>
                      </a:r>
                      <a:r>
                        <a:rPr lang="es-ES" sz="1100" b="1" dirty="0">
                          <a:solidFill>
                            <a:srgbClr val="003366"/>
                          </a:solidFill>
                          <a:latin typeface="Arial"/>
                          <a:ea typeface="Times New Roman"/>
                          <a:cs typeface="Times New Roman"/>
                        </a:rPr>
                        <a:t>, Jr</a:t>
                      </a:r>
                      <a:r>
                        <a:rPr lang="es-ES" sz="1100" b="1" dirty="0" smtClean="0">
                          <a:solidFill>
                            <a:srgbClr val="003366"/>
                          </a:solidFill>
                          <a:latin typeface="Arial"/>
                          <a:ea typeface="Times New Roman"/>
                          <a:cs typeface="Times New Roman"/>
                        </a:rPr>
                        <a:t>.</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399331">
                <a:tc>
                  <a:txBody>
                    <a:bodyPr/>
                    <a:lstStyle/>
                    <a:p>
                      <a:pPr>
                        <a:lnSpc>
                          <a:spcPct val="115000"/>
                        </a:lnSpc>
                        <a:spcAft>
                          <a:spcPts val="0"/>
                        </a:spcAft>
                      </a:pPr>
                      <a:r>
                        <a:rPr lang="es-ES" sz="1100" b="1" dirty="0">
                          <a:solidFill>
                            <a:srgbClr val="003366"/>
                          </a:solidFill>
                          <a:latin typeface="Arial"/>
                          <a:ea typeface="Times New Roman"/>
                          <a:cs typeface="Times New Roman"/>
                        </a:rPr>
                        <a:t>Sari  M. </a:t>
                      </a:r>
                      <a:r>
                        <a:rPr lang="es-ES" sz="1100" b="1" dirty="0" err="1" smtClean="0">
                          <a:solidFill>
                            <a:srgbClr val="003366"/>
                          </a:solidFill>
                          <a:latin typeface="Arial"/>
                          <a:ea typeface="Times New Roman"/>
                          <a:cs typeface="Times New Roman"/>
                        </a:rPr>
                        <a:t>Baldauf</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399331">
                <a:tc>
                  <a:txBody>
                    <a:bodyPr/>
                    <a:lstStyle/>
                    <a:p>
                      <a:pPr>
                        <a:lnSpc>
                          <a:spcPct val="115000"/>
                        </a:lnSpc>
                        <a:spcAft>
                          <a:spcPts val="0"/>
                        </a:spcAft>
                      </a:pPr>
                      <a:r>
                        <a:rPr lang="es-ES" sz="1100" b="1" dirty="0" err="1">
                          <a:solidFill>
                            <a:srgbClr val="003366"/>
                          </a:solidFill>
                          <a:latin typeface="Arial"/>
                          <a:ea typeface="Times New Roman"/>
                          <a:cs typeface="Times New Roman"/>
                        </a:rPr>
                        <a:t>Rajiv</a:t>
                      </a:r>
                      <a:r>
                        <a:rPr lang="es-ES" sz="1100" b="1" dirty="0">
                          <a:solidFill>
                            <a:srgbClr val="003366"/>
                          </a:solidFill>
                          <a:latin typeface="Arial"/>
                          <a:ea typeface="Times New Roman"/>
                          <a:cs typeface="Times New Roman"/>
                        </a:rPr>
                        <a:t> L. </a:t>
                      </a:r>
                      <a:r>
                        <a:rPr lang="es-ES" sz="1100" b="1" dirty="0" err="1" smtClean="0">
                          <a:solidFill>
                            <a:srgbClr val="003366"/>
                          </a:solidFill>
                          <a:latin typeface="Arial"/>
                          <a:ea typeface="Times New Roman"/>
                          <a:cs typeface="Times New Roman"/>
                        </a:rPr>
                        <a:t>Gupta</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399331">
                <a:tc>
                  <a:txBody>
                    <a:bodyPr/>
                    <a:lstStyle/>
                    <a:p>
                      <a:pPr>
                        <a:lnSpc>
                          <a:spcPct val="115000"/>
                        </a:lnSpc>
                        <a:spcAft>
                          <a:spcPts val="0"/>
                        </a:spcAft>
                      </a:pPr>
                      <a:r>
                        <a:rPr lang="es-ES" sz="1100" b="1" dirty="0">
                          <a:solidFill>
                            <a:srgbClr val="003366"/>
                          </a:solidFill>
                          <a:latin typeface="Arial"/>
                          <a:ea typeface="Times New Roman"/>
                          <a:cs typeface="Times New Roman"/>
                        </a:rPr>
                        <a:t>John H. </a:t>
                      </a:r>
                      <a:r>
                        <a:rPr lang="es-ES" sz="1100" b="1" dirty="0" err="1">
                          <a:solidFill>
                            <a:srgbClr val="003366"/>
                          </a:solidFill>
                          <a:latin typeface="Arial"/>
                          <a:ea typeface="Times New Roman"/>
                          <a:cs typeface="Times New Roman"/>
                        </a:rPr>
                        <a:t>Hammergren</a:t>
                      </a:r>
                      <a:r>
                        <a:rPr lang="es-ES" sz="1100" b="1" dirty="0">
                          <a:solidFill>
                            <a:srgbClr val="000000"/>
                          </a:solidFill>
                          <a:latin typeface="Arial"/>
                          <a:ea typeface="Times New Roman"/>
                          <a:cs typeface="Times New Roman"/>
                        </a:rPr>
                        <a:t> </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334394">
                <a:tc>
                  <a:txBody>
                    <a:bodyPr/>
                    <a:lstStyle/>
                    <a:p>
                      <a:pPr>
                        <a:lnSpc>
                          <a:spcPct val="115000"/>
                        </a:lnSpc>
                        <a:spcAft>
                          <a:spcPts val="0"/>
                        </a:spcAft>
                      </a:pPr>
                      <a:r>
                        <a:rPr lang="es-ES" sz="1100" b="1" dirty="0">
                          <a:solidFill>
                            <a:srgbClr val="003366"/>
                          </a:solidFill>
                          <a:latin typeface="Arial"/>
                          <a:ea typeface="Times New Roman"/>
                          <a:cs typeface="Times New Roman"/>
                        </a:rPr>
                        <a:t>Joel Z. </a:t>
                      </a:r>
                      <a:r>
                        <a:rPr lang="es-ES" sz="1100" b="1" dirty="0" smtClean="0">
                          <a:solidFill>
                            <a:srgbClr val="003366"/>
                          </a:solidFill>
                          <a:latin typeface="Arial"/>
                          <a:ea typeface="Times New Roman"/>
                          <a:cs typeface="Times New Roman"/>
                        </a:rPr>
                        <a:t>Hyatt</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399331">
                <a:tc>
                  <a:txBody>
                    <a:bodyPr/>
                    <a:lstStyle/>
                    <a:p>
                      <a:pPr>
                        <a:lnSpc>
                          <a:spcPct val="115000"/>
                        </a:lnSpc>
                        <a:spcAft>
                          <a:spcPts val="0"/>
                        </a:spcAft>
                      </a:pPr>
                      <a:r>
                        <a:rPr lang="es-ES" sz="1100" b="1" dirty="0">
                          <a:solidFill>
                            <a:srgbClr val="003366"/>
                          </a:solidFill>
                          <a:latin typeface="Arial"/>
                          <a:ea typeface="Times New Roman"/>
                          <a:cs typeface="Times New Roman"/>
                        </a:rPr>
                        <a:t>John R. </a:t>
                      </a:r>
                      <a:r>
                        <a:rPr lang="es-ES" sz="1100" b="1" dirty="0" smtClean="0">
                          <a:solidFill>
                            <a:srgbClr val="003366"/>
                          </a:solidFill>
                          <a:latin typeface="Arial"/>
                          <a:ea typeface="Times New Roman"/>
                          <a:cs typeface="Times New Roman"/>
                        </a:rPr>
                        <a:t>Joyce</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a:solidFill>
                            <a:srgbClr val="000000"/>
                          </a:solidFill>
                          <a:latin typeface="Arial"/>
                          <a:ea typeface="Times New Roman"/>
                          <a:cs typeface="Times New Roman"/>
                        </a:rPr>
                        <a:t> </a:t>
                      </a:r>
                      <a:endParaRPr lang="es-EC" sz="110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399331">
                <a:tc>
                  <a:txBody>
                    <a:bodyPr/>
                    <a:lstStyle/>
                    <a:p>
                      <a:pPr>
                        <a:lnSpc>
                          <a:spcPct val="115000"/>
                        </a:lnSpc>
                        <a:spcAft>
                          <a:spcPts val="0"/>
                        </a:spcAft>
                      </a:pPr>
                      <a:r>
                        <a:rPr lang="es-ES" sz="1100" b="1" dirty="0">
                          <a:solidFill>
                            <a:srgbClr val="003366"/>
                          </a:solidFill>
                          <a:latin typeface="Arial"/>
                          <a:ea typeface="Times New Roman"/>
                          <a:cs typeface="Times New Roman"/>
                        </a:rPr>
                        <a:t>Robert L. </a:t>
                      </a:r>
                      <a:r>
                        <a:rPr lang="es-ES" sz="1100" b="1" dirty="0" err="1" smtClean="0">
                          <a:solidFill>
                            <a:srgbClr val="003366"/>
                          </a:solidFill>
                          <a:latin typeface="Arial"/>
                          <a:ea typeface="Times New Roman"/>
                          <a:cs typeface="Times New Roman"/>
                        </a:rPr>
                        <a:t>Ryan</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399331">
                <a:tc>
                  <a:txBody>
                    <a:bodyPr/>
                    <a:lstStyle/>
                    <a:p>
                      <a:pPr>
                        <a:lnSpc>
                          <a:spcPct val="115000"/>
                        </a:lnSpc>
                        <a:spcAft>
                          <a:spcPts val="0"/>
                        </a:spcAft>
                      </a:pPr>
                      <a:r>
                        <a:rPr lang="es-ES" sz="1100" b="1" dirty="0" err="1">
                          <a:solidFill>
                            <a:srgbClr val="003366"/>
                          </a:solidFill>
                          <a:latin typeface="Arial"/>
                          <a:ea typeface="Times New Roman"/>
                          <a:cs typeface="Times New Roman"/>
                        </a:rPr>
                        <a:t>Lucille</a:t>
                      </a:r>
                      <a:r>
                        <a:rPr lang="es-ES" sz="1100" b="1" dirty="0">
                          <a:solidFill>
                            <a:srgbClr val="003366"/>
                          </a:solidFill>
                          <a:latin typeface="Arial"/>
                          <a:ea typeface="Times New Roman"/>
                          <a:cs typeface="Times New Roman"/>
                        </a:rPr>
                        <a:t> S. </a:t>
                      </a:r>
                      <a:r>
                        <a:rPr lang="es-ES" sz="1100" b="1" dirty="0" err="1" smtClean="0">
                          <a:solidFill>
                            <a:srgbClr val="003366"/>
                          </a:solidFill>
                          <a:latin typeface="Arial"/>
                          <a:ea typeface="Times New Roman"/>
                          <a:cs typeface="Times New Roman"/>
                        </a:rPr>
                        <a:t>Salhany</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r h="569477">
                <a:tc>
                  <a:txBody>
                    <a:bodyPr/>
                    <a:lstStyle/>
                    <a:p>
                      <a:pPr>
                        <a:lnSpc>
                          <a:spcPct val="115000"/>
                        </a:lnSpc>
                        <a:spcAft>
                          <a:spcPts val="0"/>
                        </a:spcAft>
                      </a:pPr>
                      <a:r>
                        <a:rPr lang="es-ES" sz="1100" b="1" dirty="0">
                          <a:solidFill>
                            <a:srgbClr val="003366"/>
                          </a:solidFill>
                          <a:latin typeface="Arial"/>
                          <a:ea typeface="Times New Roman"/>
                          <a:cs typeface="Times New Roman"/>
                        </a:rPr>
                        <a:t>G. Kennedy </a:t>
                      </a:r>
                      <a:r>
                        <a:rPr lang="es-ES" sz="1100" b="1" dirty="0" smtClean="0">
                          <a:solidFill>
                            <a:srgbClr val="003366"/>
                          </a:solidFill>
                          <a:latin typeface="Arial"/>
                          <a:ea typeface="Times New Roman"/>
                          <a:cs typeface="Times New Roman"/>
                        </a:rPr>
                        <a:t>Thompson</a:t>
                      </a:r>
                      <a:endParaRPr lang="es-EC" sz="1600" b="1"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endParaRPr lang="es-ES" sz="900" dirty="0">
                        <a:solidFill>
                          <a:srgbClr val="000000"/>
                        </a:solidFill>
                        <a:latin typeface="Arial"/>
                        <a:ea typeface="Times New Roman"/>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c>
                  <a:txBody>
                    <a:bodyPr/>
                    <a:lstStyle/>
                    <a:p>
                      <a:pPr algn="ctr">
                        <a:lnSpc>
                          <a:spcPct val="115000"/>
                        </a:lnSpc>
                        <a:spcAft>
                          <a:spcPts val="0"/>
                        </a:spcAft>
                      </a:pPr>
                      <a:r>
                        <a:rPr lang="es-ES" sz="900" dirty="0">
                          <a:solidFill>
                            <a:srgbClr val="000000"/>
                          </a:solidFill>
                          <a:latin typeface="Arial"/>
                          <a:ea typeface="Times New Roman"/>
                          <a:cs typeface="Times New Roman"/>
                        </a:rPr>
                        <a:t> </a:t>
                      </a:r>
                      <a:endParaRPr lang="es-EC" sz="1100" dirty="0">
                        <a:latin typeface="Calibri"/>
                        <a:ea typeface="Calibri"/>
                        <a:cs typeface="Times New Roman"/>
                      </a:endParaRPr>
                    </a:p>
                  </a:txBody>
                  <a:tcPr marL="27366" marR="27366" marT="27366" marB="2736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2700000" scaled="1"/>
                      <a:tileRect/>
                    </a:gradFill>
                  </a:tcPr>
                </a:tc>
              </a:tr>
            </a:tbl>
          </a:graphicData>
        </a:graphic>
      </p:graphicFrame>
      <p:pic>
        <p:nvPicPr>
          <p:cNvPr id="23579" name="Imagen 3"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78" name="Imagen 4" descr="Chairperson"/>
          <p:cNvPicPr>
            <a:picLocks noChangeAspect="1" noChangeArrowheads="1"/>
          </p:cNvPicPr>
          <p:nvPr/>
        </p:nvPicPr>
        <p:blipFill>
          <a:blip r:embed="rId3" cstate="print"/>
          <a:srcRect/>
          <a:stretch>
            <a:fillRect/>
          </a:stretch>
        </p:blipFill>
        <p:spPr bwMode="auto">
          <a:xfrm>
            <a:off x="0" y="0"/>
            <a:ext cx="133350" cy="152400"/>
          </a:xfrm>
          <a:prstGeom prst="rect">
            <a:avLst/>
          </a:prstGeom>
          <a:noFill/>
        </p:spPr>
      </p:pic>
      <p:pic>
        <p:nvPicPr>
          <p:cNvPr id="23577" name="Imagen 5"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76" name="Imagen 6" descr="Chairperson"/>
          <p:cNvPicPr>
            <a:picLocks noChangeAspect="1" noChangeArrowheads="1"/>
          </p:cNvPicPr>
          <p:nvPr/>
        </p:nvPicPr>
        <p:blipFill>
          <a:blip r:embed="rId3" cstate="print"/>
          <a:srcRect/>
          <a:stretch>
            <a:fillRect/>
          </a:stretch>
        </p:blipFill>
        <p:spPr bwMode="auto">
          <a:xfrm>
            <a:off x="0" y="0"/>
            <a:ext cx="133350" cy="152400"/>
          </a:xfrm>
          <a:prstGeom prst="rect">
            <a:avLst/>
          </a:prstGeom>
          <a:noFill/>
        </p:spPr>
      </p:pic>
      <p:pic>
        <p:nvPicPr>
          <p:cNvPr id="23575" name="Imagen 7"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74" name="Imagen 8"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73" name="Imagen 9"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72" name="Imagen 10"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71" name="Imagen 11"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70" name="Imagen 12"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69" name="Imagen 13"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68" name="Imagen 14" descr="Chairperson"/>
          <p:cNvPicPr>
            <a:picLocks noChangeAspect="1" noChangeArrowheads="1"/>
          </p:cNvPicPr>
          <p:nvPr/>
        </p:nvPicPr>
        <p:blipFill>
          <a:blip r:embed="rId3" cstate="print"/>
          <a:srcRect/>
          <a:stretch>
            <a:fillRect/>
          </a:stretch>
        </p:blipFill>
        <p:spPr bwMode="auto">
          <a:xfrm>
            <a:off x="0" y="0"/>
            <a:ext cx="133350" cy="152400"/>
          </a:xfrm>
          <a:prstGeom prst="rect">
            <a:avLst/>
          </a:prstGeom>
          <a:noFill/>
        </p:spPr>
      </p:pic>
      <p:pic>
        <p:nvPicPr>
          <p:cNvPr id="23567" name="Imagen 15"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66" name="Imagen 16"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65" name="Imagen 17"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64" name="Imagen 18" descr="Chairperson"/>
          <p:cNvPicPr>
            <a:picLocks noChangeAspect="1" noChangeArrowheads="1"/>
          </p:cNvPicPr>
          <p:nvPr/>
        </p:nvPicPr>
        <p:blipFill>
          <a:blip r:embed="rId3" cstate="print"/>
          <a:srcRect/>
          <a:stretch>
            <a:fillRect/>
          </a:stretch>
        </p:blipFill>
        <p:spPr bwMode="auto">
          <a:xfrm>
            <a:off x="0" y="0"/>
            <a:ext cx="133350" cy="152400"/>
          </a:xfrm>
          <a:prstGeom prst="rect">
            <a:avLst/>
          </a:prstGeom>
          <a:noFill/>
        </p:spPr>
      </p:pic>
      <p:pic>
        <p:nvPicPr>
          <p:cNvPr id="23563" name="Imagen 19"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62" name="Imagen 20"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61" name="Imagen 21" descr="Chairperson"/>
          <p:cNvPicPr>
            <a:picLocks noChangeAspect="1" noChangeArrowheads="1"/>
          </p:cNvPicPr>
          <p:nvPr/>
        </p:nvPicPr>
        <p:blipFill>
          <a:blip r:embed="rId3" cstate="print"/>
          <a:srcRect/>
          <a:stretch>
            <a:fillRect/>
          </a:stretch>
        </p:blipFill>
        <p:spPr bwMode="auto">
          <a:xfrm>
            <a:off x="0" y="0"/>
            <a:ext cx="133350" cy="152400"/>
          </a:xfrm>
          <a:prstGeom prst="rect">
            <a:avLst/>
          </a:prstGeom>
          <a:noFill/>
        </p:spPr>
      </p:pic>
      <p:pic>
        <p:nvPicPr>
          <p:cNvPr id="23560" name="Imagen 22"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59" name="Imagen 23"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58" name="Imagen 24"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57" name="Imagen 25"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56" name="Imagen 26" descr="Chairperson"/>
          <p:cNvPicPr>
            <a:picLocks noChangeAspect="1" noChangeArrowheads="1"/>
          </p:cNvPicPr>
          <p:nvPr/>
        </p:nvPicPr>
        <p:blipFill>
          <a:blip r:embed="rId3" cstate="print"/>
          <a:srcRect/>
          <a:stretch>
            <a:fillRect/>
          </a:stretch>
        </p:blipFill>
        <p:spPr bwMode="auto">
          <a:xfrm>
            <a:off x="0" y="0"/>
            <a:ext cx="133350" cy="152400"/>
          </a:xfrm>
          <a:prstGeom prst="rect">
            <a:avLst/>
          </a:prstGeom>
          <a:noFill/>
        </p:spPr>
      </p:pic>
      <p:pic>
        <p:nvPicPr>
          <p:cNvPr id="23555" name="Imagen 27"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54" name="Imagen 28"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23553" name="Imagen 29" descr="Committee Member"/>
          <p:cNvPicPr>
            <a:picLocks noChangeAspect="1" noChangeArrowheads="1"/>
          </p:cNvPicPr>
          <p:nvPr/>
        </p:nvPicPr>
        <p:blipFill>
          <a:blip r:embed="rId2" cstate="print"/>
          <a:srcRect/>
          <a:stretch>
            <a:fillRect/>
          </a:stretch>
        </p:blipFill>
        <p:spPr bwMode="auto">
          <a:xfrm>
            <a:off x="0" y="0"/>
            <a:ext cx="133350" cy="152400"/>
          </a:xfrm>
          <a:prstGeom prst="rect">
            <a:avLst/>
          </a:prstGeom>
          <a:noFill/>
        </p:spPr>
      </p:pic>
      <p:pic>
        <p:nvPicPr>
          <p:cNvPr id="32" name="31 Imagen" descr="Chairperson"/>
          <p:cNvPicPr/>
          <p:nvPr/>
        </p:nvPicPr>
        <p:blipFill>
          <a:blip r:embed="rId3" cstate="print"/>
          <a:srcRect/>
          <a:stretch>
            <a:fillRect/>
          </a:stretch>
        </p:blipFill>
        <p:spPr bwMode="auto">
          <a:xfrm>
            <a:off x="1785918" y="500042"/>
            <a:ext cx="214314" cy="285752"/>
          </a:xfrm>
          <a:prstGeom prst="rect">
            <a:avLst/>
          </a:prstGeom>
          <a:noFill/>
          <a:ln w="9525">
            <a:solidFill>
              <a:schemeClr val="bg1"/>
            </a:solid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pic>
      <p:sp>
        <p:nvSpPr>
          <p:cNvPr id="34" name="33 CuadroTexto"/>
          <p:cNvSpPr txBox="1"/>
          <p:nvPr/>
        </p:nvSpPr>
        <p:spPr>
          <a:xfrm>
            <a:off x="2143108" y="428604"/>
            <a:ext cx="1404000" cy="5760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C" dirty="0" smtClean="0"/>
              <a:t>Chairperson (presidente)</a:t>
            </a:r>
            <a:endParaRPr lang="es-EC" dirty="0"/>
          </a:p>
        </p:txBody>
      </p:sp>
      <p:pic>
        <p:nvPicPr>
          <p:cNvPr id="35" name="34 Imagen" descr="Committee Member"/>
          <p:cNvPicPr/>
          <p:nvPr/>
        </p:nvPicPr>
        <p:blipFill>
          <a:blip r:embed="rId2" cstate="print"/>
          <a:srcRect/>
          <a:stretch>
            <a:fillRect/>
          </a:stretch>
        </p:blipFill>
        <p:spPr bwMode="auto">
          <a:xfrm>
            <a:off x="4572000" y="571480"/>
            <a:ext cx="214314" cy="285752"/>
          </a:xfrm>
          <a:prstGeom prst="rect">
            <a:avLst/>
          </a:prstGeom>
          <a:noFill/>
          <a:ln w="9525">
            <a:solidFill>
              <a:schemeClr val="bg1"/>
            </a:solidFill>
            <a:miter lim="800000"/>
            <a:headEnd/>
            <a:tailEnd/>
          </a:ln>
          <a:effectLst/>
          <a:scene3d>
            <a:camera prst="orthographicFront">
              <a:rot lat="0" lon="0" rev="0"/>
            </a:camera>
            <a:lightRig rig="glow" dir="t">
              <a:rot lat="0" lon="0" rev="14100000"/>
            </a:lightRig>
          </a:scene3d>
          <a:sp3d prstMaterial="softEdge">
            <a:bevelT w="127000" prst="artDeco"/>
          </a:sp3d>
        </p:spPr>
      </p:pic>
      <p:sp>
        <p:nvSpPr>
          <p:cNvPr id="36" name="35 CuadroTexto"/>
          <p:cNvSpPr txBox="1"/>
          <p:nvPr/>
        </p:nvSpPr>
        <p:spPr>
          <a:xfrm>
            <a:off x="5000628" y="571480"/>
            <a:ext cx="1116000" cy="3960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C" dirty="0" smtClean="0"/>
              <a:t>Miembro</a:t>
            </a:r>
            <a:endParaRPr lang="es-EC" dirty="0"/>
          </a:p>
        </p:txBody>
      </p:sp>
      <p:pic>
        <p:nvPicPr>
          <p:cNvPr id="37" name="36 Imagen" descr="Committee Member"/>
          <p:cNvPicPr/>
          <p:nvPr/>
        </p:nvPicPr>
        <p:blipFill>
          <a:blip r:embed="rId2" cstate="print"/>
          <a:srcRect/>
          <a:stretch>
            <a:fillRect/>
          </a:stretch>
        </p:blipFill>
        <p:spPr bwMode="auto">
          <a:xfrm>
            <a:off x="2571736" y="2857496"/>
            <a:ext cx="285752" cy="214314"/>
          </a:xfrm>
          <a:prstGeom prst="rect">
            <a:avLst/>
          </a:prstGeom>
          <a:noFill/>
          <a:ln w="9525">
            <a:noFill/>
            <a:miter lim="800000"/>
            <a:headEnd/>
            <a:tailEnd/>
          </a:ln>
        </p:spPr>
      </p:pic>
      <p:pic>
        <p:nvPicPr>
          <p:cNvPr id="38" name="37 Imagen" descr="Committee Member"/>
          <p:cNvPicPr/>
          <p:nvPr/>
        </p:nvPicPr>
        <p:blipFill>
          <a:blip r:embed="rId2" cstate="print"/>
          <a:srcRect/>
          <a:stretch>
            <a:fillRect/>
          </a:stretch>
        </p:blipFill>
        <p:spPr bwMode="auto">
          <a:xfrm>
            <a:off x="2571736" y="4357694"/>
            <a:ext cx="285752" cy="214314"/>
          </a:xfrm>
          <a:prstGeom prst="rect">
            <a:avLst/>
          </a:prstGeom>
          <a:noFill/>
          <a:ln w="9525">
            <a:noFill/>
            <a:miter lim="800000"/>
            <a:headEnd/>
            <a:tailEnd/>
          </a:ln>
        </p:spPr>
      </p:pic>
      <p:pic>
        <p:nvPicPr>
          <p:cNvPr id="39" name="38 Imagen" descr="Committee Member"/>
          <p:cNvPicPr/>
          <p:nvPr/>
        </p:nvPicPr>
        <p:blipFill>
          <a:blip r:embed="rId2" cstate="print"/>
          <a:srcRect/>
          <a:stretch>
            <a:fillRect/>
          </a:stretch>
        </p:blipFill>
        <p:spPr bwMode="auto">
          <a:xfrm>
            <a:off x="2571736" y="5214950"/>
            <a:ext cx="285752" cy="214314"/>
          </a:xfrm>
          <a:prstGeom prst="rect">
            <a:avLst/>
          </a:prstGeom>
          <a:noFill/>
          <a:ln w="9525">
            <a:noFill/>
            <a:miter lim="800000"/>
            <a:headEnd/>
            <a:tailEnd/>
          </a:ln>
        </p:spPr>
      </p:pic>
      <p:pic>
        <p:nvPicPr>
          <p:cNvPr id="40" name="39 Imagen" descr="Committee Member"/>
          <p:cNvPicPr/>
          <p:nvPr/>
        </p:nvPicPr>
        <p:blipFill>
          <a:blip r:embed="rId2" cstate="print"/>
          <a:srcRect/>
          <a:stretch>
            <a:fillRect/>
          </a:stretch>
        </p:blipFill>
        <p:spPr bwMode="auto">
          <a:xfrm>
            <a:off x="2571736" y="5643578"/>
            <a:ext cx="285752" cy="214314"/>
          </a:xfrm>
          <a:prstGeom prst="rect">
            <a:avLst/>
          </a:prstGeom>
          <a:noFill/>
          <a:ln w="9525">
            <a:noFill/>
            <a:miter lim="800000"/>
            <a:headEnd/>
            <a:tailEnd/>
          </a:ln>
        </p:spPr>
      </p:pic>
      <p:pic>
        <p:nvPicPr>
          <p:cNvPr id="41" name="40 Imagen" descr="Chairperson"/>
          <p:cNvPicPr/>
          <p:nvPr/>
        </p:nvPicPr>
        <p:blipFill>
          <a:blip r:embed="rId3" cstate="print"/>
          <a:srcRect/>
          <a:stretch>
            <a:fillRect/>
          </a:stretch>
        </p:blipFill>
        <p:spPr bwMode="auto">
          <a:xfrm>
            <a:off x="2571736" y="4786322"/>
            <a:ext cx="285752" cy="214314"/>
          </a:xfrm>
          <a:prstGeom prst="rect">
            <a:avLst/>
          </a:prstGeom>
          <a:noFill/>
          <a:ln w="9525">
            <a:noFill/>
            <a:miter lim="800000"/>
            <a:headEnd/>
            <a:tailEnd/>
          </a:ln>
        </p:spPr>
      </p:pic>
      <p:pic>
        <p:nvPicPr>
          <p:cNvPr id="43" name="42 Imagen" descr="Committee Member"/>
          <p:cNvPicPr/>
          <p:nvPr/>
        </p:nvPicPr>
        <p:blipFill>
          <a:blip r:embed="rId2" cstate="print"/>
          <a:srcRect/>
          <a:stretch>
            <a:fillRect/>
          </a:stretch>
        </p:blipFill>
        <p:spPr bwMode="auto">
          <a:xfrm>
            <a:off x="6929454" y="2071678"/>
            <a:ext cx="285752" cy="214314"/>
          </a:xfrm>
          <a:prstGeom prst="rect">
            <a:avLst/>
          </a:prstGeom>
          <a:noFill/>
          <a:ln w="9525">
            <a:noFill/>
            <a:miter lim="800000"/>
            <a:headEnd/>
            <a:tailEnd/>
          </a:ln>
        </p:spPr>
      </p:pic>
      <p:pic>
        <p:nvPicPr>
          <p:cNvPr id="44" name="43 Imagen" descr="Chairperson"/>
          <p:cNvPicPr/>
          <p:nvPr/>
        </p:nvPicPr>
        <p:blipFill>
          <a:blip r:embed="rId3" cstate="print"/>
          <a:srcRect/>
          <a:stretch>
            <a:fillRect/>
          </a:stretch>
        </p:blipFill>
        <p:spPr bwMode="auto">
          <a:xfrm>
            <a:off x="7929586" y="2071678"/>
            <a:ext cx="285752" cy="214314"/>
          </a:xfrm>
          <a:prstGeom prst="rect">
            <a:avLst/>
          </a:prstGeom>
          <a:noFill/>
          <a:ln w="9525">
            <a:noFill/>
            <a:miter lim="800000"/>
            <a:headEnd/>
            <a:tailEnd/>
          </a:ln>
        </p:spPr>
      </p:pic>
      <p:pic>
        <p:nvPicPr>
          <p:cNvPr id="45" name="44 Imagen" descr="Chairperson"/>
          <p:cNvPicPr/>
          <p:nvPr/>
        </p:nvPicPr>
        <p:blipFill>
          <a:blip r:embed="rId3" cstate="print"/>
          <a:srcRect/>
          <a:stretch>
            <a:fillRect/>
          </a:stretch>
        </p:blipFill>
        <p:spPr bwMode="auto">
          <a:xfrm>
            <a:off x="4500562" y="2428868"/>
            <a:ext cx="285752" cy="214314"/>
          </a:xfrm>
          <a:prstGeom prst="rect">
            <a:avLst/>
          </a:prstGeom>
          <a:noFill/>
          <a:ln w="9525">
            <a:noFill/>
            <a:miter lim="800000"/>
            <a:headEnd/>
            <a:tailEnd/>
          </a:ln>
        </p:spPr>
      </p:pic>
      <p:pic>
        <p:nvPicPr>
          <p:cNvPr id="46" name="45 Imagen" descr="Committee Member"/>
          <p:cNvPicPr/>
          <p:nvPr/>
        </p:nvPicPr>
        <p:blipFill>
          <a:blip r:embed="rId2" cstate="print"/>
          <a:srcRect/>
          <a:stretch>
            <a:fillRect/>
          </a:stretch>
        </p:blipFill>
        <p:spPr bwMode="auto">
          <a:xfrm>
            <a:off x="3357554" y="2428868"/>
            <a:ext cx="285752" cy="214314"/>
          </a:xfrm>
          <a:prstGeom prst="rect">
            <a:avLst/>
          </a:prstGeom>
          <a:noFill/>
          <a:ln w="9525">
            <a:noFill/>
            <a:miter lim="800000"/>
            <a:headEnd/>
            <a:tailEnd/>
          </a:ln>
        </p:spPr>
      </p:pic>
      <p:pic>
        <p:nvPicPr>
          <p:cNvPr id="47" name="46 Imagen" descr="Committee Member"/>
          <p:cNvPicPr/>
          <p:nvPr/>
        </p:nvPicPr>
        <p:blipFill>
          <a:blip r:embed="rId2" cstate="print"/>
          <a:srcRect/>
          <a:stretch>
            <a:fillRect/>
          </a:stretch>
        </p:blipFill>
        <p:spPr bwMode="auto">
          <a:xfrm>
            <a:off x="5715008" y="2428868"/>
            <a:ext cx="285752" cy="214314"/>
          </a:xfrm>
          <a:prstGeom prst="rect">
            <a:avLst/>
          </a:prstGeom>
          <a:noFill/>
          <a:ln w="9525">
            <a:noFill/>
            <a:miter lim="800000"/>
            <a:headEnd/>
            <a:tailEnd/>
          </a:ln>
        </p:spPr>
      </p:pic>
      <p:pic>
        <p:nvPicPr>
          <p:cNvPr id="48" name="47 Imagen" descr="Committee Member"/>
          <p:cNvPicPr/>
          <p:nvPr/>
        </p:nvPicPr>
        <p:blipFill>
          <a:blip r:embed="rId2" cstate="print"/>
          <a:srcRect/>
          <a:stretch>
            <a:fillRect/>
          </a:stretch>
        </p:blipFill>
        <p:spPr bwMode="auto">
          <a:xfrm>
            <a:off x="5715008" y="2857496"/>
            <a:ext cx="285752" cy="214314"/>
          </a:xfrm>
          <a:prstGeom prst="rect">
            <a:avLst/>
          </a:prstGeom>
          <a:noFill/>
          <a:ln w="9525">
            <a:noFill/>
            <a:miter lim="800000"/>
            <a:headEnd/>
            <a:tailEnd/>
          </a:ln>
        </p:spPr>
      </p:pic>
      <p:pic>
        <p:nvPicPr>
          <p:cNvPr id="49" name="48 Imagen" descr="Committee Member"/>
          <p:cNvPicPr/>
          <p:nvPr/>
        </p:nvPicPr>
        <p:blipFill>
          <a:blip r:embed="rId2" cstate="print"/>
          <a:srcRect/>
          <a:stretch>
            <a:fillRect/>
          </a:stretch>
        </p:blipFill>
        <p:spPr bwMode="auto">
          <a:xfrm>
            <a:off x="7929586" y="2857496"/>
            <a:ext cx="285752" cy="214314"/>
          </a:xfrm>
          <a:prstGeom prst="rect">
            <a:avLst/>
          </a:prstGeom>
          <a:noFill/>
          <a:ln w="9525">
            <a:noFill/>
            <a:miter lim="800000"/>
            <a:headEnd/>
            <a:tailEnd/>
          </a:ln>
        </p:spPr>
      </p:pic>
      <p:pic>
        <p:nvPicPr>
          <p:cNvPr id="50" name="49 Imagen" descr="Committee Member"/>
          <p:cNvPicPr/>
          <p:nvPr/>
        </p:nvPicPr>
        <p:blipFill>
          <a:blip r:embed="rId2" cstate="print"/>
          <a:srcRect/>
          <a:stretch>
            <a:fillRect/>
          </a:stretch>
        </p:blipFill>
        <p:spPr bwMode="auto">
          <a:xfrm>
            <a:off x="4500562" y="3214686"/>
            <a:ext cx="285752" cy="214314"/>
          </a:xfrm>
          <a:prstGeom prst="rect">
            <a:avLst/>
          </a:prstGeom>
          <a:noFill/>
          <a:ln w="9525">
            <a:noFill/>
            <a:miter lim="800000"/>
            <a:headEnd/>
            <a:tailEnd/>
          </a:ln>
        </p:spPr>
      </p:pic>
      <p:pic>
        <p:nvPicPr>
          <p:cNvPr id="51" name="50 Imagen" descr="Committee Member"/>
          <p:cNvPicPr/>
          <p:nvPr/>
        </p:nvPicPr>
        <p:blipFill>
          <a:blip r:embed="rId2" cstate="print"/>
          <a:srcRect/>
          <a:stretch>
            <a:fillRect/>
          </a:stretch>
        </p:blipFill>
        <p:spPr bwMode="auto">
          <a:xfrm>
            <a:off x="4500562" y="3643314"/>
            <a:ext cx="285752" cy="214314"/>
          </a:xfrm>
          <a:prstGeom prst="rect">
            <a:avLst/>
          </a:prstGeom>
          <a:noFill/>
          <a:ln w="9525">
            <a:noFill/>
            <a:miter lim="800000"/>
            <a:headEnd/>
            <a:tailEnd/>
          </a:ln>
        </p:spPr>
      </p:pic>
      <p:pic>
        <p:nvPicPr>
          <p:cNvPr id="52" name="51 Imagen" descr="Committee Member"/>
          <p:cNvPicPr/>
          <p:nvPr/>
        </p:nvPicPr>
        <p:blipFill>
          <a:blip r:embed="rId2" cstate="print"/>
          <a:srcRect/>
          <a:stretch>
            <a:fillRect/>
          </a:stretch>
        </p:blipFill>
        <p:spPr bwMode="auto">
          <a:xfrm>
            <a:off x="4500562" y="4000504"/>
            <a:ext cx="285752" cy="214314"/>
          </a:xfrm>
          <a:prstGeom prst="rect">
            <a:avLst/>
          </a:prstGeom>
          <a:noFill/>
          <a:ln w="9525">
            <a:noFill/>
            <a:miter lim="800000"/>
            <a:headEnd/>
            <a:tailEnd/>
          </a:ln>
        </p:spPr>
      </p:pic>
      <p:pic>
        <p:nvPicPr>
          <p:cNvPr id="53" name="52 Imagen" descr="Committee Member"/>
          <p:cNvPicPr/>
          <p:nvPr/>
        </p:nvPicPr>
        <p:blipFill>
          <a:blip r:embed="rId2" cstate="print"/>
          <a:srcRect/>
          <a:stretch>
            <a:fillRect/>
          </a:stretch>
        </p:blipFill>
        <p:spPr bwMode="auto">
          <a:xfrm>
            <a:off x="4500562" y="5214950"/>
            <a:ext cx="285752" cy="214314"/>
          </a:xfrm>
          <a:prstGeom prst="rect">
            <a:avLst/>
          </a:prstGeom>
          <a:noFill/>
          <a:ln w="9525">
            <a:noFill/>
            <a:miter lim="800000"/>
            <a:headEnd/>
            <a:tailEnd/>
          </a:ln>
        </p:spPr>
      </p:pic>
      <p:pic>
        <p:nvPicPr>
          <p:cNvPr id="54" name="53 Imagen" descr="Committee Member"/>
          <p:cNvPicPr/>
          <p:nvPr/>
        </p:nvPicPr>
        <p:blipFill>
          <a:blip r:embed="rId2" cstate="print"/>
          <a:srcRect/>
          <a:stretch>
            <a:fillRect/>
          </a:stretch>
        </p:blipFill>
        <p:spPr bwMode="auto">
          <a:xfrm>
            <a:off x="7929586" y="3286124"/>
            <a:ext cx="285752" cy="214314"/>
          </a:xfrm>
          <a:prstGeom prst="rect">
            <a:avLst/>
          </a:prstGeom>
          <a:noFill/>
          <a:ln w="9525">
            <a:noFill/>
            <a:miter lim="800000"/>
            <a:headEnd/>
            <a:tailEnd/>
          </a:ln>
        </p:spPr>
      </p:pic>
      <p:pic>
        <p:nvPicPr>
          <p:cNvPr id="55" name="54 Imagen" descr="Committee Member"/>
          <p:cNvPicPr/>
          <p:nvPr/>
        </p:nvPicPr>
        <p:blipFill>
          <a:blip r:embed="rId2" cstate="print"/>
          <a:srcRect/>
          <a:stretch>
            <a:fillRect/>
          </a:stretch>
        </p:blipFill>
        <p:spPr bwMode="auto">
          <a:xfrm>
            <a:off x="6929454" y="3214686"/>
            <a:ext cx="285752" cy="214314"/>
          </a:xfrm>
          <a:prstGeom prst="rect">
            <a:avLst/>
          </a:prstGeom>
          <a:noFill/>
          <a:ln w="9525">
            <a:noFill/>
            <a:miter lim="800000"/>
            <a:headEnd/>
            <a:tailEnd/>
          </a:ln>
        </p:spPr>
      </p:pic>
      <p:pic>
        <p:nvPicPr>
          <p:cNvPr id="56" name="55 Imagen" descr="Committee Member"/>
          <p:cNvPicPr/>
          <p:nvPr/>
        </p:nvPicPr>
        <p:blipFill>
          <a:blip r:embed="rId2" cstate="print"/>
          <a:srcRect/>
          <a:stretch>
            <a:fillRect/>
          </a:stretch>
        </p:blipFill>
        <p:spPr bwMode="auto">
          <a:xfrm>
            <a:off x="3357554" y="4000504"/>
            <a:ext cx="285752" cy="214314"/>
          </a:xfrm>
          <a:prstGeom prst="rect">
            <a:avLst/>
          </a:prstGeom>
          <a:noFill/>
          <a:ln w="9525">
            <a:noFill/>
            <a:miter lim="800000"/>
            <a:headEnd/>
            <a:tailEnd/>
          </a:ln>
        </p:spPr>
      </p:pic>
      <p:pic>
        <p:nvPicPr>
          <p:cNvPr id="57" name="56 Imagen" descr="Committee Member"/>
          <p:cNvPicPr/>
          <p:nvPr/>
        </p:nvPicPr>
        <p:blipFill>
          <a:blip r:embed="rId2" cstate="print"/>
          <a:srcRect/>
          <a:stretch>
            <a:fillRect/>
          </a:stretch>
        </p:blipFill>
        <p:spPr bwMode="auto">
          <a:xfrm>
            <a:off x="3357554" y="5643578"/>
            <a:ext cx="285752" cy="214314"/>
          </a:xfrm>
          <a:prstGeom prst="rect">
            <a:avLst/>
          </a:prstGeom>
          <a:noFill/>
          <a:ln w="9525">
            <a:noFill/>
            <a:miter lim="800000"/>
            <a:headEnd/>
            <a:tailEnd/>
          </a:ln>
        </p:spPr>
      </p:pic>
      <p:pic>
        <p:nvPicPr>
          <p:cNvPr id="58" name="57 Imagen" descr="Committee Member"/>
          <p:cNvPicPr/>
          <p:nvPr/>
        </p:nvPicPr>
        <p:blipFill>
          <a:blip r:embed="rId2" cstate="print"/>
          <a:srcRect/>
          <a:stretch>
            <a:fillRect/>
          </a:stretch>
        </p:blipFill>
        <p:spPr bwMode="auto">
          <a:xfrm>
            <a:off x="5715008" y="5643578"/>
            <a:ext cx="285752" cy="214314"/>
          </a:xfrm>
          <a:prstGeom prst="rect">
            <a:avLst/>
          </a:prstGeom>
          <a:noFill/>
          <a:ln w="9525">
            <a:noFill/>
            <a:miter lim="800000"/>
            <a:headEnd/>
            <a:tailEnd/>
          </a:ln>
        </p:spPr>
      </p:pic>
      <p:pic>
        <p:nvPicPr>
          <p:cNvPr id="59" name="58 Imagen" descr="Committee Member"/>
          <p:cNvPicPr/>
          <p:nvPr/>
        </p:nvPicPr>
        <p:blipFill>
          <a:blip r:embed="rId2" cstate="print"/>
          <a:srcRect/>
          <a:stretch>
            <a:fillRect/>
          </a:stretch>
        </p:blipFill>
        <p:spPr bwMode="auto">
          <a:xfrm>
            <a:off x="7929586" y="4429132"/>
            <a:ext cx="285752" cy="214314"/>
          </a:xfrm>
          <a:prstGeom prst="rect">
            <a:avLst/>
          </a:prstGeom>
          <a:noFill/>
          <a:ln w="9525">
            <a:noFill/>
            <a:miter lim="800000"/>
            <a:headEnd/>
            <a:tailEnd/>
          </a:ln>
        </p:spPr>
      </p:pic>
      <p:pic>
        <p:nvPicPr>
          <p:cNvPr id="60" name="59 Imagen" descr="Committee Member"/>
          <p:cNvPicPr/>
          <p:nvPr/>
        </p:nvPicPr>
        <p:blipFill>
          <a:blip r:embed="rId2" cstate="print"/>
          <a:srcRect/>
          <a:stretch>
            <a:fillRect/>
          </a:stretch>
        </p:blipFill>
        <p:spPr bwMode="auto">
          <a:xfrm>
            <a:off x="7929586" y="4786322"/>
            <a:ext cx="285752" cy="214314"/>
          </a:xfrm>
          <a:prstGeom prst="rect">
            <a:avLst/>
          </a:prstGeom>
          <a:noFill/>
          <a:ln w="9525">
            <a:noFill/>
            <a:miter lim="800000"/>
            <a:headEnd/>
            <a:tailEnd/>
          </a:ln>
        </p:spPr>
      </p:pic>
      <p:pic>
        <p:nvPicPr>
          <p:cNvPr id="61" name="60 Imagen" descr="Committee Member"/>
          <p:cNvPicPr/>
          <p:nvPr/>
        </p:nvPicPr>
        <p:blipFill>
          <a:blip r:embed="rId2" cstate="print"/>
          <a:srcRect/>
          <a:stretch>
            <a:fillRect/>
          </a:stretch>
        </p:blipFill>
        <p:spPr bwMode="auto">
          <a:xfrm>
            <a:off x="6929454" y="4786322"/>
            <a:ext cx="285752" cy="214314"/>
          </a:xfrm>
          <a:prstGeom prst="rect">
            <a:avLst/>
          </a:prstGeom>
          <a:noFill/>
          <a:ln w="9525">
            <a:noFill/>
            <a:miter lim="800000"/>
            <a:headEnd/>
            <a:tailEnd/>
          </a:ln>
        </p:spPr>
      </p:pic>
      <p:pic>
        <p:nvPicPr>
          <p:cNvPr id="62" name="61 Imagen" descr="Chairperson"/>
          <p:cNvPicPr/>
          <p:nvPr/>
        </p:nvPicPr>
        <p:blipFill>
          <a:blip r:embed="rId3" cstate="print"/>
          <a:srcRect/>
          <a:stretch>
            <a:fillRect/>
          </a:stretch>
        </p:blipFill>
        <p:spPr bwMode="auto">
          <a:xfrm>
            <a:off x="3357554" y="3643314"/>
            <a:ext cx="285752" cy="214314"/>
          </a:xfrm>
          <a:prstGeom prst="rect">
            <a:avLst/>
          </a:prstGeom>
          <a:noFill/>
          <a:ln w="9525">
            <a:noFill/>
            <a:miter lim="800000"/>
            <a:headEnd/>
            <a:tailEnd/>
          </a:ln>
        </p:spPr>
      </p:pic>
      <p:pic>
        <p:nvPicPr>
          <p:cNvPr id="63" name="62 Imagen" descr="Chairperson"/>
          <p:cNvPicPr/>
          <p:nvPr/>
        </p:nvPicPr>
        <p:blipFill>
          <a:blip r:embed="rId3" cstate="print"/>
          <a:srcRect/>
          <a:stretch>
            <a:fillRect/>
          </a:stretch>
        </p:blipFill>
        <p:spPr bwMode="auto">
          <a:xfrm>
            <a:off x="5715008" y="5214950"/>
            <a:ext cx="285752" cy="214314"/>
          </a:xfrm>
          <a:prstGeom prst="rect">
            <a:avLst/>
          </a:prstGeom>
          <a:noFill/>
          <a:ln w="9525">
            <a:noFill/>
            <a:miter lim="800000"/>
            <a:headEnd/>
            <a:tailEnd/>
          </a:ln>
        </p:spPr>
      </p:pic>
      <p:pic>
        <p:nvPicPr>
          <p:cNvPr id="64" name="63 Imagen" descr="Chairperson"/>
          <p:cNvPicPr/>
          <p:nvPr/>
        </p:nvPicPr>
        <p:blipFill>
          <a:blip r:embed="rId3" cstate="print"/>
          <a:srcRect/>
          <a:stretch>
            <a:fillRect/>
          </a:stretch>
        </p:blipFill>
        <p:spPr bwMode="auto">
          <a:xfrm>
            <a:off x="6929454" y="4000504"/>
            <a:ext cx="285752" cy="214314"/>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571472" y="1785926"/>
            <a:ext cx="8229600" cy="2736304"/>
          </a:xfrm>
        </p:spPr>
        <p:txBody>
          <a:bodyPr>
            <a:normAutofit fontScale="92500" lnSpcReduction="20000"/>
          </a:bodyPr>
          <a:lstStyle/>
          <a:p>
            <a:pPr>
              <a:buNone/>
            </a:pPr>
            <a:r>
              <a:rPr lang="es-ES" sz="2800" dirty="0" smtClean="0">
                <a:latin typeface="Berlin Sans FB" pitchFamily="34" charset="0"/>
              </a:rPr>
              <a:t>    De acuerdo a un estudio de Gartner, las ventas mundiales de PCs sumaron 84.3 millones de unidades en el primer trimestre de 2010, un incremento del 27,4 por ciento respecto al primer trimestre de 2009. </a:t>
            </a:r>
          </a:p>
          <a:p>
            <a:pPr>
              <a:buNone/>
            </a:pPr>
            <a:endParaRPr lang="es-ES" sz="2800" dirty="0" smtClean="0">
              <a:latin typeface="Berlin Sans FB" pitchFamily="34" charset="0"/>
            </a:endParaRPr>
          </a:p>
          <a:p>
            <a:pPr>
              <a:buNone/>
            </a:pPr>
            <a:r>
              <a:rPr lang="es-ES" sz="2800" dirty="0" smtClean="0">
                <a:latin typeface="Berlin Sans FB" pitchFamily="34" charset="0"/>
              </a:rPr>
              <a:t>    Hp tiene un costo de mercado de 108.000 millones de dólares.</a:t>
            </a:r>
          </a:p>
          <a:p>
            <a:pPr>
              <a:buNone/>
            </a:pPr>
            <a:endParaRPr lang="es-ES" sz="2400" dirty="0" smtClean="0"/>
          </a:p>
          <a:p>
            <a:pPr>
              <a:buNone/>
            </a:pPr>
            <a:endParaRPr lang="es-EC" dirty="0"/>
          </a:p>
        </p:txBody>
      </p:sp>
      <p:sp>
        <p:nvSpPr>
          <p:cNvPr id="7" name="6 Título"/>
          <p:cNvSpPr>
            <a:spLocks noGrp="1"/>
          </p:cNvSpPr>
          <p:nvPr>
            <p:ph type="title"/>
          </p:nvPr>
        </p:nvSpPr>
        <p:spPr>
          <a:xfrm>
            <a:off x="467544" y="476672"/>
            <a:ext cx="8229600" cy="787152"/>
          </a:xfrm>
        </p:spPr>
        <p:txBody>
          <a:bodyPr>
            <a:prstTxWarp prst="textInflateTop">
              <a:avLst/>
            </a:prstTxWarp>
            <a:scene3d>
              <a:camera prst="obliqueBottomLeft"/>
              <a:lightRig rig="threePt" dir="t"/>
            </a:scene3d>
            <a:sp3d extrusionH="57150">
              <a:bevelT w="38100" h="38100"/>
            </a:sp3d>
          </a:bodyPr>
          <a:lstStyle/>
          <a:p>
            <a:pPr algn="ctr"/>
            <a:r>
              <a:rPr lang="es-ES_tradn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60007" dist="200025" dir="15000000" sy="30000" kx="-1800000" algn="bl" rotWithShape="0">
                    <a:prstClr val="black">
                      <a:alpha val="32000"/>
                    </a:prstClr>
                  </a:outerShdw>
                  <a:reflection blurRad="12700" stA="28000" endPos="45000" dist="1000" dir="5400000" sy="-100000" algn="bl" rotWithShape="0"/>
                </a:effectLst>
                <a:latin typeface="Berlin Sans FB Demi" pitchFamily="34" charset="0"/>
              </a:rPr>
              <a:t>IMPACTO EN EL MERCADO</a:t>
            </a:r>
            <a:endParaRPr lang="es-EC"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60007" dist="200025" dir="15000000" sy="30000" kx="-1800000" algn="bl" rotWithShape="0">
                  <a:prstClr val="black">
                    <a:alpha val="32000"/>
                  </a:prstClr>
                </a:outerShdw>
                <a:reflection blurRad="12700" stA="28000" endPos="45000" dist="1000" dir="5400000" sy="-100000" algn="bl" rotWithShape="0"/>
              </a:effectLst>
              <a:latin typeface="Berlin Sans FB Demi" pitchFamily="34" charset="0"/>
            </a:endParaRPr>
          </a:p>
        </p:txBody>
      </p:sp>
      <p:sp>
        <p:nvSpPr>
          <p:cNvPr id="12" name="11 CuadroTexto"/>
          <p:cNvSpPr txBox="1"/>
          <p:nvPr/>
        </p:nvSpPr>
        <p:spPr>
          <a:xfrm>
            <a:off x="4643438" y="4214818"/>
            <a:ext cx="3816424" cy="2016000"/>
          </a:xfrm>
          <a:prstGeom prst="wedgeEllipseCallout">
            <a:avLst>
              <a:gd name="adj1" fmla="val -52533"/>
              <a:gd name="adj2" fmla="val 48244"/>
            </a:avLst>
          </a:prstGeom>
          <a:effectLst>
            <a:glow rad="228600">
              <a:schemeClr val="accent1">
                <a:satMod val="175000"/>
                <a:alpha val="40000"/>
              </a:schemeClr>
            </a:glow>
            <a:outerShdw blurRad="95000" rotWithShape="0">
              <a:srgbClr val="000000">
                <a:alpha val="50000"/>
              </a:srgbClr>
            </a:outerShdw>
            <a:softEdge rad="12700"/>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s-ES" b="1" dirty="0" smtClean="0"/>
              <a:t>HP vende $4 millones de dólares por hora o mejor dicho: 2 computadoras cada segundo.</a:t>
            </a:r>
            <a:endParaRPr lang="es-EC" dirty="0" smtClean="0"/>
          </a:p>
          <a:p>
            <a:endParaRPr lang="es-EC" dirty="0"/>
          </a:p>
        </p:txBody>
      </p:sp>
      <p:pic>
        <p:nvPicPr>
          <p:cNvPr id="3074" name="Picture 2" descr="http://t1.gstatic.com/images?q=tbn:ANd9GcQw6wa7S0IHt9bBL39tDEAOdQsRH77G7focqYj9SzoPhY558Qg&amp;t=1&amp;usg=__sSFEYRE4XSQRDOmlCo-umat_Zx4="/>
          <p:cNvPicPr>
            <a:picLocks noChangeAspect="1" noChangeArrowheads="1"/>
          </p:cNvPicPr>
          <p:nvPr/>
        </p:nvPicPr>
        <p:blipFill>
          <a:blip r:embed="rId2" cstate="print"/>
          <a:srcRect l="8036" r="8928"/>
          <a:stretch>
            <a:fillRect/>
          </a:stretch>
        </p:blipFill>
        <p:spPr bwMode="auto">
          <a:xfrm>
            <a:off x="428596" y="4500570"/>
            <a:ext cx="2714644" cy="1928826"/>
          </a:xfrm>
          <a:prstGeom prst="rect">
            <a:avLst/>
          </a:prstGeom>
          <a:ln>
            <a:noFill/>
          </a:ln>
          <a:effectLst>
            <a:softEdge rad="112500"/>
          </a:effectLst>
        </p:spPr>
      </p:pic>
    </p:spTree>
  </p:cSld>
  <p:clrMapOvr>
    <a:masterClrMapping/>
  </p:clrMapOvr>
  <p:transition>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crecimientomundialpcs"/>
          <p:cNvPicPr>
            <a:picLocks noGrp="1"/>
          </p:cNvPicPr>
          <p:nvPr>
            <p:ph idx="1"/>
          </p:nvPr>
        </p:nvPicPr>
        <p:blipFill>
          <a:blip r:embed="rId2" cstate="print"/>
          <a:srcRect/>
          <a:stretch>
            <a:fillRect/>
          </a:stretch>
        </p:blipFill>
        <p:spPr bwMode="auto">
          <a:xfrm>
            <a:off x="611560" y="620688"/>
            <a:ext cx="8136904" cy="547260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1500174"/>
            <a:ext cx="8229600" cy="5000660"/>
          </a:xfrm>
        </p:spPr>
        <p:txBody>
          <a:bodyPr>
            <a:normAutofit fontScale="85000" lnSpcReduction="20000"/>
          </a:bodyPr>
          <a:lstStyle/>
          <a:p>
            <a:pPr>
              <a:buNone/>
            </a:pPr>
            <a:r>
              <a:rPr lang="es-ES" dirty="0" smtClean="0"/>
              <a:t>    </a:t>
            </a:r>
            <a:r>
              <a:rPr lang="es-ES" dirty="0" smtClean="0">
                <a:latin typeface="Berlin Sans FB" pitchFamily="34" charset="0"/>
              </a:rPr>
              <a:t>La mayor competencia de Hp es la empresa EPSON. Durante varios años estuvieron compitiendo. Como plan estratégico hp comenzó a inventar impresoras con nuevas tecnologías por ejemplo:</a:t>
            </a:r>
          </a:p>
          <a:p>
            <a:pPr>
              <a:lnSpc>
                <a:spcPct val="160000"/>
              </a:lnSpc>
              <a:buBlip>
                <a:blip r:embed="rId2"/>
              </a:buBlip>
            </a:pPr>
            <a:r>
              <a:rPr lang="es-ES" dirty="0" smtClean="0">
                <a:latin typeface="Berlin Sans FB" pitchFamily="34" charset="0"/>
              </a:rPr>
              <a:t>Impresora que imprime 2 faz (Dos caras a la vez) Sin necesidad de tener 4 cartuchos (2 negros; 2 color)</a:t>
            </a:r>
          </a:p>
          <a:p>
            <a:pPr>
              <a:lnSpc>
                <a:spcPct val="170000"/>
              </a:lnSpc>
              <a:buBlip>
                <a:blip r:embed="rId2"/>
              </a:buBlip>
            </a:pPr>
            <a:r>
              <a:rPr lang="es-ES" dirty="0" smtClean="0">
                <a:latin typeface="Berlin Sans FB" pitchFamily="34" charset="0"/>
              </a:rPr>
              <a:t>Escanear también 2 faz</a:t>
            </a:r>
          </a:p>
          <a:p>
            <a:pPr>
              <a:lnSpc>
                <a:spcPct val="160000"/>
              </a:lnSpc>
              <a:buBlip>
                <a:blip r:embed="rId2"/>
              </a:buBlip>
            </a:pPr>
            <a:r>
              <a:rPr lang="es-ES" dirty="0" smtClean="0">
                <a:latin typeface="Berlin Sans FB" pitchFamily="34" charset="0"/>
              </a:rPr>
              <a:t>También invento las impresoras táctiles, con mejor facilidad de manejo, y más opciones.</a:t>
            </a:r>
          </a:p>
          <a:p>
            <a:pPr>
              <a:lnSpc>
                <a:spcPct val="170000"/>
              </a:lnSpc>
              <a:buBlip>
                <a:blip r:embed="rId2"/>
              </a:buBlip>
            </a:pPr>
            <a:r>
              <a:rPr lang="es-ES" dirty="0" smtClean="0">
                <a:latin typeface="Berlin Sans FB" pitchFamily="34" charset="0"/>
              </a:rPr>
              <a:t>También invento los cartuchos con alta calidad, y más ahorro.</a:t>
            </a:r>
          </a:p>
          <a:p>
            <a:pPr>
              <a:buNone/>
            </a:pPr>
            <a:r>
              <a:rPr lang="es-ES" dirty="0" smtClean="0">
                <a:latin typeface="Berlin Sans FB" pitchFamily="34" charset="0"/>
              </a:rPr>
              <a:t>   Ante esa competencia, finalmente derroto a EPSON. En 2010 gano un ranking como mejor empresa de impresoras y hardwares.</a:t>
            </a:r>
          </a:p>
          <a:p>
            <a:endParaRPr lang="es-ES" dirty="0"/>
          </a:p>
        </p:txBody>
      </p:sp>
      <p:sp>
        <p:nvSpPr>
          <p:cNvPr id="3" name="2 Título"/>
          <p:cNvSpPr>
            <a:spLocks noGrp="1"/>
          </p:cNvSpPr>
          <p:nvPr>
            <p:ph type="title"/>
          </p:nvPr>
        </p:nvSpPr>
        <p:spPr>
          <a:xfrm>
            <a:off x="2571736" y="500042"/>
            <a:ext cx="4214842" cy="785818"/>
          </a:xfrm>
          <a:ln>
            <a:noFill/>
          </a:ln>
          <a:effectLst>
            <a:glow rad="228600">
              <a:schemeClr val="accent2">
                <a:satMod val="175000"/>
                <a:alpha val="40000"/>
              </a:schemeClr>
            </a:glow>
            <a:softEdge rad="12700"/>
          </a:effectLst>
          <a:scene3d>
            <a:camera prst="orthographicFront">
              <a:rot lat="0" lon="0" rev="0"/>
            </a:camera>
            <a:lightRig rig="glow" dir="t">
              <a:rot lat="0" lon="0" rev="14100000"/>
            </a:lightRig>
          </a:scene3d>
          <a:sp3d prstMaterial="softEdge">
            <a:bevelT w="127000" prst="artDeco"/>
          </a:sp3d>
        </p:spPr>
        <p:style>
          <a:lnRef idx="1">
            <a:schemeClr val="accent5"/>
          </a:lnRef>
          <a:fillRef idx="3">
            <a:schemeClr val="accent5"/>
          </a:fillRef>
          <a:effectRef idx="2">
            <a:schemeClr val="accent5"/>
          </a:effectRef>
          <a:fontRef idx="minor">
            <a:schemeClr val="lt1"/>
          </a:fontRef>
        </p:style>
        <p:txBody>
          <a:bodyPr>
            <a:noAutofit/>
          </a:bodyPr>
          <a:lstStyle/>
          <a:p>
            <a:pPr algn="ctr"/>
            <a:r>
              <a:rPr lang="es-ES" sz="4400" b="1" dirty="0" smtClean="0"/>
              <a:t/>
            </a:r>
            <a:br>
              <a:rPr lang="es-ES" sz="4400" b="1" dirty="0" smtClean="0"/>
            </a:br>
            <a:r>
              <a:rPr lang="es-ES" sz="4800" dirty="0" smtClean="0">
                <a:solidFill>
                  <a:schemeClr val="bg2"/>
                </a:solidFill>
                <a:effectLst>
                  <a:outerShdw blurRad="38100" dist="38100" dir="2700000" algn="tl">
                    <a:srgbClr val="000000">
                      <a:alpha val="43137"/>
                    </a:srgbClr>
                  </a:outerShdw>
                </a:effectLst>
                <a:latin typeface="Berlin Sans FB" pitchFamily="34" charset="0"/>
              </a:rPr>
              <a:t> </a:t>
            </a:r>
            <a:r>
              <a:rPr lang="es-ES" sz="4500" dirty="0" smtClean="0">
                <a:solidFill>
                  <a:schemeClr val="accent2">
                    <a:lumMod val="75000"/>
                  </a:schemeClr>
                </a:solidFill>
                <a:effectLst>
                  <a:outerShdw blurRad="38100" dist="38100" dir="2700000" algn="tl">
                    <a:srgbClr val="000000">
                      <a:alpha val="43137"/>
                    </a:srgbClr>
                  </a:outerShdw>
                </a:effectLst>
                <a:latin typeface="Berlin Sans FB" pitchFamily="34" charset="0"/>
              </a:rPr>
              <a:t>COMPETENCIA</a:t>
            </a:r>
            <a:endParaRPr lang="es-ES" sz="4500" dirty="0">
              <a:solidFill>
                <a:schemeClr val="accent2">
                  <a:lumMod val="75000"/>
                </a:schemeClr>
              </a:solidFill>
              <a:latin typeface="Berlin Sans FB" pitchFamily="34" charset="0"/>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2000"/>
                                        <p:tgtEl>
                                          <p:spTgt spid="2">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2000"/>
                                        <p:tgtEl>
                                          <p:spTgt spid="2">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357158" y="1285860"/>
            <a:ext cx="8229600" cy="5167330"/>
          </a:xfrm>
        </p:spPr>
        <p:txBody>
          <a:bodyPr anchor="ctr">
            <a:noAutofit/>
          </a:bodyPr>
          <a:lstStyle/>
          <a:p>
            <a:pPr algn="just">
              <a:lnSpc>
                <a:spcPct val="150000"/>
              </a:lnSpc>
              <a:buNone/>
            </a:pPr>
            <a:r>
              <a:rPr lang="es-ES" dirty="0" smtClean="0"/>
              <a:t>   </a:t>
            </a:r>
            <a:r>
              <a:rPr lang="es-ES" dirty="0" smtClean="0">
                <a:latin typeface="Berlin Sans FB" pitchFamily="34" charset="0"/>
              </a:rPr>
              <a:t>Conocida también como             es una de las mayores empresas de tecnologías de la información del mundo, con sede en Palo Alto, California. Fabrica y comercializa hardware y software además de brindar servicios de asistencia relacionados con la informática. La compañía fue fundada en 1939 y se dedicaba a la fabricación de instrumentos de medida electrónica y de laboratorio. Hoy en día es la empresa líder en venta de impresoras. </a:t>
            </a:r>
            <a:r>
              <a:rPr lang="es-ES" dirty="0" smtClean="0">
                <a:solidFill>
                  <a:schemeClr val="accent4">
                    <a:lumMod val="50000"/>
                  </a:schemeClr>
                </a:solidFill>
              </a:rPr>
              <a:t/>
            </a:r>
            <a:br>
              <a:rPr lang="es-ES" dirty="0" smtClean="0">
                <a:solidFill>
                  <a:schemeClr val="accent4">
                    <a:lumMod val="50000"/>
                  </a:schemeClr>
                </a:solidFill>
              </a:rPr>
            </a:br>
            <a:r>
              <a:rPr lang="es-ES" sz="2400" dirty="0" smtClean="0">
                <a:solidFill>
                  <a:schemeClr val="accent4">
                    <a:lumMod val="50000"/>
                  </a:schemeClr>
                </a:solidFill>
              </a:rPr>
              <a:t/>
            </a:r>
            <a:br>
              <a:rPr lang="es-ES" sz="2400" dirty="0" smtClean="0">
                <a:solidFill>
                  <a:schemeClr val="accent4">
                    <a:lumMod val="50000"/>
                  </a:schemeClr>
                </a:solidFill>
              </a:rPr>
            </a:br>
            <a:endParaRPr lang="es-ES" sz="2400" dirty="0">
              <a:solidFill>
                <a:schemeClr val="accent4">
                  <a:lumMod val="50000"/>
                </a:schemeClr>
              </a:solidFill>
            </a:endParaRPr>
          </a:p>
        </p:txBody>
      </p:sp>
      <p:pic>
        <p:nvPicPr>
          <p:cNvPr id="6" name="5 Imagen" descr="hp_logo-zonajugones_com_.jpg"/>
          <p:cNvPicPr>
            <a:picLocks noChangeAspect="1"/>
          </p:cNvPicPr>
          <p:nvPr/>
        </p:nvPicPr>
        <p:blipFill>
          <a:blip r:embed="rId2" cstate="print"/>
          <a:srcRect l="9243" t="14285" r="7563" b="15126"/>
          <a:stretch>
            <a:fillRect/>
          </a:stretch>
        </p:blipFill>
        <p:spPr>
          <a:xfrm>
            <a:off x="4143372" y="785794"/>
            <a:ext cx="1214446" cy="857256"/>
          </a:xfrm>
          <a:prstGeom prst="roundRect">
            <a:avLst/>
          </a:prstGeom>
        </p:spPr>
      </p:pic>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524000"/>
            <a:ext cx="5043494" cy="4833958"/>
          </a:xfrm>
        </p:spPr>
        <p:txBody>
          <a:bodyPr>
            <a:noAutofit/>
          </a:bodyPr>
          <a:lstStyle/>
          <a:p>
            <a:pPr algn="just">
              <a:lnSpc>
                <a:spcPct val="160000"/>
              </a:lnSpc>
              <a:buNone/>
            </a:pPr>
            <a:r>
              <a:rPr lang="es-ES" sz="1900" dirty="0" smtClean="0"/>
              <a:t>  </a:t>
            </a:r>
            <a:r>
              <a:rPr lang="es-ES" sz="1900" dirty="0" smtClean="0">
                <a:latin typeface="Berlin Sans FB" pitchFamily="34" charset="0"/>
              </a:rPr>
              <a:t>William Hewlett y David Packard eran dos compañeros en la universidad de Stanford. En el garaje de su casa construyeron un oscilador de audio, un instrumento de prueba electrónico utilizado por los ingenieros de sonido.</a:t>
            </a:r>
          </a:p>
          <a:p>
            <a:pPr algn="just">
              <a:lnSpc>
                <a:spcPct val="160000"/>
              </a:lnSpc>
              <a:buNone/>
            </a:pPr>
            <a:r>
              <a:rPr lang="es-ES" sz="1900" dirty="0" smtClean="0">
                <a:latin typeface="Berlin Sans FB" pitchFamily="34" charset="0"/>
              </a:rPr>
              <a:t>   Inició una carrera en equipos electrónicos de prueba y ensayo para laboratorios. Más tarde, en 1968 entraron en el negocio de las calculadoras electrónicas con gran éxito.</a:t>
            </a:r>
          </a:p>
        </p:txBody>
      </p:sp>
      <p:sp>
        <p:nvSpPr>
          <p:cNvPr id="3" name="2 Título"/>
          <p:cNvSpPr>
            <a:spLocks noGrp="1"/>
          </p:cNvSpPr>
          <p:nvPr>
            <p:ph type="title"/>
          </p:nvPr>
        </p:nvSpPr>
        <p:spPr>
          <a:xfrm>
            <a:off x="2571736" y="571480"/>
            <a:ext cx="4143404" cy="800120"/>
          </a:xfrm>
          <a:ln>
            <a:noFill/>
          </a:ln>
          <a:effectLst>
            <a:glow rad="228600">
              <a:schemeClr val="accent1">
                <a:satMod val="175000"/>
                <a:alpha val="40000"/>
              </a:schemeClr>
            </a:glow>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a:noAutofit/>
          </a:bodyPr>
          <a:lstStyle/>
          <a:p>
            <a:pPr algn="ctr"/>
            <a:r>
              <a:rPr lang="es-ES" sz="5200" dirty="0" smtClean="0">
                <a:solidFill>
                  <a:schemeClr val="bg2"/>
                </a:solidFill>
                <a:effectLst>
                  <a:outerShdw blurRad="38100" dist="38100" dir="2700000" algn="tl">
                    <a:srgbClr val="000000">
                      <a:alpha val="43137"/>
                    </a:srgbClr>
                  </a:outerShdw>
                </a:effectLst>
                <a:latin typeface="Berlin Sans FB" pitchFamily="34" charset="0"/>
              </a:rPr>
              <a:t>CRONOLOGÍA</a:t>
            </a:r>
            <a:endParaRPr lang="es-ES" sz="5200" dirty="0">
              <a:solidFill>
                <a:schemeClr val="bg2"/>
              </a:solidFill>
              <a:effectLst>
                <a:outerShdw blurRad="38100" dist="38100" dir="2700000" algn="tl">
                  <a:srgbClr val="000000">
                    <a:alpha val="43137"/>
                  </a:srgbClr>
                </a:outerShdw>
              </a:effectLst>
              <a:latin typeface="Berlin Sans FB" pitchFamily="34" charset="0"/>
            </a:endParaRPr>
          </a:p>
        </p:txBody>
      </p:sp>
      <p:pic>
        <p:nvPicPr>
          <p:cNvPr id="11266" name="Picture 2" descr="http://t0.gstatic.com/images?q=tbn:ANd9GcTAJARKu6B0RVKtoUAJkNGbSI_dvHrANOzbPXqsvkjK1FM2JGQ&amp;t=1&amp;usg=__eTznxBn0PIPf2oaF0W8LKiGDCIs="/>
          <p:cNvPicPr>
            <a:picLocks noChangeAspect="1" noChangeArrowheads="1"/>
          </p:cNvPicPr>
          <p:nvPr/>
        </p:nvPicPr>
        <p:blipFill>
          <a:blip r:embed="rId2" cstate="print"/>
          <a:srcRect/>
          <a:stretch>
            <a:fillRect/>
          </a:stretch>
        </p:blipFill>
        <p:spPr bwMode="auto">
          <a:xfrm>
            <a:off x="5572132" y="1785926"/>
            <a:ext cx="2857520" cy="4286280"/>
          </a:xfrm>
          <a:prstGeom prst="rect">
            <a:avLst/>
          </a:prstGeom>
          <a:solidFill>
            <a:srgbClr val="FFFFFF">
              <a:shade val="85000"/>
            </a:srgbClr>
          </a:solidFill>
          <a:ln w="190500" cap="rnd">
            <a:solidFill>
              <a:schemeClr val="tx2">
                <a:lumMod val="25000"/>
              </a:schemeClr>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524000"/>
            <a:ext cx="4392000" cy="4572000"/>
          </a:xfrm>
        </p:spPr>
        <p:txBody>
          <a:bodyPr>
            <a:normAutofit fontScale="85000" lnSpcReduction="10000"/>
          </a:bodyPr>
          <a:lstStyle/>
          <a:p>
            <a:pPr lvl="0">
              <a:buBlip>
                <a:blip r:embed="rId2"/>
              </a:buBlip>
            </a:pPr>
            <a:r>
              <a:rPr lang="es-ES" dirty="0" smtClean="0"/>
              <a:t>Notebooks</a:t>
            </a:r>
            <a:endParaRPr lang="es-EC" dirty="0" smtClean="0"/>
          </a:p>
          <a:p>
            <a:pPr lvl="0">
              <a:buBlip>
                <a:blip r:embed="rId2"/>
              </a:buBlip>
            </a:pPr>
            <a:r>
              <a:rPr lang="es-ES" dirty="0" smtClean="0"/>
              <a:t>Impresoras y Multifuncionales</a:t>
            </a:r>
            <a:endParaRPr lang="es-EC" dirty="0" smtClean="0"/>
          </a:p>
          <a:p>
            <a:pPr lvl="0">
              <a:buBlip>
                <a:blip r:embed="rId2"/>
              </a:buBlip>
            </a:pPr>
            <a:r>
              <a:rPr lang="es-EC" dirty="0" smtClean="0"/>
              <a:t>Desktops</a:t>
            </a:r>
          </a:p>
          <a:p>
            <a:pPr lvl="0">
              <a:buBlip>
                <a:blip r:embed="rId2"/>
              </a:buBlip>
            </a:pPr>
            <a:r>
              <a:rPr lang="es-EC" dirty="0" smtClean="0"/>
              <a:t>Workstations</a:t>
            </a:r>
          </a:p>
          <a:p>
            <a:pPr lvl="0">
              <a:buBlip>
                <a:blip r:embed="rId2"/>
              </a:buBlip>
            </a:pPr>
            <a:r>
              <a:rPr lang="es-EC" dirty="0" smtClean="0"/>
              <a:t>Servidores</a:t>
            </a:r>
          </a:p>
          <a:p>
            <a:pPr lvl="0">
              <a:buBlip>
                <a:blip r:embed="rId2"/>
              </a:buBlip>
            </a:pPr>
            <a:r>
              <a:rPr lang="es-EC" dirty="0" smtClean="0"/>
              <a:t>Almacenamiento</a:t>
            </a:r>
          </a:p>
          <a:p>
            <a:pPr lvl="0">
              <a:buBlip>
                <a:blip r:embed="rId2"/>
              </a:buBlip>
            </a:pPr>
            <a:r>
              <a:rPr lang="es-EC" dirty="0" smtClean="0"/>
              <a:t>Smartphones y PDAs</a:t>
            </a:r>
          </a:p>
          <a:p>
            <a:pPr lvl="0">
              <a:buBlip>
                <a:blip r:embed="rId2"/>
              </a:buBlip>
            </a:pPr>
            <a:r>
              <a:rPr lang="es-EC" dirty="0" smtClean="0"/>
              <a:t>Monitores</a:t>
            </a:r>
          </a:p>
          <a:p>
            <a:pPr lvl="0">
              <a:buBlip>
                <a:blip r:embed="rId2"/>
              </a:buBlip>
            </a:pPr>
            <a:r>
              <a:rPr lang="es-EC" dirty="0" smtClean="0"/>
              <a:t>Tintas, toners y papeles</a:t>
            </a:r>
          </a:p>
          <a:p>
            <a:pPr lvl="0">
              <a:buBlip>
                <a:blip r:embed="rId2"/>
              </a:buBlip>
            </a:pPr>
            <a:r>
              <a:rPr lang="es-EC" dirty="0" smtClean="0"/>
              <a:t>Accesorios</a:t>
            </a:r>
          </a:p>
          <a:p>
            <a:pPr lvl="0">
              <a:buBlip>
                <a:blip r:embed="rId2"/>
              </a:buBlip>
            </a:pPr>
            <a:r>
              <a:rPr lang="es-EC" dirty="0" smtClean="0"/>
              <a:t>Escáneres y faxes</a:t>
            </a:r>
          </a:p>
          <a:p>
            <a:pPr lvl="0">
              <a:buBlip>
                <a:blip r:embed="rId2"/>
              </a:buBlip>
            </a:pPr>
            <a:r>
              <a:rPr lang="es-EC" dirty="0" smtClean="0"/>
              <a:t>Calculadoras</a:t>
            </a:r>
          </a:p>
          <a:p>
            <a:endParaRPr lang="es-EC" dirty="0"/>
          </a:p>
        </p:txBody>
      </p:sp>
      <p:sp>
        <p:nvSpPr>
          <p:cNvPr id="3" name="2 Título"/>
          <p:cNvSpPr>
            <a:spLocks noGrp="1"/>
          </p:cNvSpPr>
          <p:nvPr>
            <p:ph type="title"/>
          </p:nvPr>
        </p:nvSpPr>
        <p:spPr>
          <a:xfrm>
            <a:off x="500034" y="357166"/>
            <a:ext cx="8229600" cy="1219200"/>
          </a:xfrm>
        </p:spPr>
        <p:txBody>
          <a:bodyPr>
            <a:noAutofit/>
            <a:scene3d>
              <a:camera prst="orthographicFront"/>
              <a:lightRig rig="threePt" dir="t"/>
            </a:scene3d>
            <a:sp3d extrusionH="57150">
              <a:bevelT w="38100" h="38100"/>
            </a:sp3d>
          </a:bodyPr>
          <a:lstStyle/>
          <a:p>
            <a:pPr algn="ctr"/>
            <a:r>
              <a:rPr lang="es-EC" sz="4000" b="1" cap="all" spc="0" dirty="0" smtClean="0">
                <a:ln w="9000" cmpd="sng">
                  <a:solidFill>
                    <a:schemeClr val="bg2">
                      <a:lumMod val="60000"/>
                      <a:lumOff val="40000"/>
                    </a:schemeClr>
                  </a:solidFill>
                  <a:prstDash val="solid"/>
                </a:ln>
                <a:solidFill>
                  <a:schemeClr val="accent5">
                    <a:lumMod val="75000"/>
                  </a:schemeClr>
                </a:solidFill>
                <a:effectLst>
                  <a:reflection blurRad="12700" stA="28000" endPos="45000" dist="1000" dir="5400000" sy="-100000" algn="bl" rotWithShape="0"/>
                </a:effectLst>
                <a:latin typeface="Berlin Sans FB Demi" pitchFamily="34" charset="0"/>
              </a:rPr>
              <a:t>Tipos de Hardware que fabrica HP </a:t>
            </a:r>
          </a:p>
        </p:txBody>
      </p:sp>
      <p:grpSp>
        <p:nvGrpSpPr>
          <p:cNvPr id="31" name="30 Grupo"/>
          <p:cNvGrpSpPr/>
          <p:nvPr/>
        </p:nvGrpSpPr>
        <p:grpSpPr>
          <a:xfrm>
            <a:off x="4714876" y="2000240"/>
            <a:ext cx="3929091" cy="3429024"/>
            <a:chOff x="4714876" y="2000240"/>
            <a:chExt cx="3929091" cy="3429024"/>
          </a:xfrm>
          <a:effectLst>
            <a:glow rad="228600">
              <a:srgbClr val="FF9933">
                <a:alpha val="40000"/>
              </a:srgbClr>
            </a:glow>
          </a:effectLst>
        </p:grpSpPr>
        <p:pic>
          <p:nvPicPr>
            <p:cNvPr id="18" name="17 Imagen" descr="Notebooks"/>
            <p:cNvPicPr/>
            <p:nvPr/>
          </p:nvPicPr>
          <p:blipFill>
            <a:blip r:embed="rId3" cstate="print"/>
            <a:srcRect/>
            <a:stretch>
              <a:fillRect/>
            </a:stretch>
          </p:blipFill>
          <p:spPr bwMode="auto">
            <a:xfrm>
              <a:off x="6013753" y="2000240"/>
              <a:ext cx="1364854" cy="10885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9" name="18 Imagen" descr="Accesorios"/>
            <p:cNvPicPr/>
            <p:nvPr/>
          </p:nvPicPr>
          <p:blipFill>
            <a:blip r:embed="rId4" cstate="print"/>
            <a:srcRect l="8800" t="7000"/>
            <a:stretch>
              <a:fillRect/>
            </a:stretch>
          </p:blipFill>
          <p:spPr bwMode="auto">
            <a:xfrm>
              <a:off x="7399219" y="2000240"/>
              <a:ext cx="1244747" cy="10613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 name="19 Imagen" descr="Workstations"/>
            <p:cNvPicPr/>
            <p:nvPr/>
          </p:nvPicPr>
          <p:blipFill>
            <a:blip r:embed="rId5" cstate="print"/>
            <a:srcRect r="9600"/>
            <a:stretch>
              <a:fillRect/>
            </a:stretch>
          </p:blipFill>
          <p:spPr bwMode="auto">
            <a:xfrm>
              <a:off x="4714876" y="2000240"/>
              <a:ext cx="1285883" cy="10885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1" name="20 Imagen" descr="Desktops"/>
            <p:cNvPicPr/>
            <p:nvPr/>
          </p:nvPicPr>
          <p:blipFill>
            <a:blip r:embed="rId6" cstate="print"/>
            <a:srcRect/>
            <a:stretch>
              <a:fillRect/>
            </a:stretch>
          </p:blipFill>
          <p:spPr bwMode="auto">
            <a:xfrm>
              <a:off x="6100344" y="3061605"/>
              <a:ext cx="1364854" cy="11430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2" name="21 Imagen" descr="Servidores"/>
            <p:cNvPicPr/>
            <p:nvPr/>
          </p:nvPicPr>
          <p:blipFill>
            <a:blip r:embed="rId7" cstate="print"/>
            <a:srcRect l="15200" r="18400"/>
            <a:stretch>
              <a:fillRect/>
            </a:stretch>
          </p:blipFill>
          <p:spPr bwMode="auto">
            <a:xfrm>
              <a:off x="7485811" y="3061605"/>
              <a:ext cx="1158155" cy="11430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3" name="22 Imagen" descr="Impresoras y Multifuncionales"/>
            <p:cNvPicPr/>
            <p:nvPr/>
          </p:nvPicPr>
          <p:blipFill>
            <a:blip r:embed="rId8" cstate="print"/>
            <a:srcRect t="16000" b="6000"/>
            <a:stretch>
              <a:fillRect/>
            </a:stretch>
          </p:blipFill>
          <p:spPr bwMode="auto">
            <a:xfrm>
              <a:off x="4714876" y="3878039"/>
              <a:ext cx="1357322" cy="8490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4" name="23 Imagen" descr="Almacenamiento"/>
            <p:cNvPicPr/>
            <p:nvPr/>
          </p:nvPicPr>
          <p:blipFill>
            <a:blip r:embed="rId9" cstate="print"/>
            <a:srcRect l="15833" r="10833"/>
            <a:stretch>
              <a:fillRect/>
            </a:stretch>
          </p:blipFill>
          <p:spPr bwMode="auto">
            <a:xfrm>
              <a:off x="6072198" y="4214818"/>
              <a:ext cx="989003" cy="121444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5" name="24 Imagen" descr="Escáneres y faxes"/>
            <p:cNvPicPr/>
            <p:nvPr/>
          </p:nvPicPr>
          <p:blipFill>
            <a:blip r:embed="rId10" cstate="print"/>
            <a:srcRect l="12800" r="15200"/>
            <a:stretch>
              <a:fillRect/>
            </a:stretch>
          </p:blipFill>
          <p:spPr bwMode="auto">
            <a:xfrm>
              <a:off x="7052852" y="4204613"/>
              <a:ext cx="982695" cy="122465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6" name="25 Imagen" descr="Tintas, toners y papeles"/>
            <p:cNvPicPr/>
            <p:nvPr/>
          </p:nvPicPr>
          <p:blipFill>
            <a:blip r:embed="rId11" cstate="print"/>
            <a:srcRect t="10000" b="9000"/>
            <a:stretch>
              <a:fillRect/>
            </a:stretch>
          </p:blipFill>
          <p:spPr bwMode="auto">
            <a:xfrm>
              <a:off x="4714877" y="3061605"/>
              <a:ext cx="1364854" cy="8817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7" name="26 Imagen" descr="Calculadoras"/>
            <p:cNvPicPr/>
            <p:nvPr/>
          </p:nvPicPr>
          <p:blipFill>
            <a:blip r:embed="rId12" cstate="print"/>
            <a:srcRect l="28800" r="27200"/>
            <a:stretch>
              <a:fillRect/>
            </a:stretch>
          </p:blipFill>
          <p:spPr bwMode="auto">
            <a:xfrm>
              <a:off x="8001025" y="4204613"/>
              <a:ext cx="642942" cy="122465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8" name="27 Imagen" descr="Smartphones y PDAs"/>
            <p:cNvPicPr/>
            <p:nvPr/>
          </p:nvPicPr>
          <p:blipFill>
            <a:blip r:embed="rId13" cstate="print"/>
            <a:srcRect t="25000" b="8000"/>
            <a:stretch>
              <a:fillRect/>
            </a:stretch>
          </p:blipFill>
          <p:spPr bwMode="auto">
            <a:xfrm>
              <a:off x="4714876" y="4694473"/>
              <a:ext cx="1428760" cy="7293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pSp>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lvl="0">
              <a:buBlip>
                <a:blip r:embed="rId2"/>
              </a:buBlip>
            </a:pPr>
            <a:r>
              <a:rPr lang="es-ES" dirty="0" smtClean="0"/>
              <a:t>Java</a:t>
            </a:r>
            <a:endParaRPr lang="es-EC" dirty="0" smtClean="0"/>
          </a:p>
          <a:p>
            <a:pPr lvl="0">
              <a:buBlip>
                <a:blip r:embed="rId2"/>
              </a:buBlip>
            </a:pPr>
            <a:r>
              <a:rPr lang="es-ES" dirty="0" smtClean="0"/>
              <a:t>Sistemas OpenVMS</a:t>
            </a:r>
            <a:endParaRPr lang="es-EC" dirty="0" smtClean="0"/>
          </a:p>
          <a:p>
            <a:pPr lvl="0">
              <a:buBlip>
                <a:blip r:embed="rId2"/>
              </a:buBlip>
            </a:pPr>
            <a:r>
              <a:rPr lang="es-ES" dirty="0" smtClean="0"/>
              <a:t>Tru64 Unix</a:t>
            </a:r>
            <a:endParaRPr lang="es-EC" dirty="0" smtClean="0"/>
          </a:p>
          <a:p>
            <a:pPr lvl="0">
              <a:buBlip>
                <a:blip r:embed="rId2"/>
              </a:buBlip>
            </a:pPr>
            <a:r>
              <a:rPr lang="es-ES" dirty="0" smtClean="0"/>
              <a:t>Clústeres para computación técnica de alto rendimiento</a:t>
            </a:r>
            <a:endParaRPr lang="es-EC" dirty="0" smtClean="0"/>
          </a:p>
          <a:p>
            <a:pPr lvl="0">
              <a:buBlip>
                <a:blip r:embed="rId2"/>
              </a:buBlip>
            </a:pPr>
            <a:r>
              <a:rPr lang="es-ES" dirty="0" smtClean="0"/>
              <a:t>Directorio y Mensajería para Sistemas OpenVMS</a:t>
            </a:r>
            <a:endParaRPr lang="es-EC" dirty="0" smtClean="0"/>
          </a:p>
          <a:p>
            <a:pPr lvl="0">
              <a:buBlip>
                <a:blip r:embed="rId2"/>
              </a:buBlip>
            </a:pPr>
            <a:r>
              <a:rPr lang="es-ES" dirty="0" smtClean="0"/>
              <a:t>Soluciones de telecomunicaciones</a:t>
            </a:r>
            <a:endParaRPr lang="es-EC" dirty="0" smtClean="0"/>
          </a:p>
          <a:p>
            <a:pPr lvl="0">
              <a:buBlip>
                <a:blip r:embed="rId2"/>
              </a:buBlip>
            </a:pPr>
            <a:r>
              <a:rPr lang="es-ES" dirty="0" smtClean="0"/>
              <a:t>Software de sistemas comerciales / por capas OpenVMS</a:t>
            </a:r>
            <a:endParaRPr lang="es-EC" dirty="0" smtClean="0"/>
          </a:p>
          <a:p>
            <a:pPr lvl="0">
              <a:buBlip>
                <a:blip r:embed="rId2"/>
              </a:buBlip>
            </a:pPr>
            <a:r>
              <a:rPr lang="es-ES" dirty="0" smtClean="0"/>
              <a:t>Administración de servicios para Web</a:t>
            </a:r>
            <a:endParaRPr lang="es-EC" dirty="0" smtClean="0"/>
          </a:p>
          <a:p>
            <a:pPr lvl="0">
              <a:buBlip>
                <a:blip r:embed="rId2"/>
              </a:buBlip>
            </a:pPr>
            <a:r>
              <a:rPr lang="es-ES" dirty="0" smtClean="0"/>
              <a:t>Software de base de datos NonStop </a:t>
            </a:r>
            <a:endParaRPr lang="es-EC" dirty="0" smtClean="0"/>
          </a:p>
          <a:p>
            <a:pPr lvl="0">
              <a:buBlip>
                <a:blip r:embed="rId2"/>
              </a:buBlip>
            </a:pPr>
            <a:r>
              <a:rPr lang="es-ES" dirty="0" smtClean="0"/>
              <a:t>Tru64 - Entorno Computacional Distribuido</a:t>
            </a:r>
            <a:endParaRPr lang="es-EC" dirty="0" smtClean="0"/>
          </a:p>
          <a:p>
            <a:pPr lvl="0">
              <a:buBlip>
                <a:blip r:embed="rId2"/>
              </a:buBlip>
            </a:pPr>
            <a:r>
              <a:rPr lang="es-ES" dirty="0" smtClean="0"/>
              <a:t>Tecnología CORBA NonStop</a:t>
            </a:r>
            <a:endParaRPr lang="es-EC" dirty="0" smtClean="0"/>
          </a:p>
          <a:p>
            <a:endParaRPr lang="es-EC" dirty="0"/>
          </a:p>
        </p:txBody>
      </p:sp>
      <p:sp>
        <p:nvSpPr>
          <p:cNvPr id="3" name="2 Título"/>
          <p:cNvSpPr>
            <a:spLocks noGrp="1"/>
          </p:cNvSpPr>
          <p:nvPr>
            <p:ph type="title"/>
          </p:nvPr>
        </p:nvSpPr>
        <p:spPr>
          <a:xfrm>
            <a:off x="428596" y="357166"/>
            <a:ext cx="8229600" cy="1219200"/>
          </a:xfrm>
        </p:spPr>
        <p:txBody>
          <a:bodyPr>
            <a:noAutofit/>
            <a:scene3d>
              <a:camera prst="orthographicFront"/>
              <a:lightRig rig="threePt" dir="t"/>
            </a:scene3d>
            <a:sp3d extrusionH="57150">
              <a:bevelT w="38100" h="38100"/>
            </a:sp3d>
          </a:bodyPr>
          <a:lstStyle/>
          <a:p>
            <a:pPr algn="ctr"/>
            <a:r>
              <a:rPr lang="es-EC" sz="4000" b="1" cap="all" spc="0" dirty="0" smtClean="0">
                <a:ln w="9000" cmpd="sng">
                  <a:solidFill>
                    <a:schemeClr val="bg2">
                      <a:lumMod val="60000"/>
                      <a:lumOff val="40000"/>
                    </a:schemeClr>
                  </a:solidFill>
                  <a:prstDash val="solid"/>
                </a:ln>
                <a:solidFill>
                  <a:schemeClr val="accent5">
                    <a:lumMod val="75000"/>
                  </a:schemeClr>
                </a:solidFill>
                <a:effectLst>
                  <a:reflection blurRad="12700" stA="28000" endPos="45000" dist="1000" dir="5400000" sy="-100000" algn="bl" rotWithShape="0"/>
                </a:effectLst>
                <a:latin typeface="Berlin Sans FB Demi" pitchFamily="34" charset="0"/>
              </a:rPr>
              <a:t>Tipos de Software que fabrica HP </a:t>
            </a:r>
          </a:p>
        </p:txBody>
      </p:sp>
    </p:spTree>
  </p:cSld>
  <p:clrMapOvr>
    <a:masterClrMapping/>
  </p:clrMapOvr>
  <p:transition>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28662" y="357166"/>
            <a:ext cx="7572428" cy="5857916"/>
          </a:xfrm>
        </p:spPr>
        <p:txBody>
          <a:bodyPr>
            <a:normAutofit/>
          </a:bodyPr>
          <a:lstStyle/>
          <a:p>
            <a:pPr>
              <a:buSzPct val="91000"/>
              <a:buBlip>
                <a:blip r:embed="rId2"/>
              </a:buBlip>
            </a:pPr>
            <a:endParaRPr lang="es-ES" dirty="0" smtClean="0"/>
          </a:p>
          <a:p>
            <a:pPr>
              <a:buSzPct val="91000"/>
              <a:buNone/>
            </a:pPr>
            <a:endParaRPr lang="es-ES" dirty="0" smtClean="0"/>
          </a:p>
          <a:p>
            <a:pPr>
              <a:buNone/>
            </a:pPr>
            <a:endParaRPr lang="es-ES" dirty="0" smtClean="0"/>
          </a:p>
          <a:p>
            <a:pPr>
              <a:buNone/>
            </a:pPr>
            <a:endParaRPr lang="es-ES" dirty="0" smtClean="0"/>
          </a:p>
          <a:p>
            <a:pPr>
              <a:buNone/>
            </a:pPr>
            <a:endParaRPr lang="es-ES" dirty="0" smtClean="0"/>
          </a:p>
          <a:p>
            <a:endParaRPr lang="es-ES" dirty="0">
              <a:effectLst>
                <a:glow rad="228600">
                  <a:schemeClr val="accent3">
                    <a:satMod val="175000"/>
                    <a:alpha val="40000"/>
                  </a:schemeClr>
                </a:glow>
              </a:effectLst>
            </a:endParaRPr>
          </a:p>
        </p:txBody>
      </p:sp>
      <p:pic>
        <p:nvPicPr>
          <p:cNvPr id="3" name="2 Imagen" descr="9100.jpg"/>
          <p:cNvPicPr>
            <a:picLocks noChangeAspect="1"/>
          </p:cNvPicPr>
          <p:nvPr/>
        </p:nvPicPr>
        <p:blipFill>
          <a:blip r:embed="rId3" cstate="print"/>
          <a:srcRect l="11250" t="6737" r="23499" b="15793"/>
          <a:stretch>
            <a:fillRect/>
          </a:stretch>
        </p:blipFill>
        <p:spPr>
          <a:xfrm>
            <a:off x="5643570" y="1500174"/>
            <a:ext cx="2786082" cy="2214578"/>
          </a:xfrm>
          <a:prstGeom prst="snip2DiagRect">
            <a:avLst/>
          </a:prstGeom>
          <a:solidFill>
            <a:srgbClr val="FFFFFF">
              <a:shade val="85000"/>
            </a:srgbClr>
          </a:solidFill>
          <a:ln w="88900" cap="sq">
            <a:solidFill>
              <a:schemeClr val="bg1"/>
            </a:solidFill>
            <a:miter lim="800000"/>
          </a:ln>
          <a:effectLst>
            <a:innerShdw blurRad="63500" dist="50800" dir="13500000">
              <a:prstClr val="black">
                <a:alpha val="50000"/>
              </a:prstClr>
            </a:innerShdw>
            <a:softEdge rad="12700"/>
          </a:effectLst>
          <a:scene3d>
            <a:camera prst="perspectiveLeft"/>
            <a:lightRig rig="twoPt" dir="t">
              <a:rot lat="0" lon="0" rev="7200000"/>
            </a:lightRig>
          </a:scene3d>
          <a:sp3d>
            <a:bevelT w="25400" h="19050" prst="riblet"/>
            <a:contourClr>
              <a:srgbClr val="FFFFFF"/>
            </a:contourClr>
          </a:sp3d>
        </p:spPr>
      </p:pic>
      <p:sp>
        <p:nvSpPr>
          <p:cNvPr id="5" name="4 CuadroTexto"/>
          <p:cNvSpPr txBox="1"/>
          <p:nvPr/>
        </p:nvSpPr>
        <p:spPr>
          <a:xfrm>
            <a:off x="1357290" y="1500174"/>
            <a:ext cx="4032000" cy="1224000"/>
          </a:xfrm>
          <a:prstGeom prst="homePlate">
            <a:avLst>
              <a:gd name="adj" fmla="val 46316"/>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s-ES" dirty="0" smtClean="0"/>
              <a:t>HP 9100A (1968), la primera calculadora manufacturada por HP. Con pantalla de </a:t>
            </a:r>
            <a:r>
              <a:rPr lang="es-EC" dirty="0" smtClean="0"/>
              <a:t>3.25 x 4.75 pantalla CRT verde</a:t>
            </a:r>
            <a:r>
              <a:rPr lang="es-ES" dirty="0" smtClean="0"/>
              <a:t> y memoria de </a:t>
            </a:r>
            <a:r>
              <a:rPr lang="es-EC" dirty="0" smtClean="0"/>
              <a:t>2208 bits</a:t>
            </a:r>
            <a:endParaRPr lang="es-ES" dirty="0" smtClean="0"/>
          </a:p>
          <a:p>
            <a:endParaRPr lang="es-EC" dirty="0"/>
          </a:p>
        </p:txBody>
      </p:sp>
      <p:sp>
        <p:nvSpPr>
          <p:cNvPr id="9" name="8 CuadroTexto"/>
          <p:cNvSpPr txBox="1"/>
          <p:nvPr/>
        </p:nvSpPr>
        <p:spPr>
          <a:xfrm>
            <a:off x="857224" y="500042"/>
            <a:ext cx="7929618" cy="707886"/>
          </a:xfrm>
          <a:prstGeom prst="rect">
            <a:avLst/>
          </a:prstGeom>
          <a:noFill/>
        </p:spPr>
        <p:txBody>
          <a:bodyPr wrap="square" rtlCol="0">
            <a:prstTxWarp prst="textTriangleInverted">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C"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rgbClr val="382153"/>
                  </a:glow>
                  <a:outerShdw blurRad="50800" dist="38100" dir="10800000" algn="r" rotWithShape="0">
                    <a:prstClr val="black">
                      <a:alpha val="40000"/>
                    </a:prstClr>
                  </a:outerShdw>
                </a:effectLst>
                <a:latin typeface="Berlin Sans FB Demi" pitchFamily="34" charset="0"/>
              </a:rPr>
              <a:t>Pasado y Presente Tecnológico</a:t>
            </a:r>
            <a:endParaRPr lang="es-EC"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rgbClr val="382153"/>
                </a:glow>
                <a:outerShdw blurRad="50800" dist="38100" dir="10800000" algn="r" rotWithShape="0">
                  <a:prstClr val="black">
                    <a:alpha val="40000"/>
                  </a:prstClr>
                </a:outerShdw>
              </a:effectLst>
              <a:latin typeface="Berlin Sans FB Demi" pitchFamily="34" charset="0"/>
            </a:endParaRPr>
          </a:p>
        </p:txBody>
      </p:sp>
      <p:pic>
        <p:nvPicPr>
          <p:cNvPr id="10" name="9 Imagen" descr="50g.png"/>
          <p:cNvPicPr>
            <a:picLocks noChangeAspect="1"/>
          </p:cNvPicPr>
          <p:nvPr/>
        </p:nvPicPr>
        <p:blipFill>
          <a:blip r:embed="rId4" cstate="print"/>
          <a:srcRect l="3750" t="1816" r="2499" b="1936"/>
          <a:stretch>
            <a:fillRect/>
          </a:stretch>
        </p:blipFill>
        <p:spPr>
          <a:xfrm>
            <a:off x="857224" y="3071810"/>
            <a:ext cx="2000264" cy="3286148"/>
          </a:xfrm>
          <a:prstGeom prst="snip2DiagRect">
            <a:avLst/>
          </a:prstGeom>
          <a:solidFill>
            <a:srgbClr val="FFFFFF">
              <a:shade val="85000"/>
            </a:srgbClr>
          </a:solidFill>
          <a:ln w="88900" cap="sq">
            <a:solidFill>
              <a:schemeClr val="accent1">
                <a:lumMod val="40000"/>
                <a:lumOff val="60000"/>
              </a:schemeClr>
            </a:solidFill>
            <a:miter lim="800000"/>
          </a:ln>
          <a:effectLst>
            <a:innerShdw blurRad="63500" dist="50800" dir="10800000">
              <a:prstClr val="black">
                <a:alpha val="50000"/>
              </a:prstClr>
            </a:innerShdw>
          </a:effectLst>
          <a:scene3d>
            <a:camera prst="isometricOffAxis1Right"/>
            <a:lightRig rig="twoPt" dir="t">
              <a:rot lat="0" lon="0" rev="7200000"/>
            </a:lightRig>
          </a:scene3d>
          <a:sp3d>
            <a:contourClr>
              <a:srgbClr val="FFFFFF"/>
            </a:contourClr>
          </a:sp3d>
        </p:spPr>
      </p:pic>
      <p:sp>
        <p:nvSpPr>
          <p:cNvPr id="11" name="10 CuadroTexto"/>
          <p:cNvSpPr txBox="1"/>
          <p:nvPr/>
        </p:nvSpPr>
        <p:spPr>
          <a:xfrm flipH="1">
            <a:off x="3214678" y="4071942"/>
            <a:ext cx="5076000" cy="1188000"/>
          </a:xfrm>
          <a:prstGeom prst="homePlat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es-EC" dirty="0" smtClean="0"/>
              <a:t>HP 50g (2006) última calculadora fabricada por la compañía . Posee </a:t>
            </a:r>
            <a:r>
              <a:rPr lang="pt-BR" dirty="0" smtClean="0"/>
              <a:t>2 MB de </a:t>
            </a:r>
            <a:r>
              <a:rPr lang="de-AT" dirty="0" smtClean="0"/>
              <a:t>memoria</a:t>
            </a:r>
            <a:r>
              <a:rPr lang="pt-BR" dirty="0" smtClean="0"/>
              <a:t> flash, </a:t>
            </a:r>
            <a:r>
              <a:rPr lang="es-EC" dirty="0" smtClean="0"/>
              <a:t>512 Kb RAM </a:t>
            </a:r>
            <a:r>
              <a:rPr lang="pt-BR" dirty="0" smtClean="0"/>
              <a:t> </a:t>
            </a:r>
            <a:r>
              <a:rPr lang="es-EC" dirty="0" smtClean="0"/>
              <a:t>con</a:t>
            </a:r>
            <a:r>
              <a:rPr lang="pt-BR" dirty="0" smtClean="0"/>
              <a:t> </a:t>
            </a:r>
            <a:r>
              <a:rPr lang="es-EC" dirty="0" smtClean="0"/>
              <a:t>resolución</a:t>
            </a:r>
            <a:r>
              <a:rPr lang="pt-BR" dirty="0" smtClean="0"/>
              <a:t> de </a:t>
            </a:r>
            <a:r>
              <a:rPr lang="es-EC" dirty="0" smtClean="0"/>
              <a:t>pantalla</a:t>
            </a:r>
            <a:r>
              <a:rPr lang="pt-BR" dirty="0" smtClean="0"/>
              <a:t> de </a:t>
            </a:r>
            <a:r>
              <a:rPr lang="es-EC" dirty="0" smtClean="0"/>
              <a:t>131 × 80 píxeles </a:t>
            </a:r>
            <a:endParaRPr lang="es-EC" dirty="0"/>
          </a:p>
        </p:txBody>
      </p:sp>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_HP2116A.gif"/>
          <p:cNvPicPr>
            <a:picLocks noChangeAspect="1"/>
          </p:cNvPicPr>
          <p:nvPr/>
        </p:nvPicPr>
        <p:blipFill>
          <a:blip r:embed="rId2" cstate="print"/>
          <a:srcRect l="1680" t="9419" b="1903"/>
          <a:stretch>
            <a:fillRect/>
          </a:stretch>
        </p:blipFill>
        <p:spPr>
          <a:xfrm>
            <a:off x="5580112" y="476672"/>
            <a:ext cx="2717494" cy="3168352"/>
          </a:xfrm>
          <a:prstGeom prst="snip2DiagRect">
            <a:avLst/>
          </a:prstGeom>
          <a:solidFill>
            <a:srgbClr val="FFFFFF">
              <a:shade val="85000"/>
            </a:srgbClr>
          </a:solidFill>
          <a:ln w="88900" cap="sq">
            <a:solidFill>
              <a:schemeClr val="bg1"/>
            </a:solidFill>
            <a:miter lim="800000"/>
          </a:ln>
          <a:effectLst>
            <a:outerShdw blurRad="88900" algn="tl" rotWithShape="0">
              <a:srgbClr val="000000">
                <a:alpha val="45000"/>
              </a:srgbClr>
            </a:outerShdw>
          </a:effectLst>
          <a:scene3d>
            <a:camera prst="perspectiveRight"/>
            <a:lightRig rig="twoPt" dir="t">
              <a:rot lat="0" lon="0" rev="7200000"/>
            </a:lightRig>
          </a:scene3d>
          <a:sp3d>
            <a:bevelT w="25400" h="19050"/>
            <a:contourClr>
              <a:srgbClr val="FFFFFF"/>
            </a:contourClr>
          </a:sp3d>
        </p:spPr>
      </p:pic>
      <p:sp>
        <p:nvSpPr>
          <p:cNvPr id="4" name="3 CuadroTexto"/>
          <p:cNvSpPr txBox="1"/>
          <p:nvPr/>
        </p:nvSpPr>
        <p:spPr>
          <a:xfrm>
            <a:off x="683568" y="548680"/>
            <a:ext cx="4464496" cy="1477328"/>
          </a:xfrm>
          <a:prstGeom prst="rightArrowCallout">
            <a:avLst>
              <a:gd name="adj1" fmla="val 25000"/>
              <a:gd name="adj2" fmla="val 25000"/>
              <a:gd name="adj3" fmla="val 25000"/>
              <a:gd name="adj4" fmla="val 89953"/>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EC" dirty="0" smtClean="0"/>
              <a:t>HP 2116ª(1966), implementada para la supervisión y control de procesos, administración de alarmas y supervisión de máquinas. Poseía 4Kb  de memoria , expandibles a 32Kb</a:t>
            </a:r>
            <a:endParaRPr lang="es-EC" dirty="0"/>
          </a:p>
        </p:txBody>
      </p:sp>
      <p:grpSp>
        <p:nvGrpSpPr>
          <p:cNvPr id="6" name="5 Grupo"/>
          <p:cNvGrpSpPr/>
          <p:nvPr/>
        </p:nvGrpSpPr>
        <p:grpSpPr>
          <a:xfrm>
            <a:off x="1071538" y="2571744"/>
            <a:ext cx="2357454" cy="3786214"/>
            <a:chOff x="1071538" y="2214554"/>
            <a:chExt cx="2786082" cy="4071966"/>
          </a:xfrm>
        </p:grpSpPr>
        <p:pic>
          <p:nvPicPr>
            <p:cNvPr id="4098" name="Picture 2" descr="http://t0.gstatic.com/images?q=tbn:ANd9GcTLwwMk7IFrqnHMzbi8qImq5qro-icFfDCprQJn-U9j6rXW37I&amp;t=1&amp;usg=__usKmikye-yjN6_rjQEaQCH-RwNE="/>
            <p:cNvPicPr>
              <a:picLocks noChangeAspect="1" noChangeArrowheads="1"/>
            </p:cNvPicPr>
            <p:nvPr/>
          </p:nvPicPr>
          <p:blipFill>
            <a:blip r:embed="rId3" cstate="print"/>
            <a:srcRect l="2727" t="5988" r="4545" b="10179"/>
            <a:stretch>
              <a:fillRect/>
            </a:stretch>
          </p:blipFill>
          <p:spPr bwMode="auto">
            <a:xfrm>
              <a:off x="1071538" y="4286256"/>
              <a:ext cx="2786082" cy="2000264"/>
            </a:xfrm>
            <a:prstGeom prst="rect">
              <a:avLst/>
            </a:prstGeom>
            <a:ln w="228600" cap="sq" cmpd="thickThin">
              <a:solidFill>
                <a:srgbClr val="000000"/>
              </a:solidFill>
              <a:prstDash val="solid"/>
              <a:miter lim="800000"/>
            </a:ln>
            <a:effectLst>
              <a:innerShdw blurRad="76200">
                <a:srgbClr val="000000"/>
              </a:innerShdw>
            </a:effectLst>
          </p:spPr>
        </p:pic>
        <p:pic>
          <p:nvPicPr>
            <p:cNvPr id="4100" name="Picture 4" descr="http://t3.gstatic.com/images?q=tbn:ANd9GcQAbt0vtBR2la9DJUTdPMe9JBUHD0Fm-_xKs8r3lB4sYAGCxbo&amp;t=1&amp;usg=__a4t5cP55J_eo_lJw5pbl68oQ8h4="/>
            <p:cNvPicPr>
              <a:picLocks noChangeAspect="1" noChangeArrowheads="1"/>
            </p:cNvPicPr>
            <p:nvPr/>
          </p:nvPicPr>
          <p:blipFill>
            <a:blip r:embed="rId4" cstate="print"/>
            <a:srcRect/>
            <a:stretch>
              <a:fillRect/>
            </a:stretch>
          </p:blipFill>
          <p:spPr bwMode="auto">
            <a:xfrm>
              <a:off x="1071538" y="2214554"/>
              <a:ext cx="2786082" cy="2143140"/>
            </a:xfrm>
            <a:prstGeom prst="rect">
              <a:avLst/>
            </a:prstGeom>
            <a:ln w="228600" cap="sq" cmpd="thickThin">
              <a:solidFill>
                <a:srgbClr val="000000"/>
              </a:solidFill>
              <a:prstDash val="solid"/>
              <a:miter lim="800000"/>
            </a:ln>
            <a:effectLst>
              <a:innerShdw blurRad="76200">
                <a:srgbClr val="000000"/>
              </a:innerShdw>
            </a:effectLst>
          </p:spPr>
        </p:pic>
      </p:grpSp>
      <p:sp>
        <p:nvSpPr>
          <p:cNvPr id="8" name="7 CuadroTexto"/>
          <p:cNvSpPr txBox="1"/>
          <p:nvPr/>
        </p:nvSpPr>
        <p:spPr>
          <a:xfrm>
            <a:off x="4143372" y="4429132"/>
            <a:ext cx="4214842" cy="1200329"/>
          </a:xfrm>
          <a:prstGeom prst="leftArrowCallout">
            <a:avLst>
              <a:gd name="adj1" fmla="val 25000"/>
              <a:gd name="adj2" fmla="val 25000"/>
              <a:gd name="adj3" fmla="val 25000"/>
              <a:gd name="adj4" fmla="val 90724"/>
            </a:avLst>
          </a:prstGeom>
          <a:scene3d>
            <a:camera prst="orthographicFront"/>
            <a:lightRig rig="soft" dir="t">
              <a:rot lat="0" lon="0" rev="18000000"/>
            </a:lightRig>
          </a:scene3d>
          <a:sp3d prstMaterial="dkEdge">
            <a:bevelT w="73660" h="44450" prst="convex"/>
          </a:sp3d>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s-EC" dirty="0" smtClean="0"/>
              <a:t>HP Compaq 4200(2020), pesa menos de  cuatro libras , pantalla de 12.1” , memoria expandible de 2048 Mb y 60 Gb en disco duro</a:t>
            </a:r>
            <a:endParaRPr lang="es-EC" dirty="0"/>
          </a:p>
        </p:txBody>
      </p:sp>
    </p:spTree>
  </p:cSld>
  <p:clrMapOvr>
    <a:masterClrMapping/>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2910" y="1000108"/>
            <a:ext cx="3929090" cy="1477328"/>
          </a:xfrm>
          <a:prstGeom prst="homePlate">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s-EC" dirty="0" smtClean="0"/>
              <a:t>Hp LaserJet (1984), destinada al uso de oficina. Esta, revolucionó el mundo de las impresoras sirviendo de modelo para impresoras futuras </a:t>
            </a:r>
            <a:endParaRPr lang="es-EC" dirty="0"/>
          </a:p>
        </p:txBody>
      </p:sp>
      <p:pic>
        <p:nvPicPr>
          <p:cNvPr id="6" name="5 Imagen" descr="7N2QICA6IQ390CA0VG78NCARR1784CASIAR20CALMF8V3CAYPCVQOCAVACXL7CANSNI3QCAVTDY1KCACFL5OHCARGATEGCAIQ0HK5CAO3PQ8RCAKCHAFUCAFCY74PCAO2IP0TCAYMSOJXCA7RCC04CA3F17MM.jpg"/>
          <p:cNvPicPr>
            <a:picLocks noChangeAspect="1"/>
          </p:cNvPicPr>
          <p:nvPr/>
        </p:nvPicPr>
        <p:blipFill>
          <a:blip r:embed="rId2" cstate="print"/>
          <a:stretch>
            <a:fillRect/>
          </a:stretch>
        </p:blipFill>
        <p:spPr>
          <a:xfrm>
            <a:off x="4786314" y="642918"/>
            <a:ext cx="2619375" cy="1824038"/>
          </a:xfrm>
          <a:prstGeom prst="rect">
            <a:avLst/>
          </a:prstGeom>
          <a:ln w="228600" cap="sq" cmpd="thickThin">
            <a:solidFill>
              <a:srgbClr val="000000"/>
            </a:solidFill>
            <a:prstDash val="solid"/>
            <a:miter lim="800000"/>
          </a:ln>
          <a:effectLst>
            <a:innerShdw blurRad="76200">
              <a:srgbClr val="000000"/>
            </a:innerShdw>
          </a:effectLst>
        </p:spPr>
      </p:pic>
      <p:pic>
        <p:nvPicPr>
          <p:cNvPr id="25602" name="Picture 2" descr="http://t3.gstatic.com/images?q=tbn:ANd9GcQpauOixyif5w2MA5Gn3pgm4MVE3vRzml7P4CyCtpK75jS2wAI&amp;t=1&amp;usg=__haaR6vKjAfIP-pI6GpWxSu_FeCc="/>
          <p:cNvPicPr>
            <a:picLocks noChangeAspect="1" noChangeArrowheads="1"/>
          </p:cNvPicPr>
          <p:nvPr/>
        </p:nvPicPr>
        <p:blipFill>
          <a:blip r:embed="rId3" cstate="print"/>
          <a:srcRect/>
          <a:stretch>
            <a:fillRect/>
          </a:stretch>
        </p:blipFill>
        <p:spPr bwMode="auto">
          <a:xfrm>
            <a:off x="1071538" y="3286124"/>
            <a:ext cx="3071834" cy="2171704"/>
          </a:xfrm>
          <a:prstGeom prst="rect">
            <a:avLst/>
          </a:prstGeom>
          <a:ln w="228600" cap="sq" cmpd="thickThin">
            <a:solidFill>
              <a:srgbClr val="000000"/>
            </a:solidFill>
            <a:prstDash val="solid"/>
            <a:miter lim="800000"/>
          </a:ln>
          <a:effectLst>
            <a:innerShdw blurRad="76200">
              <a:srgbClr val="000000"/>
            </a:innerShdw>
          </a:effectLst>
        </p:spPr>
      </p:pic>
      <p:sp>
        <p:nvSpPr>
          <p:cNvPr id="9" name="8 CuadroTexto"/>
          <p:cNvSpPr txBox="1"/>
          <p:nvPr/>
        </p:nvSpPr>
        <p:spPr>
          <a:xfrm>
            <a:off x="4572000" y="3571876"/>
            <a:ext cx="4000528" cy="1477328"/>
          </a:xfrm>
          <a:prstGeom prst="leftArrowCallout">
            <a:avLst>
              <a:gd name="adj1" fmla="val 25000"/>
              <a:gd name="adj2" fmla="val 25000"/>
              <a:gd name="adj3" fmla="val 25000"/>
              <a:gd name="adj4" fmla="val 85929"/>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s-EC" dirty="0" smtClean="0"/>
              <a:t>HP </a:t>
            </a:r>
            <a:r>
              <a:rPr lang="es-EC" dirty="0" smtClean="0"/>
              <a:t>ePrint</a:t>
            </a:r>
            <a:r>
              <a:rPr lang="es-EC" dirty="0" smtClean="0"/>
              <a:t> </a:t>
            </a:r>
            <a:r>
              <a:rPr lang="es-EC" dirty="0" smtClean="0"/>
              <a:t>(2010) Primera impresora en el mundo con tecnología wireless que cuenta con correo personalizado desde la impresora.</a:t>
            </a:r>
            <a:endParaRPr lang="es-EC" dirty="0"/>
          </a:p>
        </p:txBody>
      </p:sp>
    </p:spTree>
  </p:cSld>
  <p:clrMapOvr>
    <a:masterClrMapping/>
  </p:clrMapOvr>
  <p:transition>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www.legox.com/wp-content/uploads/2010/09/hpv5020u-HP.jpg"/>
          <p:cNvPicPr>
            <a:picLocks noChangeAspect="1" noChangeArrowheads="1"/>
          </p:cNvPicPr>
          <p:nvPr/>
        </p:nvPicPr>
        <p:blipFill>
          <a:blip r:embed="rId2" cstate="print"/>
          <a:srcRect l="3000" r="999" b="2251"/>
          <a:stretch>
            <a:fillRect/>
          </a:stretch>
        </p:blipFill>
        <p:spPr bwMode="auto">
          <a:xfrm>
            <a:off x="500034" y="1428736"/>
            <a:ext cx="4572032" cy="3929090"/>
          </a:xfrm>
          <a:prstGeom prst="roundRect">
            <a:avLst/>
          </a:prstGeom>
          <a:noFill/>
          <a:ln w="76200">
            <a:solidFill>
              <a:schemeClr val="accent3">
                <a:lumMod val="50000"/>
              </a:schemeClr>
            </a:solidFill>
          </a:ln>
          <a:scene3d>
            <a:camera prst="orthographicFront"/>
            <a:lightRig rig="threePt" dir="t"/>
          </a:scene3d>
          <a:sp3d>
            <a:bevelT/>
          </a:sp3d>
        </p:spPr>
      </p:pic>
      <p:sp>
        <p:nvSpPr>
          <p:cNvPr id="3" name="2 CuadroTexto"/>
          <p:cNvSpPr txBox="1"/>
          <p:nvPr/>
        </p:nvSpPr>
        <p:spPr>
          <a:xfrm>
            <a:off x="857224" y="357166"/>
            <a:ext cx="2928958" cy="830997"/>
          </a:xfrm>
          <a:prstGeom prst="rect">
            <a:avLst/>
          </a:prstGeom>
          <a:noFill/>
        </p:spPr>
        <p:txBody>
          <a:bodyPr wrap="square" rtlCol="0">
            <a:prstTxWarp prst="textPlain">
              <a:avLst/>
            </a:prstTxWarp>
            <a:spAutoFit/>
          </a:bodyPr>
          <a:lstStyle/>
          <a:p>
            <a:r>
              <a:rPr lang="es-EC" sz="2400" b="1" dirty="0" smtClean="0">
                <a:ln w="6350">
                  <a:solidFill>
                    <a:schemeClr val="accent4">
                      <a:lumMod val="50000"/>
                    </a:schemeClr>
                  </a:solidFill>
                  <a:prstDash val="solid"/>
                </a:ln>
                <a:solidFill>
                  <a:schemeClr val="bg2">
                    <a:lumMod val="75000"/>
                  </a:schemeClr>
                </a:solidFill>
                <a:effectLst>
                  <a:outerShdw blurRad="50000" dist="50800" dir="7500000" algn="tl">
                    <a:srgbClr val="000000">
                      <a:shade val="5000"/>
                      <a:alpha val="35000"/>
                    </a:srgbClr>
                  </a:outerShdw>
                </a:effectLst>
              </a:rPr>
              <a:t>Videocámara V5020u</a:t>
            </a:r>
            <a:endParaRPr lang="es-EC" sz="2400" b="1" dirty="0">
              <a:ln w="6350">
                <a:solidFill>
                  <a:schemeClr val="accent4">
                    <a:lumMod val="50000"/>
                  </a:schemeClr>
                </a:solidFill>
                <a:prstDash val="solid"/>
              </a:ln>
              <a:solidFill>
                <a:schemeClr val="bg2">
                  <a:lumMod val="75000"/>
                </a:schemeClr>
              </a:solidFill>
              <a:effectLst>
                <a:outerShdw blurRad="50000" dist="50800" dir="7500000" algn="tl">
                  <a:srgbClr val="000000">
                    <a:shade val="5000"/>
                    <a:alpha val="35000"/>
                  </a:srgbClr>
                </a:outerShdw>
              </a:effectLst>
            </a:endParaRPr>
          </a:p>
        </p:txBody>
      </p:sp>
      <p:sp>
        <p:nvSpPr>
          <p:cNvPr id="4" name="3 CuadroTexto"/>
          <p:cNvSpPr txBox="1"/>
          <p:nvPr/>
        </p:nvSpPr>
        <p:spPr>
          <a:xfrm>
            <a:off x="5286380" y="1071546"/>
            <a:ext cx="3214710" cy="5293757"/>
          </a:xfrm>
          <a:prstGeom prst="rect">
            <a:avLst/>
          </a:prstGeom>
          <a:noFill/>
        </p:spPr>
        <p:txBody>
          <a:bodyPr wrap="square" rtlCol="0">
            <a:spAutoFit/>
          </a:bodyPr>
          <a:lstStyle/>
          <a:p>
            <a:r>
              <a:rPr lang="es-EC" sz="2000" dirty="0" smtClean="0">
                <a:solidFill>
                  <a:schemeClr val="accent1">
                    <a:lumMod val="40000"/>
                    <a:lumOff val="60000"/>
                  </a:schemeClr>
                </a:solidFill>
              </a:rPr>
              <a:t>Full HD 1080p de grabación de vídeo a 30 cuadros por segundo a una resolución de hasta 1920 × 1080, incorpora un giroscopio de estabilización de imagen, zoom digital de 10x, un sensor de 5 megapíxeles, un detector de movimiento, una pantalla LCD de 2 pulgadas, y una ranura SDHC para la capacidad de almacenamiento adicional.</a:t>
            </a:r>
          </a:p>
          <a:p>
            <a:r>
              <a:rPr lang="es-EC" sz="2000" dirty="0" smtClean="0">
                <a:solidFill>
                  <a:schemeClr val="accent1">
                    <a:lumMod val="40000"/>
                    <a:lumOff val="60000"/>
                  </a:schemeClr>
                </a:solidFill>
              </a:rPr>
              <a:t>Zoom Q3HD Handy Video Recorder a un precio de $159</a:t>
            </a:r>
          </a:p>
          <a:p>
            <a:endParaRPr lang="es-EC" dirty="0"/>
          </a:p>
        </p:txBody>
      </p:sp>
    </p:spTree>
  </p:cSld>
  <p:clrMapOvr>
    <a:masterClrMapping/>
  </p:clrMapOvr>
  <p:transition>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842</TotalTime>
  <Words>742</Words>
  <Application>Microsoft Office PowerPoint</Application>
  <PresentationFormat>Presentación en pantalla (4:3)</PresentationFormat>
  <Paragraphs>113</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Papel</vt:lpstr>
      <vt:lpstr>Hewlett - Packard</vt:lpstr>
      <vt:lpstr>Diapositiva 2</vt:lpstr>
      <vt:lpstr>CRONOLOGÍA</vt:lpstr>
      <vt:lpstr>Tipos de Hardware que fabrica HP </vt:lpstr>
      <vt:lpstr>Tipos de Software que fabrica HP </vt:lpstr>
      <vt:lpstr>Diapositiva 6</vt:lpstr>
      <vt:lpstr>Diapositiva 7</vt:lpstr>
      <vt:lpstr>Diapositiva 8</vt:lpstr>
      <vt:lpstr>Diapositiva 9</vt:lpstr>
      <vt:lpstr>Directivos de la Empresa</vt:lpstr>
      <vt:lpstr>Diapositiva 11</vt:lpstr>
      <vt:lpstr>IMPACTO EN EL MERCADO</vt:lpstr>
      <vt:lpstr>Diapositiva 13</vt:lpstr>
      <vt:lpstr>  COMPETENCIA</vt:lpstr>
    </vt:vector>
  </TitlesOfParts>
  <Company>ESPOL-FIMCP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Hewlett &amp; Packard</dc:title>
  <dc:creator>cltsmalc</dc:creator>
  <cp:lastModifiedBy>David-sandra</cp:lastModifiedBy>
  <cp:revision>54</cp:revision>
  <dcterms:created xsi:type="dcterms:W3CDTF">2010-10-14T15:29:03Z</dcterms:created>
  <dcterms:modified xsi:type="dcterms:W3CDTF">2010-10-28T18:13:21Z</dcterms:modified>
</cp:coreProperties>
</file>