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0"/>
  </p:notesMasterIdLst>
  <p:sldIdLst>
    <p:sldId id="272" r:id="rId2"/>
    <p:sldId id="273"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1" r:id="rId18"/>
    <p:sldId id="274"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92A42-6731-4105-B713-EF0E2B192781}" type="datetimeFigureOut">
              <a:rPr lang="es-ES" smtClean="0"/>
              <a:pPr/>
              <a:t>25/10/2010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67FD5F-5629-48B0-9445-7E2B05632347}"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B867FD5F-5629-48B0-9445-7E2B05632347}" type="slidenum">
              <a:rPr lang="es-ES" smtClean="0"/>
              <a:pPr/>
              <a:t>15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4BF1632-F114-47AE-8BD5-A9E3C2942C31}"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4BF1632-F114-47AE-8BD5-A9E3C2942C31}"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34BF1632-F114-47AE-8BD5-A9E3C2942C31}"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34BF1632-F114-47AE-8BD5-A9E3C2942C31}"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4BF1632-F114-47AE-8BD5-A9E3C2942C31}"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80E1DCC5-5F31-4180-81B5-B91013076766}" type="datetimeFigureOut">
              <a:rPr lang="es-ES" smtClean="0"/>
              <a:pPr/>
              <a:t>25/10/2010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4BF1632-F114-47AE-8BD5-A9E3C2942C31}"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34BF1632-F114-47AE-8BD5-A9E3C2942C31}"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34BF1632-F114-47AE-8BD5-A9E3C2942C3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34BF1632-F114-47AE-8BD5-A9E3C2942C3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4BF1632-F114-47AE-8BD5-A9E3C2942C31}"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80E1DCC5-5F31-4180-81B5-B91013076766}" type="datetimeFigureOut">
              <a:rPr lang="es-ES" smtClean="0"/>
              <a:pPr/>
              <a:t>25/10/2010</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34BF1632-F114-47AE-8BD5-A9E3C2942C31}"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80E1DCC5-5F31-4180-81B5-B91013076766}" type="datetimeFigureOut">
              <a:rPr lang="es-ES" smtClean="0"/>
              <a:pPr/>
              <a:t>25/10/2010</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0E1DCC5-5F31-4180-81B5-B91013076766}" type="datetimeFigureOut">
              <a:rPr lang="es-ES" smtClean="0"/>
              <a:pPr/>
              <a:t>25/10/2010</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4BF1632-F114-47AE-8BD5-A9E3C2942C31}"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es.wikipedia.org/wiki/Archivo:Windows_Vista_Versions.svg" TargetMode="Externa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es.wikipedia.org/wiki/Archivo:Microsoft_wordmark.svg" TargetMode="Externa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18.jpeg"/><Relationship Id="rId2" Type="http://schemas.openxmlformats.org/officeDocument/2006/relationships/hyperlink" Target="http://es.wikipedia.org/wiki/Archivo:Microsoft_sign_closeup.jpg" TargetMode="External"/><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2.png"/><Relationship Id="rId4" Type="http://schemas.openxmlformats.org/officeDocument/2006/relationships/hyperlink" Target="http://es.wikipedia.org/wiki/Archivo:Microsoft_wordmark.sv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hyperlink" Target="http://es.wikipedia.org/wiki/Archivo:Paull_Allen.JPG" TargetMode="External"/><Relationship Id="rId1" Type="http://schemas.openxmlformats.org/officeDocument/2006/relationships/slideLayout" Target="../slideLayouts/slideLayout2.xml"/><Relationship Id="rId6" Type="http://schemas.openxmlformats.org/officeDocument/2006/relationships/hyperlink" Target="http://es.wikipedia.org/wiki/Archivo:Bill_Gates_World_Economic_Forum_2007.jpg" TargetMode="External"/><Relationship Id="rId5" Type="http://schemas.openxmlformats.org/officeDocument/2006/relationships/image" Target="../media/image9.jpeg"/><Relationship Id="rId4" Type="http://schemas.openxmlformats.org/officeDocument/2006/relationships/hyperlink" Target="http://es.wikipedia.org/wiki/Archivo:Steve_Ballmer.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es.wikipedia.org/wiki/Archivo:Bill_Gates_World_Economic_Forum_2007.jpg" TargetMode="Externa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hyperlink" Target="http://es.wikipedia.org/wiki/Archivo:Microsoft_wordmark.sv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es.wikipedia.org/wiki/Archivo:Microsoft_wordmark.sv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es.wikipedia.org/wiki/Archivo:Microsoft_Sign_on_German_campus.jpg"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2.png"/><Relationship Id="rId4" Type="http://schemas.openxmlformats.org/officeDocument/2006/relationships/hyperlink" Target="http://es.wikipedia.org/wiki/Archivo:Microsoft_wordmark.sv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es.wikipedia.org/wiki/Archivo:Microsoft_wordmark.sv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s.wikipedia.org/wiki/Archivo:Microsoft_wordmark.svg" TargetMode="External"/><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Documents and Settings\USUARIO\Mis documentos\Documentos ESPOL\6TO TERMINO\TECNOLOGIAS DE INFORMACION\MICROSOFT\IMAGENES\logo_vista.gif"/>
          <p:cNvPicPr>
            <a:picLocks noChangeAspect="1" noChangeArrowheads="1"/>
          </p:cNvPicPr>
          <p:nvPr/>
        </p:nvPicPr>
        <p:blipFill>
          <a:blip r:embed="rId2"/>
          <a:srcRect/>
          <a:stretch>
            <a:fillRect/>
          </a:stretch>
        </p:blipFill>
        <p:spPr bwMode="auto">
          <a:xfrm>
            <a:off x="6429388" y="3143248"/>
            <a:ext cx="1643074" cy="1643074"/>
          </a:xfrm>
          <a:prstGeom prst="rect">
            <a:avLst/>
          </a:prstGeom>
          <a:noFill/>
        </p:spPr>
      </p:pic>
      <p:pic>
        <p:nvPicPr>
          <p:cNvPr id="5" name="Picture 4" descr="C:\Documents and Settings\USUARIO\Mis documentos\Documentos ESPOL\6TO TERMINO\TECNOLOGIAS DE INFORMACION\MICROSOFT\IMAGENES\logo-msie.jpg"/>
          <p:cNvPicPr>
            <a:picLocks noChangeAspect="1" noChangeArrowheads="1"/>
          </p:cNvPicPr>
          <p:nvPr/>
        </p:nvPicPr>
        <p:blipFill>
          <a:blip r:embed="rId3"/>
          <a:srcRect/>
          <a:stretch>
            <a:fillRect/>
          </a:stretch>
        </p:blipFill>
        <p:spPr bwMode="auto">
          <a:xfrm>
            <a:off x="4643438" y="3143248"/>
            <a:ext cx="1590682" cy="1590682"/>
          </a:xfrm>
          <a:prstGeom prst="rect">
            <a:avLst/>
          </a:prstGeom>
          <a:noFill/>
        </p:spPr>
      </p:pic>
      <p:pic>
        <p:nvPicPr>
          <p:cNvPr id="7" name="Picture 2" descr="C:\Documents and Settings\USUARIO\Mis documentos\Documentos ESPOL\6TO TERMINO\TECNOLOGIAS DE INFORMACION\MICROSOFT\IMAGENES\windows-live-messenger-2009.jpg"/>
          <p:cNvPicPr>
            <a:picLocks noChangeAspect="1" noChangeArrowheads="1"/>
          </p:cNvPicPr>
          <p:nvPr/>
        </p:nvPicPr>
        <p:blipFill>
          <a:blip r:embed="rId4"/>
          <a:srcRect/>
          <a:stretch>
            <a:fillRect/>
          </a:stretch>
        </p:blipFill>
        <p:spPr bwMode="auto">
          <a:xfrm>
            <a:off x="2714612" y="3143248"/>
            <a:ext cx="1595438" cy="1480766"/>
          </a:xfrm>
          <a:prstGeom prst="rect">
            <a:avLst/>
          </a:prstGeom>
          <a:noFill/>
        </p:spPr>
      </p:pic>
      <p:pic>
        <p:nvPicPr>
          <p:cNvPr id="8" name="Picture 3" descr="C:\Documents and Settings\USUARIO\Mis documentos\Documentos ESPOL\6TO TERMINO\TECNOLOGIAS DE INFORMACION\MICROSOFT\IMAGENES\354px-Microsoft_XBOX_Logo.svg.png"/>
          <p:cNvPicPr>
            <a:picLocks noChangeAspect="1" noChangeArrowheads="1"/>
          </p:cNvPicPr>
          <p:nvPr/>
        </p:nvPicPr>
        <p:blipFill>
          <a:blip r:embed="rId5"/>
          <a:srcRect/>
          <a:stretch>
            <a:fillRect/>
          </a:stretch>
        </p:blipFill>
        <p:spPr bwMode="auto">
          <a:xfrm>
            <a:off x="714348" y="3071810"/>
            <a:ext cx="1785677" cy="1654525"/>
          </a:xfrm>
          <a:prstGeom prst="rect">
            <a:avLst/>
          </a:prstGeom>
          <a:noFill/>
        </p:spPr>
      </p:pic>
      <p:pic>
        <p:nvPicPr>
          <p:cNvPr id="6146" name="Picture 2" descr="C:\Documents and Settings\USUARIO\Mis documentos\Documentos ESPOL\6TO TERMINO\TECNOLOGIAS DE INFORMACION\MICROSOFT\IMAGENES\Microsoft logo with new tagline black.png"/>
          <p:cNvPicPr>
            <a:picLocks noChangeAspect="1" noChangeArrowheads="1"/>
          </p:cNvPicPr>
          <p:nvPr/>
        </p:nvPicPr>
        <p:blipFill>
          <a:blip r:embed="rId6"/>
          <a:srcRect/>
          <a:stretch>
            <a:fillRect/>
          </a:stretch>
        </p:blipFill>
        <p:spPr bwMode="auto">
          <a:xfrm>
            <a:off x="285720" y="642918"/>
            <a:ext cx="8569663" cy="1857388"/>
          </a:xfrm>
          <a:prstGeom prst="rect">
            <a:avLst/>
          </a:prstGeom>
          <a:noFill/>
        </p:spPr>
      </p:pic>
      <p:sp>
        <p:nvSpPr>
          <p:cNvPr id="10" name="9 Rectángulo"/>
          <p:cNvSpPr/>
          <p:nvPr/>
        </p:nvSpPr>
        <p:spPr>
          <a:xfrm>
            <a:off x="4572000" y="5231327"/>
            <a:ext cx="4355680" cy="769441"/>
          </a:xfrm>
          <a:prstGeom prst="rect">
            <a:avLst/>
          </a:prstGeom>
          <a:noFill/>
        </p:spPr>
        <p:txBody>
          <a:bodyPr wrap="none" lIns="91440" tIns="45720" rIns="91440" bIns="45720">
            <a:spAutoFit/>
          </a:bodyPr>
          <a:lstStyle/>
          <a:p>
            <a:pPr algn="ctr"/>
            <a:r>
              <a:rPr lang="es-ES" sz="4000" b="1" i="1" cap="none" spc="0" dirty="0" smtClean="0">
                <a:ln w="17780" cmpd="sng">
                  <a:solidFill>
                    <a:srgbClr val="FFFFFF"/>
                  </a:solidFill>
                  <a:prstDash val="solid"/>
                  <a:miter lim="800000"/>
                </a:ln>
                <a:solidFill>
                  <a:srgbClr val="0070C0"/>
                </a:solidFill>
                <a:effectLst>
                  <a:outerShdw blurRad="60007" dist="310007" dir="7680000" sy="30000" kx="1300200" algn="ctr" rotWithShape="0">
                    <a:prstClr val="black">
                      <a:alpha val="32000"/>
                    </a:prstClr>
                  </a:outerShdw>
                </a:effectLst>
              </a:rPr>
              <a:t>JULIO</a:t>
            </a:r>
            <a:r>
              <a:rPr lang="es-ES" sz="4400" b="1" i="1" cap="none" spc="0" dirty="0" smtClean="0">
                <a:ln w="17780" cmpd="sng">
                  <a:solidFill>
                    <a:srgbClr val="FFFFFF"/>
                  </a:solidFill>
                  <a:prstDash val="solid"/>
                  <a:miter lim="800000"/>
                </a:ln>
                <a:effectLst>
                  <a:outerShdw blurRad="50800" algn="tl" rotWithShape="0">
                    <a:srgbClr val="000000"/>
                  </a:outerShdw>
                </a:effectLst>
              </a:rPr>
              <a:t> </a:t>
            </a:r>
            <a:r>
              <a:rPr lang="es-ES" sz="4400" b="1" i="1" cap="none" spc="0" dirty="0" smtClean="0">
                <a:ln w="17780" cmpd="sng">
                  <a:solidFill>
                    <a:srgbClr val="FFFFFF"/>
                  </a:solidFill>
                  <a:prstDash val="solid"/>
                  <a:miter lim="800000"/>
                </a:ln>
                <a:solidFill>
                  <a:srgbClr val="0070C0"/>
                </a:solidFill>
                <a:effectLst>
                  <a:outerShdw blurRad="50800" algn="tl" rotWithShape="0">
                    <a:srgbClr val="000000"/>
                  </a:outerShdw>
                </a:effectLst>
              </a:rPr>
              <a:t>RAMOS</a:t>
            </a:r>
          </a:p>
        </p:txBody>
      </p:sp>
      <p:sp>
        <p:nvSpPr>
          <p:cNvPr id="11" name="10 Rectángulo"/>
          <p:cNvSpPr/>
          <p:nvPr/>
        </p:nvSpPr>
        <p:spPr>
          <a:xfrm>
            <a:off x="214282" y="5715016"/>
            <a:ext cx="4360489" cy="830997"/>
          </a:xfrm>
          <a:prstGeom prst="rect">
            <a:avLst/>
          </a:prstGeom>
          <a:noFill/>
        </p:spPr>
        <p:txBody>
          <a:bodyPr wrap="none" lIns="91440" tIns="45720" rIns="91440" bIns="45720">
            <a:spAutoFit/>
          </a:bodyPr>
          <a:lstStyle/>
          <a:p>
            <a:pPr algn="ctr"/>
            <a:r>
              <a:rPr lang="es-ES" sz="4800" b="1" i="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LUIS </a:t>
            </a:r>
            <a:r>
              <a:rPr lang="es-ES" sz="4000" b="1" i="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MARIÑO</a:t>
            </a:r>
            <a:endParaRPr lang="es-ES" sz="4000" b="1" i="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1000" fill="hold"/>
                                        <p:tgtEl>
                                          <p:spTgt spid="6146"/>
                                        </p:tgtEl>
                                        <p:attrNameLst>
                                          <p:attrName>ppt_x</p:attrName>
                                        </p:attrNameLst>
                                      </p:cBhvr>
                                      <p:tavLst>
                                        <p:tav tm="0">
                                          <p:val>
                                            <p:strVal val="#ppt_x"/>
                                          </p:val>
                                        </p:tav>
                                        <p:tav tm="100000">
                                          <p:val>
                                            <p:strVal val="#ppt_x"/>
                                          </p:val>
                                        </p:tav>
                                      </p:tavLst>
                                    </p:anim>
                                    <p:anim calcmode="lin" valueType="num">
                                      <p:cBhvr additive="base">
                                        <p:cTn id="8" dur="1000" fill="hold"/>
                                        <p:tgtEl>
                                          <p:spTgt spid="614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0-#ppt_w/2"/>
                                          </p:val>
                                        </p:tav>
                                        <p:tav tm="100000">
                                          <p:val>
                                            <p:strVal val="#ppt_x"/>
                                          </p:val>
                                        </p:tav>
                                      </p:tavLst>
                                    </p:anim>
                                    <p:anim calcmode="lin" valueType="num">
                                      <p:cBhvr additive="base">
                                        <p:cTn id="18" dur="100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000" fill="hold"/>
                                        <p:tgtEl>
                                          <p:spTgt spid="7"/>
                                        </p:tgtEl>
                                        <p:attrNameLst>
                                          <p:attrName>ppt_x</p:attrName>
                                        </p:attrNameLst>
                                      </p:cBhvr>
                                      <p:tavLst>
                                        <p:tav tm="0">
                                          <p:val>
                                            <p:strVal val="0-#ppt_w/2"/>
                                          </p:val>
                                        </p:tav>
                                        <p:tav tm="100000">
                                          <p:val>
                                            <p:strVal val="#ppt_x"/>
                                          </p:val>
                                        </p:tav>
                                      </p:tavLst>
                                    </p:anim>
                                    <p:anim calcmode="lin" valueType="num">
                                      <p:cBhvr additive="base">
                                        <p:cTn id="23" dur="1000" fill="hold"/>
                                        <p:tgtEl>
                                          <p:spTgt spid="7"/>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8"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1000" fill="hold"/>
                                        <p:tgtEl>
                                          <p:spTgt spid="8"/>
                                        </p:tgtEl>
                                        <p:attrNameLst>
                                          <p:attrName>ppt_x</p:attrName>
                                        </p:attrNameLst>
                                      </p:cBhvr>
                                      <p:tavLst>
                                        <p:tav tm="0">
                                          <p:val>
                                            <p:strVal val="0-#ppt_w/2"/>
                                          </p:val>
                                        </p:tav>
                                        <p:tav tm="100000">
                                          <p:val>
                                            <p:strVal val="#ppt_x"/>
                                          </p:val>
                                        </p:tav>
                                      </p:tavLst>
                                    </p:anim>
                                    <p:anim calcmode="lin" valueType="num">
                                      <p:cBhvr additive="base">
                                        <p:cTn id="28"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00100" y="285728"/>
            <a:ext cx="6954148" cy="923330"/>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WINDOWS VISTA</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5 CuadroTexto"/>
          <p:cNvSpPr txBox="1"/>
          <p:nvPr/>
        </p:nvSpPr>
        <p:spPr>
          <a:xfrm>
            <a:off x="428596" y="1714488"/>
            <a:ext cx="2571768" cy="2308324"/>
          </a:xfrm>
          <a:prstGeom prst="rect">
            <a:avLst/>
          </a:prstGeom>
          <a:noFill/>
        </p:spPr>
        <p:txBody>
          <a:bodyPr wrap="square" rtlCol="0">
            <a:spAutoFit/>
          </a:bodyPr>
          <a:lstStyle/>
          <a:p>
            <a:r>
              <a:rPr lang="es-ES" dirty="0"/>
              <a:t>Tras numerosos </a:t>
            </a:r>
            <a:r>
              <a:rPr lang="es-ES" dirty="0" smtClean="0"/>
              <a:t>retrasos,</a:t>
            </a:r>
            <a:r>
              <a:rPr lang="es-ES" baseline="30000" dirty="0"/>
              <a:t> </a:t>
            </a:r>
            <a:r>
              <a:rPr lang="es-ES" dirty="0" smtClean="0"/>
              <a:t>el </a:t>
            </a:r>
            <a:r>
              <a:rPr lang="es-ES" dirty="0"/>
              <a:t>29 de enero del 2007 la compañía lanza oficialmente Windows Vista. Se sacaron al mercado 6 ediciones diferentes</a:t>
            </a:r>
            <a:r>
              <a:rPr lang="es-ES" dirty="0" smtClean="0"/>
              <a:t>:</a:t>
            </a:r>
            <a:endParaRPr lang="es-ES" dirty="0"/>
          </a:p>
          <a:p>
            <a:endParaRPr lang="es-ES" dirty="0"/>
          </a:p>
        </p:txBody>
      </p:sp>
      <p:pic>
        <p:nvPicPr>
          <p:cNvPr id="7" name="6 Imagen" descr="http://upload.wikimedia.org/wikipedia/commons/thumb/0/00/Windows_Vista_Versions.svg/220px-Windows_Vista_Versions.svg.png">
            <a:hlinkClick r:id="rId2"/>
          </p:cNvPr>
          <p:cNvPicPr/>
          <p:nvPr/>
        </p:nvPicPr>
        <p:blipFill>
          <a:blip r:embed="rId3"/>
          <a:srcRect/>
          <a:stretch>
            <a:fillRect/>
          </a:stretch>
        </p:blipFill>
        <p:spPr bwMode="auto">
          <a:xfrm>
            <a:off x="3500430" y="1928802"/>
            <a:ext cx="4714908" cy="4214842"/>
          </a:xfrm>
          <a:prstGeom prst="rect">
            <a:avLst/>
          </a:prstGeom>
          <a:noFill/>
          <a:ln w="9525">
            <a:noFill/>
            <a:miter lim="800000"/>
            <a:headEnd/>
            <a:tailEnd/>
          </a:ln>
        </p:spPr>
      </p:pic>
      <p:pic>
        <p:nvPicPr>
          <p:cNvPr id="3074" name="Picture 2" descr="C:\Documents and Settings\USUARIO\Mis documentos\Documentos ESPOL\6TO TERMINO\TECNOLOGIAS DE INFORMACION\MICROSOFT\IMAGENES\vista.jpg"/>
          <p:cNvPicPr>
            <a:picLocks noChangeAspect="1" noChangeArrowheads="1"/>
          </p:cNvPicPr>
          <p:nvPr/>
        </p:nvPicPr>
        <p:blipFill>
          <a:blip r:embed="rId4" cstate="print"/>
          <a:srcRect/>
          <a:stretch>
            <a:fillRect/>
          </a:stretch>
        </p:blipFill>
        <p:spPr bwMode="auto">
          <a:xfrm>
            <a:off x="428596" y="4286256"/>
            <a:ext cx="2643206" cy="1652004"/>
          </a:xfrm>
          <a:prstGeom prst="rect">
            <a:avLst/>
          </a:prstGeom>
          <a:noFill/>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000"/>
                                        <p:tgtEl>
                                          <p:spTgt spid="6"/>
                                        </p:tgtEl>
                                      </p:cBhvr>
                                    </p:animEffect>
                                  </p:childTnLst>
                                </p:cTn>
                              </p:par>
                            </p:childTnLst>
                          </p:cTn>
                        </p:par>
                        <p:par>
                          <p:cTn id="12" fill="hold">
                            <p:stCondLst>
                              <p:cond delay="2000"/>
                            </p:stCondLst>
                            <p:childTnLst>
                              <p:par>
                                <p:cTn id="13" presetID="9"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1000"/>
                                        <p:tgtEl>
                                          <p:spTgt spid="7"/>
                                        </p:tgtEl>
                                      </p:cBhvr>
                                    </p:animEffect>
                                  </p:childTnLst>
                                </p:cTn>
                              </p:par>
                            </p:childTnLst>
                          </p:cTn>
                        </p:par>
                        <p:par>
                          <p:cTn id="16" fill="hold">
                            <p:stCondLst>
                              <p:cond delay="3000"/>
                            </p:stCondLst>
                            <p:childTnLst>
                              <p:par>
                                <p:cTn id="17" presetID="5" presetClass="entr" presetSubtype="10" fill="hold" nodeType="after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checkerboard(across)">
                                      <p:cBhvr>
                                        <p:cTn id="19"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85720" y="1500174"/>
            <a:ext cx="8643998" cy="4801314"/>
          </a:xfrm>
          <a:prstGeom prst="rect">
            <a:avLst/>
          </a:prstGeom>
          <a:noFill/>
        </p:spPr>
        <p:txBody>
          <a:bodyPr wrap="square" rtlCol="0">
            <a:spAutoFit/>
          </a:bodyPr>
          <a:lstStyle/>
          <a:p>
            <a:pPr lvl="0">
              <a:buFont typeface="Wingdings" pitchFamily="2" charset="2"/>
              <a:buChar char="Ø"/>
            </a:pPr>
            <a:r>
              <a:rPr lang="es-ES" b="1" dirty="0"/>
              <a:t>Home Basic:</a:t>
            </a:r>
            <a:r>
              <a:rPr lang="es-ES" dirty="0"/>
              <a:t> Pensada para hogares y usuarios con necesidades básicas</a:t>
            </a:r>
            <a:r>
              <a:rPr lang="es-ES" dirty="0" smtClean="0"/>
              <a:t>.</a:t>
            </a:r>
            <a:endParaRPr lang="es-ES" dirty="0"/>
          </a:p>
          <a:p>
            <a:pPr lvl="0"/>
            <a:endParaRPr lang="es-ES" b="1" dirty="0" smtClean="0"/>
          </a:p>
          <a:p>
            <a:pPr lvl="0" algn="just">
              <a:buFont typeface="Wingdings" pitchFamily="2" charset="2"/>
              <a:buChar char="Ø"/>
            </a:pPr>
            <a:r>
              <a:rPr lang="es-ES" b="1" dirty="0" smtClean="0"/>
              <a:t>Home </a:t>
            </a:r>
            <a:r>
              <a:rPr lang="es-ES" b="1" dirty="0"/>
              <a:t>Premium</a:t>
            </a:r>
            <a:r>
              <a:rPr lang="es-ES" b="1" dirty="0" smtClean="0"/>
              <a:t>: </a:t>
            </a:r>
            <a:r>
              <a:rPr lang="es-ES" dirty="0" smtClean="0"/>
              <a:t>Pensada </a:t>
            </a:r>
            <a:r>
              <a:rPr lang="es-ES" dirty="0"/>
              <a:t>para hogares, trae una nueva interfaz, Windows Aero, con efectos visuales mejorados y un escritorio 3D con la utilidad </a:t>
            </a:r>
            <a:r>
              <a:rPr lang="es-ES" i="1" dirty="0"/>
              <a:t>Windows Flip 3D</a:t>
            </a:r>
            <a:r>
              <a:rPr lang="es-ES" dirty="0"/>
              <a:t>, nuevas tecnologías de diagnostico y mejora del rendimiento del sistema</a:t>
            </a:r>
            <a:r>
              <a:rPr lang="es-ES" dirty="0" smtClean="0"/>
              <a:t>.</a:t>
            </a:r>
          </a:p>
          <a:p>
            <a:pPr lvl="0">
              <a:buFont typeface="Wingdings" pitchFamily="2" charset="2"/>
              <a:buChar char="Ø"/>
            </a:pPr>
            <a:endParaRPr lang="es-ES" dirty="0"/>
          </a:p>
          <a:p>
            <a:pPr lvl="0">
              <a:buFont typeface="Wingdings" pitchFamily="2" charset="2"/>
              <a:buChar char="Ø"/>
            </a:pPr>
            <a:r>
              <a:rPr lang="es-ES" b="1" dirty="0"/>
              <a:t>Bussiness:</a:t>
            </a:r>
            <a:r>
              <a:rPr lang="es-ES" dirty="0"/>
              <a:t> Pensado para pequeñas empresas</a:t>
            </a:r>
            <a:r>
              <a:rPr lang="es-ES" dirty="0" smtClean="0"/>
              <a:t>.</a:t>
            </a:r>
            <a:endParaRPr lang="es-ES" dirty="0"/>
          </a:p>
          <a:p>
            <a:pPr lvl="0"/>
            <a:endParaRPr lang="es-ES" b="1" dirty="0" smtClean="0"/>
          </a:p>
          <a:p>
            <a:pPr lvl="0">
              <a:buFont typeface="Wingdings" pitchFamily="2" charset="2"/>
              <a:buChar char="Ø"/>
            </a:pPr>
            <a:r>
              <a:rPr lang="es-ES" b="1" dirty="0" smtClean="0"/>
              <a:t>Ultimate</a:t>
            </a:r>
            <a:r>
              <a:rPr lang="es-ES" b="1" dirty="0"/>
              <a:t>:</a:t>
            </a:r>
            <a:r>
              <a:rPr lang="es-ES" dirty="0"/>
              <a:t> Combina las características de la edición </a:t>
            </a:r>
            <a:r>
              <a:rPr lang="es-ES" i="1" dirty="0"/>
              <a:t>Home Premium</a:t>
            </a:r>
            <a:r>
              <a:rPr lang="es-ES" dirty="0"/>
              <a:t> y la edición </a:t>
            </a:r>
            <a:r>
              <a:rPr lang="es-ES" i="1" dirty="0"/>
              <a:t>Bussiness</a:t>
            </a:r>
            <a:r>
              <a:rPr lang="es-ES" dirty="0" smtClean="0"/>
              <a:t>.</a:t>
            </a:r>
            <a:endParaRPr lang="es-ES" dirty="0"/>
          </a:p>
          <a:p>
            <a:pPr lvl="0"/>
            <a:endParaRPr lang="es-ES" b="1" dirty="0" smtClean="0"/>
          </a:p>
          <a:p>
            <a:pPr lvl="0">
              <a:buFont typeface="Wingdings" pitchFamily="2" charset="2"/>
              <a:buChar char="Ø"/>
            </a:pPr>
            <a:r>
              <a:rPr lang="es-ES" b="1" dirty="0" smtClean="0"/>
              <a:t>Enterprise</a:t>
            </a:r>
            <a:r>
              <a:rPr lang="es-ES" b="1" dirty="0"/>
              <a:t>:</a:t>
            </a:r>
            <a:r>
              <a:rPr lang="es-ES" dirty="0"/>
              <a:t> Ideada para grandes empresas que operen en redes globales, incluye una mayor compatibilidad con aplicaciones y diferentes </a:t>
            </a:r>
            <a:r>
              <a:rPr lang="es-ES" dirty="0" smtClean="0"/>
              <a:t>idiomas</a:t>
            </a:r>
            <a:r>
              <a:rPr lang="es-ES" dirty="0"/>
              <a:t>.</a:t>
            </a:r>
          </a:p>
          <a:p>
            <a:pPr lvl="0"/>
            <a:endParaRPr lang="es-ES" b="1" dirty="0" smtClean="0"/>
          </a:p>
          <a:p>
            <a:pPr lvl="0">
              <a:buFont typeface="Wingdings" pitchFamily="2" charset="2"/>
              <a:buChar char="Ø"/>
            </a:pPr>
            <a:r>
              <a:rPr lang="es-ES" b="1" dirty="0" smtClean="0"/>
              <a:t>Starter</a:t>
            </a:r>
            <a:r>
              <a:rPr lang="es-ES" b="1" dirty="0"/>
              <a:t>:</a:t>
            </a:r>
            <a:r>
              <a:rPr lang="es-ES" dirty="0"/>
              <a:t> Pensado para usuarios principiante, es la edición menos completa de todas y la más simple. </a:t>
            </a:r>
          </a:p>
          <a:p>
            <a:endParaRPr lang="es-ES" dirty="0"/>
          </a:p>
        </p:txBody>
      </p:sp>
      <p:pic>
        <p:nvPicPr>
          <p:cNvPr id="5" name="4 Imagen" descr="Microsoft wordmark.svg">
            <a:hlinkClick r:id="rId2"/>
          </p:cNvPr>
          <p:cNvPicPr/>
          <p:nvPr/>
        </p:nvPicPr>
        <p:blipFill>
          <a:blip r:embed="rId3"/>
          <a:srcRect/>
          <a:stretch>
            <a:fillRect/>
          </a:stretch>
        </p:blipFill>
        <p:spPr bwMode="auto">
          <a:xfrm>
            <a:off x="6929486" y="161907"/>
            <a:ext cx="2285984" cy="695325"/>
          </a:xfrm>
          <a:prstGeom prst="rect">
            <a:avLst/>
          </a:prstGeom>
          <a:noFill/>
          <a:ln w="9525">
            <a:noFill/>
            <a:miter lim="800000"/>
            <a:headEnd/>
            <a:tailEnd/>
          </a:ln>
        </p:spPr>
      </p:pic>
      <p:pic>
        <p:nvPicPr>
          <p:cNvPr id="6" name="Picture 3" descr="C:\Documents and Settings\USUARIO\Mis documentos\Documentos ESPOL\6TO TERMINO\TECNOLOGIAS DE INFORMACION\MICROSOFT\IMAGENES\microsoft-flag.jpg"/>
          <p:cNvPicPr>
            <a:picLocks noChangeAspect="1" noChangeArrowheads="1"/>
          </p:cNvPicPr>
          <p:nvPr/>
        </p:nvPicPr>
        <p:blipFill>
          <a:blip r:embed="rId4" cstate="print"/>
          <a:srcRect/>
          <a:stretch>
            <a:fillRect/>
          </a:stretch>
        </p:blipFill>
        <p:spPr bwMode="auto">
          <a:xfrm>
            <a:off x="214282" y="214290"/>
            <a:ext cx="1071570" cy="943221"/>
          </a:xfrm>
          <a:prstGeom prst="rect">
            <a:avLst/>
          </a:prstGeom>
          <a:noFill/>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928662" y="2000240"/>
            <a:ext cx="7215238" cy="1200329"/>
          </a:xfrm>
          <a:prstGeom prst="rect">
            <a:avLst/>
          </a:prstGeom>
          <a:noFill/>
        </p:spPr>
        <p:txBody>
          <a:bodyPr wrap="square" rtlCol="0">
            <a:spAutoFit/>
          </a:bodyPr>
          <a:lstStyle/>
          <a:p>
            <a:r>
              <a:rPr lang="es-ES" dirty="0"/>
              <a:t>Junto con Windows Vista, salió a la venta la nueva versión de la suite ofimática de la compañía, Microsoft Office 2007. Entre sus novedades está la interfaz </a:t>
            </a:r>
            <a:r>
              <a:rPr lang="es-ES" i="1" dirty="0"/>
              <a:t>Ribbon</a:t>
            </a:r>
            <a:r>
              <a:rPr lang="es-ES" dirty="0"/>
              <a:t>, que sustituye las barras de herramientas y menús por pestañas</a:t>
            </a:r>
            <a:r>
              <a:rPr lang="es-ES" dirty="0" smtClean="0"/>
              <a:t>.</a:t>
            </a:r>
            <a:endParaRPr lang="es-ES" dirty="0"/>
          </a:p>
        </p:txBody>
      </p:sp>
      <p:pic>
        <p:nvPicPr>
          <p:cNvPr id="6" name="5 Imagen" descr="http://upload.wikimedia.org/wikipedia/commons/thumb/2/27/Microsoft_sign_closeup.jpg/220px-Microsoft_sign_closeup.jpg">
            <a:hlinkClick r:id="rId2"/>
          </p:cNvPr>
          <p:cNvPicPr/>
          <p:nvPr/>
        </p:nvPicPr>
        <p:blipFill>
          <a:blip r:embed="rId3"/>
          <a:srcRect/>
          <a:stretch>
            <a:fillRect/>
          </a:stretch>
        </p:blipFill>
        <p:spPr bwMode="auto">
          <a:xfrm>
            <a:off x="4929190" y="3429000"/>
            <a:ext cx="3381384" cy="2071702"/>
          </a:xfrm>
          <a:prstGeom prst="rect">
            <a:avLst/>
          </a:prstGeom>
          <a:noFill/>
          <a:ln w="9525">
            <a:noFill/>
            <a:miter lim="800000"/>
            <a:headEnd/>
            <a:tailEnd/>
          </a:ln>
        </p:spPr>
      </p:pic>
      <p:pic>
        <p:nvPicPr>
          <p:cNvPr id="4" name="3 Imagen" descr="Microsoft wordmark.svg">
            <a:hlinkClick r:id="rId4"/>
          </p:cNvPr>
          <p:cNvPicPr/>
          <p:nvPr/>
        </p:nvPicPr>
        <p:blipFill>
          <a:blip r:embed="rId5"/>
          <a:srcRect/>
          <a:stretch>
            <a:fillRect/>
          </a:stretch>
        </p:blipFill>
        <p:spPr bwMode="auto">
          <a:xfrm>
            <a:off x="6858016" y="142852"/>
            <a:ext cx="2285984" cy="695325"/>
          </a:xfrm>
          <a:prstGeom prst="rect">
            <a:avLst/>
          </a:prstGeom>
          <a:noFill/>
          <a:ln w="9525">
            <a:noFill/>
            <a:miter lim="800000"/>
            <a:headEnd/>
            <a:tailEnd/>
          </a:ln>
        </p:spPr>
      </p:pic>
      <p:pic>
        <p:nvPicPr>
          <p:cNvPr id="4098" name="Picture 2" descr="C:\Documents and Settings\USUARIO\Mis documentos\Documentos ESPOL\6TO TERMINO\TECNOLOGIAS DE INFORMACION\MICROSOFT\IMAGENES\img-icons-a-png-microsoft-office-2007-talwayseb-6409.jpg"/>
          <p:cNvPicPr>
            <a:picLocks noChangeAspect="1" noChangeArrowheads="1"/>
          </p:cNvPicPr>
          <p:nvPr/>
        </p:nvPicPr>
        <p:blipFill>
          <a:blip r:embed="rId6" cstate="print"/>
          <a:srcRect/>
          <a:stretch>
            <a:fillRect/>
          </a:stretch>
        </p:blipFill>
        <p:spPr bwMode="auto">
          <a:xfrm>
            <a:off x="1285852" y="3286124"/>
            <a:ext cx="2864030" cy="2643206"/>
          </a:xfrm>
          <a:prstGeom prst="rect">
            <a:avLst/>
          </a:prstGeom>
          <a:noFill/>
        </p:spPr>
      </p:pic>
      <p:pic>
        <p:nvPicPr>
          <p:cNvPr id="7" name="Picture 3" descr="C:\Documents and Settings\USUARIO\Mis documentos\Documentos ESPOL\6TO TERMINO\TECNOLOGIAS DE INFORMACION\MICROSOFT\IMAGENES\microsoft-flag.jpg"/>
          <p:cNvPicPr>
            <a:picLocks noChangeAspect="1" noChangeArrowheads="1"/>
          </p:cNvPicPr>
          <p:nvPr/>
        </p:nvPicPr>
        <p:blipFill>
          <a:blip r:embed="rId7" cstate="print"/>
          <a:srcRect/>
          <a:stretch>
            <a:fillRect/>
          </a:stretch>
        </p:blipFill>
        <p:spPr bwMode="auto">
          <a:xfrm>
            <a:off x="214282" y="214290"/>
            <a:ext cx="1071570" cy="94322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checkerboard(across)">
                                      <p:cBhvr>
                                        <p:cTn id="11" dur="1000"/>
                                        <p:tgtEl>
                                          <p:spTgt spid="4098"/>
                                        </p:tgtEl>
                                      </p:cBhvr>
                                    </p:animEffect>
                                  </p:childTnLst>
                                </p:cTn>
                              </p:par>
                            </p:childTnLst>
                          </p:cTn>
                        </p:par>
                        <p:par>
                          <p:cTn id="12" fill="hold">
                            <p:stCondLst>
                              <p:cond delay="1500"/>
                            </p:stCondLst>
                            <p:childTnLst>
                              <p:par>
                                <p:cTn id="13" presetID="9"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071670" y="285728"/>
            <a:ext cx="4790094" cy="923330"/>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WINDOWS 7</a:t>
            </a:r>
          </a:p>
        </p:txBody>
      </p:sp>
      <p:sp>
        <p:nvSpPr>
          <p:cNvPr id="4" name="3 CuadroTexto"/>
          <p:cNvSpPr txBox="1"/>
          <p:nvPr/>
        </p:nvSpPr>
        <p:spPr>
          <a:xfrm>
            <a:off x="642910" y="1785926"/>
            <a:ext cx="3643338" cy="3416320"/>
          </a:xfrm>
          <a:prstGeom prst="rect">
            <a:avLst/>
          </a:prstGeom>
          <a:noFill/>
        </p:spPr>
        <p:txBody>
          <a:bodyPr wrap="square" rtlCol="0">
            <a:spAutoFit/>
          </a:bodyPr>
          <a:lstStyle/>
          <a:p>
            <a:pPr algn="just"/>
            <a:r>
              <a:rPr lang="es-ES" dirty="0" smtClean="0"/>
              <a:t>Windows 7 (anteriormente conocido con nombre código Blackcomb, y luego Vienna) es la versión de Windows sucesora de Windows Vista, un sistema operativo producido por Microsoft Corporation para uso en PC, incluyendo equipos de escritorio en hogares y oficinas, Notebooks, tablet PC, netbooks y equipos media center.</a:t>
            </a:r>
          </a:p>
          <a:p>
            <a:endParaRPr lang="es-ES" dirty="0"/>
          </a:p>
        </p:txBody>
      </p:sp>
      <p:pic>
        <p:nvPicPr>
          <p:cNvPr id="5" name="Picture 3" descr="C:\Documents and Settings\USUARIO\Mis documentos\Documentos ESPOL\6TO TERMINO\TECNOLOGIAS DE INFORMACION\MICROSOFT\IMAGENES\microsoft-flag.jpg"/>
          <p:cNvPicPr>
            <a:picLocks noChangeAspect="1" noChangeArrowheads="1"/>
          </p:cNvPicPr>
          <p:nvPr/>
        </p:nvPicPr>
        <p:blipFill>
          <a:blip r:embed="rId2" cstate="print"/>
          <a:srcRect/>
          <a:stretch>
            <a:fillRect/>
          </a:stretch>
        </p:blipFill>
        <p:spPr bwMode="auto">
          <a:xfrm>
            <a:off x="7786710" y="214290"/>
            <a:ext cx="1071570" cy="943221"/>
          </a:xfrm>
          <a:prstGeom prst="rect">
            <a:avLst/>
          </a:prstGeom>
          <a:noFill/>
        </p:spPr>
      </p:pic>
      <p:pic>
        <p:nvPicPr>
          <p:cNvPr id="1027" name="Picture 3" descr="C:\Documents and Settings\USUARIO\Mis documentos\Documentos ESPOL\6TO TERMINO\TECNOLOGIAS DE INFORMACION\MICROSOFT\IMAGENES\003_small.jpg"/>
          <p:cNvPicPr>
            <a:picLocks noChangeAspect="1" noChangeArrowheads="1"/>
          </p:cNvPicPr>
          <p:nvPr/>
        </p:nvPicPr>
        <p:blipFill>
          <a:blip r:embed="rId3"/>
          <a:srcRect/>
          <a:stretch>
            <a:fillRect/>
          </a:stretch>
        </p:blipFill>
        <p:spPr bwMode="auto">
          <a:xfrm>
            <a:off x="6072198" y="3214686"/>
            <a:ext cx="2643206" cy="2207077"/>
          </a:xfrm>
          <a:prstGeom prst="rect">
            <a:avLst/>
          </a:prstGeom>
          <a:noFill/>
        </p:spPr>
      </p:pic>
      <p:pic>
        <p:nvPicPr>
          <p:cNvPr id="1026" name="Picture 2" descr="C:\Documents and Settings\USUARIO\Mis documentos\Documentos ESPOL\6TO TERMINO\TECNOLOGIAS DE INFORMACION\MICROSOFT\IMAGENES\windows_7_graphic.jpg"/>
          <p:cNvPicPr>
            <a:picLocks noChangeAspect="1" noChangeArrowheads="1"/>
          </p:cNvPicPr>
          <p:nvPr/>
        </p:nvPicPr>
        <p:blipFill>
          <a:blip r:embed="rId4"/>
          <a:srcRect/>
          <a:stretch>
            <a:fillRect/>
          </a:stretch>
        </p:blipFill>
        <p:spPr bwMode="auto">
          <a:xfrm>
            <a:off x="4572000" y="1785926"/>
            <a:ext cx="2071689" cy="2071689"/>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1000"/>
                                        <p:tgtEl>
                                          <p:spTgt spid="4"/>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wipe(down)">
                                      <p:cBhvr>
                                        <p:cTn id="15" dur="1000"/>
                                        <p:tgtEl>
                                          <p:spTgt spid="1026"/>
                                        </p:tgtEl>
                                      </p:cBhvr>
                                    </p:animEffect>
                                  </p:childTnLst>
                                </p:cTn>
                              </p:par>
                            </p:childTnLst>
                          </p:cTn>
                        </p:par>
                        <p:par>
                          <p:cTn id="16" fill="hold">
                            <p:stCondLst>
                              <p:cond delay="3000"/>
                            </p:stCondLst>
                            <p:childTnLst>
                              <p:par>
                                <p:cTn id="17" presetID="22" presetClass="entr" presetSubtype="4" fill="hold" nodeType="afterEffect">
                                  <p:stCondLst>
                                    <p:cond delay="0"/>
                                  </p:stCondLst>
                                  <p:childTnLst>
                                    <p:set>
                                      <p:cBhvr>
                                        <p:cTn id="18" dur="1" fill="hold">
                                          <p:stCondLst>
                                            <p:cond delay="0"/>
                                          </p:stCondLst>
                                        </p:cTn>
                                        <p:tgtEl>
                                          <p:spTgt spid="1027"/>
                                        </p:tgtEl>
                                        <p:attrNameLst>
                                          <p:attrName>style.visibility</p:attrName>
                                        </p:attrNameLst>
                                      </p:cBhvr>
                                      <p:to>
                                        <p:strVal val="visible"/>
                                      </p:to>
                                    </p:set>
                                    <p:animEffect transition="in" filter="wipe(down)">
                                      <p:cBhvr>
                                        <p:cTn id="19"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85786" y="285728"/>
            <a:ext cx="7715574" cy="923330"/>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OTROS PRODUCTOS</a:t>
            </a:r>
            <a:endParaRPr lang="es-E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graphicFrame>
        <p:nvGraphicFramePr>
          <p:cNvPr id="6" name="5 Tabla"/>
          <p:cNvGraphicFramePr>
            <a:graphicFrameLocks noGrp="1"/>
          </p:cNvGraphicFramePr>
          <p:nvPr/>
        </p:nvGraphicFramePr>
        <p:xfrm>
          <a:off x="142844" y="1285863"/>
          <a:ext cx="8858312" cy="5500723"/>
        </p:xfrm>
        <a:graphic>
          <a:graphicData uri="http://schemas.openxmlformats.org/drawingml/2006/table">
            <a:tbl>
              <a:tblPr firstRow="1" bandRow="1">
                <a:tableStyleId>{073A0DAA-6AF3-43AB-8588-CEC1D06C72B9}</a:tableStyleId>
              </a:tblPr>
              <a:tblGrid>
                <a:gridCol w="3092162"/>
                <a:gridCol w="5766150"/>
              </a:tblGrid>
              <a:tr h="409365">
                <a:tc>
                  <a:txBody>
                    <a:bodyPr/>
                    <a:lstStyle/>
                    <a:p>
                      <a:endParaRPr lang="es-ES" dirty="0"/>
                    </a:p>
                  </a:txBody>
                  <a:tcPr/>
                </a:tc>
                <a:tc>
                  <a:txBody>
                    <a:bodyPr/>
                    <a:lstStyle/>
                    <a:p>
                      <a:endParaRPr lang="es-ES" dirty="0"/>
                    </a:p>
                  </a:txBody>
                  <a:tcPr/>
                </a:tc>
              </a:tr>
              <a:tr h="706575">
                <a:tc>
                  <a:txBody>
                    <a:bodyPr/>
                    <a:lstStyle/>
                    <a:p>
                      <a:r>
                        <a:rPr kumimoji="0" lang="es-ES" sz="1800" u="none" kern="1200" dirty="0" smtClean="0"/>
                        <a:t>Biztalk Server</a:t>
                      </a:r>
                      <a:endParaRPr lang="es-ES" i="1" u="none" dirty="0"/>
                    </a:p>
                  </a:txBody>
                  <a:tcPr/>
                </a:tc>
                <a:tc>
                  <a:txBody>
                    <a:bodyPr/>
                    <a:lstStyle/>
                    <a:p>
                      <a:r>
                        <a:rPr kumimoji="0" lang="es-ES" sz="1800" kern="1200" dirty="0" smtClean="0"/>
                        <a:t>Automatización y gestión de procesos empresariales.</a:t>
                      </a:r>
                      <a:endParaRPr lang="es-ES" dirty="0"/>
                    </a:p>
                  </a:txBody>
                  <a:tcPr/>
                </a:tc>
              </a:tr>
              <a:tr h="1009394">
                <a:tc>
                  <a:txBody>
                    <a:bodyPr/>
                    <a:lstStyle/>
                    <a:p>
                      <a:r>
                        <a:rPr kumimoji="0" lang="es-ES" sz="1800" u="none" kern="1200" dirty="0" smtClean="0"/>
                        <a:t>Exchange</a:t>
                      </a:r>
                      <a:endParaRPr lang="es-ES" i="1" u="none" dirty="0"/>
                    </a:p>
                  </a:txBody>
                  <a:tcPr/>
                </a:tc>
                <a:tc>
                  <a:txBody>
                    <a:bodyPr/>
                    <a:lstStyle/>
                    <a:p>
                      <a:r>
                        <a:rPr kumimoji="0" lang="es-ES" sz="1800" kern="1200" dirty="0" smtClean="0"/>
                        <a:t>Servidor de correo electrónico que incluye además un servicio de mensajería y un calendario.</a:t>
                      </a:r>
                      <a:endParaRPr lang="es-ES" dirty="0"/>
                    </a:p>
                  </a:txBody>
                  <a:tcPr/>
                </a:tc>
              </a:tr>
              <a:tr h="797892">
                <a:tc>
                  <a:txBody>
                    <a:bodyPr/>
                    <a:lstStyle/>
                    <a:p>
                      <a:r>
                        <a:rPr kumimoji="0" lang="es-ES" sz="1800" u="none" kern="1200" dirty="0" smtClean="0"/>
                        <a:t>Internet Security and Acceleration Server (ISA)</a:t>
                      </a:r>
                      <a:endParaRPr lang="es-ES" i="1"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kern="1200" dirty="0" smtClean="0"/>
                        <a:t>Servidor firewall corporativo, multicapa y caché.</a:t>
                      </a:r>
                    </a:p>
                    <a:p>
                      <a:endParaRPr lang="es-ES" dirty="0"/>
                    </a:p>
                  </a:txBody>
                  <a:tcPr/>
                </a:tc>
              </a:tr>
              <a:tr h="689262">
                <a:tc>
                  <a:txBody>
                    <a:bodyPr/>
                    <a:lstStyle/>
                    <a:p>
                      <a:r>
                        <a:rPr kumimoji="0" lang="es-ES" sz="1800" u="none" kern="1200" dirty="0" err="1" smtClean="0"/>
                        <a:t>Operations</a:t>
                      </a:r>
                      <a:r>
                        <a:rPr kumimoji="0" lang="es-ES" sz="1800" u="none" kern="1200" dirty="0" smtClean="0"/>
                        <a:t> Manager</a:t>
                      </a:r>
                      <a:endParaRPr lang="es-ES" i="1" u="none" dirty="0"/>
                    </a:p>
                  </a:txBody>
                  <a:tcPr/>
                </a:tc>
                <a:tc>
                  <a:txBody>
                    <a:bodyPr/>
                    <a:lstStyle/>
                    <a:p>
                      <a:r>
                        <a:rPr kumimoji="0" lang="es-ES" sz="1800" kern="1200" dirty="0" smtClean="0"/>
                        <a:t>Monitorización de sistemas Windows Server y aplicaciones .NET.</a:t>
                      </a:r>
                      <a:endParaRPr lang="es-ES" dirty="0"/>
                    </a:p>
                  </a:txBody>
                  <a:tcPr/>
                </a:tc>
              </a:tr>
              <a:tr h="984660">
                <a:tc>
                  <a:txBody>
                    <a:bodyPr/>
                    <a:lstStyle/>
                    <a:p>
                      <a:r>
                        <a:rPr kumimoji="0" lang="es-ES" sz="1800" u="none" kern="1200" dirty="0" err="1" smtClean="0"/>
                        <a:t>Sharepoint</a:t>
                      </a:r>
                      <a:r>
                        <a:rPr kumimoji="0" lang="es-ES" sz="1800" u="none" kern="1200" dirty="0" smtClean="0"/>
                        <a:t> Portal Server</a:t>
                      </a:r>
                      <a:endParaRPr lang="es-ES" i="1" u="none" dirty="0"/>
                    </a:p>
                  </a:txBody>
                  <a:tcPr/>
                </a:tc>
                <a:tc>
                  <a:txBody>
                    <a:bodyPr/>
                    <a:lstStyle/>
                    <a:p>
                      <a:r>
                        <a:rPr kumimoji="0" lang="es-ES" sz="1800" kern="1200" dirty="0" smtClean="0"/>
                        <a:t>Proporciona herramientas para la colaboración, administración de contenido e implementación de procesos empresariales.</a:t>
                      </a:r>
                      <a:endParaRPr lang="es-ES" dirty="0"/>
                    </a:p>
                  </a:txBody>
                  <a:tcPr/>
                </a:tc>
              </a:tr>
              <a:tr h="903575">
                <a:tc>
                  <a:txBody>
                    <a:bodyPr/>
                    <a:lstStyle/>
                    <a:p>
                      <a:r>
                        <a:rPr kumimoji="0" lang="es-ES" sz="1800" u="none" kern="1200" dirty="0" smtClean="0"/>
                        <a:t>SQL Server</a:t>
                      </a:r>
                      <a:endParaRPr lang="es-ES" i="1" u="none" dirty="0"/>
                    </a:p>
                  </a:txBody>
                  <a:tcPr/>
                </a:tc>
                <a:tc>
                  <a:txBody>
                    <a:bodyPr/>
                    <a:lstStyle/>
                    <a:p>
                      <a:r>
                        <a:rPr kumimoji="0" lang="es-ES" sz="1800" kern="1200" dirty="0" smtClean="0"/>
                        <a:t>Plataforma de base de datos que ofrece herramientas de administración de datos empresariales.</a:t>
                      </a:r>
                      <a:endParaRPr lang="es-ES" dirty="0"/>
                    </a:p>
                  </a:txBody>
                  <a:tcPr/>
                </a:tc>
              </a:tr>
            </a:tbl>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71438" y="182896"/>
          <a:ext cx="9072594" cy="6603690"/>
        </p:xfrm>
        <a:graphic>
          <a:graphicData uri="http://schemas.openxmlformats.org/drawingml/2006/table">
            <a:tbl>
              <a:tblPr firstRow="1" bandRow="1">
                <a:tableStyleId>{073A0DAA-6AF3-43AB-8588-CEC1D06C72B9}</a:tableStyleId>
              </a:tblPr>
              <a:tblGrid>
                <a:gridCol w="3357554"/>
                <a:gridCol w="5715040"/>
              </a:tblGrid>
              <a:tr h="370840">
                <a:tc>
                  <a:txBody>
                    <a:bodyPr/>
                    <a:lstStyle/>
                    <a:p>
                      <a:endParaRPr lang="es-ES" dirty="0"/>
                    </a:p>
                  </a:txBody>
                  <a:tcPr/>
                </a:tc>
                <a:tc>
                  <a:txBody>
                    <a:bodyPr/>
                    <a:lstStyle/>
                    <a:p>
                      <a:endParaRPr lang="es-ES" dirty="0"/>
                    </a:p>
                  </a:txBody>
                  <a:tcPr/>
                </a:tc>
              </a:tr>
              <a:tr h="700706">
                <a:tc>
                  <a:txBody>
                    <a:bodyPr/>
                    <a:lstStyle/>
                    <a:p>
                      <a:r>
                        <a:rPr kumimoji="0" lang="es-ES" sz="1800" u="none" kern="1200" dirty="0" smtClean="0"/>
                        <a:t>Systems Management Server</a:t>
                      </a:r>
                      <a:endParaRPr lang="es-ES" i="1" u="none" dirty="0"/>
                    </a:p>
                  </a:txBody>
                  <a:tcPr/>
                </a:tc>
                <a:tc>
                  <a:txBody>
                    <a:bodyPr/>
                    <a:lstStyle/>
                    <a:p>
                      <a:r>
                        <a:rPr kumimoji="0" lang="es-ES" sz="1800" kern="1200" dirty="0" smtClean="0"/>
                        <a:t>Gestión de sistemas (inventarios, control remoto, distribución de software...).</a:t>
                      </a:r>
                      <a:endParaRPr lang="es-ES" dirty="0"/>
                    </a:p>
                  </a:txBody>
                  <a:tcPr/>
                </a:tc>
              </a:tr>
              <a:tr h="428628">
                <a:tc>
                  <a:txBody>
                    <a:bodyPr/>
                    <a:lstStyle/>
                    <a:p>
                      <a:r>
                        <a:rPr kumimoji="0" lang="es-ES" sz="1800" u="none" kern="1200" dirty="0" smtClean="0"/>
                        <a:t>Microsoft Project</a:t>
                      </a:r>
                      <a:endParaRPr lang="es-ES" i="1" u="none" dirty="0"/>
                    </a:p>
                  </a:txBody>
                  <a:tcPr/>
                </a:tc>
                <a:tc>
                  <a:txBody>
                    <a:bodyPr/>
                    <a:lstStyle/>
                    <a:p>
                      <a:r>
                        <a:rPr kumimoji="0" lang="es-ES" sz="1800" kern="1200" dirty="0" smtClean="0"/>
                        <a:t>Administrador de proyectos empresariales.</a:t>
                      </a:r>
                      <a:endParaRPr lang="es-ES" dirty="0"/>
                    </a:p>
                  </a:txBody>
                  <a:tcPr/>
                </a:tc>
              </a:tr>
              <a:tr h="370840">
                <a:tc>
                  <a:txBody>
                    <a:bodyPr/>
                    <a:lstStyle/>
                    <a:p>
                      <a:r>
                        <a:rPr kumimoji="0" lang="es-ES" sz="1800" u="none" kern="1200" dirty="0" smtClean="0"/>
                        <a:t>Microsoft Security Essentials</a:t>
                      </a:r>
                      <a:endParaRPr lang="es-ES" i="1"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kern="1200" dirty="0" smtClean="0"/>
                        <a:t>Antivirus gratuito, conocida anteriormente como Morro.</a:t>
                      </a:r>
                    </a:p>
                    <a:p>
                      <a:endParaRPr lang="es-ES" dirty="0"/>
                    </a:p>
                  </a:txBody>
                  <a:tcPr/>
                </a:tc>
              </a:tr>
              <a:tr h="1168114">
                <a:tc>
                  <a:txBody>
                    <a:bodyPr/>
                    <a:lstStyle/>
                    <a:p>
                      <a:r>
                        <a:rPr kumimoji="0" lang="es-ES" sz="1800" u="none" kern="1200" dirty="0" smtClean="0"/>
                        <a:t>Microsoft Works</a:t>
                      </a:r>
                      <a:endParaRPr lang="es-ES" i="1" u="none" dirty="0"/>
                    </a:p>
                  </a:txBody>
                  <a:tcPr/>
                </a:tc>
                <a:tc>
                  <a:txBody>
                    <a:bodyPr/>
                    <a:lstStyle/>
                    <a:p>
                      <a:r>
                        <a:rPr kumimoji="0" lang="es-ES" sz="1800" kern="1200" dirty="0" smtClean="0"/>
                        <a:t>Proporciona herramientas de productividad casera, incluye un editor de texto, una hoja de cálculo, un gestor de bases de datos y un planificador de proyectos.</a:t>
                      </a:r>
                      <a:endParaRPr lang="es-ES" dirty="0"/>
                    </a:p>
                  </a:txBody>
                  <a:tcPr/>
                </a:tc>
              </a:tr>
              <a:tr h="370840">
                <a:tc>
                  <a:txBody>
                    <a:bodyPr/>
                    <a:lstStyle/>
                    <a:p>
                      <a:r>
                        <a:rPr kumimoji="0" lang="es-ES" sz="1800" u="none" kern="1200" dirty="0" smtClean="0"/>
                        <a:t>Windows Mobile</a:t>
                      </a:r>
                      <a:endParaRPr lang="es-ES" i="1" u="none" dirty="0"/>
                    </a:p>
                  </a:txBody>
                  <a:tcPr/>
                </a:tc>
                <a:tc>
                  <a:txBody>
                    <a:bodyPr/>
                    <a:lstStyle/>
                    <a:p>
                      <a:r>
                        <a:rPr kumimoji="0" lang="es-ES" sz="1800" kern="1200" dirty="0" smtClean="0"/>
                        <a:t>Sistema operativo para teléfonos inteligentes y PDAs.</a:t>
                      </a:r>
                      <a:endParaRPr lang="es-ES" dirty="0"/>
                    </a:p>
                  </a:txBody>
                  <a:tcPr/>
                </a:tc>
              </a:tr>
              <a:tr h="462622">
                <a:tc>
                  <a:txBody>
                    <a:bodyPr/>
                    <a:lstStyle/>
                    <a:p>
                      <a:r>
                        <a:rPr kumimoji="0" lang="es-ES" sz="1800" u="none" kern="1200" dirty="0" smtClean="0"/>
                        <a:t>Microsoft Encarta</a:t>
                      </a:r>
                      <a:endParaRPr lang="es-ES" i="1" u="none" dirty="0"/>
                    </a:p>
                  </a:txBody>
                  <a:tcPr/>
                </a:tc>
                <a:tc>
                  <a:txBody>
                    <a:bodyPr/>
                    <a:lstStyle/>
                    <a:p>
                      <a:r>
                        <a:rPr kumimoji="0" lang="es-ES" sz="1800" kern="1200" dirty="0" smtClean="0"/>
                        <a:t>Enciclopedia electrónica, que se distribuye tanto desde una web como desde un programa.</a:t>
                      </a:r>
                      <a:endParaRPr lang="es-ES" dirty="0"/>
                    </a:p>
                  </a:txBody>
                  <a:tcPr/>
                </a:tc>
              </a:tr>
              <a:tr h="378472">
                <a:tc>
                  <a:txBody>
                    <a:bodyPr/>
                    <a:lstStyle/>
                    <a:p>
                      <a:r>
                        <a:rPr kumimoji="0" lang="es-ES" sz="1800" u="none" kern="1200" dirty="0" smtClean="0"/>
                        <a:t>Microsoft Picture It!</a:t>
                      </a:r>
                      <a:endParaRPr lang="es-ES" i="1" u="none" dirty="0"/>
                    </a:p>
                  </a:txBody>
                  <a:tcPr/>
                </a:tc>
                <a:tc>
                  <a:txBody>
                    <a:bodyPr/>
                    <a:lstStyle/>
                    <a:p>
                      <a:r>
                        <a:rPr kumimoji="0" lang="es-ES" sz="1800" kern="1200" dirty="0" smtClean="0"/>
                        <a:t>Programa de retoque fotográfico.</a:t>
                      </a:r>
                      <a:endParaRPr lang="es-ES" dirty="0"/>
                    </a:p>
                  </a:txBody>
                  <a:tcPr/>
                </a:tc>
              </a:tr>
              <a:tr h="642942">
                <a:tc>
                  <a:txBody>
                    <a:bodyPr/>
                    <a:lstStyle/>
                    <a:p>
                      <a:r>
                        <a:rPr kumimoji="0" lang="es-ES" sz="1800" u="none" kern="1200" dirty="0" smtClean="0"/>
                        <a:t>Windows Live</a:t>
                      </a:r>
                      <a:endParaRPr lang="es-ES" i="1" u="none" dirty="0"/>
                    </a:p>
                  </a:txBody>
                  <a:tcPr/>
                </a:tc>
                <a:tc>
                  <a:txBody>
                    <a:bodyPr/>
                    <a:lstStyle/>
                    <a:p>
                      <a:r>
                        <a:rPr kumimoji="0" lang="es-ES" sz="1800" kern="1200" dirty="0" smtClean="0"/>
                        <a:t>Cliente de mensajería instantánea, anteriormente llamado Windows MSN.</a:t>
                      </a:r>
                      <a:endParaRPr lang="es-ES" dirty="0"/>
                    </a:p>
                  </a:txBody>
                  <a:tcPr/>
                </a:tc>
              </a:tr>
              <a:tr h="968062">
                <a:tc>
                  <a:txBody>
                    <a:bodyPr/>
                    <a:lstStyle/>
                    <a:p>
                      <a:r>
                        <a:rPr kumimoji="0" lang="es-ES" sz="1800" u="none" kern="1200" dirty="0" smtClean="0"/>
                        <a:t>Microsoft Visual Studio</a:t>
                      </a:r>
                      <a:endParaRPr lang="es-ES" i="1" u="none" dirty="0"/>
                    </a:p>
                  </a:txBody>
                  <a:tcPr/>
                </a:tc>
                <a:tc>
                  <a:txBody>
                    <a:bodyPr/>
                    <a:lstStyle/>
                    <a:p>
                      <a:r>
                        <a:rPr kumimoji="0" lang="es-ES" sz="1800" kern="1200" dirty="0" smtClean="0"/>
                        <a:t>que inclu</a:t>
                      </a:r>
                      <a:r>
                        <a:rPr kumimoji="0" lang="es-ES" sz="1800" u="none" kern="1200" dirty="0" smtClean="0"/>
                        <a:t>ye Visual Basic, Visual C++, Visual C#, Visual J#</a:t>
                      </a:r>
                      <a:r>
                        <a:rPr kumimoji="0" lang="es-ES" sz="1800" kern="1200" dirty="0" smtClean="0"/>
                        <a:t>... Proporciona herramientas para desarrolladores de aplicaciones informáticas.</a:t>
                      </a:r>
                      <a:endParaRPr lang="es-ES" dirty="0"/>
                    </a:p>
                  </a:txBody>
                  <a:tcPr/>
                </a:tc>
              </a:tr>
            </a:tbl>
          </a:graphicData>
        </a:graphic>
      </p:graphicFrame>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857224" y="785794"/>
          <a:ext cx="7286676" cy="5434336"/>
        </p:xfrm>
        <a:graphic>
          <a:graphicData uri="http://schemas.openxmlformats.org/drawingml/2006/table">
            <a:tbl>
              <a:tblPr firstRow="1" bandRow="1">
                <a:tableStyleId>{073A0DAA-6AF3-43AB-8588-CEC1D06C72B9}</a:tableStyleId>
              </a:tblPr>
              <a:tblGrid>
                <a:gridCol w="3643338"/>
                <a:gridCol w="3643338"/>
              </a:tblGrid>
              <a:tr h="440296">
                <a:tc>
                  <a:txBody>
                    <a:bodyPr/>
                    <a:lstStyle/>
                    <a:p>
                      <a:endParaRPr lang="es-ES" dirty="0"/>
                    </a:p>
                  </a:txBody>
                  <a:tcPr/>
                </a:tc>
                <a:tc>
                  <a:txBody>
                    <a:bodyPr/>
                    <a:lstStyle/>
                    <a:p>
                      <a:endParaRPr lang="es-ES" dirty="0"/>
                    </a:p>
                  </a:txBody>
                  <a:tcPr/>
                </a:tc>
              </a:tr>
              <a:tr h="1411359">
                <a:tc>
                  <a:txBody>
                    <a:bodyPr/>
                    <a:lstStyle/>
                    <a:p>
                      <a:r>
                        <a:rPr kumimoji="0" lang="es-ES" sz="1800" u="none" kern="1200" dirty="0" smtClean="0"/>
                        <a:t>Microsoft Internet Explorer</a:t>
                      </a:r>
                      <a:endParaRPr lang="es-ES" i="1" u="none" dirty="0"/>
                    </a:p>
                  </a:txBody>
                  <a:tcPr/>
                </a:tc>
                <a:tc>
                  <a:txBody>
                    <a:bodyPr/>
                    <a:lstStyle/>
                    <a:p>
                      <a:r>
                        <a:rPr kumimoji="0" lang="es-ES" sz="1800" u="none" kern="1200" dirty="0" smtClean="0"/>
                        <a:t>Navegador Web, cuenta con versiones para los Sistemas Operativos Windows, Apple</a:t>
                      </a:r>
                      <a:r>
                        <a:rPr kumimoji="0" lang="es-ES" sz="1800" u="none" kern="1200" baseline="0" dirty="0" smtClean="0"/>
                        <a:t> </a:t>
                      </a:r>
                      <a:r>
                        <a:rPr kumimoji="0" lang="es-ES" sz="1800" u="none" kern="1200" dirty="0" smtClean="0"/>
                        <a:t>Macintosh y Solaris Unix.</a:t>
                      </a:r>
                      <a:endParaRPr lang="es-ES" u="none" dirty="0"/>
                    </a:p>
                  </a:txBody>
                  <a:tcPr/>
                </a:tc>
              </a:tr>
              <a:tr h="1411359">
                <a:tc>
                  <a:txBody>
                    <a:bodyPr/>
                    <a:lstStyle/>
                    <a:p>
                      <a:r>
                        <a:rPr kumimoji="0" lang="es-ES" sz="1800" u="none" kern="1200" dirty="0" smtClean="0"/>
                        <a:t>Microsoft Xbox (y su sucesor Xbox 360)</a:t>
                      </a:r>
                      <a:endParaRPr lang="es-ES" i="1"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u="none" kern="1200" dirty="0" smtClean="0"/>
                        <a:t>Videoconsola de sexta y séptima generación respectivamente.</a:t>
                      </a:r>
                    </a:p>
                    <a:p>
                      <a:endParaRPr lang="es-ES" u="none" dirty="0"/>
                    </a:p>
                  </a:txBody>
                  <a:tcPr/>
                </a:tc>
              </a:tr>
              <a:tr h="1085661">
                <a:tc>
                  <a:txBody>
                    <a:bodyPr/>
                    <a:lstStyle/>
                    <a:p>
                      <a:r>
                        <a:rPr kumimoji="0" lang="es-ES" sz="1800" u="none" kern="1200" dirty="0" smtClean="0"/>
                        <a:t>Microsoft </a:t>
                      </a:r>
                      <a:r>
                        <a:rPr kumimoji="0" lang="es-ES" sz="1800" u="none" kern="1200" dirty="0" err="1" smtClean="0"/>
                        <a:t>Surface</a:t>
                      </a:r>
                      <a:endParaRPr lang="es-ES" i="1" u="none" dirty="0"/>
                    </a:p>
                  </a:txBody>
                  <a:tcPr/>
                </a:tc>
                <a:tc>
                  <a:txBody>
                    <a:bodyPr/>
                    <a:lstStyle/>
                    <a:p>
                      <a:r>
                        <a:rPr kumimoji="0" lang="es-ES" sz="1800" u="none" kern="1200" dirty="0" smtClean="0"/>
                        <a:t>Permite el manejo de contenidos digitales con los movimientos de las manos.</a:t>
                      </a:r>
                      <a:endParaRPr lang="es-ES" u="none" dirty="0"/>
                    </a:p>
                  </a:txBody>
                  <a:tcPr/>
                </a:tc>
              </a:tr>
              <a:tr h="1085661">
                <a:tc>
                  <a:txBody>
                    <a:bodyPr/>
                    <a:lstStyle/>
                    <a:p>
                      <a:r>
                        <a:rPr kumimoji="0" lang="es-ES" sz="1800" u="none" kern="1200" dirty="0" err="1" smtClean="0"/>
                        <a:t>Zune</a:t>
                      </a:r>
                      <a:endParaRPr lang="es-ES" i="1"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u="none" kern="1200" dirty="0" smtClean="0"/>
                        <a:t>Reproductor de música digital.</a:t>
                      </a:r>
                    </a:p>
                    <a:p>
                      <a:endParaRPr lang="es-ES" u="none" dirty="0"/>
                    </a:p>
                  </a:txBody>
                  <a:tcPr/>
                </a:tc>
              </a:tr>
            </a:tbl>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9 Tabla"/>
          <p:cNvGraphicFramePr>
            <a:graphicFrameLocks noGrp="1"/>
          </p:cNvGraphicFramePr>
          <p:nvPr/>
        </p:nvGraphicFramePr>
        <p:xfrm>
          <a:off x="1071538" y="2404756"/>
          <a:ext cx="7024694" cy="2595880"/>
        </p:xfrm>
        <a:graphic>
          <a:graphicData uri="http://schemas.openxmlformats.org/drawingml/2006/table">
            <a:tbl>
              <a:tblPr firstRow="1" bandRow="1">
                <a:tableStyleId>{073A0DAA-6AF3-43AB-8588-CEC1D06C72B9}</a:tableStyleId>
              </a:tblPr>
              <a:tblGrid>
                <a:gridCol w="3512347"/>
                <a:gridCol w="3512347"/>
              </a:tblGrid>
              <a:tr h="370840">
                <a:tc>
                  <a:txBody>
                    <a:bodyPr/>
                    <a:lstStyle/>
                    <a:p>
                      <a:endParaRPr lang="es-ES" dirty="0"/>
                    </a:p>
                  </a:txBody>
                  <a:tcPr/>
                </a:tc>
                <a:tc>
                  <a:txBody>
                    <a:bodyPr/>
                    <a:lstStyle/>
                    <a:p>
                      <a:endParaRPr lang="es-ES" dirty="0"/>
                    </a:p>
                  </a:txBody>
                  <a:tcPr/>
                </a:tc>
              </a:tr>
              <a:tr h="370840">
                <a:tc>
                  <a:txBody>
                    <a:bodyPr/>
                    <a:lstStyle/>
                    <a:p>
                      <a:r>
                        <a:rPr lang="es-ES" i="1" u="none" dirty="0" smtClean="0"/>
                        <a:t>Ingresos</a:t>
                      </a:r>
                      <a:endParaRPr lang="es-ES" i="1" u="none" dirty="0"/>
                    </a:p>
                  </a:txBody>
                  <a:tcPr/>
                </a:tc>
                <a:tc>
                  <a:txBody>
                    <a:bodyPr/>
                    <a:lstStyle/>
                    <a:p>
                      <a:r>
                        <a:rPr kumimoji="0" lang="es-ES" sz="1800" u="none" kern="1200" dirty="0" smtClean="0"/>
                        <a:t>$58.437 millones US$</a:t>
                      </a:r>
                      <a:r>
                        <a:rPr kumimoji="0" lang="es-ES" sz="1800" u="none" kern="1200" baseline="0" dirty="0" smtClean="0"/>
                        <a:t> </a:t>
                      </a:r>
                      <a:r>
                        <a:rPr kumimoji="0" lang="es-ES" sz="1800" u="none" kern="1200" dirty="0" smtClean="0"/>
                        <a:t>(2009)</a:t>
                      </a:r>
                      <a:endParaRPr lang="es-ES" u="none" dirty="0"/>
                    </a:p>
                  </a:txBody>
                  <a:tcPr/>
                </a:tc>
              </a:tr>
              <a:tr h="370840">
                <a:tc>
                  <a:txBody>
                    <a:bodyPr/>
                    <a:lstStyle/>
                    <a:p>
                      <a:r>
                        <a:rPr kumimoji="0" lang="es-ES" sz="1800" i="1" u="none" kern="1200" dirty="0" smtClean="0"/>
                        <a:t>Beneficio de explotación</a:t>
                      </a:r>
                      <a:endParaRPr lang="es-ES" b="0" i="1" u="none" dirty="0"/>
                    </a:p>
                  </a:txBody>
                  <a:tcPr/>
                </a:tc>
                <a:tc>
                  <a:txBody>
                    <a:bodyPr/>
                    <a:lstStyle/>
                    <a:p>
                      <a:r>
                        <a:rPr kumimoji="0" lang="es-ES" sz="1800" u="none" kern="1200" dirty="0" smtClean="0"/>
                        <a:t>$24.098 millones US$ (2010)</a:t>
                      </a:r>
                      <a:endParaRPr lang="es-ES" u="none" dirty="0"/>
                    </a:p>
                  </a:txBody>
                  <a:tcPr/>
                </a:tc>
              </a:tr>
              <a:tr h="370840">
                <a:tc>
                  <a:txBody>
                    <a:bodyPr/>
                    <a:lstStyle/>
                    <a:p>
                      <a:r>
                        <a:rPr kumimoji="0" lang="es-ES" sz="1800" i="1" u="none" kern="1200" dirty="0" smtClean="0"/>
                        <a:t>Beneficio neto</a:t>
                      </a:r>
                      <a:endParaRPr lang="es-ES" b="0" i="1" u="none" dirty="0"/>
                    </a:p>
                  </a:txBody>
                  <a:tcPr/>
                </a:tc>
                <a:tc>
                  <a:txBody>
                    <a:bodyPr/>
                    <a:lstStyle/>
                    <a:p>
                      <a:r>
                        <a:rPr kumimoji="0" lang="es-ES" sz="1800" u="none" kern="1200" dirty="0" smtClean="0"/>
                        <a:t>$18.760 millones US$</a:t>
                      </a:r>
                      <a:r>
                        <a:rPr kumimoji="0" lang="es-ES" sz="1800" u="none" kern="1200" baseline="0" dirty="0" smtClean="0"/>
                        <a:t> </a:t>
                      </a:r>
                      <a:r>
                        <a:rPr kumimoji="0" lang="es-ES" sz="1800" u="none" kern="1200" dirty="0" smtClean="0"/>
                        <a:t>(2010)</a:t>
                      </a:r>
                      <a:endParaRPr lang="es-ES" u="none" dirty="0"/>
                    </a:p>
                  </a:txBody>
                  <a:tcPr/>
                </a:tc>
              </a:tr>
              <a:tr h="370840">
                <a:tc>
                  <a:txBody>
                    <a:bodyPr/>
                    <a:lstStyle/>
                    <a:p>
                      <a:r>
                        <a:rPr kumimoji="0" lang="es-ES" sz="1800" i="1" u="none" kern="1200" dirty="0" smtClean="0"/>
                        <a:t>Activos</a:t>
                      </a:r>
                      <a:endParaRPr lang="es-ES" b="0" i="1" u="none" dirty="0"/>
                    </a:p>
                  </a:txBody>
                  <a:tcPr/>
                </a:tc>
                <a:tc>
                  <a:txBody>
                    <a:bodyPr/>
                    <a:lstStyle/>
                    <a:p>
                      <a:r>
                        <a:rPr kumimoji="0" lang="es-ES" sz="1800" u="none" kern="1200" dirty="0" smtClean="0"/>
                        <a:t>$86.113 millones US$ (2010)</a:t>
                      </a:r>
                      <a:endParaRPr lang="es-ES" u="none" dirty="0"/>
                    </a:p>
                  </a:txBody>
                  <a:tcPr/>
                </a:tc>
              </a:tr>
              <a:tr h="370840">
                <a:tc>
                  <a:txBody>
                    <a:bodyPr/>
                    <a:lstStyle/>
                    <a:p>
                      <a:r>
                        <a:rPr kumimoji="0" lang="es-ES" sz="1800" i="1" u="none" kern="1200" dirty="0" smtClean="0"/>
                        <a:t>Capital social</a:t>
                      </a:r>
                      <a:endParaRPr lang="es-ES" b="0" i="1" u="none" dirty="0"/>
                    </a:p>
                  </a:txBody>
                  <a:tcPr/>
                </a:tc>
                <a:tc>
                  <a:txBody>
                    <a:bodyPr/>
                    <a:lstStyle/>
                    <a:p>
                      <a:r>
                        <a:rPr kumimoji="0" lang="es-ES" sz="1800" kern="1200" dirty="0" smtClean="0"/>
                        <a:t>$46.175 millones US$ (2010)</a:t>
                      </a:r>
                      <a:endParaRPr lang="es-ES" dirty="0"/>
                    </a:p>
                  </a:txBody>
                  <a:tcPr/>
                </a:tc>
              </a:tr>
              <a:tr h="370840">
                <a:tc>
                  <a:txBody>
                    <a:bodyPr/>
                    <a:lstStyle/>
                    <a:p>
                      <a:r>
                        <a:rPr kumimoji="0" lang="es-ES" sz="1800" i="1" u="none" kern="1200" dirty="0" smtClean="0"/>
                        <a:t>Empleados</a:t>
                      </a:r>
                      <a:endParaRPr lang="es-ES" b="0" i="1" u="none" dirty="0"/>
                    </a:p>
                  </a:txBody>
                  <a:tcPr/>
                </a:tc>
                <a:tc>
                  <a:txBody>
                    <a:bodyPr/>
                    <a:lstStyle/>
                    <a:p>
                      <a:r>
                        <a:rPr kumimoji="0" lang="es-ES" sz="1800" kern="1200" dirty="0" smtClean="0"/>
                        <a:t>93.000 en 100 ciudades (2009)</a:t>
                      </a:r>
                      <a:endParaRPr lang="es-ES" dirty="0"/>
                    </a:p>
                  </a:txBody>
                  <a:tcPr/>
                </a:tc>
              </a:tr>
            </a:tbl>
          </a:graphicData>
        </a:graphic>
      </p:graphicFrame>
      <p:sp>
        <p:nvSpPr>
          <p:cNvPr id="11" name="10 Rectángulo"/>
          <p:cNvSpPr/>
          <p:nvPr/>
        </p:nvSpPr>
        <p:spPr>
          <a:xfrm>
            <a:off x="2285984" y="285728"/>
            <a:ext cx="4440639" cy="923330"/>
          </a:xfrm>
          <a:prstGeom prst="rect">
            <a:avLst/>
          </a:prstGeom>
          <a:noFill/>
        </p:spPr>
        <p:txBody>
          <a:bodyPr wrap="squar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ECONOMIA</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7171" name="Picture 3" descr="C:\Documents and Settings\USUARIO\Mis documentos\Documentos ESPOL\6TO TERMINO\TECNOLOGIAS DE INFORMACION\MICROSOFT\IMAGENES\microsoft-flag.jpg"/>
          <p:cNvPicPr>
            <a:picLocks noChangeAspect="1" noChangeArrowheads="1"/>
          </p:cNvPicPr>
          <p:nvPr/>
        </p:nvPicPr>
        <p:blipFill>
          <a:blip r:embed="rId2" cstate="print"/>
          <a:srcRect/>
          <a:stretch>
            <a:fillRect/>
          </a:stretch>
        </p:blipFill>
        <p:spPr bwMode="auto">
          <a:xfrm>
            <a:off x="7786710" y="214290"/>
            <a:ext cx="1071570" cy="943221"/>
          </a:xfrm>
          <a:prstGeom prst="rect">
            <a:avLst/>
          </a:prstGeom>
          <a:noFill/>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5" presetClass="entr" presetSubtype="1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71472" y="2357430"/>
            <a:ext cx="7997703" cy="1569660"/>
          </a:xfrm>
          <a:prstGeom prst="rect">
            <a:avLst/>
          </a:prstGeom>
          <a:noFill/>
        </p:spPr>
        <p:txBody>
          <a:bodyPr wrap="none" lIns="91440" tIns="45720" rIns="91440" bIns="45720">
            <a:spAutoFit/>
          </a:bodyPr>
          <a:lstStyle/>
          <a:p>
            <a:pPr algn="ctr"/>
            <a:r>
              <a:rPr lang="es-ES" sz="96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GRACIAS..!!</a:t>
            </a:r>
            <a:endParaRPr lang="es-ES" sz="9600" b="1" i="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upload.wikimedia.org/wikipedia/commons/thumb/4/4d/Paull_Allen.JPG/150px-Paull_Allen.JPG">
            <a:hlinkClick r:id="rId2"/>
          </p:cNvPr>
          <p:cNvPicPr/>
          <p:nvPr/>
        </p:nvPicPr>
        <p:blipFill>
          <a:blip r:embed="rId3"/>
          <a:srcRect/>
          <a:stretch>
            <a:fillRect/>
          </a:stretch>
        </p:blipFill>
        <p:spPr bwMode="auto">
          <a:xfrm>
            <a:off x="3505958" y="1571612"/>
            <a:ext cx="1643064" cy="2357454"/>
          </a:xfrm>
          <a:prstGeom prst="rect">
            <a:avLst/>
          </a:prstGeom>
          <a:noFill/>
          <a:ln w="9525">
            <a:noFill/>
            <a:miter lim="800000"/>
            <a:headEnd/>
            <a:tailEnd/>
          </a:ln>
        </p:spPr>
      </p:pic>
      <p:pic>
        <p:nvPicPr>
          <p:cNvPr id="5" name="4 Imagen" descr="http://upload.wikimedia.org/wikipedia/commons/thumb/3/3d/Steve_Ballmer.JPG/220px-Steve_Ballmer.JPG">
            <a:hlinkClick r:id="rId4"/>
          </p:cNvPr>
          <p:cNvPicPr/>
          <p:nvPr/>
        </p:nvPicPr>
        <p:blipFill>
          <a:blip r:embed="rId5"/>
          <a:srcRect/>
          <a:stretch>
            <a:fillRect/>
          </a:stretch>
        </p:blipFill>
        <p:spPr bwMode="auto">
          <a:xfrm>
            <a:off x="6477028" y="2359406"/>
            <a:ext cx="2095500" cy="2214578"/>
          </a:xfrm>
          <a:prstGeom prst="rect">
            <a:avLst/>
          </a:prstGeom>
          <a:noFill/>
          <a:ln w="9525">
            <a:noFill/>
            <a:miter lim="800000"/>
            <a:headEnd/>
            <a:tailEnd/>
          </a:ln>
        </p:spPr>
      </p:pic>
      <p:pic>
        <p:nvPicPr>
          <p:cNvPr id="6" name="5 Imagen" descr="http://upload.wikimedia.org/wikipedia/commons/thumb/b/bf/Bill_Gates_World_Economic_Forum_2007.jpg/220px-Bill_Gates_World_Economic_Forum_2007.jpg">
            <a:hlinkClick r:id="rId6"/>
          </p:cNvPr>
          <p:cNvPicPr/>
          <p:nvPr/>
        </p:nvPicPr>
        <p:blipFill>
          <a:blip r:embed="rId7"/>
          <a:srcRect/>
          <a:stretch>
            <a:fillRect/>
          </a:stretch>
        </p:blipFill>
        <p:spPr bwMode="auto">
          <a:xfrm>
            <a:off x="536019" y="2851848"/>
            <a:ext cx="1643074" cy="2357454"/>
          </a:xfrm>
          <a:prstGeom prst="rect">
            <a:avLst/>
          </a:prstGeom>
          <a:noFill/>
          <a:ln w="9525">
            <a:noFill/>
            <a:miter lim="800000"/>
            <a:headEnd/>
            <a:tailEnd/>
          </a:ln>
        </p:spPr>
      </p:pic>
      <p:sp>
        <p:nvSpPr>
          <p:cNvPr id="7" name="6 Rectángulo"/>
          <p:cNvSpPr/>
          <p:nvPr/>
        </p:nvSpPr>
        <p:spPr>
          <a:xfrm>
            <a:off x="393143" y="5280740"/>
            <a:ext cx="2321469" cy="1077218"/>
          </a:xfrm>
          <a:prstGeom prst="rect">
            <a:avLst/>
          </a:prstGeom>
          <a:noFill/>
        </p:spPr>
        <p:txBody>
          <a:bodyPr wrap="none" lIns="91440" tIns="45720" rIns="91440" bIns="45720">
            <a:spAutoFit/>
          </a:bodyPr>
          <a:lstStyle/>
          <a:p>
            <a:pPr algn="ctr"/>
            <a:r>
              <a:rPr lang="es-E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Bill Gates</a:t>
            </a:r>
          </a:p>
          <a:p>
            <a:pPr algn="ctr"/>
            <a:r>
              <a:rPr lang="es-ES" sz="3200" b="1" i="1" cap="none" spc="0" dirty="0" smtClean="0">
                <a:ln w="17780" cmpd="sng">
                  <a:solidFill>
                    <a:srgbClr val="FFFFFF"/>
                  </a:solidFill>
                  <a:prstDash val="solid"/>
                  <a:miter lim="800000"/>
                </a:ln>
                <a:solidFill>
                  <a:srgbClr val="0070C0"/>
                </a:solidFill>
                <a:effectLst>
                  <a:outerShdw blurRad="50800" algn="tl" rotWithShape="0">
                    <a:srgbClr val="000000"/>
                  </a:outerShdw>
                </a:effectLst>
              </a:rPr>
              <a:t>Fundador</a:t>
            </a:r>
            <a:endParaRPr lang="es-ES" sz="3200" b="1" i="1" cap="none" spc="0" dirty="0">
              <a:ln w="17780" cmpd="sng">
                <a:solidFill>
                  <a:srgbClr val="FFFFFF"/>
                </a:solidFill>
                <a:prstDash val="solid"/>
                <a:miter lim="800000"/>
              </a:ln>
              <a:solidFill>
                <a:srgbClr val="0070C0"/>
              </a:solidFill>
              <a:effectLst>
                <a:outerShdw blurRad="50800" algn="tl" rotWithShape="0">
                  <a:srgbClr val="000000"/>
                </a:outerShdw>
              </a:effectLst>
            </a:endParaRPr>
          </a:p>
        </p:txBody>
      </p:sp>
      <p:sp>
        <p:nvSpPr>
          <p:cNvPr id="8" name="7 Rectángulo"/>
          <p:cNvSpPr/>
          <p:nvPr/>
        </p:nvSpPr>
        <p:spPr>
          <a:xfrm>
            <a:off x="3077330" y="4071942"/>
            <a:ext cx="2351926" cy="1077218"/>
          </a:xfrm>
          <a:prstGeom prst="rect">
            <a:avLst/>
          </a:prstGeom>
          <a:noFill/>
        </p:spPr>
        <p:txBody>
          <a:bodyPr wrap="none" lIns="91440" tIns="45720" rIns="91440" bIns="45720">
            <a:spAutoFit/>
          </a:bodyPr>
          <a:lstStyle/>
          <a:p>
            <a:pPr algn="ctr"/>
            <a:r>
              <a:rPr lang="es-E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Paul Allen</a:t>
            </a:r>
          </a:p>
          <a:p>
            <a:pPr algn="ctr"/>
            <a:r>
              <a:rPr lang="es-ES" sz="3200" b="1" i="1" dirty="0" smtClean="0">
                <a:ln w="17780" cmpd="sng">
                  <a:solidFill>
                    <a:srgbClr val="FFFFFF"/>
                  </a:solidFill>
                  <a:prstDash val="solid"/>
                  <a:miter lim="800000"/>
                </a:ln>
                <a:solidFill>
                  <a:srgbClr val="0070C0"/>
                </a:solidFill>
                <a:effectLst>
                  <a:outerShdw blurRad="50800" algn="tl" rotWithShape="0">
                    <a:srgbClr val="000000"/>
                  </a:outerShdw>
                </a:effectLst>
              </a:rPr>
              <a:t>Fundador</a:t>
            </a:r>
            <a:endParaRPr lang="es-ES" sz="3200" b="1" i="1" cap="none" spc="0" dirty="0">
              <a:ln w="17780" cmpd="sng">
                <a:solidFill>
                  <a:srgbClr val="FFFFFF"/>
                </a:solidFill>
                <a:prstDash val="solid"/>
                <a:miter lim="800000"/>
              </a:ln>
              <a:solidFill>
                <a:srgbClr val="0070C0"/>
              </a:solidFill>
              <a:effectLst>
                <a:outerShdw blurRad="50800" algn="tl" rotWithShape="0">
                  <a:srgbClr val="000000"/>
                </a:outerShdw>
              </a:effectLst>
            </a:endParaRPr>
          </a:p>
        </p:txBody>
      </p:sp>
      <p:sp>
        <p:nvSpPr>
          <p:cNvPr id="9" name="8 Rectángulo"/>
          <p:cNvSpPr/>
          <p:nvPr/>
        </p:nvSpPr>
        <p:spPr>
          <a:xfrm>
            <a:off x="5857884" y="4716860"/>
            <a:ext cx="3121367" cy="1569660"/>
          </a:xfrm>
          <a:prstGeom prst="rect">
            <a:avLst/>
          </a:prstGeom>
          <a:noFill/>
        </p:spPr>
        <p:txBody>
          <a:bodyPr wrap="none" lIns="91440" tIns="45720" rIns="91440" bIns="45720">
            <a:spAutoFit/>
          </a:bodyPr>
          <a:lstStyle/>
          <a:p>
            <a:pPr algn="ctr"/>
            <a:r>
              <a:rPr lang="es-E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Steve Ballmer</a:t>
            </a:r>
          </a:p>
          <a:p>
            <a:pPr algn="ctr"/>
            <a:r>
              <a:rPr lang="es-ES" sz="3200" b="1" i="1" dirty="0" smtClean="0">
                <a:ln w="17780" cmpd="sng">
                  <a:solidFill>
                    <a:srgbClr val="FFFFFF"/>
                  </a:solidFill>
                  <a:prstDash val="solid"/>
                  <a:miter lim="800000"/>
                </a:ln>
                <a:solidFill>
                  <a:srgbClr val="0070C0"/>
                </a:solidFill>
                <a:effectLst>
                  <a:outerShdw blurRad="50800" algn="tl" rotWithShape="0">
                    <a:srgbClr val="000000"/>
                  </a:outerShdw>
                </a:effectLst>
              </a:rPr>
              <a:t>Ejecutivo </a:t>
            </a:r>
          </a:p>
          <a:p>
            <a:pPr algn="ctr"/>
            <a:r>
              <a:rPr lang="es-ES" sz="3200" b="1" i="1" dirty="0" smtClean="0">
                <a:ln w="17780" cmpd="sng">
                  <a:solidFill>
                    <a:srgbClr val="FFFFFF"/>
                  </a:solidFill>
                  <a:prstDash val="solid"/>
                  <a:miter lim="800000"/>
                </a:ln>
                <a:solidFill>
                  <a:srgbClr val="0070C0"/>
                </a:solidFill>
                <a:effectLst>
                  <a:outerShdw blurRad="50800" algn="tl" rotWithShape="0">
                    <a:srgbClr val="000000"/>
                  </a:outerShdw>
                </a:effectLst>
              </a:rPr>
              <a:t>Principal</a:t>
            </a:r>
            <a:endParaRPr lang="es-ES" sz="3200" b="1" i="1" cap="none" spc="0" dirty="0">
              <a:ln w="17780" cmpd="sng">
                <a:solidFill>
                  <a:srgbClr val="FFFFFF"/>
                </a:solidFill>
                <a:prstDash val="solid"/>
                <a:miter lim="800000"/>
              </a:ln>
              <a:solidFill>
                <a:srgbClr val="0070C0"/>
              </a:solidFill>
              <a:effectLst>
                <a:outerShdw blurRad="50800" algn="tl" rotWithShape="0">
                  <a:srgbClr val="000000"/>
                </a:outerShdw>
              </a:effectLst>
            </a:endParaRPr>
          </a:p>
        </p:txBody>
      </p:sp>
      <p:sp>
        <p:nvSpPr>
          <p:cNvPr id="10" name="9 Rectángulo"/>
          <p:cNvSpPr/>
          <p:nvPr/>
        </p:nvSpPr>
        <p:spPr>
          <a:xfrm>
            <a:off x="1000100" y="285728"/>
            <a:ext cx="7151318" cy="923330"/>
          </a:xfrm>
          <a:prstGeom prst="rect">
            <a:avLst/>
          </a:prstGeom>
          <a:noFill/>
        </p:spPr>
        <p:txBody>
          <a:bodyPr wrap="none" lIns="91440" tIns="45720" rIns="91440" bIns="45720">
            <a:spAutoFit/>
          </a:bodyPr>
          <a:lstStyle/>
          <a:p>
            <a:pPr algn="ctr"/>
            <a:r>
              <a:rPr lang="es-E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ADMINISTRACION</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9218" name="Picture 2" descr="C:\Documents and Settings\USUARIO\Mis documentos\Documentos ESPOL\6TO TERMINO\TECNOLOGIAS DE INFORMACION\MICROSOFT\IMAGENES\Microsoft logo with new tagline black.png"/>
          <p:cNvPicPr>
            <a:picLocks noChangeAspect="1" noChangeArrowheads="1"/>
          </p:cNvPicPr>
          <p:nvPr/>
        </p:nvPicPr>
        <p:blipFill>
          <a:blip r:embed="rId8" cstate="print"/>
          <a:srcRect/>
          <a:stretch>
            <a:fillRect/>
          </a:stretch>
        </p:blipFill>
        <p:spPr bwMode="auto">
          <a:xfrm>
            <a:off x="3357554" y="6072206"/>
            <a:ext cx="2571736" cy="557398"/>
          </a:xfrm>
          <a:prstGeom prst="rect">
            <a:avLst/>
          </a:prstGeom>
          <a:noFill/>
        </p:spPr>
      </p:pic>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 presetClass="entr" presetSubtype="1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1000"/>
                                        <p:tgtEl>
                                          <p:spTgt spid="6"/>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1000"/>
                                        <p:tgtEl>
                                          <p:spTgt spid="7"/>
                                        </p:tgtEl>
                                      </p:cBhvr>
                                    </p:animEffect>
                                  </p:childTnLst>
                                </p:cTn>
                              </p:par>
                            </p:childTnLst>
                          </p:cTn>
                        </p:par>
                        <p:par>
                          <p:cTn id="16" fill="hold">
                            <p:stCondLst>
                              <p:cond delay="3000"/>
                            </p:stCondLst>
                            <p:childTnLst>
                              <p:par>
                                <p:cTn id="17" presetID="22" presetClass="entr" presetSubtype="1"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1000"/>
                                        <p:tgtEl>
                                          <p:spTgt spid="4"/>
                                        </p:tgtEl>
                                      </p:cBhvr>
                                    </p:animEffect>
                                  </p:childTnLst>
                                </p:cTn>
                              </p:par>
                            </p:childTnLst>
                          </p:cTn>
                        </p:par>
                        <p:par>
                          <p:cTn id="20" fill="hold">
                            <p:stCondLst>
                              <p:cond delay="4000"/>
                            </p:stCondLst>
                            <p:childTnLst>
                              <p:par>
                                <p:cTn id="21" presetID="22" presetClass="entr" presetSubtype="4"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1000"/>
                                        <p:tgtEl>
                                          <p:spTgt spid="8"/>
                                        </p:tgtEl>
                                      </p:cBhvr>
                                    </p:animEffect>
                                  </p:childTnLst>
                                </p:cTn>
                              </p:par>
                            </p:childTnLst>
                          </p:cTn>
                        </p:par>
                        <p:par>
                          <p:cTn id="24" fill="hold">
                            <p:stCondLst>
                              <p:cond delay="5000"/>
                            </p:stCondLst>
                            <p:childTnLst>
                              <p:par>
                                <p:cTn id="25" presetID="22" presetClass="entr" presetSubtype="2"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right)">
                                      <p:cBhvr>
                                        <p:cTn id="27" dur="1000"/>
                                        <p:tgtEl>
                                          <p:spTgt spid="5"/>
                                        </p:tgtEl>
                                      </p:cBhvr>
                                    </p:animEffect>
                                  </p:childTnLst>
                                </p:cTn>
                              </p:par>
                            </p:childTnLst>
                          </p:cTn>
                        </p:par>
                        <p:par>
                          <p:cTn id="28" fill="hold">
                            <p:stCondLst>
                              <p:cond delay="6000"/>
                            </p:stCondLst>
                            <p:childTnLst>
                              <p:par>
                                <p:cTn id="29" presetID="22" presetClass="entr" presetSubtype="2"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right)">
                                      <p:cBhvr>
                                        <p:cTn id="3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357158" y="785794"/>
            <a:ext cx="5286412" cy="1477328"/>
          </a:xfrm>
          <a:prstGeom prst="rect">
            <a:avLst/>
          </a:prstGeom>
          <a:noFill/>
        </p:spPr>
        <p:txBody>
          <a:bodyPr wrap="square" rtlCol="0">
            <a:spAutoFit/>
          </a:bodyPr>
          <a:lstStyle/>
          <a:p>
            <a:pPr algn="just"/>
            <a:r>
              <a:rPr lang="es-ES" dirty="0" smtClean="0"/>
              <a:t>Es una empresa multinacional de origen estadounidense, fundada en 1975 por </a:t>
            </a:r>
          </a:p>
          <a:p>
            <a:pPr algn="just"/>
            <a:r>
              <a:rPr lang="es-ES" dirty="0" smtClean="0"/>
              <a:t>BILL GATES y PAUL ALLEN. Dedicada al sector de la informática, con sede en REDMOND,</a:t>
            </a:r>
          </a:p>
          <a:p>
            <a:pPr algn="just"/>
            <a:r>
              <a:rPr lang="es-ES" dirty="0" smtClean="0"/>
              <a:t>WASHINGTON</a:t>
            </a:r>
            <a:r>
              <a:rPr lang="es-ES" smtClean="0"/>
              <a:t>, </a:t>
            </a:r>
            <a:r>
              <a:rPr lang="es-ES" smtClean="0"/>
              <a:t>ESTADOS </a:t>
            </a:r>
            <a:r>
              <a:rPr lang="es-ES" dirty="0" smtClean="0"/>
              <a:t>UNIDOS.</a:t>
            </a:r>
            <a:endParaRPr lang="es-ES" dirty="0"/>
          </a:p>
        </p:txBody>
      </p:sp>
      <p:sp>
        <p:nvSpPr>
          <p:cNvPr id="7" name="6 Rectángulo"/>
          <p:cNvSpPr/>
          <p:nvPr/>
        </p:nvSpPr>
        <p:spPr>
          <a:xfrm>
            <a:off x="428596" y="2571744"/>
            <a:ext cx="5429288" cy="2308324"/>
          </a:xfrm>
          <a:prstGeom prst="rect">
            <a:avLst/>
          </a:prstGeom>
        </p:spPr>
        <p:txBody>
          <a:bodyPr wrap="square">
            <a:spAutoFit/>
          </a:bodyPr>
          <a:lstStyle/>
          <a:p>
            <a:pPr algn="just"/>
            <a:r>
              <a:rPr lang="es-ES" dirty="0"/>
              <a:t>Microsoft desarrolla, fabrica, licencia y produce </a:t>
            </a:r>
            <a:endParaRPr lang="es-ES" dirty="0" smtClean="0"/>
          </a:p>
          <a:p>
            <a:pPr algn="just"/>
            <a:r>
              <a:rPr lang="es-ES" dirty="0" smtClean="0"/>
              <a:t>software </a:t>
            </a:r>
            <a:r>
              <a:rPr lang="es-ES" dirty="0"/>
              <a:t>y equipos electrónicos. Siendo sus </a:t>
            </a:r>
            <a:r>
              <a:rPr lang="es-ES" dirty="0" smtClean="0"/>
              <a:t>productos más </a:t>
            </a:r>
            <a:r>
              <a:rPr lang="es-ES" dirty="0"/>
              <a:t>usados el </a:t>
            </a:r>
            <a:r>
              <a:rPr lang="es-ES" dirty="0" smtClean="0"/>
              <a:t>sistema operativo Microsoft Windows y </a:t>
            </a:r>
            <a:r>
              <a:rPr lang="es-ES" dirty="0"/>
              <a:t>la suite </a:t>
            </a:r>
            <a:r>
              <a:rPr lang="es-ES" dirty="0" smtClean="0"/>
              <a:t>Microsoft Office, los </a:t>
            </a:r>
            <a:r>
              <a:rPr lang="es-ES" dirty="0"/>
              <a:t>cuales tienen una </a:t>
            </a:r>
            <a:r>
              <a:rPr lang="es-ES" dirty="0" smtClean="0"/>
              <a:t>importante </a:t>
            </a:r>
            <a:r>
              <a:rPr lang="es-ES" dirty="0"/>
              <a:t>posición entre los </a:t>
            </a:r>
            <a:r>
              <a:rPr lang="es-ES" dirty="0" smtClean="0"/>
              <a:t>ordenadores </a:t>
            </a:r>
            <a:r>
              <a:rPr lang="es-ES" dirty="0"/>
              <a:t>personales. </a:t>
            </a:r>
            <a:endParaRPr lang="es-ES" dirty="0" smtClean="0"/>
          </a:p>
          <a:p>
            <a:pPr algn="just"/>
            <a:r>
              <a:rPr lang="es-ES" dirty="0" smtClean="0"/>
              <a:t>Con </a:t>
            </a:r>
            <a:r>
              <a:rPr lang="es-ES" dirty="0"/>
              <a:t>una cuota de mercado </a:t>
            </a:r>
            <a:r>
              <a:rPr lang="es-ES" dirty="0" smtClean="0"/>
              <a:t>cercana </a:t>
            </a:r>
            <a:r>
              <a:rPr lang="es-ES" dirty="0"/>
              <a:t>al 90% para </a:t>
            </a:r>
            <a:r>
              <a:rPr lang="es-ES" dirty="0" smtClean="0"/>
              <a:t>Office  en </a:t>
            </a:r>
            <a:r>
              <a:rPr lang="es-ES" dirty="0"/>
              <a:t>2003 y para Windows en el 2006. </a:t>
            </a:r>
          </a:p>
        </p:txBody>
      </p:sp>
      <p:sp>
        <p:nvSpPr>
          <p:cNvPr id="8" name="7 CuadroTexto"/>
          <p:cNvSpPr txBox="1"/>
          <p:nvPr/>
        </p:nvSpPr>
        <p:spPr>
          <a:xfrm>
            <a:off x="571472" y="5286388"/>
            <a:ext cx="7630037" cy="646331"/>
          </a:xfrm>
          <a:prstGeom prst="rect">
            <a:avLst/>
          </a:prstGeom>
          <a:noFill/>
        </p:spPr>
        <p:txBody>
          <a:bodyPr wrap="none" rtlCol="0">
            <a:spAutoFit/>
          </a:bodyPr>
          <a:lstStyle/>
          <a:p>
            <a:r>
              <a:rPr lang="es-ES" dirty="0"/>
              <a:t>Tiene 93.000 empleados en 102 países diferentes y contó con unos ingresos de </a:t>
            </a:r>
            <a:endParaRPr lang="es-ES" dirty="0" smtClean="0"/>
          </a:p>
          <a:p>
            <a:r>
              <a:rPr lang="es-ES" dirty="0" smtClean="0"/>
              <a:t>51.120 </a:t>
            </a:r>
            <a:r>
              <a:rPr lang="es-ES" dirty="0"/>
              <a:t>millones de dólares durante el año </a:t>
            </a:r>
            <a:r>
              <a:rPr lang="es-ES" dirty="0" smtClean="0"/>
              <a:t>2007.</a:t>
            </a:r>
            <a:endParaRPr lang="es-ES" dirty="0"/>
          </a:p>
        </p:txBody>
      </p:sp>
      <p:pic>
        <p:nvPicPr>
          <p:cNvPr id="9" name="8 Imagen" descr="http://upload.wikimedia.org/wikipedia/commons/thumb/b/bf/Bill_Gates_World_Economic_Forum_2007.jpg/220px-Bill_Gates_World_Economic_Forum_2007.jpg">
            <a:hlinkClick r:id="rId2"/>
          </p:cNvPr>
          <p:cNvPicPr/>
          <p:nvPr/>
        </p:nvPicPr>
        <p:blipFill>
          <a:blip r:embed="rId3"/>
          <a:srcRect/>
          <a:stretch>
            <a:fillRect/>
          </a:stretch>
        </p:blipFill>
        <p:spPr bwMode="auto">
          <a:xfrm>
            <a:off x="6215074" y="1357298"/>
            <a:ext cx="2476510" cy="3429013"/>
          </a:xfrm>
          <a:prstGeom prst="rect">
            <a:avLst/>
          </a:prstGeom>
          <a:noFill/>
          <a:ln w="9525">
            <a:noFill/>
            <a:miter lim="800000"/>
            <a:headEnd/>
            <a:tailEnd/>
          </a:ln>
        </p:spPr>
      </p:pic>
      <p:pic>
        <p:nvPicPr>
          <p:cNvPr id="11" name="10 Imagen" descr="Microsoft wordmark.svg">
            <a:hlinkClick r:id="rId4"/>
          </p:cNvPr>
          <p:cNvPicPr/>
          <p:nvPr/>
        </p:nvPicPr>
        <p:blipFill>
          <a:blip r:embed="rId5"/>
          <a:srcRect/>
          <a:stretch>
            <a:fillRect/>
          </a:stretch>
        </p:blipFill>
        <p:spPr bwMode="auto">
          <a:xfrm>
            <a:off x="6858016" y="142852"/>
            <a:ext cx="2285984" cy="695325"/>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500"/>
                                        <p:tgtEl>
                                          <p:spTgt spid="11"/>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par>
                          <p:cTn id="16" fill="hold">
                            <p:stCondLst>
                              <p:cond delay="2000"/>
                            </p:stCondLst>
                            <p:childTnLst>
                              <p:par>
                                <p:cTn id="17" presetID="22" presetClass="entr" presetSubtype="8" fill="hold" grpId="1"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357190" y="1000108"/>
          <a:ext cx="8501090" cy="4947757"/>
        </p:xfrm>
        <a:graphic>
          <a:graphicData uri="http://schemas.openxmlformats.org/drawingml/2006/table">
            <a:tbl>
              <a:tblPr firstRow="1" bandRow="1">
                <a:tableStyleId>{073A0DAA-6AF3-43AB-8588-CEC1D06C72B9}</a:tableStyleId>
              </a:tblPr>
              <a:tblGrid>
                <a:gridCol w="1665162"/>
                <a:gridCol w="6835928"/>
              </a:tblGrid>
              <a:tr h="686214">
                <a:tc>
                  <a:txBody>
                    <a:bodyPr/>
                    <a:lstStyle/>
                    <a:p>
                      <a:pPr algn="l"/>
                      <a:r>
                        <a:rPr lang="es-ES" dirty="0" smtClean="0"/>
                        <a:t>AÑO</a:t>
                      </a:r>
                      <a:endParaRPr lang="es-ES" dirty="0"/>
                    </a:p>
                  </a:txBody>
                  <a:tcPr/>
                </a:tc>
                <a:tc>
                  <a:txBody>
                    <a:bodyPr/>
                    <a:lstStyle/>
                    <a:p>
                      <a:pPr algn="l"/>
                      <a:r>
                        <a:rPr lang="es-ES" dirty="0" smtClean="0"/>
                        <a:t>ACONTECIMIENTO</a:t>
                      </a:r>
                      <a:endParaRPr lang="es-ES" dirty="0"/>
                    </a:p>
                  </a:txBody>
                  <a:tcPr/>
                </a:tc>
              </a:tr>
              <a:tr h="1385463">
                <a:tc>
                  <a:txBody>
                    <a:bodyPr/>
                    <a:lstStyle/>
                    <a:p>
                      <a:pPr algn="l"/>
                      <a:endParaRPr lang="es-ES" dirty="0" smtClean="0"/>
                    </a:p>
                    <a:p>
                      <a:pPr algn="l"/>
                      <a:r>
                        <a:rPr lang="es-ES" dirty="0" smtClean="0"/>
                        <a:t>1975</a:t>
                      </a:r>
                      <a:endParaRPr lang="es-ES" dirty="0"/>
                    </a:p>
                  </a:txBody>
                  <a:tcPr/>
                </a:tc>
                <a:tc>
                  <a:txBody>
                    <a:bodyPr/>
                    <a:lstStyle/>
                    <a:p>
                      <a:pPr algn="l"/>
                      <a:r>
                        <a:rPr lang="es-ES" sz="1800" kern="1200" dirty="0" smtClean="0">
                          <a:solidFill>
                            <a:schemeClr val="dk1"/>
                          </a:solidFill>
                          <a:latin typeface="+mn-lt"/>
                          <a:ea typeface="+mn-ea"/>
                          <a:cs typeface="+mn-cs"/>
                        </a:rPr>
                        <a:t>Gates dejó la </a:t>
                      </a:r>
                      <a:r>
                        <a:rPr lang="es-ES" sz="1800" u="none" kern="1200" dirty="0" smtClean="0">
                          <a:solidFill>
                            <a:schemeClr val="dk1"/>
                          </a:solidFill>
                          <a:latin typeface="+mn-lt"/>
                          <a:ea typeface="+mn-ea"/>
                          <a:cs typeface="+mn-cs"/>
                        </a:rPr>
                        <a:t>universidad Harvard</a:t>
                      </a:r>
                      <a:r>
                        <a:rPr lang="es-ES" sz="1800" kern="1200" dirty="0" smtClean="0">
                          <a:solidFill>
                            <a:schemeClr val="dk1"/>
                          </a:solidFill>
                          <a:latin typeface="+mn-lt"/>
                          <a:ea typeface="+mn-ea"/>
                          <a:cs typeface="+mn-cs"/>
                        </a:rPr>
                        <a:t>, </a:t>
                      </a:r>
                      <a:r>
                        <a:rPr lang="es-ES" sz="1800" u="none" kern="1200" dirty="0" smtClean="0">
                          <a:solidFill>
                            <a:schemeClr val="dk1"/>
                          </a:solidFill>
                          <a:latin typeface="+mn-lt"/>
                          <a:ea typeface="+mn-ea"/>
                          <a:cs typeface="+mn-cs"/>
                        </a:rPr>
                        <a:t>trasladándose a Albuquerque, Nuevo México donde el MITS estaba establecido, y fundó, junto a Paul Allen, </a:t>
                      </a:r>
                      <a:r>
                        <a:rPr lang="es-ES" sz="1800" kern="1200" dirty="0" smtClean="0">
                          <a:solidFill>
                            <a:schemeClr val="dk1"/>
                          </a:solidFill>
                          <a:latin typeface="+mn-lt"/>
                          <a:ea typeface="+mn-ea"/>
                          <a:cs typeface="+mn-cs"/>
                        </a:rPr>
                        <a:t>Microsoft.</a:t>
                      </a:r>
                      <a:endParaRPr lang="es-ES" dirty="0"/>
                    </a:p>
                  </a:txBody>
                  <a:tcPr/>
                </a:tc>
              </a:tr>
              <a:tr h="1214446">
                <a:tc>
                  <a:txBody>
                    <a:bodyPr/>
                    <a:lstStyle/>
                    <a:p>
                      <a:pPr algn="l"/>
                      <a:r>
                        <a:rPr lang="es-ES" dirty="0" smtClean="0"/>
                        <a:t>                           </a:t>
                      </a:r>
                    </a:p>
                    <a:p>
                      <a:pPr algn="l"/>
                      <a:r>
                        <a:rPr lang="es-ES" dirty="0" smtClean="0"/>
                        <a:t>1978</a:t>
                      </a:r>
                      <a:endParaRPr lang="es-ES" dirty="0"/>
                    </a:p>
                  </a:txBody>
                  <a:tcPr/>
                </a:tc>
                <a:tc>
                  <a:txBody>
                    <a:bodyPr/>
                    <a:lstStyle/>
                    <a:p>
                      <a:pPr algn="l"/>
                      <a:r>
                        <a:rPr lang="es-ES" sz="1800" kern="1200" dirty="0" smtClean="0">
                          <a:solidFill>
                            <a:schemeClr val="dk1"/>
                          </a:solidFill>
                          <a:latin typeface="+mn-lt"/>
                          <a:ea typeface="+mn-ea"/>
                          <a:cs typeface="+mn-cs"/>
                        </a:rPr>
                        <a:t>Se abrió la primera oficina internacional de la compañía en Japón, bajo el nombre de "ASCII Microsoft" (actualmente conocida como Microsoft Japón).</a:t>
                      </a:r>
                      <a:endParaRPr lang="es-ES" dirty="0"/>
                    </a:p>
                  </a:txBody>
                  <a:tcPr/>
                </a:tc>
              </a:tr>
              <a:tr h="830817">
                <a:tc>
                  <a:txBody>
                    <a:bodyPr/>
                    <a:lstStyle/>
                    <a:p>
                      <a:pPr algn="l"/>
                      <a:r>
                        <a:rPr lang="es-ES" dirty="0" smtClean="0"/>
                        <a:t>1979</a:t>
                      </a:r>
                      <a:endParaRPr lang="es-ES" dirty="0"/>
                    </a:p>
                  </a:txBody>
                  <a:tcPr/>
                </a:tc>
                <a:tc>
                  <a:txBody>
                    <a:bodyPr/>
                    <a:lstStyle/>
                    <a:p>
                      <a:pPr algn="l"/>
                      <a:r>
                        <a:rPr lang="es-ES" sz="1800" u="none" kern="1200" dirty="0" smtClean="0">
                          <a:solidFill>
                            <a:schemeClr val="dk1"/>
                          </a:solidFill>
                          <a:latin typeface="+mn-lt"/>
                          <a:ea typeface="+mn-ea"/>
                          <a:cs typeface="+mn-cs"/>
                        </a:rPr>
                        <a:t>Microsoft se trasladó a Bellevue, en Washington.</a:t>
                      </a:r>
                      <a:endParaRPr lang="es-ES" u="none" dirty="0"/>
                    </a:p>
                  </a:txBody>
                  <a:tcPr/>
                </a:tc>
              </a:tr>
              <a:tr h="830817">
                <a:tc>
                  <a:txBody>
                    <a:bodyPr/>
                    <a:lstStyle/>
                    <a:p>
                      <a:pPr algn="l"/>
                      <a:r>
                        <a:rPr lang="es-ES" dirty="0" smtClean="0"/>
                        <a:t>1980</a:t>
                      </a:r>
                      <a:endParaRPr lang="es-ES" dirty="0"/>
                    </a:p>
                  </a:txBody>
                  <a:tcPr/>
                </a:tc>
                <a:tc>
                  <a:txBody>
                    <a:bodyPr/>
                    <a:lstStyle/>
                    <a:p>
                      <a:pPr algn="l"/>
                      <a:r>
                        <a:rPr lang="es-ES" sz="1800" u="none" kern="1200" dirty="0" smtClean="0">
                          <a:solidFill>
                            <a:schemeClr val="dk1"/>
                          </a:solidFill>
                          <a:latin typeface="+mn-lt"/>
                          <a:ea typeface="+mn-ea"/>
                          <a:cs typeface="+mn-cs"/>
                        </a:rPr>
                        <a:t>Steve Ballmer</a:t>
                      </a:r>
                      <a:r>
                        <a:rPr lang="es-ES" sz="1800" kern="1200" dirty="0" smtClean="0">
                          <a:solidFill>
                            <a:schemeClr val="dk1"/>
                          </a:solidFill>
                          <a:latin typeface="+mn-lt"/>
                          <a:ea typeface="+mn-ea"/>
                          <a:cs typeface="+mn-cs"/>
                        </a:rPr>
                        <a:t> se une a la compañía.</a:t>
                      </a:r>
                      <a:endParaRPr lang="es-ES" dirty="0"/>
                    </a:p>
                  </a:txBody>
                  <a:tcPr/>
                </a:tc>
              </a:tr>
            </a:tbl>
          </a:graphicData>
        </a:graphic>
      </p:graphicFrame>
      <p:pic>
        <p:nvPicPr>
          <p:cNvPr id="7" name="6 Imagen" descr="Microsoft wordmark.svg">
            <a:hlinkClick r:id="rId2"/>
          </p:cNvPr>
          <p:cNvPicPr/>
          <p:nvPr/>
        </p:nvPicPr>
        <p:blipFill>
          <a:blip r:embed="rId3"/>
          <a:srcRect/>
          <a:stretch>
            <a:fillRect/>
          </a:stretch>
        </p:blipFill>
        <p:spPr bwMode="auto">
          <a:xfrm>
            <a:off x="6858016" y="142852"/>
            <a:ext cx="2285984" cy="695325"/>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ou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1000100" y="1571612"/>
            <a:ext cx="7000924" cy="2286016"/>
          </a:xfrm>
          <a:prstGeom prst="rect">
            <a:avLst/>
          </a:prstGeom>
          <a:noFill/>
        </p:spPr>
        <p:txBody>
          <a:bodyPr wrap="square" rtlCol="0">
            <a:spAutoFit/>
          </a:bodyPr>
          <a:lstStyle/>
          <a:p>
            <a:pPr algn="just"/>
            <a:r>
              <a:rPr lang="es-ES" dirty="0"/>
              <a:t>El primer sistema operativo que la compañía lanzó al público fue una variante de Unix en el año 1979. Adquirido de AT&amp;T a través de una licencia de distribución, Microsoft le apodó Xenix, y alquiló la empresa Santa Cruz Operation para adaptar su sistema operativo a importantes </a:t>
            </a:r>
            <a:r>
              <a:rPr lang="es-ES" dirty="0" smtClean="0"/>
              <a:t>plataformas.</a:t>
            </a:r>
            <a:r>
              <a:rPr lang="es-ES" baseline="30000" dirty="0"/>
              <a:t> </a:t>
            </a:r>
            <a:r>
              <a:rPr lang="es-ES" dirty="0" smtClean="0"/>
              <a:t>Xenix </a:t>
            </a:r>
            <a:r>
              <a:rPr lang="es-ES" dirty="0"/>
              <a:t>fue cedido a Santa Cruz Operation, que adaptó el sistema para microprocesadores 80286 en 1985, bajo el nombre de SCO UNIX.</a:t>
            </a:r>
          </a:p>
          <a:p>
            <a:endParaRPr lang="es-ES" dirty="0"/>
          </a:p>
        </p:txBody>
      </p:sp>
      <p:pic>
        <p:nvPicPr>
          <p:cNvPr id="7" name="6 Imagen" descr="http://upload.wikimedia.org/wikipedia/commons/thumb/f/f3/Microsoft_Sign_on_German_campus.jpg/220px-Microsoft_Sign_on_German_campus.jpg">
            <a:hlinkClick r:id="rId2"/>
          </p:cNvPr>
          <p:cNvPicPr/>
          <p:nvPr/>
        </p:nvPicPr>
        <p:blipFill>
          <a:blip r:embed="rId3"/>
          <a:srcRect/>
          <a:stretch>
            <a:fillRect/>
          </a:stretch>
        </p:blipFill>
        <p:spPr bwMode="auto">
          <a:xfrm>
            <a:off x="5119706" y="3857628"/>
            <a:ext cx="3024194" cy="2286016"/>
          </a:xfrm>
          <a:prstGeom prst="rect">
            <a:avLst/>
          </a:prstGeom>
          <a:noFill/>
          <a:ln w="9525">
            <a:noFill/>
            <a:miter lim="800000"/>
            <a:headEnd/>
            <a:tailEnd/>
          </a:ln>
        </p:spPr>
      </p:pic>
      <p:pic>
        <p:nvPicPr>
          <p:cNvPr id="9" name="8 Imagen" descr="Microsoft wordmark.svg">
            <a:hlinkClick r:id="rId4"/>
          </p:cNvPr>
          <p:cNvPicPr/>
          <p:nvPr/>
        </p:nvPicPr>
        <p:blipFill>
          <a:blip r:embed="rId5"/>
          <a:srcRect/>
          <a:stretch>
            <a:fillRect/>
          </a:stretch>
        </p:blipFill>
        <p:spPr bwMode="auto">
          <a:xfrm>
            <a:off x="6858016" y="142852"/>
            <a:ext cx="2285984" cy="695325"/>
          </a:xfrm>
          <a:prstGeom prst="rect">
            <a:avLst/>
          </a:prstGeom>
          <a:noFill/>
          <a:ln w="9525">
            <a:noFill/>
            <a:miter lim="800000"/>
            <a:headEnd/>
            <a:tailEnd/>
          </a:ln>
        </p:spPr>
      </p:pic>
      <p:pic>
        <p:nvPicPr>
          <p:cNvPr id="1026" name="Picture 2" descr="C:\Documents and Settings\USUARIO\Mis documentos\Documentos ESPOL\6TO TERMINO\TECNOLOGIAS DE INFORMACION\MICROSOFT\IMAGENES\evolucion-logo-microsoft.png"/>
          <p:cNvPicPr>
            <a:picLocks noChangeAspect="1" noChangeArrowheads="1"/>
          </p:cNvPicPr>
          <p:nvPr/>
        </p:nvPicPr>
        <p:blipFill>
          <a:blip r:embed="rId6"/>
          <a:srcRect/>
          <a:stretch>
            <a:fillRect/>
          </a:stretch>
        </p:blipFill>
        <p:spPr bwMode="auto">
          <a:xfrm>
            <a:off x="1285852" y="3714752"/>
            <a:ext cx="2643206" cy="2574773"/>
          </a:xfrm>
          <a:prstGeom prst="rect">
            <a:avLst/>
          </a:prstGeom>
          <a:noFill/>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par>
                          <p:cTn id="8" fill="hold">
                            <p:stCondLst>
                              <p:cond delay="1000"/>
                            </p:stCondLst>
                            <p:childTnLst>
                              <p:par>
                                <p:cTn id="9" presetID="5" presetClass="entr" presetSubtype="1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checkerboard(across)">
                                      <p:cBhvr>
                                        <p:cTn id="11" dur="1000"/>
                                        <p:tgtEl>
                                          <p:spTgt spid="1026"/>
                                        </p:tgtEl>
                                      </p:cBhvr>
                                    </p:animEffect>
                                  </p:childTnLst>
                                </p:cTn>
                              </p:par>
                            </p:childTnLst>
                          </p:cTn>
                        </p:par>
                        <p:par>
                          <p:cTn id="12" fill="hold">
                            <p:stCondLst>
                              <p:cond delay="2000"/>
                            </p:stCondLst>
                            <p:childTnLst>
                              <p:par>
                                <p:cTn id="13" presetID="5" presetClass="entr" presetSubtype="1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500430" y="285728"/>
            <a:ext cx="1954381" cy="923330"/>
          </a:xfrm>
          <a:prstGeom prst="rect">
            <a:avLst/>
          </a:prstGeom>
          <a:noFill/>
        </p:spPr>
        <p:txBody>
          <a:bodyPr wrap="none" lIns="91440" tIns="45720" rIns="91440" bIns="45720">
            <a:spAutoFit/>
          </a:bodyPr>
          <a:lstStyle/>
          <a:p>
            <a:pPr algn="ctr"/>
            <a:r>
              <a:rPr lang="es-E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DOS </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6 CuadroTexto"/>
          <p:cNvSpPr txBox="1"/>
          <p:nvPr/>
        </p:nvSpPr>
        <p:spPr>
          <a:xfrm>
            <a:off x="1428728" y="1643050"/>
            <a:ext cx="6551794" cy="369332"/>
          </a:xfrm>
          <a:prstGeom prst="rect">
            <a:avLst/>
          </a:prstGeom>
          <a:noFill/>
        </p:spPr>
        <p:txBody>
          <a:bodyPr wrap="none" rtlCol="0">
            <a:spAutoFit/>
          </a:bodyPr>
          <a:lstStyle/>
          <a:p>
            <a:r>
              <a:rPr lang="es-ES" dirty="0"/>
              <a:t>(</a:t>
            </a:r>
            <a:r>
              <a:rPr lang="es-ES" i="1" dirty="0"/>
              <a:t>Disk Operative System</a:t>
            </a:r>
            <a:r>
              <a:rPr lang="es-ES" dirty="0"/>
              <a:t>, </a:t>
            </a:r>
            <a:r>
              <a:rPr lang="es-ES" i="1" dirty="0"/>
              <a:t>Sistema operativo de disco</a:t>
            </a:r>
            <a:r>
              <a:rPr lang="es-ES" dirty="0"/>
              <a:t> en inglés)</a:t>
            </a:r>
          </a:p>
        </p:txBody>
      </p:sp>
      <p:pic>
        <p:nvPicPr>
          <p:cNvPr id="9" name="8 Imagen" descr="Microsoft wordmark.svg">
            <a:hlinkClick r:id="rId2"/>
          </p:cNvPr>
          <p:cNvPicPr/>
          <p:nvPr/>
        </p:nvPicPr>
        <p:blipFill>
          <a:blip r:embed="rId3"/>
          <a:srcRect/>
          <a:stretch>
            <a:fillRect/>
          </a:stretch>
        </p:blipFill>
        <p:spPr bwMode="auto">
          <a:xfrm>
            <a:off x="6858016" y="142852"/>
            <a:ext cx="2285984" cy="695325"/>
          </a:xfrm>
          <a:prstGeom prst="rect">
            <a:avLst/>
          </a:prstGeom>
          <a:noFill/>
          <a:ln w="9525">
            <a:noFill/>
            <a:miter lim="800000"/>
            <a:headEnd/>
            <a:tailEnd/>
          </a:ln>
        </p:spPr>
      </p:pic>
      <p:sp>
        <p:nvSpPr>
          <p:cNvPr id="10" name="9 CuadroTexto"/>
          <p:cNvSpPr txBox="1"/>
          <p:nvPr/>
        </p:nvSpPr>
        <p:spPr>
          <a:xfrm>
            <a:off x="428596" y="2428868"/>
            <a:ext cx="8143932" cy="1200329"/>
          </a:xfrm>
          <a:prstGeom prst="rect">
            <a:avLst/>
          </a:prstGeom>
          <a:noFill/>
        </p:spPr>
        <p:txBody>
          <a:bodyPr wrap="square" rtlCol="0">
            <a:spAutoFit/>
          </a:bodyPr>
          <a:lstStyle/>
          <a:p>
            <a:pPr algn="just"/>
            <a:r>
              <a:rPr lang="es-ES" dirty="0"/>
              <a:t>F</a:t>
            </a:r>
            <a:r>
              <a:rPr lang="es-ES" dirty="0" smtClean="0"/>
              <a:t>ue </a:t>
            </a:r>
            <a:r>
              <a:rPr lang="es-ES" dirty="0"/>
              <a:t>el sistema operativo que llevó a la compañía a su primer éxito. En agosto de 1981, después de unas negociaciones fracasadas con Digital Research, IBM acordó con Microsoft proveer de una versión de un sistema operativo CP/M, el cual fuera pensado para el PC de IBM.</a:t>
            </a:r>
          </a:p>
        </p:txBody>
      </p:sp>
      <p:sp>
        <p:nvSpPr>
          <p:cNvPr id="13" name="12 CuadroTexto"/>
          <p:cNvSpPr txBox="1"/>
          <p:nvPr/>
        </p:nvSpPr>
        <p:spPr>
          <a:xfrm>
            <a:off x="500034" y="3929066"/>
            <a:ext cx="8072494" cy="2308324"/>
          </a:xfrm>
          <a:prstGeom prst="rect">
            <a:avLst/>
          </a:prstGeom>
          <a:noFill/>
        </p:spPr>
        <p:txBody>
          <a:bodyPr wrap="square" rtlCol="0">
            <a:spAutoFit/>
          </a:bodyPr>
          <a:lstStyle/>
          <a:p>
            <a:pPr algn="just"/>
            <a:r>
              <a:rPr lang="es-ES" dirty="0"/>
              <a:t>Por un marketing agresivo de MS-DOS hacia los fabricantes de clones del IBM-PC, Microsoft se elevó desde un pequeño competidor hasta llegar a ser uno de los principales oferentes de software para ordenadores personales. de la industria</a:t>
            </a:r>
            <a:r>
              <a:rPr lang="es-ES" dirty="0" smtClean="0"/>
              <a:t>. La </a:t>
            </a:r>
            <a:r>
              <a:rPr lang="es-ES" dirty="0"/>
              <a:t>compañía se expandió hacia nuevos mercados con el lanzamiento del Ratón de Microsoft en 1983 producto que no fue fabricado originalmente por ellos, también destacar la creación de una división llamada Microsoft Press. </a:t>
            </a:r>
          </a:p>
          <a:p>
            <a:pPr algn="just"/>
            <a:endParaRPr lang="es-E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1000"/>
                                        <p:tgtEl>
                                          <p:spTgt spid="7"/>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1000"/>
                                        <p:tgtEl>
                                          <p:spTgt spid="10"/>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357158" y="230000"/>
          <a:ext cx="8429684" cy="6286545"/>
        </p:xfrm>
        <a:graphic>
          <a:graphicData uri="http://schemas.openxmlformats.org/drawingml/2006/table">
            <a:tbl>
              <a:tblPr firstRow="1" bandRow="1">
                <a:tableStyleId>{793D81CF-94F2-401A-BA57-92F5A7B2D0C5}</a:tableStyleId>
              </a:tblPr>
              <a:tblGrid>
                <a:gridCol w="2786082"/>
                <a:gridCol w="5643602"/>
              </a:tblGrid>
              <a:tr h="715797">
                <a:tc>
                  <a:txBody>
                    <a:bodyPr/>
                    <a:lstStyle/>
                    <a:p>
                      <a:pPr algn="ctr"/>
                      <a:r>
                        <a:rPr lang="es-ES" dirty="0" smtClean="0"/>
                        <a:t>FECHA</a:t>
                      </a:r>
                      <a:endParaRPr lang="es-ES" dirty="0"/>
                    </a:p>
                  </a:txBody>
                  <a:tcPr/>
                </a:tc>
                <a:tc>
                  <a:txBody>
                    <a:bodyPr/>
                    <a:lstStyle/>
                    <a:p>
                      <a:pPr algn="ctr"/>
                      <a:r>
                        <a:rPr lang="es-ES" dirty="0" smtClean="0"/>
                        <a:t>ACONTECIMIENTOS</a:t>
                      </a:r>
                      <a:endParaRPr lang="es-ES" dirty="0"/>
                    </a:p>
                  </a:txBody>
                  <a:tcPr/>
                </a:tc>
              </a:tr>
              <a:tr h="950932">
                <a:tc>
                  <a:txBody>
                    <a:bodyPr/>
                    <a:lstStyle/>
                    <a:p>
                      <a:r>
                        <a:rPr lang="es-ES" dirty="0" smtClean="0"/>
                        <a:t>Agosto</a:t>
                      </a:r>
                      <a:r>
                        <a:rPr lang="es-ES" baseline="0" dirty="0" smtClean="0"/>
                        <a:t> de 1985</a:t>
                      </a:r>
                      <a:endParaRPr lang="es-ES" dirty="0"/>
                    </a:p>
                  </a:txBody>
                  <a:tcPr/>
                </a:tc>
                <a:tc>
                  <a:txBody>
                    <a:bodyPr/>
                    <a:lstStyle/>
                    <a:p>
                      <a:r>
                        <a:rPr kumimoji="0" lang="es-ES" sz="1800" kern="1200" dirty="0" smtClean="0">
                          <a:solidFill>
                            <a:schemeClr val="dk1"/>
                          </a:solidFill>
                          <a:latin typeface="+mn-lt"/>
                          <a:ea typeface="+mn-ea"/>
                          <a:cs typeface="+mn-cs"/>
                        </a:rPr>
                        <a:t>Microsoft e </a:t>
                      </a:r>
                      <a:r>
                        <a:rPr kumimoji="0" lang="es-ES" sz="1800" u="none" kern="1200" dirty="0" smtClean="0">
                          <a:solidFill>
                            <a:schemeClr val="dk1"/>
                          </a:solidFill>
                          <a:latin typeface="+mn-lt"/>
                          <a:ea typeface="+mn-ea"/>
                          <a:cs typeface="+mn-cs"/>
                        </a:rPr>
                        <a:t>IBM colaboraron en el desarrollo de una familia de sistemas operativos diferentes llamados OS/2.</a:t>
                      </a:r>
                      <a:endParaRPr lang="es-ES" u="none" dirty="0"/>
                    </a:p>
                  </a:txBody>
                  <a:tcPr/>
                </a:tc>
              </a:tr>
              <a:tr h="950932">
                <a:tc>
                  <a:txBody>
                    <a:bodyPr/>
                    <a:lstStyle/>
                    <a:p>
                      <a:r>
                        <a:rPr lang="es-ES" b="0" dirty="0" smtClean="0"/>
                        <a:t>Noviembre de 1985</a:t>
                      </a:r>
                      <a:endParaRPr lang="es-ES" b="0" dirty="0"/>
                    </a:p>
                  </a:txBody>
                  <a:tcPr/>
                </a:tc>
                <a:tc>
                  <a:txBody>
                    <a:bodyPr/>
                    <a:lstStyle/>
                    <a:p>
                      <a:r>
                        <a:rPr kumimoji="0" lang="es-ES" sz="1800" kern="1200" dirty="0" smtClean="0">
                          <a:solidFill>
                            <a:schemeClr val="dk1"/>
                          </a:solidFill>
                          <a:latin typeface="+mn-lt"/>
                          <a:ea typeface="+mn-ea"/>
                          <a:cs typeface="+mn-cs"/>
                        </a:rPr>
                        <a:t>Microsoft lanzó la primera versión para minoristas de su sistema operativo </a:t>
                      </a:r>
                      <a:r>
                        <a:rPr kumimoji="0" lang="es-ES" sz="1800" u="none" kern="1200" dirty="0" smtClean="0">
                          <a:solidFill>
                            <a:schemeClr val="dk1"/>
                          </a:solidFill>
                          <a:latin typeface="+mn-lt"/>
                          <a:ea typeface="+mn-ea"/>
                          <a:cs typeface="+mn-cs"/>
                        </a:rPr>
                        <a:t>Microsoft Windows.</a:t>
                      </a:r>
                      <a:endParaRPr lang="es-ES" u="none" dirty="0"/>
                    </a:p>
                  </a:txBody>
                  <a:tcPr/>
                </a:tc>
              </a:tr>
              <a:tr h="715797">
                <a:tc>
                  <a:txBody>
                    <a:bodyPr/>
                    <a:lstStyle/>
                    <a:p>
                      <a:r>
                        <a:rPr lang="es-ES" dirty="0" smtClean="0"/>
                        <a:t>Marzo</a:t>
                      </a:r>
                      <a:r>
                        <a:rPr lang="es-ES" baseline="0" dirty="0" smtClean="0"/>
                        <a:t> de 1987</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s-ES" sz="1800" kern="1200" dirty="0" smtClean="0">
                          <a:solidFill>
                            <a:schemeClr val="dk1"/>
                          </a:solidFill>
                          <a:latin typeface="+mn-lt"/>
                          <a:ea typeface="+mn-ea"/>
                          <a:cs typeface="+mn-cs"/>
                        </a:rPr>
                        <a:t>Microsoft lanzó su primera versión de OS/2.</a:t>
                      </a:r>
                      <a:endParaRPr lang="es-ES" dirty="0"/>
                    </a:p>
                  </a:txBody>
                  <a:tcPr/>
                </a:tc>
              </a:tr>
              <a:tr h="1521493">
                <a:tc>
                  <a:txBody>
                    <a:bodyPr/>
                    <a:lstStyle/>
                    <a:p>
                      <a:r>
                        <a:rPr lang="es-ES" dirty="0" smtClean="0"/>
                        <a:t>Julio de</a:t>
                      </a:r>
                      <a:r>
                        <a:rPr lang="es-ES" baseline="0" dirty="0" smtClean="0"/>
                        <a:t> </a:t>
                      </a:r>
                      <a:r>
                        <a:rPr lang="es-ES" dirty="0" smtClean="0"/>
                        <a:t>1989</a:t>
                      </a:r>
                      <a:endParaRPr lang="es-ES" dirty="0"/>
                    </a:p>
                  </a:txBody>
                  <a:tcPr/>
                </a:tc>
                <a:tc>
                  <a:txBody>
                    <a:bodyPr/>
                    <a:lstStyle/>
                    <a:p>
                      <a:r>
                        <a:rPr kumimoji="0" lang="es-ES" sz="1800" kern="1200" dirty="0" smtClean="0">
                          <a:solidFill>
                            <a:schemeClr val="dk1"/>
                          </a:solidFill>
                          <a:latin typeface="+mn-lt"/>
                          <a:ea typeface="+mn-ea"/>
                          <a:cs typeface="+mn-cs"/>
                        </a:rPr>
                        <a:t>Microsoft introdujo su principal suite ofimática, </a:t>
                      </a:r>
                      <a:r>
                        <a:rPr kumimoji="0" lang="es-ES" sz="1800" i="1" kern="1200" dirty="0" smtClean="0">
                          <a:solidFill>
                            <a:schemeClr val="dk1"/>
                          </a:solidFill>
                          <a:latin typeface="+mn-lt"/>
                          <a:ea typeface="+mn-ea"/>
                          <a:cs typeface="+mn-cs"/>
                        </a:rPr>
                        <a:t>Microsoft Office</a:t>
                      </a:r>
                      <a:r>
                        <a:rPr kumimoji="0" lang="es-ES" sz="1800" kern="1200" dirty="0" smtClean="0">
                          <a:solidFill>
                            <a:schemeClr val="dk1"/>
                          </a:solidFill>
                          <a:latin typeface="+mn-lt"/>
                          <a:ea typeface="+mn-ea"/>
                          <a:cs typeface="+mn-cs"/>
                        </a:rPr>
                        <a:t>, un paquete de aplicaciones ofimáticas separadas, como</a:t>
                      </a:r>
                      <a:r>
                        <a:rPr kumimoji="0" lang="es-ES" sz="1800" i="1" u="none" kern="1200" dirty="0" smtClean="0">
                          <a:solidFill>
                            <a:schemeClr val="dk1"/>
                          </a:solidFill>
                          <a:latin typeface="+mn-lt"/>
                          <a:ea typeface="+mn-ea"/>
                          <a:cs typeface="+mn-cs"/>
                        </a:rPr>
                        <a:t> Microsoft Word </a:t>
                      </a:r>
                      <a:r>
                        <a:rPr kumimoji="0" lang="es-ES" sz="1800" i="0" u="none" kern="1200" dirty="0" smtClean="0">
                          <a:solidFill>
                            <a:schemeClr val="dk1"/>
                          </a:solidFill>
                          <a:latin typeface="+mn-lt"/>
                          <a:ea typeface="+mn-ea"/>
                          <a:cs typeface="+mn-cs"/>
                        </a:rPr>
                        <a:t>y</a:t>
                      </a:r>
                      <a:r>
                        <a:rPr kumimoji="0" lang="es-ES" sz="1800" i="1" u="none" kern="1200" dirty="0" smtClean="0">
                          <a:solidFill>
                            <a:schemeClr val="dk1"/>
                          </a:solidFill>
                          <a:latin typeface="+mn-lt"/>
                          <a:ea typeface="+mn-ea"/>
                          <a:cs typeface="+mn-cs"/>
                        </a:rPr>
                        <a:t> Microsoft Excel</a:t>
                      </a:r>
                      <a:r>
                        <a:rPr kumimoji="0" lang="es-ES" sz="1800" kern="1200" dirty="0" smtClean="0">
                          <a:solidFill>
                            <a:schemeClr val="dk1"/>
                          </a:solidFill>
                          <a:latin typeface="+mn-lt"/>
                          <a:ea typeface="+mn-ea"/>
                          <a:cs typeface="+mn-cs"/>
                        </a:rPr>
                        <a:t>.</a:t>
                      </a:r>
                      <a:endParaRPr lang="es-ES" dirty="0"/>
                    </a:p>
                  </a:txBody>
                  <a:tcPr/>
                </a:tc>
              </a:tr>
              <a:tr h="715797">
                <a:tc>
                  <a:txBody>
                    <a:bodyPr/>
                    <a:lstStyle/>
                    <a:p>
                      <a:r>
                        <a:rPr lang="es-ES" dirty="0" smtClean="0"/>
                        <a:t>Mayo de 1990</a:t>
                      </a:r>
                      <a:endParaRPr lang="es-ES" dirty="0"/>
                    </a:p>
                  </a:txBody>
                  <a:tcPr/>
                </a:tc>
                <a:tc>
                  <a:txBody>
                    <a:bodyPr/>
                    <a:lstStyle/>
                    <a:p>
                      <a:r>
                        <a:rPr kumimoji="0" lang="es-ES" sz="1800" kern="1200" dirty="0" smtClean="0">
                          <a:solidFill>
                            <a:schemeClr val="dk1"/>
                          </a:solidFill>
                          <a:latin typeface="+mn-lt"/>
                          <a:ea typeface="+mn-ea"/>
                          <a:cs typeface="+mn-cs"/>
                        </a:rPr>
                        <a:t>Salió al mercado </a:t>
                      </a:r>
                      <a:r>
                        <a:rPr kumimoji="0" lang="es-ES" sz="1800" i="1" u="none" kern="1200" dirty="0" smtClean="0">
                          <a:solidFill>
                            <a:schemeClr val="dk1"/>
                          </a:solidFill>
                          <a:latin typeface="+mn-lt"/>
                          <a:ea typeface="+mn-ea"/>
                          <a:cs typeface="+mn-cs"/>
                        </a:rPr>
                        <a:t>Windows 3.0</a:t>
                      </a:r>
                      <a:r>
                        <a:rPr kumimoji="0" lang="es-ES" sz="1800" kern="1200" dirty="0" smtClean="0">
                          <a:solidFill>
                            <a:schemeClr val="dk1"/>
                          </a:solidFill>
                          <a:latin typeface="+mn-lt"/>
                          <a:ea typeface="+mn-ea"/>
                          <a:cs typeface="+mn-cs"/>
                        </a:rPr>
                        <a:t>, la nueva versión del sistema operativo.</a:t>
                      </a:r>
                      <a:endParaRPr lang="es-ES" dirty="0"/>
                    </a:p>
                  </a:txBody>
                  <a:tcPr/>
                </a:tc>
              </a:tr>
              <a:tr h="715797">
                <a:tc>
                  <a:txBody>
                    <a:bodyPr/>
                    <a:lstStyle/>
                    <a:p>
                      <a:r>
                        <a:rPr lang="es-ES" dirty="0" smtClean="0"/>
                        <a:t>Febrero</a:t>
                      </a:r>
                      <a:r>
                        <a:rPr lang="es-ES" baseline="0" dirty="0" smtClean="0"/>
                        <a:t> de </a:t>
                      </a:r>
                      <a:r>
                        <a:rPr lang="es-ES" dirty="0" smtClean="0"/>
                        <a:t>1993</a:t>
                      </a:r>
                      <a:endParaRPr lang="es-ES" dirty="0"/>
                    </a:p>
                  </a:txBody>
                  <a:tcPr/>
                </a:tc>
                <a:tc>
                  <a:txBody>
                    <a:bodyPr/>
                    <a:lstStyle/>
                    <a:p>
                      <a:r>
                        <a:rPr kumimoji="0" lang="es-ES" sz="1800" u="none" kern="1200" dirty="0" smtClean="0">
                          <a:solidFill>
                            <a:schemeClr val="dk1"/>
                          </a:solidFill>
                          <a:latin typeface="+mn-lt"/>
                          <a:ea typeface="+mn-ea"/>
                          <a:cs typeface="+mn-cs"/>
                        </a:rPr>
                        <a:t>Microsoft publicó </a:t>
                      </a:r>
                      <a:r>
                        <a:rPr kumimoji="0" lang="es-ES" sz="1800" i="1" u="none" kern="1200" dirty="0" smtClean="0">
                          <a:solidFill>
                            <a:schemeClr val="dk1"/>
                          </a:solidFill>
                          <a:latin typeface="+mn-lt"/>
                          <a:ea typeface="+mn-ea"/>
                          <a:cs typeface="+mn-cs"/>
                        </a:rPr>
                        <a:t>Windows NT 3.1</a:t>
                      </a:r>
                      <a:r>
                        <a:rPr kumimoji="0" lang="es-ES" sz="1800" u="none" kern="1200" dirty="0" smtClean="0">
                          <a:solidFill>
                            <a:schemeClr val="dk1"/>
                          </a:solidFill>
                          <a:latin typeface="+mn-lt"/>
                          <a:ea typeface="+mn-ea"/>
                          <a:cs typeface="+mn-cs"/>
                        </a:rPr>
                        <a:t>, un sistema operativo de negocios con la interfaz de</a:t>
                      </a:r>
                      <a:r>
                        <a:rPr kumimoji="0" lang="es-ES" sz="1800" i="1" u="none" kern="1200" dirty="0" smtClean="0">
                          <a:solidFill>
                            <a:schemeClr val="dk1"/>
                          </a:solidFill>
                          <a:latin typeface="+mn-lt"/>
                          <a:ea typeface="+mn-ea"/>
                          <a:cs typeface="+mn-cs"/>
                        </a:rPr>
                        <a:t> Windows 3.1.</a:t>
                      </a:r>
                      <a:endParaRPr lang="es-ES" i="1" u="none" dirty="0"/>
                    </a:p>
                  </a:txBody>
                  <a:tcPr/>
                </a:tc>
              </a:tr>
            </a:tbl>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UARIO\Mis documentos\Documentos ESPOL\6TO TERMINO\TECNOLOGIAS DE INFORMACION\MICROSOFT\IMAGENES\Windows-95-Screen-Shot.jpg"/>
          <p:cNvPicPr>
            <a:picLocks noChangeAspect="1" noChangeArrowheads="1"/>
          </p:cNvPicPr>
          <p:nvPr/>
        </p:nvPicPr>
        <p:blipFill>
          <a:blip r:embed="rId2"/>
          <a:stretch>
            <a:fillRect/>
          </a:stretch>
        </p:blipFill>
        <p:spPr bwMode="auto">
          <a:xfrm>
            <a:off x="5715008" y="2266277"/>
            <a:ext cx="3143272" cy="2939405"/>
          </a:xfrm>
          <a:prstGeom prst="rect">
            <a:avLst/>
          </a:prstGeom>
          <a:noFill/>
          <a:ln>
            <a:noFill/>
          </a:ln>
        </p:spPr>
      </p:pic>
      <p:sp>
        <p:nvSpPr>
          <p:cNvPr id="4" name="3 Rectángulo"/>
          <p:cNvSpPr/>
          <p:nvPr/>
        </p:nvSpPr>
        <p:spPr>
          <a:xfrm>
            <a:off x="1857356" y="214290"/>
            <a:ext cx="5270995" cy="923330"/>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WINDOWS 95</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7 CuadroTexto"/>
          <p:cNvSpPr txBox="1"/>
          <p:nvPr/>
        </p:nvSpPr>
        <p:spPr>
          <a:xfrm>
            <a:off x="285720" y="1428736"/>
            <a:ext cx="5357850" cy="4786346"/>
          </a:xfrm>
          <a:prstGeom prst="rect">
            <a:avLst/>
          </a:prstGeom>
          <a:noFill/>
        </p:spPr>
        <p:txBody>
          <a:bodyPr wrap="square" rtlCol="0">
            <a:spAutoFit/>
          </a:bodyPr>
          <a:lstStyle/>
          <a:p>
            <a:pPr algn="just"/>
            <a:r>
              <a:rPr lang="es-ES" dirty="0" smtClean="0"/>
              <a:t>Microsoft </a:t>
            </a:r>
            <a:r>
              <a:rPr lang="es-ES" dirty="0"/>
              <a:t>puso en venta Windows 95</a:t>
            </a:r>
            <a:r>
              <a:rPr lang="es-ES" dirty="0" smtClean="0"/>
              <a:t>, </a:t>
            </a:r>
            <a:r>
              <a:rPr lang="es-ES" dirty="0"/>
              <a:t>una nueva versión del sistema operativo insignia de la compañía con una interfaz de usuario completamente nueva, entre sus novedades se destacan el nuevo Menú Inicio, un explorador de archivos mejorado, compatibilidad del Hardware </a:t>
            </a:r>
            <a:r>
              <a:rPr lang="es-ES" dirty="0" smtClean="0"/>
              <a:t>Plug-and-</a:t>
            </a:r>
            <a:r>
              <a:rPr lang="es-ES" dirty="0"/>
              <a:t>P</a:t>
            </a:r>
            <a:r>
              <a:rPr lang="es-ES" dirty="0" smtClean="0"/>
              <a:t>lay </a:t>
            </a:r>
            <a:r>
              <a:rPr lang="es-ES" dirty="0"/>
              <a:t>y soporte mejorado para multimedia y juegos. La nueva versión de </a:t>
            </a:r>
            <a:r>
              <a:rPr lang="es-ES" dirty="0" smtClean="0"/>
              <a:t>Windows </a:t>
            </a:r>
            <a:r>
              <a:rPr lang="es-ES" dirty="0"/>
              <a:t>permitirá además nombres largos de archivos y la multitarea prioritaria de 32 bits, que permite usar a la vez varios programas. En los 4 primeros días, se vendieron 1 millón de copias de Microsoft Windows 95</a:t>
            </a:r>
            <a:r>
              <a:rPr lang="es-ES" dirty="0" smtClean="0"/>
              <a:t>. </a:t>
            </a:r>
            <a:r>
              <a:rPr lang="es-ES" dirty="0"/>
              <a:t>En este mismo año, salió al mercado Internet </a:t>
            </a:r>
            <a:r>
              <a:rPr lang="es-ES" dirty="0" smtClean="0"/>
              <a:t>Explorer que </a:t>
            </a:r>
            <a:r>
              <a:rPr lang="es-ES" dirty="0"/>
              <a:t>venía incluido junto al paquete Windows 95 </a:t>
            </a:r>
            <a:r>
              <a:rPr lang="es-ES" dirty="0" err="1"/>
              <a:t>Plus!</a:t>
            </a:r>
            <a:r>
              <a:rPr lang="es-ES" dirty="0"/>
              <a:t> (o Windows </a:t>
            </a:r>
            <a:r>
              <a:rPr lang="es-ES" dirty="0" err="1"/>
              <a:t>Plus!</a:t>
            </a:r>
            <a:r>
              <a:rPr lang="es-ES" dirty="0"/>
              <a:t>), una nueva versión de Windows 95.</a:t>
            </a:r>
          </a:p>
          <a:p>
            <a:endParaRPr lang="es-ES" dirty="0"/>
          </a:p>
        </p:txBody>
      </p:sp>
      <p:pic>
        <p:nvPicPr>
          <p:cNvPr id="10" name="9 Imagen" descr="Microsoft wordmark.svg">
            <a:hlinkClick r:id="rId3"/>
          </p:cNvPr>
          <p:cNvPicPr/>
          <p:nvPr/>
        </p:nvPicPr>
        <p:blipFill>
          <a:blip r:embed="rId4"/>
          <a:srcRect/>
          <a:stretch>
            <a:fillRect/>
          </a:stretch>
        </p:blipFill>
        <p:spPr bwMode="auto">
          <a:xfrm>
            <a:off x="6858016" y="5857892"/>
            <a:ext cx="2285984" cy="695325"/>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wipe(down)">
                                      <p:cBhvr>
                                        <p:cTn id="11" dur="500"/>
                                        <p:tgtEl>
                                          <p:spTgt spid="2050"/>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42876" y="207612"/>
          <a:ext cx="8929718" cy="6436098"/>
        </p:xfrm>
        <a:graphic>
          <a:graphicData uri="http://schemas.openxmlformats.org/drawingml/2006/table">
            <a:tbl>
              <a:tblPr firstRow="1" bandRow="1">
                <a:tableStyleId>{073A0DAA-6AF3-43AB-8588-CEC1D06C72B9}</a:tableStyleId>
              </a:tblPr>
              <a:tblGrid>
                <a:gridCol w="1474632"/>
                <a:gridCol w="7455086"/>
              </a:tblGrid>
              <a:tr h="403475">
                <a:tc>
                  <a:txBody>
                    <a:bodyPr/>
                    <a:lstStyle/>
                    <a:p>
                      <a:pPr algn="ctr"/>
                      <a:r>
                        <a:rPr lang="es-ES" dirty="0" smtClean="0"/>
                        <a:t>FECHA</a:t>
                      </a:r>
                      <a:endParaRPr lang="es-ES" dirty="0"/>
                    </a:p>
                  </a:txBody>
                  <a:tcPr/>
                </a:tc>
                <a:tc>
                  <a:txBody>
                    <a:bodyPr/>
                    <a:lstStyle/>
                    <a:p>
                      <a:r>
                        <a:rPr lang="es-ES" dirty="0" smtClean="0"/>
                        <a:t>SOFWARE  CREADO</a:t>
                      </a:r>
                      <a:endParaRPr lang="es-ES" dirty="0"/>
                    </a:p>
                  </a:txBody>
                  <a:tcPr/>
                </a:tc>
              </a:tr>
              <a:tr h="403475">
                <a:tc>
                  <a:txBody>
                    <a:bodyPr/>
                    <a:lstStyle/>
                    <a:p>
                      <a:r>
                        <a:rPr lang="es-ES" dirty="0" smtClean="0"/>
                        <a:t>1995</a:t>
                      </a:r>
                      <a:endParaRPr lang="es-ES" dirty="0"/>
                    </a:p>
                  </a:txBody>
                  <a:tcPr/>
                </a:tc>
                <a:tc>
                  <a:txBody>
                    <a:bodyPr/>
                    <a:lstStyle/>
                    <a:p>
                      <a:r>
                        <a:rPr lang="es-ES" dirty="0" smtClean="0"/>
                        <a:t>Windows</a:t>
                      </a:r>
                      <a:r>
                        <a:rPr lang="es-ES" baseline="0" dirty="0" smtClean="0"/>
                        <a:t> 95</a:t>
                      </a:r>
                      <a:endParaRPr lang="es-ES" dirty="0"/>
                    </a:p>
                  </a:txBody>
                  <a:tcPr/>
                </a:tc>
              </a:tr>
              <a:tr h="689928">
                <a:tc>
                  <a:txBody>
                    <a:bodyPr/>
                    <a:lstStyle/>
                    <a:p>
                      <a:r>
                        <a:rPr lang="es-ES" dirty="0" smtClean="0"/>
                        <a:t>1997</a:t>
                      </a:r>
                      <a:endParaRPr lang="es-ES" dirty="0"/>
                    </a:p>
                  </a:txBody>
                  <a:tcPr/>
                </a:tc>
                <a:tc>
                  <a:txBody>
                    <a:bodyPr/>
                    <a:lstStyle/>
                    <a:p>
                      <a:r>
                        <a:rPr kumimoji="0" lang="es-ES" sz="1800" kern="1200" dirty="0" smtClean="0"/>
                        <a:t>Internet Explorer 4.0 fue publicado para Mac OS y Windows.</a:t>
                      </a:r>
                      <a:endParaRPr lang="es-ES" dirty="0"/>
                    </a:p>
                  </a:txBody>
                  <a:tcPr/>
                </a:tc>
              </a:tr>
              <a:tr h="1283037">
                <a:tc>
                  <a:txBody>
                    <a:bodyPr/>
                    <a:lstStyle/>
                    <a:p>
                      <a:r>
                        <a:rPr lang="es-ES" dirty="0" smtClean="0"/>
                        <a:t>1998</a:t>
                      </a:r>
                      <a:endParaRPr lang="es-ES" dirty="0"/>
                    </a:p>
                  </a:txBody>
                  <a:tcPr/>
                </a:tc>
                <a:tc>
                  <a:txBody>
                    <a:bodyPr/>
                    <a:lstStyle/>
                    <a:p>
                      <a:r>
                        <a:rPr kumimoji="0" lang="es-ES" sz="1800" u="none" kern="1200" dirty="0" smtClean="0"/>
                        <a:t>Windows 98</a:t>
                      </a:r>
                      <a:r>
                        <a:rPr kumimoji="0" lang="es-ES" sz="1800" u="none" kern="1200" baseline="0" dirty="0" smtClean="0"/>
                        <a:t> </a:t>
                      </a:r>
                      <a:r>
                        <a:rPr kumimoji="0" lang="es-ES" sz="1800" kern="1200" dirty="0" smtClean="0"/>
                        <a:t>salió a la venta, la nueva versión de Windows era una actualización de Windows 95 que incorporaba nuevas características centradas en Internet y que era compatible con los nuevos tipos de dispositivos.</a:t>
                      </a:r>
                      <a:endParaRPr lang="es-ES" dirty="0"/>
                    </a:p>
                  </a:txBody>
                  <a:tcPr/>
                </a:tc>
              </a:tr>
              <a:tr h="638663">
                <a:tc>
                  <a:txBody>
                    <a:bodyPr/>
                    <a:lstStyle/>
                    <a:p>
                      <a:r>
                        <a:rPr lang="es-ES" dirty="0" smtClean="0"/>
                        <a:t>1999</a:t>
                      </a:r>
                      <a:endParaRPr lang="es-ES" dirty="0"/>
                    </a:p>
                  </a:txBody>
                  <a:tcPr/>
                </a:tc>
                <a:tc>
                  <a:txBody>
                    <a:bodyPr/>
                    <a:lstStyle/>
                    <a:p>
                      <a:r>
                        <a:rPr kumimoji="0" lang="es-ES" sz="1800" u="none" kern="1200" dirty="0" smtClean="0"/>
                        <a:t>Windows 98 SE</a:t>
                      </a:r>
                      <a:r>
                        <a:rPr kumimoji="0" lang="es-ES" sz="1800" kern="1200" dirty="0" smtClean="0"/>
                        <a:t>, este nuevo sistema no era una actualización de Windows 98, sino un producto nuevo. </a:t>
                      </a:r>
                      <a:endParaRPr lang="es-ES" dirty="0"/>
                    </a:p>
                  </a:txBody>
                  <a:tcPr/>
                </a:tc>
              </a:tr>
              <a:tr h="638663">
                <a:tc>
                  <a:txBody>
                    <a:bodyPr/>
                    <a:lstStyle/>
                    <a:p>
                      <a:r>
                        <a:rPr lang="es-ES" dirty="0" smtClean="0"/>
                        <a:t>2000</a:t>
                      </a:r>
                      <a:endParaRPr lang="es-ES" dirty="0"/>
                    </a:p>
                  </a:txBody>
                  <a:tcPr/>
                </a:tc>
                <a:tc>
                  <a:txBody>
                    <a:bodyPr/>
                    <a:lstStyle/>
                    <a:p>
                      <a:r>
                        <a:rPr kumimoji="0" lang="es-ES" sz="1800" u="none" kern="1200" dirty="0" smtClean="0"/>
                        <a:t>Nace Windows 2000, entre sus novedades, destaca el Active Directory.</a:t>
                      </a:r>
                      <a:endParaRPr lang="es-ES" u="none" dirty="0"/>
                    </a:p>
                  </a:txBody>
                  <a:tcPr/>
                </a:tc>
              </a:tr>
              <a:tr h="1186089">
                <a:tc>
                  <a:txBody>
                    <a:bodyPr/>
                    <a:lstStyle/>
                    <a:p>
                      <a:r>
                        <a:rPr lang="es-ES" dirty="0" smtClean="0"/>
                        <a:t>2000</a:t>
                      </a:r>
                      <a:endParaRPr lang="es-ES" dirty="0"/>
                    </a:p>
                  </a:txBody>
                  <a:tcPr/>
                </a:tc>
                <a:tc>
                  <a:txBody>
                    <a:bodyPr/>
                    <a:lstStyle/>
                    <a:p>
                      <a:r>
                        <a:rPr kumimoji="0" lang="es-ES" sz="1800" kern="1200" dirty="0" smtClean="0"/>
                        <a:t>Windows ME sería el sustituto de Windows 98, sus principales novedades era la inclusión de la opción Restaurar Sistema, que permite devolver la configuración del equipo a un estado previo así como mejoras en cuanto a Internet.</a:t>
                      </a:r>
                      <a:endParaRPr lang="es-ES" dirty="0"/>
                    </a:p>
                  </a:txBody>
                  <a:tcPr/>
                </a:tc>
              </a:tr>
              <a:tr h="1186089">
                <a:tc>
                  <a:txBody>
                    <a:bodyPr/>
                    <a:lstStyle/>
                    <a:p>
                      <a:r>
                        <a:rPr lang="es-ES" dirty="0" smtClean="0"/>
                        <a:t>2001</a:t>
                      </a:r>
                      <a:endParaRPr lang="es-ES" dirty="0"/>
                    </a:p>
                  </a:txBody>
                  <a:tcPr/>
                </a:tc>
                <a:tc>
                  <a:txBody>
                    <a:bodyPr/>
                    <a:lstStyle/>
                    <a:p>
                      <a:r>
                        <a:rPr kumimoji="0" lang="es-ES" sz="1800" u="none" kern="1200" dirty="0" smtClean="0"/>
                        <a:t>El 25 de octubre , Microsoft estrena Windows XP. La </a:t>
                      </a:r>
                      <a:r>
                        <a:rPr kumimoji="0" lang="es-ES" sz="1800" kern="1200" dirty="0" smtClean="0"/>
                        <a:t>primera versión de Windows que combina características tanto de su línea para ordenadores caseros como para los negocios. XP; abreviatura de "eXPerience"</a:t>
                      </a:r>
                      <a:endParaRPr lang="es-ES" dirty="0"/>
                    </a:p>
                  </a:txBody>
                  <a:tcPr/>
                </a:tc>
              </a:tr>
            </a:tbl>
          </a:graphicData>
        </a:graphic>
      </p:graphicFrame>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271</TotalTime>
  <Words>1435</Words>
  <Application>Microsoft Office PowerPoint</Application>
  <PresentationFormat>Presentación en pantalla (4:3)</PresentationFormat>
  <Paragraphs>137</Paragraphs>
  <Slides>18</Slides>
  <Notes>1</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Civil</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47</cp:revision>
  <dcterms:created xsi:type="dcterms:W3CDTF">2010-10-23T21:42:12Z</dcterms:created>
  <dcterms:modified xsi:type="dcterms:W3CDTF">2010-10-26T04:46:00Z</dcterms:modified>
</cp:coreProperties>
</file>