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77" r:id="rId2"/>
    <p:sldId id="256" r:id="rId3"/>
    <p:sldId id="257" r:id="rId4"/>
    <p:sldId id="271" r:id="rId5"/>
    <p:sldId id="272" r:id="rId6"/>
    <p:sldId id="269" r:id="rId7"/>
    <p:sldId id="270" r:id="rId8"/>
    <p:sldId id="265" r:id="rId9"/>
    <p:sldId id="273" r:id="rId10"/>
    <p:sldId id="274" r:id="rId11"/>
    <p:sldId id="275" r:id="rId12"/>
    <p:sldId id="276" r:id="rId13"/>
    <p:sldId id="262" r:id="rId14"/>
    <p:sldId id="263" r:id="rId15"/>
    <p:sldId id="264" r:id="rId16"/>
    <p:sldId id="266" r:id="rId17"/>
    <p:sldId id="267" r:id="rId18"/>
    <p:sldId id="268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18595E-FAAB-46CE-BF2A-60A62CFFC529}" type="datetimeFigureOut">
              <a:rPr lang="es-ES" smtClean="0"/>
              <a:pPr/>
              <a:t>26/10/2010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84A4CE-53CE-47C5-8F35-B06D558FAA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4A4CE-53CE-47C5-8F35-B06D558FAAA1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4A4CE-53CE-47C5-8F35-B06D558FAAA1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4A4CE-53CE-47C5-8F35-B06D558FAAA1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4A4CE-53CE-47C5-8F35-B06D558FAAA1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4A4CE-53CE-47C5-8F35-B06D558FAAA1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4A4CE-53CE-47C5-8F35-B06D558FAAA1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4A4CE-53CE-47C5-8F35-B06D558FAAA1}" type="slidenum">
              <a:rPr lang="es-ES" smtClean="0"/>
              <a:pPr/>
              <a:t>16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4A4CE-53CE-47C5-8F35-B06D558FAAA1}" type="slidenum">
              <a:rPr lang="es-ES" smtClean="0"/>
              <a:pPr/>
              <a:t>17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4A4CE-53CE-47C5-8F35-B06D558FAAA1}" type="slidenum">
              <a:rPr lang="es-ES" smtClean="0"/>
              <a:pPr/>
              <a:t>18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67F7-5C52-42BC-9F20-395769D1C50E}" type="datetimeFigureOut">
              <a:rPr lang="es-ES" smtClean="0"/>
              <a:pPr/>
              <a:t>26/10/2010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15665-C8EC-4F7F-9701-1EB9A79633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67F7-5C52-42BC-9F20-395769D1C50E}" type="datetimeFigureOut">
              <a:rPr lang="es-ES" smtClean="0"/>
              <a:pPr/>
              <a:t>26/10/2010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15665-C8EC-4F7F-9701-1EB9A79633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67F7-5C52-42BC-9F20-395769D1C50E}" type="datetimeFigureOut">
              <a:rPr lang="es-ES" smtClean="0"/>
              <a:pPr/>
              <a:t>26/10/2010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15665-C8EC-4F7F-9701-1EB9A79633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67F7-5C52-42BC-9F20-395769D1C50E}" type="datetimeFigureOut">
              <a:rPr lang="es-ES" smtClean="0"/>
              <a:pPr/>
              <a:t>26/10/2010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15665-C8EC-4F7F-9701-1EB9A79633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67F7-5C52-42BC-9F20-395769D1C50E}" type="datetimeFigureOut">
              <a:rPr lang="es-ES" smtClean="0"/>
              <a:pPr/>
              <a:t>26/10/2010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15665-C8EC-4F7F-9701-1EB9A79633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67F7-5C52-42BC-9F20-395769D1C50E}" type="datetimeFigureOut">
              <a:rPr lang="es-ES" smtClean="0"/>
              <a:pPr/>
              <a:t>26/10/2010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15665-C8EC-4F7F-9701-1EB9A79633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67F7-5C52-42BC-9F20-395769D1C50E}" type="datetimeFigureOut">
              <a:rPr lang="es-ES" smtClean="0"/>
              <a:pPr/>
              <a:t>26/10/2010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15665-C8EC-4F7F-9701-1EB9A79633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67F7-5C52-42BC-9F20-395769D1C50E}" type="datetimeFigureOut">
              <a:rPr lang="es-ES" smtClean="0"/>
              <a:pPr/>
              <a:t>26/10/2010</a:t>
            </a:fld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C15665-C8EC-4F7F-9701-1EB9A796339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67F7-5C52-42BC-9F20-395769D1C50E}" type="datetimeFigureOut">
              <a:rPr lang="es-ES" smtClean="0"/>
              <a:pPr/>
              <a:t>26/10/2010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15665-C8EC-4F7F-9701-1EB9A79633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67F7-5C52-42BC-9F20-395769D1C50E}" type="datetimeFigureOut">
              <a:rPr lang="es-ES" smtClean="0"/>
              <a:pPr/>
              <a:t>26/10/2010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9C15665-C8EC-4F7F-9701-1EB9A79633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2EA67F7-5C52-42BC-9F20-395769D1C50E}" type="datetimeFigureOut">
              <a:rPr lang="es-ES" smtClean="0"/>
              <a:pPr/>
              <a:t>26/10/2010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15665-C8EC-4F7F-9701-1EB9A79633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2EA67F7-5C52-42BC-9F20-395769D1C50E}" type="datetimeFigureOut">
              <a:rPr lang="es-ES" smtClean="0"/>
              <a:pPr/>
              <a:t>26/10/2010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9C15665-C8EC-4F7F-9701-1EB9A79633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Apple%20Inc..wmv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Mac_OS_9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store.apple.com/us/browse/home/shop_ipod/family/apple_tv?mco=MTM3NTM1Nzk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5400" dirty="0" smtClean="0">
                <a:hlinkClick r:id="rId2" action="ppaction://hlinkfile"/>
              </a:rPr>
              <a:t>Apple Inc..</a:t>
            </a:r>
            <a:r>
              <a:rPr lang="es-ES" sz="5400" dirty="0" err="1" smtClean="0">
                <a:hlinkClick r:id="rId2" action="ppaction://hlinkfile"/>
              </a:rPr>
              <a:t>wmv</a:t>
            </a:r>
            <a:endParaRPr lang="es-E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solidFill>
                  <a:srgbClr val="C00000"/>
                </a:solidFill>
                <a:latin typeface="Candara" pitchFamily="34" charset="0"/>
              </a:rPr>
              <a:t>PRODUCTOS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657600" cy="820688"/>
          </a:xfrm>
        </p:spPr>
        <p:txBody>
          <a:bodyPr/>
          <a:lstStyle/>
          <a:p>
            <a:pPr algn="ctr"/>
            <a:r>
              <a:rPr lang="es-ES" dirty="0" smtClean="0"/>
              <a:t>Mac </a:t>
            </a:r>
            <a:r>
              <a:rPr lang="es-ES" dirty="0" err="1" smtClean="0"/>
              <a:t>Book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1"/>
            <a:ext cx="3657600" cy="676672"/>
          </a:xfrm>
        </p:spPr>
        <p:txBody>
          <a:bodyPr/>
          <a:lstStyle/>
          <a:p>
            <a:pPr algn="ctr"/>
            <a:r>
              <a:rPr lang="es-ES" dirty="0" smtClean="0"/>
              <a:t>X </a:t>
            </a:r>
            <a:r>
              <a:rPr lang="es-ES" dirty="0" err="1" smtClean="0"/>
              <a:t>Serve</a:t>
            </a:r>
            <a:endParaRPr lang="es-ES" dirty="0"/>
          </a:p>
        </p:txBody>
      </p:sp>
      <p:pic>
        <p:nvPicPr>
          <p:cNvPr id="5" name="4 Imagen" descr="images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4581128"/>
            <a:ext cx="2160240" cy="159741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5 Imagen" descr="images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2492896"/>
            <a:ext cx="2211091" cy="16561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6 Imagen" descr="imagesCAO1O4N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71800" y="4725144"/>
            <a:ext cx="1872208" cy="135451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7 Imagen" descr="imagesCAO6OUG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99992" y="2564904"/>
            <a:ext cx="4362996" cy="8008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8 Imagen" descr="220px-Xserve_cluster_NAS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84168" y="3645024"/>
            <a:ext cx="1973064" cy="26277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solidFill>
                  <a:srgbClr val="C00000"/>
                </a:solidFill>
                <a:latin typeface="Candara" pitchFamily="34" charset="0"/>
              </a:rPr>
              <a:t>PRODUCTOS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657600" cy="676672"/>
          </a:xfrm>
        </p:spPr>
        <p:txBody>
          <a:bodyPr/>
          <a:lstStyle/>
          <a:p>
            <a:pPr algn="ctr"/>
            <a:r>
              <a:rPr lang="es-ES" dirty="0" err="1" smtClean="0"/>
              <a:t>iPhone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1"/>
            <a:ext cx="3657600" cy="676672"/>
          </a:xfrm>
        </p:spPr>
        <p:txBody>
          <a:bodyPr/>
          <a:lstStyle/>
          <a:p>
            <a:pPr algn="ctr"/>
            <a:r>
              <a:rPr lang="es-ES" dirty="0" err="1" smtClean="0"/>
              <a:t>iPad</a:t>
            </a:r>
            <a:endParaRPr lang="es-ES" dirty="0"/>
          </a:p>
        </p:txBody>
      </p:sp>
      <p:pic>
        <p:nvPicPr>
          <p:cNvPr id="5" name="4 Imagen" descr="untitle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2276872"/>
            <a:ext cx="2448272" cy="22533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5 Imagen" descr="imagesCA5FGX5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7704" y="4800600"/>
            <a:ext cx="2219325" cy="2057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6 Imagen" descr="imagesCAYT79V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24128" y="2708920"/>
            <a:ext cx="2304256" cy="302139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solidFill>
                  <a:srgbClr val="C00000"/>
                </a:solidFill>
                <a:latin typeface="Candara" pitchFamily="34" charset="0"/>
              </a:rPr>
              <a:t>PRODUCTOS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27584" y="1628800"/>
            <a:ext cx="7571184" cy="892696"/>
          </a:xfrm>
        </p:spPr>
        <p:txBody>
          <a:bodyPr/>
          <a:lstStyle/>
          <a:p>
            <a:pPr algn="ctr"/>
            <a:r>
              <a:rPr lang="es-ES" dirty="0" err="1" smtClean="0"/>
              <a:t>iPod</a:t>
            </a:r>
            <a:endParaRPr lang="es-ES" dirty="0"/>
          </a:p>
        </p:txBody>
      </p:sp>
      <p:pic>
        <p:nvPicPr>
          <p:cNvPr id="5" name="4 Imagen" descr="images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700808"/>
            <a:ext cx="3293145" cy="259026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5 Imagen" descr="imagesCA1MDSG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4581128"/>
            <a:ext cx="3384376" cy="19888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6 Imagen" descr="imagesCA3PR6X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04248" y="5229200"/>
            <a:ext cx="1885752" cy="125488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7 Imagen" descr="imagesCAQMVSNK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0" y="2348880"/>
            <a:ext cx="3796060" cy="238762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8 Imagen" descr="imagesCAH7IOK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27984" y="5013176"/>
            <a:ext cx="1882130" cy="15967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solidFill>
                  <a:srgbClr val="C00000"/>
                </a:solidFill>
                <a:latin typeface="Candara" pitchFamily="34" charset="0"/>
              </a:rPr>
              <a:t>SOFTWARE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Suite </a:t>
            </a:r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iLife</a:t>
            </a:r>
            <a:endParaRPr lang="es-ES" dirty="0" smtClean="0">
              <a:solidFill>
                <a:schemeClr val="accent1">
                  <a:lumMod val="50000"/>
                </a:schemeClr>
              </a:solidFill>
              <a:latin typeface="Candara" pitchFamily="34" charset="0"/>
            </a:endParaRPr>
          </a:p>
          <a:p>
            <a:pPr lvl="1"/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iPhoto</a:t>
            </a:r>
            <a:endParaRPr lang="es-ES" dirty="0" smtClean="0">
              <a:solidFill>
                <a:schemeClr val="accent1">
                  <a:lumMod val="50000"/>
                </a:schemeClr>
              </a:solidFill>
              <a:latin typeface="Candara" pitchFamily="34" charset="0"/>
            </a:endParaRPr>
          </a:p>
          <a:p>
            <a:pPr lvl="1"/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iWeb</a:t>
            </a:r>
            <a:endParaRPr lang="es-ES" dirty="0" smtClean="0">
              <a:solidFill>
                <a:schemeClr val="accent1">
                  <a:lumMod val="50000"/>
                </a:schemeClr>
              </a:solidFill>
              <a:latin typeface="Candara" pitchFamily="34" charset="0"/>
            </a:endParaRPr>
          </a:p>
          <a:p>
            <a:pPr lvl="1"/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iMovie</a:t>
            </a:r>
            <a:endParaRPr lang="es-ES" dirty="0" smtClean="0">
              <a:solidFill>
                <a:schemeClr val="accent1">
                  <a:lumMod val="50000"/>
                </a:schemeClr>
              </a:solidFill>
              <a:latin typeface="Candara" pitchFamily="34" charset="0"/>
            </a:endParaRPr>
          </a:p>
          <a:p>
            <a:pPr lvl="1"/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GarageBand</a:t>
            </a:r>
            <a:endParaRPr lang="es-ES" dirty="0" smtClean="0">
              <a:solidFill>
                <a:schemeClr val="accent1">
                  <a:lumMod val="50000"/>
                </a:schemeClr>
              </a:solidFill>
              <a:latin typeface="Candara" pitchFamily="34" charset="0"/>
            </a:endParaRPr>
          </a:p>
          <a:p>
            <a:pPr lvl="1"/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iDVD</a:t>
            </a:r>
            <a:endParaRPr lang="es-ES" dirty="0" smtClean="0">
              <a:solidFill>
                <a:schemeClr val="accent1">
                  <a:lumMod val="50000"/>
                </a:schemeClr>
              </a:solidFill>
              <a:latin typeface="Candara" pitchFamily="34" charset="0"/>
            </a:endParaRPr>
          </a:p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Suite </a:t>
            </a:r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iWork</a:t>
            </a:r>
            <a:endParaRPr lang="es-ES" dirty="0" smtClean="0">
              <a:solidFill>
                <a:schemeClr val="accent1">
                  <a:lumMod val="50000"/>
                </a:schemeClr>
              </a:solidFill>
              <a:latin typeface="Candara" pitchFamily="34" charset="0"/>
            </a:endParaRPr>
          </a:p>
          <a:p>
            <a:pPr lvl="1"/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Keynote</a:t>
            </a:r>
            <a:endParaRPr lang="es-ES" dirty="0" smtClean="0">
              <a:solidFill>
                <a:schemeClr val="accent1">
                  <a:lumMod val="50000"/>
                </a:schemeClr>
              </a:solidFill>
              <a:latin typeface="Candara" pitchFamily="34" charset="0"/>
            </a:endParaRPr>
          </a:p>
          <a:p>
            <a:pPr lvl="1"/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Pages</a:t>
            </a:r>
            <a:endParaRPr lang="es-ES" dirty="0" smtClean="0">
              <a:solidFill>
                <a:schemeClr val="accent1">
                  <a:lumMod val="50000"/>
                </a:schemeClr>
              </a:solidFill>
              <a:latin typeface="Candara" pitchFamily="34" charset="0"/>
            </a:endParaRPr>
          </a:p>
          <a:p>
            <a:pPr lvl="1"/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Numbers</a:t>
            </a:r>
            <a:endParaRPr lang="es-ES" dirty="0" smtClean="0">
              <a:solidFill>
                <a:schemeClr val="accent1">
                  <a:lumMod val="50000"/>
                </a:schemeClr>
              </a:solidFill>
              <a:latin typeface="Candara" pitchFamily="34" charset="0"/>
            </a:endParaRPr>
          </a:p>
          <a:p>
            <a:endParaRPr lang="es-ES" dirty="0">
              <a:solidFill>
                <a:schemeClr val="accent1">
                  <a:lumMod val="50000"/>
                </a:schemeClr>
              </a:solidFill>
              <a:latin typeface="Candara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340768"/>
            <a:ext cx="3657600" cy="5517232"/>
          </a:xfrm>
        </p:spPr>
        <p:txBody>
          <a:bodyPr>
            <a:normAutofit fontScale="92500"/>
          </a:bodyPr>
          <a:lstStyle/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Aplicaciones profesionales</a:t>
            </a:r>
          </a:p>
          <a:p>
            <a:pPr lvl="1"/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Aperture</a:t>
            </a:r>
            <a:endParaRPr lang="es-ES" dirty="0" smtClean="0">
              <a:solidFill>
                <a:schemeClr val="accent1">
                  <a:lumMod val="50000"/>
                </a:schemeClr>
              </a:solidFill>
              <a:latin typeface="Candara" pitchFamily="34" charset="0"/>
            </a:endParaRPr>
          </a:p>
          <a:p>
            <a:pPr lvl="1"/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Final </a:t>
            </a:r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Cut</a:t>
            </a:r>
            <a:endParaRPr lang="es-ES" dirty="0" smtClean="0">
              <a:solidFill>
                <a:schemeClr val="accent1">
                  <a:lumMod val="50000"/>
                </a:schemeClr>
              </a:solidFill>
              <a:latin typeface="Candara" pitchFamily="34" charset="0"/>
            </a:endParaRPr>
          </a:p>
          <a:p>
            <a:pPr lvl="1"/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Logic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 Studio</a:t>
            </a:r>
          </a:p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Multimedia y otros</a:t>
            </a:r>
          </a:p>
          <a:p>
            <a:pPr lvl="1"/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iTunes</a:t>
            </a:r>
            <a:endParaRPr lang="es-ES" dirty="0" smtClean="0">
              <a:solidFill>
                <a:schemeClr val="accent1">
                  <a:lumMod val="50000"/>
                </a:schemeClr>
              </a:solidFill>
              <a:latin typeface="Candara" pitchFamily="34" charset="0"/>
            </a:endParaRPr>
          </a:p>
          <a:p>
            <a:pPr lvl="1"/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iTunes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Store</a:t>
            </a:r>
            <a:endParaRPr lang="es-ES" dirty="0" smtClean="0">
              <a:solidFill>
                <a:schemeClr val="accent1">
                  <a:lumMod val="50000"/>
                </a:schemeClr>
              </a:solidFill>
              <a:latin typeface="Candara" pitchFamily="34" charset="0"/>
            </a:endParaRPr>
          </a:p>
          <a:p>
            <a:pPr lvl="1"/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App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Store</a:t>
            </a:r>
            <a:endParaRPr lang="es-ES" dirty="0" smtClean="0">
              <a:solidFill>
                <a:schemeClr val="accent1">
                  <a:lumMod val="50000"/>
                </a:schemeClr>
              </a:solidFill>
              <a:latin typeface="Candara" pitchFamily="34" charset="0"/>
            </a:endParaRPr>
          </a:p>
          <a:p>
            <a:pPr lvl="1"/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QuickTime</a:t>
            </a:r>
          </a:p>
          <a:p>
            <a:pPr lvl="1"/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Safari (navegador web)</a:t>
            </a:r>
          </a:p>
          <a:p>
            <a:pPr lvl="1"/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MobileMe</a:t>
            </a:r>
            <a:endParaRPr lang="es-ES" dirty="0" smtClean="0">
              <a:solidFill>
                <a:schemeClr val="accent1">
                  <a:lumMod val="50000"/>
                </a:schemeClr>
              </a:solidFill>
              <a:latin typeface="Candara" pitchFamily="34" charset="0"/>
            </a:endParaRPr>
          </a:p>
          <a:p>
            <a:pPr lvl="1"/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Time Machine</a:t>
            </a:r>
          </a:p>
          <a:p>
            <a:pPr lvl="1"/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Xsan</a:t>
            </a:r>
            <a:endParaRPr lang="es-ES" dirty="0" smtClean="0">
              <a:solidFill>
                <a:schemeClr val="accent1">
                  <a:lumMod val="50000"/>
                </a:schemeClr>
              </a:solidFill>
              <a:latin typeface="Candara" pitchFamily="34" charset="0"/>
            </a:endParaRPr>
          </a:p>
          <a:p>
            <a:endParaRPr lang="es-ES" dirty="0">
              <a:solidFill>
                <a:schemeClr val="accent1">
                  <a:lumMod val="50000"/>
                </a:schemeClr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26064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s-ES" b="1" dirty="0" smtClean="0">
                <a:solidFill>
                  <a:srgbClr val="C00000"/>
                </a:solidFill>
                <a:latin typeface="Candara" pitchFamily="34" charset="0"/>
              </a:rPr>
              <a:t>SISTEMAS OPERATIVOS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Classic</a:t>
            </a:r>
            <a:endParaRPr lang="es-ES" dirty="0" smtClean="0">
              <a:solidFill>
                <a:schemeClr val="accent1">
                  <a:lumMod val="50000"/>
                </a:schemeClr>
              </a:solidFill>
              <a:latin typeface="Candara" pitchFamily="34" charset="0"/>
            </a:endParaRPr>
          </a:p>
          <a:p>
            <a:pPr lvl="1"/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System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 6</a:t>
            </a:r>
          </a:p>
          <a:p>
            <a:pPr lvl="1"/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System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 7</a:t>
            </a:r>
          </a:p>
          <a:p>
            <a:pPr lvl="1"/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Mac OS 8</a:t>
            </a:r>
            <a:endParaRPr lang="es-ES" dirty="0" smtClean="0">
              <a:solidFill>
                <a:schemeClr val="accent1">
                  <a:lumMod val="50000"/>
                </a:schemeClr>
              </a:solidFill>
              <a:latin typeface="Candara" pitchFamily="34" charset="0"/>
              <a:hlinkClick r:id="rId3" tooltip="Mac OS 9"/>
            </a:endParaRPr>
          </a:p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Mac OS X</a:t>
            </a:r>
          </a:p>
          <a:p>
            <a:pPr lvl="1"/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Mac OS x </a:t>
            </a:r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Cheetah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(Versión 10.0)</a:t>
            </a:r>
          </a:p>
          <a:p>
            <a:pPr lvl="1"/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Mac OS X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/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Jaguar(Versión 10.2)</a:t>
            </a:r>
          </a:p>
          <a:p>
            <a:pPr lvl="1"/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Mac OS X </a:t>
            </a:r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Panther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(Versión 10.3)</a:t>
            </a:r>
          </a:p>
          <a:p>
            <a:pPr lvl="1"/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Mac OS X Tiger(Versión 10.4)</a:t>
            </a:r>
          </a:p>
          <a:p>
            <a:pPr lvl="1"/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Mac OS X </a:t>
            </a:r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Leopard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(Versión 10.5)</a:t>
            </a:r>
          </a:p>
          <a:p>
            <a:pPr lvl="1"/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Mac OS X Snow </a:t>
            </a:r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Leopard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(Versión 10.6)</a:t>
            </a:r>
          </a:p>
          <a:p>
            <a:endParaRPr lang="es-ES" dirty="0">
              <a:solidFill>
                <a:schemeClr val="accent1">
                  <a:lumMod val="50000"/>
                </a:schemeClr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332656"/>
            <a:ext cx="3657600" cy="579350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Mac OS X Server</a:t>
            </a:r>
          </a:p>
          <a:p>
            <a:pPr lvl="1"/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Mac OS X Server 1.2</a:t>
            </a:r>
          </a:p>
          <a:p>
            <a:pPr lvl="1"/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Mac OS X Server </a:t>
            </a:r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Cheetah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 (Versión 10.0)</a:t>
            </a:r>
          </a:p>
          <a:p>
            <a:pPr lvl="1"/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Mac OS X Server Puma(Versión 10.1)</a:t>
            </a:r>
          </a:p>
          <a:p>
            <a:pPr lvl="1"/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Mac OS X Server Jaguar (Versión 10.2)</a:t>
            </a:r>
          </a:p>
          <a:p>
            <a:pPr lvl="1"/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Mac OS X Server </a:t>
            </a:r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Panther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 (Versión 10.3)</a:t>
            </a:r>
          </a:p>
          <a:p>
            <a:endParaRPr lang="es-ES" dirty="0">
              <a:solidFill>
                <a:schemeClr val="accent1">
                  <a:lumMod val="50000"/>
                </a:schemeClr>
              </a:solidFill>
              <a:latin typeface="Candara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332656"/>
            <a:ext cx="3657600" cy="5793507"/>
          </a:xfrm>
        </p:spPr>
        <p:txBody>
          <a:bodyPr>
            <a:normAutofit/>
          </a:bodyPr>
          <a:lstStyle/>
          <a:p>
            <a:pPr lvl="1"/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Mac OS X Server Tiger(Versión 10.4)</a:t>
            </a:r>
          </a:p>
          <a:p>
            <a:pPr lvl="1"/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Mac OS X Server </a:t>
            </a:r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Leopard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 (Versión 10.5)</a:t>
            </a:r>
          </a:p>
          <a:p>
            <a:pPr lvl="1"/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Mac OS X Server Snow </a:t>
            </a:r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Leopard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(Versión 10.6)</a:t>
            </a:r>
          </a:p>
          <a:p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iOS</a:t>
            </a:r>
            <a:endParaRPr lang="es-ES" dirty="0" smtClean="0">
              <a:solidFill>
                <a:schemeClr val="accent1">
                  <a:lumMod val="50000"/>
                </a:schemeClr>
              </a:solidFill>
              <a:latin typeface="Candara" pitchFamily="34" charset="0"/>
            </a:endParaRPr>
          </a:p>
          <a:p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iOS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 4</a:t>
            </a:r>
            <a:endParaRPr lang="es-ES" dirty="0">
              <a:solidFill>
                <a:schemeClr val="accent1">
                  <a:lumMod val="50000"/>
                </a:schemeClr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solidFill>
                  <a:srgbClr val="C00000"/>
                </a:solidFill>
                <a:latin typeface="Candara" pitchFamily="34" charset="0"/>
              </a:rPr>
              <a:t>PRECIOS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s-ES" b="1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iPad</a:t>
            </a:r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From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 $499</a:t>
            </a:r>
          </a:p>
          <a:p>
            <a:r>
              <a:rPr lang="es-ES" b="1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iPhone</a:t>
            </a:r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From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 $99</a:t>
            </a:r>
          </a:p>
          <a:p>
            <a:r>
              <a:rPr lang="es-ES" b="1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iPod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s-ES" b="1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shuffle</a:t>
            </a:r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Just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 $49</a:t>
            </a:r>
            <a:b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</a:br>
            <a:r>
              <a:rPr lang="es-ES" b="1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iPod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s-ES" b="1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nano</a:t>
            </a:r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From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 $149</a:t>
            </a:r>
            <a:b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</a:br>
            <a:r>
              <a:rPr lang="es-ES" b="1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iPod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s-ES" b="1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touch</a:t>
            </a:r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From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 $229</a:t>
            </a:r>
            <a:b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</a:br>
            <a:r>
              <a:rPr lang="es-ES" b="1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iPod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s-ES" b="1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classic</a:t>
            </a:r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Just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 $249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  <a:hlinkClick r:id="rId3"/>
              </a:rPr>
              <a:t/>
            </a:r>
            <a:b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  <a:hlinkClick r:id="rId3"/>
              </a:rPr>
            </a:br>
            <a:endParaRPr lang="es-ES" dirty="0">
              <a:solidFill>
                <a:schemeClr val="accent1">
                  <a:lumMod val="50000"/>
                </a:schemeClr>
              </a:solidFill>
              <a:latin typeface="Candara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Apple </a:t>
            </a:r>
            <a:r>
              <a:rPr lang="es-ES" b="1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TV</a:t>
            </a:r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Just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 $99</a:t>
            </a:r>
            <a:b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</a:br>
            <a:r>
              <a:rPr lang="es-ES" b="1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MacBook</a:t>
            </a:r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Just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 $999</a:t>
            </a:r>
            <a:b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</a:br>
            <a:r>
              <a:rPr lang="es-ES" b="1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MacBook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s-ES" b="1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Pro</a:t>
            </a:r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From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 $1199</a:t>
            </a:r>
            <a:b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</a:br>
            <a:r>
              <a:rPr lang="es-ES" b="1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MacBook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s-ES" b="1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Air</a:t>
            </a:r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From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 $1499</a:t>
            </a:r>
            <a:b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</a:b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Mac </a:t>
            </a:r>
            <a:r>
              <a:rPr lang="es-ES" b="1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mini</a:t>
            </a:r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From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 $699</a:t>
            </a:r>
            <a:b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</a:br>
            <a:r>
              <a:rPr lang="es-ES" b="1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iMac</a:t>
            </a:r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From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 $1199</a:t>
            </a:r>
          </a:p>
          <a:p>
            <a:endParaRPr lang="es-ES" dirty="0">
              <a:solidFill>
                <a:schemeClr val="accent1">
                  <a:lumMod val="50000"/>
                </a:schemeClr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1.gstatic.com/images?q=tbn:ANd9GcRLRskTLt6-B1Z4ETOQYtdTOTM4BTvjYAjFibD9vh5cixURls8&amp;t=1&amp;usg=__G5_BgCuSQMb7bu-WVBYlh35tYBs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1856" y="404664"/>
            <a:ext cx="4102144" cy="32849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vert="horz" lIns="45720" rIns="45720" anchor="ctr">
            <a:normAutofit/>
          </a:bodyPr>
          <a:lstStyle/>
          <a:p>
            <a:pPr algn="ctr"/>
            <a:r>
              <a:rPr lang="es-ES" b="1" dirty="0" smtClean="0">
                <a:solidFill>
                  <a:srgbClr val="C00000"/>
                </a:solidFill>
                <a:latin typeface="Candara" pitchFamily="34" charset="0"/>
              </a:rPr>
              <a:t>INGRESOS </a:t>
            </a:r>
            <a:endParaRPr lang="es-ES" b="1" dirty="0">
              <a:solidFill>
                <a:srgbClr val="C00000"/>
              </a:solidFill>
              <a:latin typeface="Candara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4762872" cy="19728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900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	Las ventas de Apple en:</a:t>
            </a:r>
          </a:p>
          <a:p>
            <a:pPr>
              <a:buFont typeface="Arial" pitchFamily="34" charset="0"/>
              <a:buChar char="•"/>
            </a:pPr>
            <a:r>
              <a:rPr lang="es-ES" sz="2900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2008 ascienden a $32.400 millones de dólares.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467544" y="3789040"/>
            <a:ext cx="8064896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ES" sz="2900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2009 obtuvieron $36.500 millones de dólares.</a:t>
            </a:r>
          </a:p>
          <a:p>
            <a:pPr algn="just"/>
            <a:endParaRPr lang="es-ES" sz="2900" dirty="0" smtClean="0">
              <a:solidFill>
                <a:schemeClr val="accent1">
                  <a:lumMod val="50000"/>
                </a:schemeClr>
              </a:solidFill>
              <a:latin typeface="Candara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ES" sz="2900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El tercer trimestre del 2010, su ingreso fue una cifra récord de 15.700 millones de dólares.</a:t>
            </a:r>
          </a:p>
          <a:p>
            <a:pPr algn="just"/>
            <a:endParaRPr lang="es-ES" sz="2900" dirty="0">
              <a:solidFill>
                <a:schemeClr val="accent1">
                  <a:lumMod val="50000"/>
                </a:schemeClr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solidFill>
                  <a:srgbClr val="C00000"/>
                </a:solidFill>
                <a:latin typeface="Candara" pitchFamily="34" charset="0"/>
              </a:rPr>
              <a:t>BIBLIOGRAFÍA</a:t>
            </a:r>
            <a:endParaRPr lang="es-ES" b="1" dirty="0">
              <a:solidFill>
                <a:srgbClr val="C00000"/>
              </a:solidFill>
              <a:latin typeface="Candara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Apple-</a:t>
            </a:r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wikipedia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, la enciclopedia libre</a:t>
            </a:r>
          </a:p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http://maczana.es</a:t>
            </a:r>
          </a:p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appleweblog.com</a:t>
            </a:r>
          </a:p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http://store.apple.com</a:t>
            </a:r>
          </a:p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http://www.apple.com</a:t>
            </a:r>
          </a:p>
          <a:p>
            <a:endParaRPr lang="es-ES" dirty="0" smtClean="0">
              <a:solidFill>
                <a:schemeClr val="accent1">
                  <a:lumMod val="50000"/>
                </a:schemeClr>
              </a:solidFill>
              <a:latin typeface="Candara" pitchFamily="34" charset="0"/>
            </a:endParaRPr>
          </a:p>
          <a:p>
            <a:pPr>
              <a:buNone/>
            </a:pPr>
            <a:endParaRPr lang="es-ES" dirty="0">
              <a:solidFill>
                <a:schemeClr val="accent1">
                  <a:lumMod val="50000"/>
                </a:schemeClr>
              </a:solidFill>
              <a:latin typeface="Candara" pitchFamily="34" charset="0"/>
            </a:endParaRPr>
          </a:p>
        </p:txBody>
      </p:sp>
      <p:pic>
        <p:nvPicPr>
          <p:cNvPr id="1026" name="Picture 2" descr="C:\Documents and Settings\Administrador\Mis documentos\Mis imágenes\imagesCAIBUVI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2780928"/>
            <a:ext cx="3240360" cy="377003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3789040"/>
            <a:ext cx="6480048" cy="1027544"/>
          </a:xfrm>
        </p:spPr>
        <p:txBody>
          <a:bodyPr>
            <a:normAutofit/>
          </a:bodyPr>
          <a:lstStyle/>
          <a:p>
            <a:r>
              <a:rPr lang="es-ES" sz="5500" dirty="0" smtClean="0"/>
              <a:t>APPLE   COMPUTER</a:t>
            </a:r>
            <a:endParaRPr lang="es-ES" sz="55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44008" y="5301208"/>
            <a:ext cx="4320480" cy="1296144"/>
          </a:xfrm>
        </p:spPr>
        <p:txBody>
          <a:bodyPr>
            <a:noAutofit/>
          </a:bodyPr>
          <a:lstStyle/>
          <a:p>
            <a:r>
              <a:rPr lang="es-ES" sz="2500" b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MARIA FERNANDA VELEZ</a:t>
            </a:r>
          </a:p>
          <a:p>
            <a:r>
              <a:rPr lang="es-ES" sz="2500" b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SONNIA ZAPATA</a:t>
            </a:r>
          </a:p>
        </p:txBody>
      </p:sp>
      <p:pic>
        <p:nvPicPr>
          <p:cNvPr id="1026" name="Picture 2" descr="C:\Documents and Settings\Administrador\Mis documentos\Mis imágenes\imagesCAPMAYW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32656"/>
            <a:ext cx="2664296" cy="31126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solidFill>
                  <a:srgbClr val="C00000"/>
                </a:solidFill>
                <a:latin typeface="Candara" pitchFamily="34" charset="0"/>
              </a:rPr>
              <a:t>SUS INICIOS</a:t>
            </a:r>
            <a:endParaRPr lang="es-ES" b="1" dirty="0">
              <a:solidFill>
                <a:srgbClr val="C00000"/>
              </a:solidFill>
              <a:latin typeface="Candara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466728" cy="4525963"/>
          </a:xfrm>
        </p:spPr>
        <p:txBody>
          <a:bodyPr>
            <a:noAutofit/>
          </a:bodyPr>
          <a:lstStyle/>
          <a:p>
            <a:pPr algn="just"/>
            <a:r>
              <a:rPr lang="es-ES" sz="2900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Steve </a:t>
            </a:r>
            <a:r>
              <a:rPr lang="es-ES" sz="2900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Jobs</a:t>
            </a:r>
            <a:r>
              <a:rPr lang="es-ES" sz="2900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 y </a:t>
            </a:r>
            <a:r>
              <a:rPr lang="es-ES" sz="2900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Wozniac</a:t>
            </a:r>
            <a:r>
              <a:rPr lang="es-ES" sz="2900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, dos ingenieros, comenzaron en 1976 a crear el primer ordenador.</a:t>
            </a:r>
          </a:p>
          <a:p>
            <a:pPr algn="just"/>
            <a:r>
              <a:rPr lang="es-ES" sz="2900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Lograron vender 50 unidades.</a:t>
            </a:r>
          </a:p>
          <a:p>
            <a:pPr algn="just"/>
            <a:r>
              <a:rPr lang="es-ES" sz="2900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Aparecieron Apple I y Apple II.</a:t>
            </a:r>
          </a:p>
        </p:txBody>
      </p:sp>
      <p:pic>
        <p:nvPicPr>
          <p:cNvPr id="1026" name="Picture 2" descr="C:\Documents and Settings\veronik\Mis documentos\Downloads\Apple_I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340768"/>
            <a:ext cx="3081536" cy="2305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Documents and Settings\veronik\Mis documentos\Downloads\250px-Apple-I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3789040"/>
            <a:ext cx="2033724" cy="2708920"/>
          </a:xfrm>
          <a:prstGeom prst="rect">
            <a:avLst/>
          </a:prstGeom>
          <a:ln w="190500" cap="sq">
            <a:solidFill>
              <a:srgbClr val="7030A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5 Imagen" descr="Primer Apple por dentro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3933056"/>
            <a:ext cx="1809750" cy="12096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6 Imagen" descr="Tarjeta del primer Apple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4008" y="5373216"/>
            <a:ext cx="1809750" cy="12096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577" name="Picture 1" descr="C:\Documents and Settings\Administrador\Mis documentos\Mis imágenes\imagesCAEUMIK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7584" y="188640"/>
            <a:ext cx="1584176" cy="15084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solidFill>
                  <a:srgbClr val="C00000"/>
                </a:solidFill>
                <a:latin typeface="Candara" pitchFamily="34" charset="0"/>
              </a:rPr>
              <a:t>PRESENTE</a:t>
            </a:r>
            <a:endParaRPr lang="es-ES" b="1" dirty="0">
              <a:solidFill>
                <a:srgbClr val="C00000"/>
              </a:solidFill>
              <a:latin typeface="Candara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075240" cy="3989039"/>
          </a:xfrm>
        </p:spPr>
        <p:txBody>
          <a:bodyPr>
            <a:noAutofit/>
          </a:bodyPr>
          <a:lstStyle/>
          <a:p>
            <a:pPr algn="just"/>
            <a:r>
              <a:rPr lang="es-ES" sz="2400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En enero del 2010 se presenta al público el </a:t>
            </a:r>
            <a:r>
              <a:rPr lang="es-ES" sz="2400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iPad</a:t>
            </a:r>
            <a:r>
              <a:rPr lang="es-ES" sz="2400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, una nueva clase de dispositivo.</a:t>
            </a:r>
          </a:p>
          <a:p>
            <a:pPr algn="just"/>
            <a:r>
              <a:rPr lang="es-ES" sz="2400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Se anuncia que Apple ha vendido desde el 2001 más de 250 millones de </a:t>
            </a:r>
            <a:r>
              <a:rPr lang="es-ES" sz="2400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iPod’s</a:t>
            </a:r>
            <a:r>
              <a:rPr lang="es-ES" sz="2400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.</a:t>
            </a:r>
          </a:p>
          <a:p>
            <a:pPr algn="just"/>
            <a:r>
              <a:rPr lang="es-ES" sz="2400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En el WWDC Apple presentó su nuevo iPhone4, que recibió varias críticas por sus problemas con el diseño de la antena, ahora, a causa de ese problema, con la compra de un </a:t>
            </a:r>
            <a:r>
              <a:rPr lang="es-ES" sz="2400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iPhone</a:t>
            </a:r>
            <a:r>
              <a:rPr lang="es-ES" sz="2400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 4, regalan una funda </a:t>
            </a:r>
            <a:r>
              <a:rPr lang="es-ES" sz="2400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bungie</a:t>
            </a:r>
            <a:r>
              <a:rPr lang="es-ES" sz="2400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, que supuestamente, hace disminuir los problemas.</a:t>
            </a:r>
          </a:p>
          <a:p>
            <a:endParaRPr lang="es-ES" sz="2400" dirty="0"/>
          </a:p>
        </p:txBody>
      </p:sp>
      <p:pic>
        <p:nvPicPr>
          <p:cNvPr id="22529" name="Picture 1" descr="C:\Documents and Settings\Administrador\Mis documentos\Mis imágenes\imagesCAI1ZF0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7025" y="5010150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 descr="C:\Documents and Settings\Administrador\Mis documentos\Mis imágenes\imagesCA65C8M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188640"/>
            <a:ext cx="1152128" cy="12819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solidFill>
                  <a:srgbClr val="C00000"/>
                </a:solidFill>
                <a:latin typeface="Candara" pitchFamily="34" charset="0"/>
              </a:rPr>
              <a:t>PRESENTE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3484984"/>
          </a:xfrm>
        </p:spPr>
        <p:txBody>
          <a:bodyPr>
            <a:normAutofit fontScale="92500"/>
          </a:bodyPr>
          <a:lstStyle/>
          <a:p>
            <a:pPr algn="just"/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Gracias a ‘Greenpeace’ </a:t>
            </a:r>
            <a:r>
              <a:rPr lang="es-ES" sz="2000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(que lideró una campaña para que Apple dejase de utilizar materiales altamente contaminantes). 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Actualmente Apple ya ha cambiado su política y se pone como líder en la empresa que menos productos tóxicos usa.</a:t>
            </a:r>
          </a:p>
          <a:p>
            <a:pPr algn="just"/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Para noviembre del presente año se creará la posibilidad de imprimir vía </a:t>
            </a:r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Wifi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 en </a:t>
            </a:r>
            <a:r>
              <a:rPr lang="es-ES" b="1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iPad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 de una manera sencilla, fácil y 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GRATIS.</a:t>
            </a:r>
          </a:p>
          <a:p>
            <a:pPr lvl="1" algn="just"/>
            <a:endParaRPr lang="es-ES" b="1" dirty="0" smtClean="0">
              <a:solidFill>
                <a:schemeClr val="accent1">
                  <a:lumMod val="50000"/>
                </a:schemeClr>
              </a:solidFill>
              <a:latin typeface="Candara" pitchFamily="34" charset="0"/>
            </a:endParaRPr>
          </a:p>
          <a:p>
            <a:pPr lvl="1" algn="just"/>
            <a:endParaRPr lang="es-ES" dirty="0">
              <a:solidFill>
                <a:schemeClr val="accent1">
                  <a:lumMod val="50000"/>
                </a:schemeClr>
              </a:solidFill>
              <a:latin typeface="Candara" pitchFamily="34" charset="0"/>
            </a:endParaRPr>
          </a:p>
        </p:txBody>
      </p:sp>
      <p:pic>
        <p:nvPicPr>
          <p:cNvPr id="1027" name="Picture 3" descr="C:\Documents and Settings\Administrador\Mis documentos\Mis imágenes\imagesCAM1H3T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5" y="5177636"/>
            <a:ext cx="2448272" cy="16803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8" name="Picture 4" descr="C:\Documents and Settings\Administrador\Mis documentos\Mis imágenes\imagesCA8RY4R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5133975"/>
            <a:ext cx="2657475" cy="17240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vert="horz" lIns="45720" rIns="45720" anchor="ctr">
            <a:normAutofit/>
          </a:bodyPr>
          <a:lstStyle/>
          <a:p>
            <a:pPr algn="ctr"/>
            <a:r>
              <a:rPr lang="es-ES" b="1" dirty="0" smtClean="0">
                <a:solidFill>
                  <a:srgbClr val="C00000"/>
                </a:solidFill>
                <a:latin typeface="Candara" pitchFamily="34" charset="0"/>
              </a:rPr>
              <a:t>FUTURO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4690864" cy="4997152"/>
          </a:xfrm>
        </p:spPr>
        <p:txBody>
          <a:bodyPr>
            <a:normAutofit fontScale="92500"/>
          </a:bodyPr>
          <a:lstStyle/>
          <a:p>
            <a:pPr algn="just"/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El futuro de Apple es brillante como lo a sido hasta hora siempre innovando sus productos y mejorándolos para que sean los más competentes y efectivos de los mercados mundiales.</a:t>
            </a:r>
          </a:p>
          <a:p>
            <a:pPr algn="just"/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A pesar de la crítica Apple seguirá con sus diseños novedosos.</a:t>
            </a:r>
          </a:p>
          <a:p>
            <a:endParaRPr lang="es-ES" dirty="0"/>
          </a:p>
        </p:txBody>
      </p:sp>
      <p:pic>
        <p:nvPicPr>
          <p:cNvPr id="21505" name="Picture 1" descr="C:\Documents and Settings\Administrador\Mis documentos\Mis imágenes\untitle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196752"/>
            <a:ext cx="3115546" cy="4248472"/>
          </a:xfrm>
          <a:prstGeom prst="rect">
            <a:avLst/>
          </a:prstGeom>
          <a:ln w="38100" cap="sq">
            <a:solidFill>
              <a:srgbClr val="FF0066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vert="horz" lIns="45720" rIns="45720" anchor="ctr">
            <a:normAutofit/>
          </a:bodyPr>
          <a:lstStyle/>
          <a:p>
            <a:pPr algn="ctr"/>
            <a:r>
              <a:rPr lang="es-ES" b="1" dirty="0" smtClean="0">
                <a:solidFill>
                  <a:srgbClr val="C00000"/>
                </a:solidFill>
                <a:latin typeface="Candara" pitchFamily="34" charset="0"/>
              </a:rPr>
              <a:t>FUTURO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075240" cy="2764903"/>
          </a:xfrm>
        </p:spPr>
        <p:txBody>
          <a:bodyPr vert="horz">
            <a:normAutofit/>
          </a:bodyPr>
          <a:lstStyle/>
          <a:p>
            <a:pPr algn="just"/>
            <a:r>
              <a:rPr lang="es-ES" sz="2600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Según comenta el analista </a:t>
            </a:r>
            <a:r>
              <a:rPr lang="es-ES" sz="2600" b="1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Mingchi</a:t>
            </a:r>
            <a:r>
              <a:rPr lang="es-ES" sz="2600" b="1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es-ES" sz="2600" b="1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Kuo</a:t>
            </a:r>
            <a:r>
              <a:rPr lang="es-ES" sz="2600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 en unas declaraciones publicadas, </a:t>
            </a:r>
            <a:r>
              <a:rPr lang="es-ES" sz="2600" b="1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Apple</a:t>
            </a:r>
            <a:r>
              <a:rPr lang="es-ES" sz="2600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 podría lanzar a principios de 2011 un modelo de </a:t>
            </a:r>
            <a:r>
              <a:rPr lang="es-ES" sz="2600" b="1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iPad</a:t>
            </a:r>
            <a:r>
              <a:rPr lang="es-ES" sz="2600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 con un tamaño menor, con una pantalla de entre 5 o 7 pulgadas.</a:t>
            </a:r>
          </a:p>
          <a:p>
            <a:pPr algn="just"/>
            <a:r>
              <a:rPr lang="es-ES" sz="2600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Actualización de Seguridad en </a:t>
            </a:r>
            <a:r>
              <a:rPr lang="es-ES" sz="2600" b="1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Mac’s</a:t>
            </a:r>
            <a:r>
              <a:rPr lang="es-ES" sz="2600" b="1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, </a:t>
            </a:r>
            <a:r>
              <a:rPr lang="es-ES" sz="2600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que permitirá detectar cualquier documento e imagen modificada.</a:t>
            </a:r>
            <a:endParaRPr lang="es-ES" sz="2600" b="1" dirty="0" smtClean="0">
              <a:solidFill>
                <a:schemeClr val="accent1">
                  <a:lumMod val="50000"/>
                </a:schemeClr>
              </a:solidFill>
              <a:latin typeface="Candara" pitchFamily="34" charset="0"/>
            </a:endParaRPr>
          </a:p>
        </p:txBody>
      </p:sp>
      <p:pic>
        <p:nvPicPr>
          <p:cNvPr id="20482" name="Picture 2" descr="http://maczana.es/wp-content/uploads/2010/06/software-upda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00050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solidFill>
                  <a:srgbClr val="C00000"/>
                </a:solidFill>
                <a:latin typeface="Candara" pitchFamily="34" charset="0"/>
              </a:rPr>
              <a:t>DIRECTIVOS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vert="horz">
            <a:normAutofit fontScale="92500" lnSpcReduction="20000"/>
          </a:bodyPr>
          <a:lstStyle/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Steve </a:t>
            </a:r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Jobs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: CEO</a:t>
            </a:r>
          </a:p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Timothy D. Cook: COO</a:t>
            </a:r>
          </a:p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Bertrand </a:t>
            </a:r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Serlet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: vicepresidente de ingeniería de software</a:t>
            </a:r>
          </a:p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Scott </a:t>
            </a:r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Forstall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: vicepresidente de software de </a:t>
            </a:r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iPhone</a:t>
            </a:r>
            <a:endParaRPr lang="es-ES" dirty="0" smtClean="0">
              <a:solidFill>
                <a:schemeClr val="accent1">
                  <a:lumMod val="50000"/>
                </a:schemeClr>
              </a:solidFill>
              <a:latin typeface="Candara" pitchFamily="34" charset="0"/>
            </a:endParaRPr>
          </a:p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Jonathan </a:t>
            </a:r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Ive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: vicepresidente de diseño industrial</a:t>
            </a:r>
          </a:p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Peter </a:t>
            </a:r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Oppenheimer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: CFO</a:t>
            </a:r>
          </a:p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Philip W. </a:t>
            </a:r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Schiller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: vicepresidente de mercadeo mundial</a:t>
            </a:r>
          </a:p>
          <a:p>
            <a:endParaRPr lang="es-ES" dirty="0">
              <a:solidFill>
                <a:schemeClr val="accent1">
                  <a:lumMod val="50000"/>
                </a:schemeClr>
              </a:solidFill>
              <a:latin typeface="Candara" pitchFamily="34" charset="0"/>
            </a:endParaRPr>
          </a:p>
        </p:txBody>
      </p:sp>
      <p:pic>
        <p:nvPicPr>
          <p:cNvPr id="19458" name="Picture 2" descr="http://t0.gstatic.com/images?q=tbn:ANd9GcR03e0Vpj7D4YGKw6RPMJn4qvaIQXz5G4jmq2Rp-BW5W5K4a1M&amp;t=1&amp;usg=__PuhuY__wWg3EKnYknvoeFPkdNUY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260648"/>
            <a:ext cx="2209800" cy="20669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solidFill>
                  <a:srgbClr val="C00000"/>
                </a:solidFill>
                <a:latin typeface="Candara" pitchFamily="34" charset="0"/>
              </a:rPr>
              <a:t>PRODUCTOS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657600" cy="748680"/>
          </a:xfrm>
        </p:spPr>
        <p:txBody>
          <a:bodyPr/>
          <a:lstStyle/>
          <a:p>
            <a:pPr algn="ctr"/>
            <a:r>
              <a:rPr lang="es-ES" dirty="0" smtClean="0"/>
              <a:t>Mac PC</a:t>
            </a:r>
            <a:endParaRPr lang="es-ES" dirty="0"/>
          </a:p>
        </p:txBody>
      </p:sp>
      <p:pic>
        <p:nvPicPr>
          <p:cNvPr id="5" name="4 Marcador de contenido" descr="images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11560" y="2564905"/>
            <a:ext cx="2376264" cy="17795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5 Imagen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1640" y="4581128"/>
            <a:ext cx="3301338" cy="198080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2 Marcador de contenido"/>
          <p:cNvSpPr txBox="1">
            <a:spLocks/>
          </p:cNvSpPr>
          <p:nvPr/>
        </p:nvSpPr>
        <p:spPr>
          <a:xfrm>
            <a:off x="4572000" y="1700808"/>
            <a:ext cx="3657600" cy="7486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20624" marR="0" lvl="0" indent="-38404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s-E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Mini Mac</a:t>
            </a:r>
            <a:endParaRPr kumimoji="0" lang="es-E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7 Imagen" descr="imagesCAE0FH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20072" y="2708920"/>
            <a:ext cx="3240360" cy="232327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écnic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264</TotalTime>
  <Words>385</Words>
  <Application>Microsoft Office PowerPoint</Application>
  <PresentationFormat>Presentación en pantalla (4:3)</PresentationFormat>
  <Paragraphs>114</Paragraphs>
  <Slides>18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Técnico</vt:lpstr>
      <vt:lpstr>Diapositiva 1</vt:lpstr>
      <vt:lpstr>APPLE   COMPUTER</vt:lpstr>
      <vt:lpstr>SUS INICIOS</vt:lpstr>
      <vt:lpstr>PRESENTE</vt:lpstr>
      <vt:lpstr>PRESENTE</vt:lpstr>
      <vt:lpstr>FUTURO</vt:lpstr>
      <vt:lpstr>FUTURO</vt:lpstr>
      <vt:lpstr>DIRECTIVOS </vt:lpstr>
      <vt:lpstr>PRODUCTOS</vt:lpstr>
      <vt:lpstr>PRODUCTOS</vt:lpstr>
      <vt:lpstr>PRODUCTOS</vt:lpstr>
      <vt:lpstr>PRODUCTOS</vt:lpstr>
      <vt:lpstr>SOFTWARE </vt:lpstr>
      <vt:lpstr>SISTEMAS OPERATIVOS </vt:lpstr>
      <vt:lpstr>Diapositiva 15</vt:lpstr>
      <vt:lpstr>PRECIOS </vt:lpstr>
      <vt:lpstr>INGRESOS </vt:lpstr>
      <vt:lpstr>BIBLIOGRAFÍA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APPLE COMPUTER</dc:title>
  <dc:creator>Valued Acer Customer</dc:creator>
  <cp:lastModifiedBy>User</cp:lastModifiedBy>
  <cp:revision>38</cp:revision>
  <dcterms:created xsi:type="dcterms:W3CDTF">2010-10-13T22:12:55Z</dcterms:created>
  <dcterms:modified xsi:type="dcterms:W3CDTF">2010-10-26T16:44:23Z</dcterms:modified>
</cp:coreProperties>
</file>