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5E8418-F2A7-4E70-B5D0-65A73B6430CD}" type="datetimeFigureOut">
              <a:rPr lang="es-ES" smtClean="0"/>
              <a:pPr/>
              <a:t>26/10/2010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375CC96-3BFD-49C6-AB76-8957B7C28E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estrosdelweb.com/principiantes/glosario/" TargetMode="External"/><Relationship Id="rId2" Type="http://schemas.openxmlformats.org/officeDocument/2006/relationships/hyperlink" Target="http://www.noticiastelecom.com/index.php?option=com_content&amp;view=article&amp;id=440:cisco-deja-atras-a-sus-rivales&amp;catid=13:redes&amp;Itemid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co.com/" TargetMode="External"/><Relationship Id="rId5" Type="http://schemas.openxmlformats.org/officeDocument/2006/relationships/hyperlink" Target="http://www.cisco.com/web/LA/cisco/breve/index.html" TargetMode="External"/><Relationship Id="rId4" Type="http://schemas.openxmlformats.org/officeDocument/2006/relationships/hyperlink" Target="http://www.twenga.es/precios-851-Integrated-Services-Router-CISCO-Router-39434-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CCSP" TargetMode="External"/><Relationship Id="rId3" Type="http://schemas.openxmlformats.org/officeDocument/2006/relationships/hyperlink" Target="http://es.wikipedia.org/w/index.php?title=CCDP&amp;action=edit&amp;redlink=1" TargetMode="External"/><Relationship Id="rId7" Type="http://schemas.openxmlformats.org/officeDocument/2006/relationships/hyperlink" Target="http://es.wikipedia.org/wiki/CCNP" TargetMode="External"/><Relationship Id="rId2" Type="http://schemas.openxmlformats.org/officeDocument/2006/relationships/hyperlink" Target="http://es.wikipedia.org/w/index.php?title=CCD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CNA" TargetMode="External"/><Relationship Id="rId5" Type="http://schemas.openxmlformats.org/officeDocument/2006/relationships/hyperlink" Target="http://es.wikipedia.org/w/index.php?title=CCIP&amp;action=edit&amp;redlink=1" TargetMode="External"/><Relationship Id="rId4" Type="http://schemas.openxmlformats.org/officeDocument/2006/relationships/hyperlink" Target="http://es.wikipedia.org/wiki/CCIE" TargetMode="Externa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s.wikipedia.org/w/index.php?title=Academias_de_Networking_Cisco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newsroom.cisco.com/dlls/innovators/video_systems/index.html" TargetMode="External"/><Relationship Id="rId3" Type="http://schemas.openxmlformats.org/officeDocument/2006/relationships/hyperlink" Target="http://newsroom.cisco.com/dlls/innovators/wireless/index.html" TargetMode="External"/><Relationship Id="rId7" Type="http://schemas.openxmlformats.org/officeDocument/2006/relationships/hyperlink" Target="http://newsroom.cisco.com/dlls/innovators/storage_networking/index.html" TargetMode="External"/><Relationship Id="rId2" Type="http://schemas.openxmlformats.org/officeDocument/2006/relationships/hyperlink" Target="http://newsroom.cisco.com/dlls/innovators/VoIP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room.cisco.com/dlls/innovators/vpn_security/index.html" TargetMode="External"/><Relationship Id="rId5" Type="http://schemas.openxmlformats.org/officeDocument/2006/relationships/hyperlink" Target="http://newsroom.cisco.com/dlls/innovators/application_networking_services/index.html" TargetMode="External"/><Relationship Id="rId4" Type="http://schemas.openxmlformats.org/officeDocument/2006/relationships/hyperlink" Target="http://newsroom.cisco.com/dlls/innovators/home_network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4664"/>
            <a:ext cx="6696744" cy="468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611560" y="5445225"/>
            <a:ext cx="3168352" cy="6771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_tradnl" sz="2000" dirty="0" smtClean="0">
                <a:latin typeface="Comic Sans MS" pitchFamily="66" charset="0"/>
              </a:rPr>
              <a:t>Integrantes</a:t>
            </a:r>
            <a:r>
              <a:rPr lang="es-ES_tradnl" dirty="0" smtClean="0">
                <a:latin typeface="Comic Sans MS" pitchFamily="66" charset="0"/>
              </a:rPr>
              <a:t>:</a:t>
            </a:r>
          </a:p>
          <a:p>
            <a:r>
              <a:rPr lang="es-ES_tradnl" dirty="0" smtClean="0">
                <a:latin typeface="Comic Sans MS" pitchFamily="66" charset="0"/>
              </a:rPr>
              <a:t>Ronald Barzola Rodríguez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779912" y="5733256"/>
            <a:ext cx="288032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_tradnl" dirty="0" smtClean="0">
                <a:latin typeface="Comic Sans MS" pitchFamily="66" charset="0"/>
              </a:rPr>
              <a:t>Henry Pacheco  Loaiza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>
                <a:latin typeface="Comic Sans MS" pitchFamily="66" charset="0"/>
              </a:rPr>
              <a:t>Innovación </a:t>
            </a:r>
            <a:r>
              <a:rPr lang="es-ES" sz="4000" dirty="0" smtClean="0">
                <a:latin typeface="Comic Sans MS" pitchFamily="66" charset="0"/>
              </a:rPr>
              <a:t>y Desarrollo</a:t>
            </a:r>
            <a:r>
              <a:rPr lang="es-ES" dirty="0" smtClean="0">
                <a:latin typeface="Comic Sans MS" pitchFamily="66" charset="0"/>
              </a:rPr>
              <a:t/>
            </a:r>
            <a:br>
              <a:rPr lang="es-ES" dirty="0" smtClean="0">
                <a:latin typeface="Comic Sans MS" pitchFamily="66" charset="0"/>
              </a:rPr>
            </a:b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Comic Sans MS" pitchFamily="66" charset="0"/>
              </a:rPr>
              <a:t>Cisco innova de diferentes maneras: </a:t>
            </a:r>
            <a:endParaRPr lang="es-ES" sz="2800" dirty="0" smtClean="0">
              <a:latin typeface="Comic Sans MS" pitchFamily="66" charset="0"/>
            </a:endParaRPr>
          </a:p>
          <a:p>
            <a:r>
              <a:rPr lang="es-ES" sz="2800" dirty="0" smtClean="0">
                <a:latin typeface="Comic Sans MS" pitchFamily="66" charset="0"/>
              </a:rPr>
              <a:t>A</a:t>
            </a:r>
            <a:r>
              <a:rPr lang="es-ES" sz="2800" dirty="0" smtClean="0">
                <a:latin typeface="Comic Sans MS" pitchFamily="66" charset="0"/>
              </a:rPr>
              <a:t> </a:t>
            </a:r>
            <a:r>
              <a:rPr lang="es-ES" sz="2800" dirty="0" smtClean="0">
                <a:latin typeface="Comic Sans MS" pitchFamily="66" charset="0"/>
              </a:rPr>
              <a:t>través del desarrollo y la expansión de tecnologías después de su invención inicial, </a:t>
            </a:r>
            <a:r>
              <a:rPr lang="es-ES" sz="2800" dirty="0" smtClean="0">
                <a:latin typeface="Comic Sans MS" pitchFamily="66" charset="0"/>
              </a:rPr>
              <a:t>y</a:t>
            </a:r>
          </a:p>
          <a:p>
            <a:r>
              <a:rPr lang="es-ES" sz="2800" dirty="0" smtClean="0">
                <a:latin typeface="Comic Sans MS" pitchFamily="66" charset="0"/>
              </a:rPr>
              <a:t> </a:t>
            </a:r>
            <a:r>
              <a:rPr lang="es-ES" sz="2800" dirty="0" smtClean="0">
                <a:latin typeface="Comic Sans MS" pitchFamily="66" charset="0"/>
              </a:rPr>
              <a:t>A</a:t>
            </a:r>
            <a:r>
              <a:rPr lang="es-ES" sz="2800" dirty="0" smtClean="0">
                <a:latin typeface="Comic Sans MS" pitchFamily="66" charset="0"/>
              </a:rPr>
              <a:t> </a:t>
            </a:r>
            <a:r>
              <a:rPr lang="es-ES" sz="2800" dirty="0" smtClean="0">
                <a:latin typeface="Comic Sans MS" pitchFamily="66" charset="0"/>
              </a:rPr>
              <a:t>través de tecnología adyacente y extensión de mercado.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dirty="0" smtClean="0">
                <a:latin typeface="Comic Sans MS" pitchFamily="66" charset="0"/>
              </a:rPr>
              <a:t>Cultura de la innovación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latin typeface="Comic Sans MS" pitchFamily="66" charset="0"/>
              </a:rPr>
              <a:t>Desarrollo Orgánico. $3.220 millones de dólares más gastos en Investigación y Desarrollo (R&amp;D, por sus siglas en inglés) durante el año fiscal 2005. </a:t>
            </a:r>
          </a:p>
          <a:p>
            <a:r>
              <a:rPr lang="es-ES" sz="2800" dirty="0" smtClean="0">
                <a:latin typeface="Comic Sans MS" pitchFamily="66" charset="0"/>
              </a:rPr>
              <a:t>Activa adquisición o inversión en compañías innovadoras. Cisco ha adquirido 108 empresas desde el año 1993.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>
                <a:latin typeface="Comic Sans MS" pitchFamily="66" charset="0"/>
              </a:rPr>
              <a:t>Empresas adquiridas en los últimos años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Scientific</a:t>
            </a:r>
            <a:r>
              <a:rPr lang="es-ES" sz="2800" b="1" dirty="0" smtClean="0">
                <a:latin typeface="Comic Sans MS" pitchFamily="66" charset="0"/>
              </a:rPr>
              <a:t> </a:t>
            </a:r>
            <a:r>
              <a:rPr lang="es-E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Atlanta</a:t>
            </a:r>
            <a:r>
              <a:rPr lang="es-ES" sz="2800" dirty="0" smtClean="0">
                <a:latin typeface="Comic Sans MS" pitchFamily="66" charset="0"/>
              </a:rPr>
              <a:t>: Empresa líder en sistemas de televisión. Tienen equipos para cabeceras digitales, decodificadores digitales y sistema acceso condicional.</a:t>
            </a:r>
          </a:p>
          <a:p>
            <a:pPr lvl="0"/>
            <a:r>
              <a:rPr lang="es-E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Webex</a:t>
            </a:r>
            <a:r>
              <a:rPr lang="es-ES" sz="2800" dirty="0" smtClean="0">
                <a:latin typeface="Comic Sans MS" pitchFamily="66" charset="0"/>
              </a:rPr>
              <a:t>: Herramientas de colaboración.</a:t>
            </a:r>
          </a:p>
          <a:p>
            <a:pPr lvl="0"/>
            <a:r>
              <a:rPr lang="es-E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Linksys</a:t>
            </a:r>
            <a:r>
              <a:rPr lang="es-ES" sz="2800" dirty="0" smtClean="0">
                <a:latin typeface="Comic Sans MS" pitchFamily="66" charset="0"/>
              </a:rPr>
              <a:t>: Equipos terminales (CPEs) para el mercado residencial.</a:t>
            </a:r>
          </a:p>
          <a:p>
            <a:pPr lvl="0"/>
            <a:r>
              <a:rPr lang="es-E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Tandberg</a:t>
            </a:r>
            <a:r>
              <a:rPr lang="es-ES" sz="2800" dirty="0" smtClean="0">
                <a:latin typeface="Comic Sans MS" pitchFamily="66" charset="0"/>
              </a:rPr>
              <a:t>: Sistemas de </a:t>
            </a:r>
            <a:r>
              <a:rPr lang="es-ES" sz="2800" dirty="0" smtClean="0">
                <a:latin typeface="Comic Sans MS" pitchFamily="66" charset="0"/>
              </a:rPr>
              <a:t>videoconferencia.</a:t>
            </a:r>
            <a:endParaRPr lang="es-ES" sz="2800" dirty="0" smtClean="0">
              <a:latin typeface="Comic Sans MS" pitchFamily="66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>
                <a:latin typeface="Comic Sans MS" pitchFamily="66" charset="0"/>
              </a:rPr>
              <a:t>Costo de mercado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latin typeface="Comic Sans MS" pitchFamily="66" charset="0"/>
              </a:rPr>
              <a:t>Algunos de sus productos son:</a:t>
            </a:r>
          </a:p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 t="25691" b="22516"/>
          <a:stretch>
            <a:fillRect/>
          </a:stretch>
        </p:blipFill>
        <p:spPr bwMode="auto">
          <a:xfrm>
            <a:off x="395536" y="2276872"/>
            <a:ext cx="309634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3635896" y="2492896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Comic Sans MS" pitchFamily="66" charset="0"/>
              </a:rPr>
              <a:t>CISCO 878 </a:t>
            </a:r>
            <a:r>
              <a:rPr lang="es-ES" b="1" dirty="0" err="1">
                <a:latin typeface="Comic Sans MS" pitchFamily="66" charset="0"/>
              </a:rPr>
              <a:t>Integrated</a:t>
            </a:r>
            <a:r>
              <a:rPr lang="es-ES" b="1" dirty="0">
                <a:latin typeface="Comic Sans MS" pitchFamily="66" charset="0"/>
              </a:rPr>
              <a:t> </a:t>
            </a:r>
            <a:r>
              <a:rPr lang="es-ES" b="1" dirty="0" err="1">
                <a:latin typeface="Comic Sans MS" pitchFamily="66" charset="0"/>
              </a:rPr>
              <a:t>Services</a:t>
            </a:r>
            <a:r>
              <a:rPr lang="es-ES" b="1" dirty="0">
                <a:latin typeface="Comic Sans MS" pitchFamily="66" charset="0"/>
              </a:rPr>
              <a:t> </a:t>
            </a:r>
            <a:r>
              <a:rPr lang="es-ES" b="1" dirty="0" err="1">
                <a:latin typeface="Comic Sans MS" pitchFamily="66" charset="0"/>
              </a:rPr>
              <a:t>Router</a:t>
            </a:r>
            <a:r>
              <a:rPr lang="es-ES" dirty="0">
                <a:latin typeface="Comic Sans MS" pitchFamily="66" charset="0"/>
              </a:rPr>
              <a:t> </a:t>
            </a:r>
            <a:r>
              <a:rPr lang="es-ES" dirty="0" smtClean="0">
                <a:latin typeface="Comic Sans MS" pitchFamily="66" charset="0"/>
              </a:rPr>
              <a:t> </a:t>
            </a:r>
            <a:endParaRPr lang="es-ES" dirty="0">
              <a:latin typeface="Comic Sans MS" pitchFamily="66" charset="0"/>
            </a:endParaRPr>
          </a:p>
          <a:p>
            <a:r>
              <a:rPr lang="es-ES" dirty="0">
                <a:latin typeface="Comic Sans MS" pitchFamily="66" charset="0"/>
              </a:rPr>
              <a:t>Valor </a:t>
            </a:r>
            <a:r>
              <a:rPr lang="es-ES" dirty="0" err="1">
                <a:latin typeface="Comic Sans MS" pitchFamily="66" charset="0"/>
              </a:rPr>
              <a:t>estimedo</a:t>
            </a:r>
            <a:r>
              <a:rPr lang="es-ES" dirty="0">
                <a:latin typeface="Comic Sans MS" pitchFamily="66" charset="0"/>
              </a:rPr>
              <a:t>:  € 374 a € 531</a:t>
            </a:r>
          </a:p>
        </p:txBody>
      </p:sp>
      <p:pic>
        <p:nvPicPr>
          <p:cNvPr id="6" name="5 Imagen"/>
          <p:cNvPicPr/>
          <p:nvPr/>
        </p:nvPicPr>
        <p:blipFill>
          <a:blip r:embed="rId3" cstate="print"/>
          <a:srcRect t="25632" b="22781"/>
          <a:stretch>
            <a:fillRect/>
          </a:stretch>
        </p:blipFill>
        <p:spPr bwMode="auto">
          <a:xfrm>
            <a:off x="395536" y="4077072"/>
            <a:ext cx="3168352" cy="141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3707904" y="4149080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Comic Sans MS" pitchFamily="66" charset="0"/>
              </a:rPr>
              <a:t>CISCO 881 Ethernet Security </a:t>
            </a:r>
            <a:r>
              <a:rPr lang="es-ES" b="1" dirty="0" err="1">
                <a:latin typeface="Comic Sans MS" pitchFamily="66" charset="0"/>
              </a:rPr>
              <a:t>Router</a:t>
            </a:r>
            <a:r>
              <a:rPr lang="es-ES" dirty="0">
                <a:latin typeface="Comic Sans MS" pitchFamily="66" charset="0"/>
              </a:rPr>
              <a:t> </a:t>
            </a:r>
          </a:p>
          <a:p>
            <a:r>
              <a:rPr lang="es-ES" dirty="0">
                <a:latin typeface="Comic Sans MS" pitchFamily="66" charset="0"/>
              </a:rPr>
              <a:t>  Precio estimado: de € 335 a € 556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Comic Sans MS" pitchFamily="66" charset="0"/>
              </a:rPr>
              <a:t>Vienen…</a:t>
            </a:r>
            <a:endParaRPr lang="es-ES" dirty="0">
              <a:latin typeface="Comic Sans MS" pitchFamily="66" charset="0"/>
            </a:endParaRPr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 t="14943" r="-3218" b="12115"/>
          <a:stretch>
            <a:fillRect/>
          </a:stretch>
        </p:blipFill>
        <p:spPr bwMode="auto">
          <a:xfrm>
            <a:off x="611560" y="1556792"/>
            <a:ext cx="35283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4211960" y="2132857"/>
            <a:ext cx="40716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white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Integrated Services Router</a:t>
            </a:r>
            <a:endParaRPr lang="es-ES" sz="2000" dirty="0">
              <a:solidFill>
                <a:prstClr val="white"/>
              </a:solidFill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000" dirty="0">
                <a:solidFill>
                  <a:prstClr val="white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Precio estimado: de € 583 a € 660</a:t>
            </a:r>
            <a:r>
              <a:rPr lang="es-ES" sz="2000" dirty="0">
                <a:solidFill>
                  <a:prstClr val="white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7" name="6 Imagen"/>
          <p:cNvPicPr/>
          <p:nvPr/>
        </p:nvPicPr>
        <p:blipFill>
          <a:blip r:embed="rId3" cstate="print"/>
          <a:srcRect t="15311" b="9608"/>
          <a:stretch>
            <a:fillRect/>
          </a:stretch>
        </p:blipFill>
        <p:spPr bwMode="auto">
          <a:xfrm>
            <a:off x="611560" y="3717032"/>
            <a:ext cx="3456384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4211960" y="3933056"/>
            <a:ext cx="4608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796925" algn="l"/>
              </a:tabLst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CISCO 851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Integrated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Services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Router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96925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Nuevo: de € 239 a € 284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>
                <a:latin typeface="Comic Sans MS" pitchFamily="66" charset="0"/>
              </a:rPr>
              <a:t>Ingresos de cisco en el ultimo trimestre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Cisco  reportó ingresos de $ 9.8 mil millones en su trimestre más reciente, tiene una cuota de aproximadamente el 55 por ciento de este mercado, mientras que Juniper Networks </a:t>
            </a:r>
            <a:r>
              <a:rPr lang="es-ES" dirty="0" err="1" smtClean="0">
                <a:latin typeface="Comic Sans MS" pitchFamily="66" charset="0"/>
              </a:rPr>
              <a:t>Inc</a:t>
            </a:r>
            <a:r>
              <a:rPr lang="es-ES" dirty="0" smtClean="0">
                <a:latin typeface="Comic Sans MS" pitchFamily="66" charset="0"/>
              </a:rPr>
              <a:t>, el segundo jugador más grande, tiene cerca de 30 por ciento. 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Comic Sans MS" pitchFamily="66" charset="0"/>
              </a:rPr>
              <a:t>Bibliografia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/>
          <a:lstStyle/>
          <a:p>
            <a:r>
              <a:rPr lang="es-ES" sz="2000" dirty="0" smtClean="0">
                <a:latin typeface="Comic Sans MS" pitchFamily="66" charset="0"/>
                <a:hlinkClick r:id="rId2"/>
              </a:rPr>
              <a:t>http://www.noticiastelecom.com/index.php?option=com_content&amp;view=article&amp;id=440:cisco-deja-atras-a-sus-rivales&amp;catid=13:redes&amp;Itemid=8</a:t>
            </a:r>
            <a:endParaRPr lang="es-ES" sz="2000" dirty="0" smtClean="0">
              <a:latin typeface="Comic Sans MS" pitchFamily="66" charset="0"/>
            </a:endParaRPr>
          </a:p>
          <a:p>
            <a:r>
              <a:rPr lang="es-ES" sz="2000" b="1" dirty="0" smtClean="0">
                <a:latin typeface="Comic Sans MS" pitchFamily="66" charset="0"/>
                <a:hlinkClick r:id="rId3"/>
              </a:rPr>
              <a:t>http://www.maestrosdelweb.com/principiantes/glosario/</a:t>
            </a:r>
            <a:endParaRPr lang="es-ES" sz="2000" dirty="0" smtClean="0">
              <a:latin typeface="Comic Sans MS" pitchFamily="66" charset="0"/>
            </a:endParaRPr>
          </a:p>
          <a:p>
            <a:r>
              <a:rPr lang="es-ES" sz="2000" u="sng" dirty="0" smtClean="0">
                <a:latin typeface="Comic Sans MS" pitchFamily="66" charset="0"/>
                <a:hlinkClick r:id="rId4"/>
              </a:rPr>
              <a:t>http://www.twenga.es/precios-851-Integrated-Services-Router-CISCO-Router-39434-0</a:t>
            </a:r>
            <a:endParaRPr lang="es-ES" sz="2000" dirty="0" smtClean="0">
              <a:latin typeface="Comic Sans MS" pitchFamily="66" charset="0"/>
            </a:endParaRPr>
          </a:p>
          <a:p>
            <a:r>
              <a:rPr lang="es-ES" sz="2000" b="1" dirty="0" smtClean="0">
                <a:latin typeface="Comic Sans MS" pitchFamily="66" charset="0"/>
                <a:hlinkClick r:id="rId5"/>
              </a:rPr>
              <a:t>http://www.cisco.com/web/LA/cisco/breve/index.html</a:t>
            </a:r>
            <a:endParaRPr lang="es-ES" sz="2000" dirty="0" smtClean="0">
              <a:latin typeface="Comic Sans MS" pitchFamily="66" charset="0"/>
            </a:endParaRPr>
          </a:p>
          <a:p>
            <a:r>
              <a:rPr lang="es-ES" sz="2000" dirty="0" smtClean="0">
                <a:latin typeface="Comic Sans MS" pitchFamily="66" charset="0"/>
                <a:hlinkClick r:id="rId6"/>
              </a:rPr>
              <a:t>www.cisco.com</a:t>
            </a:r>
            <a:endParaRPr lang="es-E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Comic Sans MS" pitchFamily="66" charset="0"/>
              </a:rPr>
              <a:t>Historia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/>
          </a:bodyPr>
          <a:lstStyle/>
          <a:p>
            <a:r>
              <a:rPr lang="es-EC" sz="2400" dirty="0" smtClean="0">
                <a:latin typeface="Comic Sans MS" pitchFamily="66" charset="0"/>
              </a:rPr>
              <a:t>Leonard Bosack y Sandra Lerner eran científicos que trabajaban en el departamento de computación de la Universidad de Stanford en los años 80. </a:t>
            </a:r>
            <a:endParaRPr lang="es-ES" sz="2400" dirty="0" smtClean="0">
              <a:latin typeface="Comic Sans MS" pitchFamily="66" charset="0"/>
            </a:endParaRPr>
          </a:p>
          <a:p>
            <a:r>
              <a:rPr lang="es-EC" sz="2400" dirty="0" smtClean="0">
                <a:latin typeface="Comic Sans MS" pitchFamily="66" charset="0"/>
              </a:rPr>
              <a:t>La empresa fue fundada en 1984 por el matrimonio de Leonard Bosack y Sandra Lerner.</a:t>
            </a:r>
          </a:p>
          <a:p>
            <a:r>
              <a:rPr lang="es-EC" sz="2400" dirty="0" smtClean="0">
                <a:latin typeface="Comic Sans MS" pitchFamily="66" charset="0"/>
              </a:rPr>
              <a:t>El nombre de la compañía viene de la palabra "San Francisco"; al mirar por la ventana había al frente un cartel que decía "San Francisco" y un árbol se interponía entre la palabra separando San Fran Cisco, de ahí proviene el nombre de la empresa. </a:t>
            </a:r>
            <a:endParaRPr lang="es-E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04056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s-ES_tradnl" dirty="0" smtClean="0"/>
          </a:p>
          <a:p>
            <a:r>
              <a:rPr lang="es-EC" sz="2400" dirty="0" smtClean="0">
                <a:latin typeface="Comic Sans MS" pitchFamily="66" charset="0"/>
              </a:rPr>
              <a:t>Empresa multinacional con sede en San José (California, Estados unidos), dedicada a la fabricación, venta, mantenimiento y consultoría de equipos de telecomunicaciones tales como:</a:t>
            </a:r>
          </a:p>
          <a:p>
            <a:r>
              <a:rPr lang="es-EC" sz="2400" dirty="0" smtClean="0">
                <a:latin typeface="Comic Sans MS" pitchFamily="66" charset="0"/>
              </a:rPr>
              <a:t>dispositivos de conexión para redes informáticas: routers (enrutadores, ruteadores), switches (conmutadores) y hubs (concentradores);</a:t>
            </a:r>
          </a:p>
          <a:p>
            <a:pPr lvl="0"/>
            <a:r>
              <a:rPr lang="es-EC" sz="2400" dirty="0" smtClean="0">
                <a:latin typeface="Comic Sans MS" pitchFamily="66" charset="0"/>
              </a:rPr>
              <a:t>dispositivos de seguridad como contrafuegos y Concentradores para VPN;</a:t>
            </a:r>
          </a:p>
          <a:p>
            <a:r>
              <a:rPr lang="es-EC" sz="2400" dirty="0" smtClean="0">
                <a:latin typeface="Comic Sans MS" pitchFamily="66" charset="0"/>
              </a:rPr>
              <a:t>productos de telefonía IP como teléfonos y el callmanager (una PBX IP);</a:t>
            </a:r>
          </a:p>
          <a:p>
            <a:pPr lvl="0"/>
            <a:r>
              <a:rPr lang="es-EC" sz="2400" dirty="0" smtClean="0">
                <a:latin typeface="Comic Sans MS" pitchFamily="66" charset="0"/>
              </a:rPr>
              <a:t>software de gestión de red como Ciscowork, y</a:t>
            </a:r>
            <a:endParaRPr lang="es-ES" sz="2400" dirty="0" smtClean="0">
              <a:latin typeface="Comic Sans MS" pitchFamily="66" charset="0"/>
            </a:endParaRPr>
          </a:p>
          <a:p>
            <a:pPr lvl="0"/>
            <a:r>
              <a:rPr lang="es-EC" sz="2400" dirty="0" smtClean="0">
                <a:latin typeface="Comic Sans MS" pitchFamily="66" charset="0"/>
              </a:rPr>
              <a:t>equipos para </a:t>
            </a:r>
            <a:r>
              <a:rPr lang="es-EC" sz="2400" i="1" dirty="0" smtClean="0">
                <a:latin typeface="Comic Sans MS" pitchFamily="66" charset="0"/>
              </a:rPr>
              <a:t>redes de área de almacenamiento</a:t>
            </a:r>
            <a:r>
              <a:rPr lang="es-EC" sz="2400" dirty="0" smtClean="0">
                <a:latin typeface="Comic Sans MS" pitchFamily="66" charset="0"/>
              </a:rPr>
              <a:t>.</a:t>
            </a:r>
            <a:endParaRPr lang="es-ES" sz="2400" dirty="0" smtClean="0">
              <a:latin typeface="Comic Sans MS" pitchFamily="66" charset="0"/>
            </a:endParaRPr>
          </a:p>
          <a:p>
            <a:endParaRPr lang="es-ES" sz="2400" dirty="0" smtClean="0"/>
          </a:p>
          <a:p>
            <a:pPr lvl="0"/>
            <a:endParaRPr lang="es-ES" sz="2400" dirty="0" smtClean="0"/>
          </a:p>
          <a:p>
            <a:endParaRPr lang="es-EC" sz="2400" dirty="0" smtClean="0"/>
          </a:p>
          <a:p>
            <a:endParaRPr lang="es-EC" sz="2400" dirty="0" smtClean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624"/>
            <a:ext cx="27718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347864" y="5486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latin typeface="Comic Sans MS" pitchFamily="66" charset="0"/>
              </a:rPr>
              <a:t>A que se dedica </a:t>
            </a:r>
            <a:r>
              <a:rPr lang="es-ES_tradnl" sz="2800" dirty="0" smtClean="0">
                <a:latin typeface="Comic Sans MS" pitchFamily="66" charset="0"/>
              </a:rPr>
              <a:t>C</a:t>
            </a:r>
            <a:r>
              <a:rPr lang="es-ES_tradnl" sz="2800" dirty="0" smtClean="0">
                <a:latin typeface="Comic Sans MS" pitchFamily="66" charset="0"/>
              </a:rPr>
              <a:t>isco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>
                <a:latin typeface="Comic Sans MS" pitchFamily="66" charset="0"/>
              </a:rPr>
              <a:t>Hardware, Software</a:t>
            </a:r>
            <a:endParaRPr lang="es-ES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400" dirty="0" smtClean="0">
                <a:latin typeface="Comic Sans MS" pitchFamily="66" charset="0"/>
              </a:rPr>
              <a:t>Además de desarrollar el hardware de sus equipos, Cisco Systems también se ocupa de desarrollar su propio software de gestión y configuración de los mismos. Dicho software es conocido como IOS de código actualmente cerrado y totalmente propietario.</a:t>
            </a:r>
            <a:endParaRPr lang="es-ES" sz="2400" dirty="0">
              <a:latin typeface="Comic Sans MS" pitchFamily="66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9160"/>
            <a:ext cx="27718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400" dirty="0" smtClean="0">
                <a:latin typeface="Comic Sans MS" pitchFamily="66" charset="0"/>
              </a:rPr>
              <a:t>Cisco Systems también posee una división de publicaciones tecnológicas denominada </a:t>
            </a:r>
            <a:r>
              <a:rPr lang="es-EC" sz="2400" i="1" dirty="0" smtClean="0">
                <a:latin typeface="Comic Sans MS" pitchFamily="66" charset="0"/>
              </a:rPr>
              <a:t>Cisco </a:t>
            </a:r>
            <a:r>
              <a:rPr lang="es-EC" sz="2400" i="1" dirty="0" err="1" smtClean="0">
                <a:latin typeface="Comic Sans MS" pitchFamily="66" charset="0"/>
              </a:rPr>
              <a:t>Press</a:t>
            </a:r>
            <a:endParaRPr lang="es-ES" sz="24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6371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latin typeface="Comic Sans MS" pitchFamily="66" charset="0"/>
                <a:hlinkClick r:id="rId2" tooltip="CCDA (aún no redactado)"/>
              </a:rPr>
              <a:t>CCDA</a:t>
            </a:r>
            <a:r>
              <a:rPr lang="en-US" dirty="0" smtClean="0">
                <a:latin typeface="Comic Sans MS" pitchFamily="66" charset="0"/>
              </a:rPr>
              <a:t> (Cisco Certified Design Associate)</a:t>
            </a:r>
            <a:endParaRPr lang="es-ES" dirty="0" smtClean="0">
              <a:latin typeface="Comic Sans MS" pitchFamily="66" charset="0"/>
            </a:endParaRPr>
          </a:p>
          <a:p>
            <a:pPr lvl="0"/>
            <a:r>
              <a:rPr lang="en-US" dirty="0" smtClean="0">
                <a:latin typeface="Comic Sans MS" pitchFamily="66" charset="0"/>
                <a:hlinkClick r:id="rId3" tooltip="CCDP (aún no redactado)"/>
              </a:rPr>
              <a:t>CCDP</a:t>
            </a:r>
            <a:r>
              <a:rPr lang="en-US" dirty="0" smtClean="0">
                <a:latin typeface="Comic Sans MS" pitchFamily="66" charset="0"/>
              </a:rPr>
              <a:t> (Cisco Certified Design Professional)</a:t>
            </a:r>
            <a:endParaRPr lang="es-ES" dirty="0" smtClean="0">
              <a:latin typeface="Comic Sans MS" pitchFamily="66" charset="0"/>
            </a:endParaRPr>
          </a:p>
          <a:p>
            <a:pPr lvl="0"/>
            <a:r>
              <a:rPr lang="en-US" dirty="0" smtClean="0">
                <a:latin typeface="Comic Sans MS" pitchFamily="66" charset="0"/>
                <a:hlinkClick r:id="rId4" tooltip="CCIE"/>
              </a:rPr>
              <a:t>CCIE</a:t>
            </a:r>
            <a:r>
              <a:rPr lang="en-US" dirty="0" smtClean="0">
                <a:latin typeface="Comic Sans MS" pitchFamily="66" charset="0"/>
              </a:rPr>
              <a:t> (Cisco Certified Internetwork Expert)</a:t>
            </a:r>
            <a:endParaRPr lang="es-ES" dirty="0" smtClean="0">
              <a:latin typeface="Comic Sans MS" pitchFamily="66" charset="0"/>
            </a:endParaRPr>
          </a:p>
          <a:p>
            <a:pPr lvl="0"/>
            <a:r>
              <a:rPr lang="en-US" dirty="0" smtClean="0">
                <a:latin typeface="Comic Sans MS" pitchFamily="66" charset="0"/>
                <a:hlinkClick r:id="rId5" tooltip="CCIP (aún no redactado)"/>
              </a:rPr>
              <a:t>CCIP</a:t>
            </a:r>
            <a:r>
              <a:rPr lang="en-US" dirty="0" smtClean="0">
                <a:latin typeface="Comic Sans MS" pitchFamily="66" charset="0"/>
              </a:rPr>
              <a:t> (Cisco Certified Internetwork Professional)</a:t>
            </a:r>
            <a:endParaRPr lang="es-ES" dirty="0" smtClean="0">
              <a:latin typeface="Comic Sans MS" pitchFamily="66" charset="0"/>
            </a:endParaRPr>
          </a:p>
          <a:p>
            <a:pPr lvl="0"/>
            <a:r>
              <a:rPr lang="en-US" dirty="0" smtClean="0">
                <a:latin typeface="Comic Sans MS" pitchFamily="66" charset="0"/>
                <a:hlinkClick r:id="rId6" tooltip="CCNA"/>
              </a:rPr>
              <a:t>CCNA</a:t>
            </a:r>
            <a:r>
              <a:rPr lang="en-US" dirty="0" smtClean="0">
                <a:latin typeface="Comic Sans MS" pitchFamily="66" charset="0"/>
              </a:rPr>
              <a:t> (Cisco Certified Network Associate)</a:t>
            </a:r>
            <a:endParaRPr lang="es-ES" dirty="0" smtClean="0">
              <a:latin typeface="Comic Sans MS" pitchFamily="66" charset="0"/>
            </a:endParaRPr>
          </a:p>
          <a:p>
            <a:pPr lvl="0"/>
            <a:r>
              <a:rPr lang="en-US" dirty="0" smtClean="0">
                <a:latin typeface="Comic Sans MS" pitchFamily="66" charset="0"/>
                <a:hlinkClick r:id="rId7" tooltip="CCNP"/>
              </a:rPr>
              <a:t>CCNP</a:t>
            </a:r>
            <a:r>
              <a:rPr lang="en-US" dirty="0" smtClean="0">
                <a:latin typeface="Comic Sans MS" pitchFamily="66" charset="0"/>
              </a:rPr>
              <a:t> (Cisco Certified Network Professional)</a:t>
            </a:r>
            <a:endParaRPr lang="es-ES" dirty="0" smtClean="0">
              <a:latin typeface="Comic Sans MS" pitchFamily="66" charset="0"/>
            </a:endParaRPr>
          </a:p>
          <a:p>
            <a:pPr lvl="0"/>
            <a:r>
              <a:rPr lang="en-US" dirty="0" smtClean="0">
                <a:latin typeface="Comic Sans MS" pitchFamily="66" charset="0"/>
                <a:hlinkClick r:id="rId8" tooltip="CCSP"/>
              </a:rPr>
              <a:t>CCSP</a:t>
            </a:r>
            <a:r>
              <a:rPr lang="en-US" dirty="0" smtClean="0">
                <a:latin typeface="Comic Sans MS" pitchFamily="66" charset="0"/>
              </a:rPr>
              <a:t> (Cisco Certified Security Professional)</a:t>
            </a:r>
            <a:endParaRPr lang="es-ES" dirty="0" smtClean="0">
              <a:latin typeface="Comic Sans MS" pitchFamily="66" charset="0"/>
            </a:endParaRPr>
          </a:p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4869160"/>
            <a:ext cx="27718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>
                <a:latin typeface="Comic Sans MS" pitchFamily="66" charset="0"/>
              </a:rPr>
              <a:t>Donde se dictan esto programas y cuales son sus principales Directivos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2800" dirty="0" smtClean="0">
                <a:latin typeface="Comic Sans MS" pitchFamily="66" charset="0"/>
              </a:rPr>
              <a:t>Tales programas son dictados en alianza con instituciones universitarias denominadas '</a:t>
            </a:r>
            <a:r>
              <a:rPr lang="es-EC" sz="2800" dirty="0" smtClean="0">
                <a:latin typeface="Comic Sans MS" pitchFamily="66" charset="0"/>
                <a:hlinkClick r:id="rId2" tooltip="Academias de Networking Cisco (aún no redactado)"/>
              </a:rPr>
              <a:t>academias locales</a:t>
            </a:r>
            <a:r>
              <a:rPr lang="es-EC" sz="2800" dirty="0" smtClean="0">
                <a:latin typeface="Comic Sans MS" pitchFamily="66" charset="0"/>
              </a:rPr>
              <a:t>', las cuales existen en 128 países.</a:t>
            </a:r>
            <a:endParaRPr lang="es-ES" sz="2800" dirty="0" smtClean="0">
              <a:latin typeface="Comic Sans MS" pitchFamily="66" charset="0"/>
            </a:endParaRPr>
          </a:p>
          <a:p>
            <a:r>
              <a:rPr lang="es-EC" sz="2800" dirty="0" smtClean="0">
                <a:latin typeface="Comic Sans MS" pitchFamily="66" charset="0"/>
              </a:rPr>
              <a:t>John T. </a:t>
            </a:r>
            <a:r>
              <a:rPr lang="es-EC" sz="2800" dirty="0" err="1" smtClean="0">
                <a:latin typeface="Comic Sans MS" pitchFamily="66" charset="0"/>
              </a:rPr>
              <a:t>Chambers</a:t>
            </a:r>
            <a:r>
              <a:rPr lang="es-EC" sz="2800" dirty="0" smtClean="0">
                <a:latin typeface="Comic Sans MS" pitchFamily="66" charset="0"/>
              </a:rPr>
              <a:t> (</a:t>
            </a:r>
            <a:r>
              <a:rPr lang="es-ES" sz="2800" dirty="0" smtClean="0">
                <a:latin typeface="Comic Sans MS" pitchFamily="66" charset="0"/>
              </a:rPr>
              <a:t>Presidente y Consejero Delegado)</a:t>
            </a:r>
          </a:p>
          <a:p>
            <a:r>
              <a:rPr lang="es-EC" sz="2800" dirty="0" smtClean="0">
                <a:latin typeface="Comic Sans MS" pitchFamily="66" charset="0"/>
              </a:rPr>
              <a:t>Frank </a:t>
            </a:r>
            <a:r>
              <a:rPr lang="es-EC" sz="2800" dirty="0" err="1" smtClean="0">
                <a:latin typeface="Comic Sans MS" pitchFamily="66" charset="0"/>
              </a:rPr>
              <a:t>Calderoni</a:t>
            </a:r>
            <a:r>
              <a:rPr lang="es-EC" sz="2800" dirty="0" smtClean="0">
                <a:latin typeface="Comic Sans MS" pitchFamily="66" charset="0"/>
              </a:rPr>
              <a:t> (</a:t>
            </a:r>
            <a:r>
              <a:rPr lang="es-ES" sz="2800" dirty="0" smtClean="0">
                <a:latin typeface="Comic Sans MS" pitchFamily="66" charset="0"/>
              </a:rPr>
              <a:t>Vicepresidente Ejecutivo, Director Financiero</a:t>
            </a:r>
            <a:r>
              <a:rPr lang="es-EC" sz="2800" dirty="0" smtClean="0">
                <a:latin typeface="Comic Sans MS" pitchFamily="66" charset="0"/>
              </a:rPr>
              <a:t>)</a:t>
            </a:r>
            <a:endParaRPr lang="es-ES" sz="2800" dirty="0" smtClean="0">
              <a:latin typeface="Comic Sans MS" pitchFamily="66" charset="0"/>
            </a:endParaRP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869160"/>
            <a:ext cx="27718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>
                <a:latin typeface="Comic Sans MS" pitchFamily="66" charset="0"/>
              </a:rPr>
              <a:t>Presente y futuro de cisco</a:t>
            </a:r>
            <a:endParaRPr lang="es-ES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4525963"/>
          </a:xfrm>
        </p:spPr>
        <p:txBody>
          <a:bodyPr>
            <a:normAutofit/>
          </a:bodyPr>
          <a:lstStyle/>
          <a:p>
            <a:endParaRPr lang="es-EC" sz="2800" dirty="0" smtClean="0">
              <a:latin typeface="Comic Sans MS" pitchFamily="66" charset="0"/>
            </a:endParaRPr>
          </a:p>
          <a:p>
            <a:r>
              <a:rPr lang="es-EC" sz="2800" dirty="0" smtClean="0">
                <a:latin typeface="Comic Sans MS" pitchFamily="66" charset="0"/>
              </a:rPr>
              <a:t>Fue la compañía que comercializó el </a:t>
            </a:r>
          </a:p>
          <a:p>
            <a:pPr>
              <a:buNone/>
            </a:pPr>
            <a:r>
              <a:rPr lang="es-EC" sz="2800" dirty="0" smtClean="0">
                <a:latin typeface="Comic Sans MS" pitchFamily="66" charset="0"/>
              </a:rPr>
              <a:t>    primer </a:t>
            </a:r>
            <a:r>
              <a:rPr lang="es-EC" sz="2800" dirty="0" err="1" smtClean="0">
                <a:latin typeface="Comic Sans MS" pitchFamily="66" charset="0"/>
              </a:rPr>
              <a:t>router</a:t>
            </a:r>
            <a:r>
              <a:rPr lang="es-EC" sz="2800" dirty="0" smtClean="0">
                <a:latin typeface="Comic Sans MS" pitchFamily="66" charset="0"/>
              </a:rPr>
              <a:t> </a:t>
            </a:r>
            <a:r>
              <a:rPr lang="es-EC" sz="2800" dirty="0" smtClean="0"/>
              <a:t>Cisco 12000</a:t>
            </a:r>
            <a:r>
              <a:rPr lang="es-EC" sz="2800" dirty="0" smtClean="0">
                <a:latin typeface="Comic Sans MS" pitchFamily="66" charset="0"/>
              </a:rPr>
              <a:t> con </a:t>
            </a:r>
            <a:r>
              <a:rPr lang="es-EC" sz="2800" dirty="0" smtClean="0">
                <a:latin typeface="Comic Sans MS" pitchFamily="66" charset="0"/>
              </a:rPr>
              <a:t>éxito.</a:t>
            </a:r>
            <a:r>
              <a:rPr lang="es-ES" sz="2800" dirty="0" smtClean="0">
                <a:latin typeface="Comic Sans MS" pitchFamily="66" charset="0"/>
              </a:rPr>
              <a:t>(</a:t>
            </a:r>
            <a:r>
              <a:rPr lang="es-EC" sz="2800" dirty="0" err="1" smtClean="0">
                <a:latin typeface="Comic Sans MS" pitchFamily="66" charset="0"/>
              </a:rPr>
              <a:t>Oct</a:t>
            </a:r>
            <a:r>
              <a:rPr lang="es-EC" sz="2800" dirty="0" smtClean="0">
                <a:latin typeface="Comic Sans MS" pitchFamily="66" charset="0"/>
              </a:rPr>
              <a:t> 2007)</a:t>
            </a:r>
            <a:endParaRPr lang="es-EC" sz="2800" dirty="0" smtClean="0">
              <a:latin typeface="Comic Sans MS" pitchFamily="66" charset="0"/>
            </a:endParaRPr>
          </a:p>
          <a:p>
            <a:r>
              <a:rPr lang="es-EC" sz="2800" dirty="0" smtClean="0">
                <a:latin typeface="Comic Sans MS" pitchFamily="66" charset="0"/>
              </a:rPr>
              <a:t>Fue el primer </a:t>
            </a:r>
            <a:r>
              <a:rPr lang="es-EC" sz="2800" dirty="0" err="1" smtClean="0">
                <a:latin typeface="Comic Sans MS" pitchFamily="66" charset="0"/>
              </a:rPr>
              <a:t>router</a:t>
            </a:r>
            <a:r>
              <a:rPr lang="es-EC" sz="2800" dirty="0" smtClean="0">
                <a:latin typeface="Comic Sans MS" pitchFamily="66" charset="0"/>
              </a:rPr>
              <a:t> diseñado para satisfacer una creciente demanda de servicios para redes empaquetadas.</a:t>
            </a:r>
          </a:p>
          <a:p>
            <a:r>
              <a:rPr lang="es-EC" sz="2800" dirty="0" smtClean="0">
                <a:latin typeface="Comic Sans MS" pitchFamily="66" charset="0"/>
              </a:rPr>
              <a:t>Una de las mayores ventajas de este </a:t>
            </a:r>
            <a:r>
              <a:rPr lang="es-EC" sz="2800" dirty="0" err="1" smtClean="0">
                <a:latin typeface="Comic Sans MS" pitchFamily="66" charset="0"/>
              </a:rPr>
              <a:t>router</a:t>
            </a:r>
            <a:r>
              <a:rPr lang="es-EC" sz="2800" dirty="0" smtClean="0">
                <a:latin typeface="Comic Sans MS" pitchFamily="66" charset="0"/>
              </a:rPr>
              <a:t> es que permitía escalar las redes, empezaban con 622 Mbps y pasaron por los 10 </a:t>
            </a:r>
            <a:r>
              <a:rPr lang="es-EC" sz="2800" dirty="0" err="1" smtClean="0">
                <a:latin typeface="Comic Sans MS" pitchFamily="66" charset="0"/>
              </a:rPr>
              <a:t>Gbps</a:t>
            </a:r>
            <a:endParaRPr lang="es-ES" sz="2800" dirty="0" smtClean="0">
              <a:latin typeface="Comic Sans MS" pitchFamily="66" charset="0"/>
            </a:endParaRPr>
          </a:p>
          <a:p>
            <a:endParaRPr lang="es-ES" sz="2800" dirty="0">
              <a:latin typeface="Comic Sans MS" pitchFamily="66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0"/>
            <a:ext cx="27718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>
                <a:latin typeface="Comic Sans MS" pitchFamily="66" charset="0"/>
              </a:rPr>
              <a:t>Presente y futuro cisco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Comic Sans MS" pitchFamily="66" charset="0"/>
              </a:rPr>
              <a:t>Cisco Systems, Inc. es el líder mundial en redes para Internet.</a:t>
            </a:r>
          </a:p>
          <a:p>
            <a:r>
              <a:rPr lang="es-ES" sz="2800" dirty="0" smtClean="0">
                <a:latin typeface="Comic Sans MS" pitchFamily="66" charset="0"/>
              </a:rPr>
              <a:t>Actualmente</a:t>
            </a:r>
            <a:r>
              <a:rPr lang="es-ES" sz="2800" dirty="0" smtClean="0">
                <a:latin typeface="Comic Sans MS" pitchFamily="66" charset="0"/>
              </a:rPr>
              <a:t>, con más de </a:t>
            </a:r>
            <a:r>
              <a:rPr lang="es-ES" sz="2800" dirty="0" smtClean="0">
                <a:latin typeface="Comic Sans MS" pitchFamily="66" charset="0"/>
              </a:rPr>
              <a:t>47.000 empleados en todo el mundo.</a:t>
            </a:r>
          </a:p>
          <a:p>
            <a:r>
              <a:rPr lang="es-ES" sz="2800" dirty="0" smtClean="0">
                <a:latin typeface="Comic Sans MS" pitchFamily="66" charset="0"/>
              </a:rPr>
              <a:t>Cisco es el líder del mercado en diversas áreas, tales como routing y </a:t>
            </a:r>
            <a:r>
              <a:rPr lang="es-ES" sz="2800" dirty="0" smtClean="0">
                <a:latin typeface="Comic Sans MS" pitchFamily="66" charset="0"/>
              </a:rPr>
              <a:t>switching</a:t>
            </a:r>
            <a:r>
              <a:rPr lang="es-ES" sz="2800" dirty="0" smtClean="0"/>
              <a:t>. </a:t>
            </a:r>
            <a:endParaRPr lang="es-ES" sz="2800" dirty="0">
              <a:latin typeface="Comic Sans MS" pitchFamily="66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9160"/>
            <a:ext cx="27718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>
                <a:latin typeface="Comic Sans MS" pitchFamily="66" charset="0"/>
              </a:rPr>
              <a:t>Además en tecnologías avanzadas como: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  <a:hlinkClick r:id="rId2"/>
              </a:rPr>
              <a:t>Comunicaciones IP</a:t>
            </a:r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omic Sans MS" pitchFamily="66" charset="0"/>
                <a:hlinkClick r:id="rId3"/>
              </a:rPr>
              <a:t>LAN Inalámbrica</a:t>
            </a:r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omic Sans MS" pitchFamily="66" charset="0"/>
                <a:hlinkClick r:id="rId4"/>
              </a:rPr>
              <a:t>Conectividad en el Hogar</a:t>
            </a:r>
            <a:r>
              <a:rPr lang="es-ES" dirty="0" smtClean="0">
                <a:latin typeface="Comic Sans MS" pitchFamily="66" charset="0"/>
              </a:rPr>
              <a:t> </a:t>
            </a:r>
          </a:p>
          <a:p>
            <a:r>
              <a:rPr lang="es-ES" dirty="0" smtClean="0">
                <a:latin typeface="Comic Sans MS" pitchFamily="66" charset="0"/>
                <a:hlinkClick r:id="rId5"/>
              </a:rPr>
              <a:t>Servicios de Aplicación de Red</a:t>
            </a:r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omic Sans MS" pitchFamily="66" charset="0"/>
                <a:hlinkClick r:id="rId6"/>
              </a:rPr>
              <a:t>Seguridad de Red</a:t>
            </a:r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omic Sans MS" pitchFamily="66" charset="0"/>
                <a:hlinkClick r:id="rId7"/>
              </a:rPr>
              <a:t>Redes de Área de Almacenamiento</a:t>
            </a:r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omic Sans MS" pitchFamily="66" charset="0"/>
                <a:hlinkClick r:id="rId8"/>
              </a:rPr>
              <a:t>Sistemas de Video</a:t>
            </a:r>
            <a:endParaRPr lang="es-ES" dirty="0" smtClean="0">
              <a:latin typeface="Comic Sans MS" pitchFamily="66" charset="0"/>
            </a:endParaRPr>
          </a:p>
          <a:p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262</TotalTime>
  <Words>749</Words>
  <Application>Microsoft Office PowerPoint</Application>
  <PresentationFormat>Presentación en pantalla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Técnico</vt:lpstr>
      <vt:lpstr>Diapositiva 1</vt:lpstr>
      <vt:lpstr>Historia</vt:lpstr>
      <vt:lpstr>Diapositiva 3</vt:lpstr>
      <vt:lpstr>Hardware, Software</vt:lpstr>
      <vt:lpstr>Cisco Systems también posee una división de publicaciones tecnológicas denominada Cisco Press</vt:lpstr>
      <vt:lpstr>Donde se dictan esto programas y cuales son sus principales Directivos</vt:lpstr>
      <vt:lpstr>Presente y futuro de cisco</vt:lpstr>
      <vt:lpstr>Presente y futuro cisco</vt:lpstr>
      <vt:lpstr>Además en tecnologías avanzadas como:</vt:lpstr>
      <vt:lpstr>Innovación y Desarrollo </vt:lpstr>
      <vt:lpstr>Cultura de la innovación </vt:lpstr>
      <vt:lpstr>Empresas adquiridas en los últimos años</vt:lpstr>
      <vt:lpstr>Costo de mercado</vt:lpstr>
      <vt:lpstr>Vienen…</vt:lpstr>
      <vt:lpstr>Ingresos de cisco en el ultimo trimestre</vt:lpstr>
      <vt:lpstr>Bibliografia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34</cp:revision>
  <dcterms:created xsi:type="dcterms:W3CDTF">2010-10-26T03:25:53Z</dcterms:created>
  <dcterms:modified xsi:type="dcterms:W3CDTF">2010-10-26T14:41:41Z</dcterms:modified>
</cp:coreProperties>
</file>