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58" r:id="rId5"/>
    <p:sldId id="260" r:id="rId6"/>
    <p:sldId id="261" r:id="rId7"/>
    <p:sldId id="262" r:id="rId8"/>
    <p:sldId id="265" r:id="rId9"/>
    <p:sldId id="266" r:id="rId10"/>
    <p:sldId id="268" r:id="rId11"/>
    <p:sldId id="269" r:id="rId12"/>
    <p:sldId id="271" r:id="rId13"/>
    <p:sldId id="263" r:id="rId14"/>
    <p:sldId id="272" r:id="rId15"/>
    <p:sldId id="264" r:id="rId1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9" d="100"/>
          <a:sy n="69"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2C555-2F7C-498F-9849-01BF5BCC1FBB}" type="datetimeFigureOut">
              <a:rPr lang="es-EC" smtClean="0"/>
              <a:pPr/>
              <a:t>28/10/2010</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886EB-A1AF-4F5E-87C2-F993024B3336}" type="slidenum">
              <a:rPr lang="es-EC" smtClean="0"/>
              <a:pPr/>
              <a:t>‹Nº›</a:t>
            </a:fld>
            <a:endParaRPr lang="es-EC"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65886EB-A1AF-4F5E-87C2-F993024B3336}" type="slidenum">
              <a:rPr lang="es-EC" smtClean="0"/>
              <a:pPr/>
              <a:t>8</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8CE32B-9522-4D0F-95F8-D8C87268C084}" type="datetimeFigureOut">
              <a:rPr lang="es-EC" smtClean="0"/>
              <a:pPr/>
              <a:t>28/10/2010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C607907-4E32-4F0C-A24C-281124C42109}"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CE32B-9522-4D0F-95F8-D8C87268C084}" type="datetimeFigureOut">
              <a:rPr lang="es-EC" smtClean="0"/>
              <a:pPr/>
              <a:t>28/10/2010</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07907-4E32-4F0C-A24C-281124C42109}" type="slidenum">
              <a:rPr lang="es-EC" smtClean="0"/>
              <a:pPr/>
              <a:t>‹Nº›</a:t>
            </a:fld>
            <a:endParaRPr lang="es-EC"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s.wikipedia.org/wiki/Ayuda:Idioma_japon%C3%A9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tecnolatino.com/wp-content/uploads/2010/03/Asus_Net_Fusion_tablet_4.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tecnolatino.com/wp-content/uploads/2010/04/Toshiba_journe.jpg"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99792" y="1916832"/>
            <a:ext cx="3960440" cy="923330"/>
          </a:xfrm>
          <a:prstGeom prst="rect">
            <a:avLst/>
          </a:prstGeom>
          <a:noFill/>
        </p:spPr>
        <p:txBody>
          <a:bodyPr wrap="square" lIns="91440" tIns="45720" rIns="91440" bIns="45720">
            <a:spAutoFit/>
          </a:bodyPr>
          <a:lstStyle/>
          <a:p>
            <a:pPr algn="ctr"/>
            <a:r>
              <a:rPr lang="es-EC"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Toshiba</a:t>
            </a:r>
            <a:endParaRPr lang="es-EC"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Rectángulo"/>
          <p:cNvSpPr/>
          <p:nvPr/>
        </p:nvSpPr>
        <p:spPr>
          <a:xfrm>
            <a:off x="251520" y="692696"/>
            <a:ext cx="8697959" cy="923330"/>
          </a:xfrm>
          <a:prstGeom prst="rect">
            <a:avLst/>
          </a:prstGeom>
          <a:noFill/>
        </p:spPr>
        <p:txBody>
          <a:bodyPr wrap="none" lIns="91440" tIns="45720" rIns="91440" bIns="45720">
            <a:spAutoFit/>
          </a:bodyPr>
          <a:lstStyle/>
          <a:p>
            <a:pPr algn="ctr"/>
            <a:r>
              <a:rPr lang="es-EC"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Tecnologías de la Información</a:t>
            </a:r>
            <a:endParaRPr lang="es-EC"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5 Subtítulo"/>
          <p:cNvSpPr>
            <a:spLocks noGrp="1"/>
          </p:cNvSpPr>
          <p:nvPr>
            <p:ph type="subTitle" idx="1"/>
          </p:nvPr>
        </p:nvSpPr>
        <p:spPr>
          <a:xfrm>
            <a:off x="1331640" y="4941168"/>
            <a:ext cx="6400800" cy="1752600"/>
          </a:xfrm>
        </p:spPr>
        <p:txBody>
          <a:bodyPr>
            <a:normAutofit fontScale="85000" lnSpcReduction="20000"/>
          </a:bodyPr>
          <a:lstStyle/>
          <a:p>
            <a:pPr algn="l"/>
            <a:r>
              <a:rPr lang="es-EC" dirty="0" smtClean="0">
                <a:solidFill>
                  <a:schemeClr val="bg1"/>
                </a:solidFill>
              </a:rPr>
              <a:t>Por:</a:t>
            </a:r>
          </a:p>
          <a:p>
            <a:pPr algn="l">
              <a:buFont typeface="Arial" pitchFamily="34" charset="0"/>
              <a:buChar char="•"/>
            </a:pPr>
            <a:r>
              <a:rPr lang="es-EC" dirty="0" smtClean="0">
                <a:solidFill>
                  <a:schemeClr val="bg1"/>
                </a:solidFill>
              </a:rPr>
              <a:t>Jonathan Campoverde Salguero</a:t>
            </a:r>
          </a:p>
          <a:p>
            <a:pPr algn="l">
              <a:buFont typeface="Arial" pitchFamily="34" charset="0"/>
              <a:buChar char="•"/>
            </a:pPr>
            <a:r>
              <a:rPr lang="es-EC" dirty="0" smtClean="0">
                <a:solidFill>
                  <a:schemeClr val="bg1"/>
                </a:solidFill>
              </a:rPr>
              <a:t>Henry Morales Lara</a:t>
            </a:r>
          </a:p>
          <a:p>
            <a:pPr algn="l"/>
            <a:r>
              <a:rPr lang="es-EC" dirty="0" smtClean="0">
                <a:solidFill>
                  <a:schemeClr val="bg1"/>
                </a:solidFill>
              </a:rPr>
              <a:t> </a:t>
            </a:r>
            <a:endParaRPr lang="es-EC" dirty="0">
              <a:solidFill>
                <a:schemeClr val="bg1"/>
              </a:solidFill>
            </a:endParaRPr>
          </a:p>
        </p:txBody>
      </p:sp>
      <p:pic>
        <p:nvPicPr>
          <p:cNvPr id="1026" name="Picture 2" descr="C:\Users\jonathan\Desktop\27842_386068244565_269009034565_3753057_3403150_n.jpg"/>
          <p:cNvPicPr>
            <a:picLocks noChangeAspect="1" noChangeArrowheads="1"/>
          </p:cNvPicPr>
          <p:nvPr/>
        </p:nvPicPr>
        <p:blipFill>
          <a:blip r:embed="rId2" cstate="print"/>
          <a:srcRect/>
          <a:stretch>
            <a:fillRect/>
          </a:stretch>
        </p:blipFill>
        <p:spPr bwMode="auto">
          <a:xfrm>
            <a:off x="3707904" y="2780928"/>
            <a:ext cx="2016224" cy="1944216"/>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Generación de laptops</a:t>
            </a:r>
            <a:endParaRPr lang="es-EC" dirty="0"/>
          </a:p>
        </p:txBody>
      </p:sp>
      <p:sp>
        <p:nvSpPr>
          <p:cNvPr id="3" name="2 Marcador de contenido"/>
          <p:cNvSpPr>
            <a:spLocks noGrp="1"/>
          </p:cNvSpPr>
          <p:nvPr>
            <p:ph sz="half" idx="1"/>
          </p:nvPr>
        </p:nvSpPr>
        <p:spPr>
          <a:xfrm>
            <a:off x="457200" y="1600200"/>
            <a:ext cx="4258816" cy="4997152"/>
          </a:xfrm>
        </p:spPr>
        <p:txBody>
          <a:bodyPr>
            <a:normAutofit/>
          </a:bodyPr>
          <a:lstStyle/>
          <a:p>
            <a:r>
              <a:rPr lang="es-EC" sz="1800" b="1" dirty="0" smtClean="0">
                <a:solidFill>
                  <a:schemeClr val="bg1"/>
                </a:solidFill>
              </a:rPr>
              <a:t>Portege 4000 (2001).- La Primera </a:t>
            </a:r>
            <a:br>
              <a:rPr lang="es-EC" sz="1800" b="1" dirty="0" smtClean="0">
                <a:solidFill>
                  <a:schemeClr val="bg1"/>
                </a:solidFill>
              </a:rPr>
            </a:br>
            <a:r>
              <a:rPr lang="es-EC" sz="1800" b="1" dirty="0" smtClean="0">
                <a:solidFill>
                  <a:schemeClr val="bg1"/>
                </a:solidFill>
              </a:rPr>
              <a:t>Laptop con conexión inalámbrica .</a:t>
            </a:r>
          </a:p>
          <a:p>
            <a:endParaRPr lang="es-EC" sz="1800" b="1" dirty="0" smtClean="0">
              <a:solidFill>
                <a:schemeClr val="bg1"/>
              </a:solidFill>
            </a:endParaRPr>
          </a:p>
          <a:p>
            <a:endParaRPr lang="es-EC" sz="1800" b="1" dirty="0" smtClean="0">
              <a:solidFill>
                <a:schemeClr val="bg1"/>
              </a:solidFill>
            </a:endParaRPr>
          </a:p>
          <a:p>
            <a:r>
              <a:rPr lang="es-EC" sz="1800" b="1" dirty="0" smtClean="0">
                <a:solidFill>
                  <a:schemeClr val="bg1"/>
                </a:solidFill>
              </a:rPr>
              <a:t>Qosmio G10(2004) .- La Primera Laptop 4 en 1 para Audio y Video.</a:t>
            </a:r>
          </a:p>
          <a:p>
            <a:pPr>
              <a:buNone/>
            </a:pPr>
            <a:endParaRPr lang="es-EC" sz="1800" b="1" dirty="0" smtClean="0">
              <a:solidFill>
                <a:schemeClr val="bg1"/>
              </a:solidFill>
            </a:endParaRPr>
          </a:p>
          <a:p>
            <a:r>
              <a:rPr lang="es-EC" sz="1800" b="1" dirty="0" smtClean="0">
                <a:solidFill>
                  <a:schemeClr val="bg1"/>
                </a:solidFill>
              </a:rPr>
              <a:t>Portege R400 (2007).- La Primera Laptop con capacidad de docking inalámbrico.</a:t>
            </a:r>
          </a:p>
          <a:p>
            <a:endParaRPr lang="es-EC" sz="1800" b="1" dirty="0" smtClean="0">
              <a:solidFill>
                <a:schemeClr val="bg1"/>
              </a:solidFill>
            </a:endParaRPr>
          </a:p>
          <a:p>
            <a:endParaRPr lang="es-EC" sz="1800" b="1" dirty="0" smtClean="0">
              <a:solidFill>
                <a:schemeClr val="bg1"/>
              </a:solidFill>
            </a:endParaRPr>
          </a:p>
          <a:p>
            <a:r>
              <a:rPr lang="es-EC" sz="1800" b="1" dirty="0" smtClean="0">
                <a:solidFill>
                  <a:schemeClr val="bg1"/>
                </a:solidFill>
              </a:rPr>
              <a:t>Portege R500(2007).- La Laptop con Pantalla Ancha de 12.1" más delgada del mundo que incluye Drive Óptico. </a:t>
            </a:r>
          </a:p>
          <a:p>
            <a:endParaRPr lang="es-EC" sz="1800" b="1" dirty="0" smtClean="0">
              <a:solidFill>
                <a:schemeClr val="bg1"/>
              </a:solidFill>
            </a:endParaRPr>
          </a:p>
          <a:p>
            <a:endParaRPr lang="es-EC" sz="1800" b="1" dirty="0" smtClean="0">
              <a:solidFill>
                <a:schemeClr val="bg1"/>
              </a:solidFill>
            </a:endParaRPr>
          </a:p>
          <a:p>
            <a:endParaRPr lang="es-EC" sz="1800" b="1" dirty="0" smtClean="0">
              <a:solidFill>
                <a:schemeClr val="bg1"/>
              </a:solidFill>
            </a:endParaRPr>
          </a:p>
          <a:p>
            <a:endParaRPr lang="es-EC" sz="1800" b="1" dirty="0">
              <a:solidFill>
                <a:schemeClr val="bg1"/>
              </a:solidFill>
            </a:endParaRPr>
          </a:p>
        </p:txBody>
      </p:sp>
      <p:pic>
        <p:nvPicPr>
          <p:cNvPr id="2050" name="Picture 2" descr="C:\Users\comandato\Desktop\Portege4000.jpg"/>
          <p:cNvPicPr>
            <a:picLocks noChangeAspect="1" noChangeArrowheads="1"/>
          </p:cNvPicPr>
          <p:nvPr/>
        </p:nvPicPr>
        <p:blipFill>
          <a:blip r:embed="rId2" cstate="print"/>
          <a:srcRect/>
          <a:stretch>
            <a:fillRect/>
          </a:stretch>
        </p:blipFill>
        <p:spPr bwMode="auto">
          <a:xfrm>
            <a:off x="5220073" y="1268760"/>
            <a:ext cx="1344150" cy="1008112"/>
          </a:xfrm>
          <a:prstGeom prst="rect">
            <a:avLst/>
          </a:prstGeom>
          <a:noFill/>
        </p:spPr>
      </p:pic>
      <p:pic>
        <p:nvPicPr>
          <p:cNvPr id="2051" name="Picture 3" descr="C:\Users\comandato\Desktop\imagesCANKIJPD.jpg"/>
          <p:cNvPicPr>
            <a:picLocks noChangeAspect="1" noChangeArrowheads="1"/>
          </p:cNvPicPr>
          <p:nvPr/>
        </p:nvPicPr>
        <p:blipFill>
          <a:blip r:embed="rId3" cstate="print"/>
          <a:srcRect/>
          <a:stretch>
            <a:fillRect/>
          </a:stretch>
        </p:blipFill>
        <p:spPr bwMode="auto">
          <a:xfrm>
            <a:off x="5148064" y="2348880"/>
            <a:ext cx="1477983" cy="1152128"/>
          </a:xfrm>
          <a:prstGeom prst="rect">
            <a:avLst/>
          </a:prstGeom>
          <a:noFill/>
        </p:spPr>
      </p:pic>
      <p:pic>
        <p:nvPicPr>
          <p:cNvPr id="2052" name="Picture 4" descr="C:\Users\comandato\Desktop\toshiba_portege_R400.jpg"/>
          <p:cNvPicPr>
            <a:picLocks noChangeAspect="1" noChangeArrowheads="1"/>
          </p:cNvPicPr>
          <p:nvPr/>
        </p:nvPicPr>
        <p:blipFill>
          <a:blip r:embed="rId4" cstate="print"/>
          <a:srcRect/>
          <a:stretch>
            <a:fillRect/>
          </a:stretch>
        </p:blipFill>
        <p:spPr bwMode="auto">
          <a:xfrm>
            <a:off x="5004048" y="3645024"/>
            <a:ext cx="1660797" cy="1296144"/>
          </a:xfrm>
          <a:prstGeom prst="rect">
            <a:avLst/>
          </a:prstGeom>
          <a:noFill/>
        </p:spPr>
      </p:pic>
      <p:pic>
        <p:nvPicPr>
          <p:cNvPr id="2053" name="Picture 5" descr="C:\Users\comandato\Desktop\toshibaporteger500-front.jpg"/>
          <p:cNvPicPr>
            <a:picLocks noChangeAspect="1" noChangeArrowheads="1"/>
          </p:cNvPicPr>
          <p:nvPr/>
        </p:nvPicPr>
        <p:blipFill>
          <a:blip r:embed="rId5" cstate="print"/>
          <a:srcRect/>
          <a:stretch>
            <a:fillRect/>
          </a:stretch>
        </p:blipFill>
        <p:spPr bwMode="auto">
          <a:xfrm>
            <a:off x="5148064" y="5013176"/>
            <a:ext cx="1368152" cy="13681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Ultimas laptops</a:t>
            </a:r>
            <a:endParaRPr lang="es-EC" dirty="0"/>
          </a:p>
        </p:txBody>
      </p:sp>
      <p:sp>
        <p:nvSpPr>
          <p:cNvPr id="3" name="2 Marcador de contenido"/>
          <p:cNvSpPr>
            <a:spLocks noGrp="1"/>
          </p:cNvSpPr>
          <p:nvPr>
            <p:ph sz="half" idx="1"/>
          </p:nvPr>
        </p:nvSpPr>
        <p:spPr/>
        <p:txBody>
          <a:bodyPr>
            <a:normAutofit/>
          </a:bodyPr>
          <a:lstStyle/>
          <a:p>
            <a:r>
              <a:rPr lang="es-EC" sz="1600" b="1" dirty="0" smtClean="0">
                <a:solidFill>
                  <a:schemeClr val="bg1"/>
                </a:solidFill>
              </a:rPr>
              <a:t>Qosmio G50(2008).- La Primera Laptop en el mundo con Procesador Quad Core basado en Cell.</a:t>
            </a:r>
          </a:p>
          <a:p>
            <a:endParaRPr lang="es-EC" sz="1600" b="1" dirty="0" smtClean="0">
              <a:solidFill>
                <a:schemeClr val="bg1"/>
              </a:solidFill>
            </a:endParaRPr>
          </a:p>
          <a:p>
            <a:pPr>
              <a:buNone/>
            </a:pPr>
            <a:endParaRPr lang="es-EC" sz="1600" b="1" dirty="0" smtClean="0">
              <a:solidFill>
                <a:schemeClr val="bg1"/>
              </a:solidFill>
            </a:endParaRPr>
          </a:p>
          <a:p>
            <a:pPr>
              <a:buNone/>
            </a:pPr>
            <a:endParaRPr lang="es-EC" sz="1600" b="1" dirty="0" smtClean="0">
              <a:solidFill>
                <a:schemeClr val="bg1"/>
              </a:solidFill>
            </a:endParaRPr>
          </a:p>
          <a:p>
            <a:pPr>
              <a:buNone/>
            </a:pPr>
            <a:endParaRPr lang="es-EC" sz="1600" b="1" dirty="0" smtClean="0">
              <a:solidFill>
                <a:schemeClr val="bg1"/>
              </a:solidFill>
            </a:endParaRPr>
          </a:p>
          <a:p>
            <a:r>
              <a:rPr lang="es-EC" sz="1600" b="1" dirty="0" smtClean="0">
                <a:solidFill>
                  <a:schemeClr val="bg1"/>
                </a:solidFill>
              </a:rPr>
              <a:t>Portege R600(2009).- La Primera Laptop Ultraportable en el Mundo con Disco Duro de estado Sólido de 512 GB.</a:t>
            </a:r>
          </a:p>
          <a:p>
            <a:pPr>
              <a:buNone/>
            </a:pPr>
            <a:endParaRPr lang="es-EC" sz="1600" b="1" dirty="0" smtClean="0">
              <a:solidFill>
                <a:schemeClr val="bg1"/>
              </a:solidFill>
            </a:endParaRPr>
          </a:p>
          <a:p>
            <a:pPr>
              <a:buNone/>
            </a:pPr>
            <a:endParaRPr lang="es-EC" sz="1600" b="1" dirty="0" smtClean="0">
              <a:solidFill>
                <a:schemeClr val="bg1"/>
              </a:solidFill>
            </a:endParaRPr>
          </a:p>
          <a:p>
            <a:pPr>
              <a:buNone/>
            </a:pPr>
            <a:endParaRPr lang="es-EC" sz="1600" b="1" dirty="0" smtClean="0">
              <a:solidFill>
                <a:schemeClr val="bg1"/>
              </a:solidFill>
            </a:endParaRPr>
          </a:p>
          <a:p>
            <a:r>
              <a:rPr lang="es-EC" sz="1600" b="1" dirty="0" smtClean="0">
                <a:solidFill>
                  <a:schemeClr val="bg1"/>
                </a:solidFill>
              </a:rPr>
              <a:t>Libretto(2010).- Laptop de Aniversario </a:t>
            </a:r>
            <a:br>
              <a:rPr lang="es-EC" sz="1600" b="1" dirty="0" smtClean="0">
                <a:solidFill>
                  <a:schemeClr val="bg1"/>
                </a:solidFill>
              </a:rPr>
            </a:br>
            <a:r>
              <a:rPr lang="es-EC" sz="1600" b="1" dirty="0" smtClean="0">
                <a:solidFill>
                  <a:schemeClr val="bg1"/>
                </a:solidFill>
              </a:rPr>
              <a:t>con doble pantalla táctil. </a:t>
            </a:r>
            <a:endParaRPr lang="es-EC" sz="1600" b="1" dirty="0">
              <a:solidFill>
                <a:schemeClr val="bg1"/>
              </a:solidFill>
            </a:endParaRPr>
          </a:p>
        </p:txBody>
      </p:sp>
      <p:pic>
        <p:nvPicPr>
          <p:cNvPr id="3074" name="Picture 2" descr="C:\Users\comandato\Desktop\toshiba_qosmio_g50.png"/>
          <p:cNvPicPr>
            <a:picLocks noChangeAspect="1" noChangeArrowheads="1"/>
          </p:cNvPicPr>
          <p:nvPr/>
        </p:nvPicPr>
        <p:blipFill>
          <a:blip r:embed="rId2" cstate="print"/>
          <a:srcRect/>
          <a:stretch>
            <a:fillRect/>
          </a:stretch>
        </p:blipFill>
        <p:spPr bwMode="auto">
          <a:xfrm>
            <a:off x="5076056" y="1196752"/>
            <a:ext cx="2022967" cy="1512168"/>
          </a:xfrm>
          <a:prstGeom prst="rect">
            <a:avLst/>
          </a:prstGeom>
          <a:noFill/>
        </p:spPr>
      </p:pic>
      <p:pic>
        <p:nvPicPr>
          <p:cNvPr id="3075" name="Picture 3" descr="C:\Users\comandato\Desktop\prod_portege_R600-AFTW_300-01_02.jpg"/>
          <p:cNvPicPr>
            <a:picLocks noChangeAspect="1" noChangeArrowheads="1"/>
          </p:cNvPicPr>
          <p:nvPr/>
        </p:nvPicPr>
        <p:blipFill>
          <a:blip r:embed="rId3" cstate="print"/>
          <a:srcRect/>
          <a:stretch>
            <a:fillRect/>
          </a:stretch>
        </p:blipFill>
        <p:spPr bwMode="auto">
          <a:xfrm>
            <a:off x="5292080" y="2852936"/>
            <a:ext cx="1728192" cy="1728192"/>
          </a:xfrm>
          <a:prstGeom prst="rect">
            <a:avLst/>
          </a:prstGeom>
          <a:noFill/>
        </p:spPr>
      </p:pic>
      <p:pic>
        <p:nvPicPr>
          <p:cNvPr id="3076" name="Picture 4" descr="C:\Users\comandato\Desktop\netbook-Toshiba-Libretto-W105-L251.jpg"/>
          <p:cNvPicPr>
            <a:picLocks noChangeAspect="1" noChangeArrowheads="1"/>
          </p:cNvPicPr>
          <p:nvPr/>
        </p:nvPicPr>
        <p:blipFill>
          <a:blip r:embed="rId4" cstate="print"/>
          <a:srcRect/>
          <a:stretch>
            <a:fillRect/>
          </a:stretch>
        </p:blipFill>
        <p:spPr bwMode="auto">
          <a:xfrm>
            <a:off x="5076056" y="4797152"/>
            <a:ext cx="2095750" cy="15822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Software de Toshiba</a:t>
            </a:r>
            <a:endParaRPr lang="es-EC" dirty="0"/>
          </a:p>
        </p:txBody>
      </p:sp>
      <p:sp>
        <p:nvSpPr>
          <p:cNvPr id="3" name="2 Marcador de contenido"/>
          <p:cNvSpPr>
            <a:spLocks noGrp="1"/>
          </p:cNvSpPr>
          <p:nvPr>
            <p:ph idx="1"/>
          </p:nvPr>
        </p:nvSpPr>
        <p:spPr>
          <a:xfrm>
            <a:off x="827584" y="1340768"/>
            <a:ext cx="8316416" cy="4785395"/>
          </a:xfrm>
        </p:spPr>
        <p:txBody>
          <a:bodyPr>
            <a:normAutofit fontScale="70000" lnSpcReduction="20000"/>
          </a:bodyPr>
          <a:lstStyle/>
          <a:p>
            <a:r>
              <a:rPr lang="es-EC" dirty="0" smtClean="0"/>
              <a:t>o TOSHIBA Face Recognition</a:t>
            </a:r>
          </a:p>
          <a:p>
            <a:r>
              <a:rPr lang="es-EC" dirty="0" smtClean="0"/>
              <a:t>o TOSHIBA HW Setup Utility</a:t>
            </a:r>
          </a:p>
          <a:p>
            <a:r>
              <a:rPr lang="en-US" dirty="0" smtClean="0"/>
              <a:t>o TOSHIBA Value Added Package</a:t>
            </a:r>
          </a:p>
          <a:p>
            <a:r>
              <a:rPr lang="it-IT" dirty="0" smtClean="0"/>
              <a:t>o TOSHIBA Web Camera Application</a:t>
            </a:r>
          </a:p>
          <a:p>
            <a:r>
              <a:rPr lang="es-EC" dirty="0" smtClean="0"/>
              <a:t>o TOSHIBA Disc Creator</a:t>
            </a:r>
          </a:p>
          <a:p>
            <a:r>
              <a:rPr lang="en-US" dirty="0" smtClean="0"/>
              <a:t>o TOSHIBA PC Health Monitor</a:t>
            </a:r>
          </a:p>
          <a:p>
            <a:r>
              <a:rPr lang="es-EC" dirty="0" smtClean="0"/>
              <a:t>o TOSHIBA Eco Utility</a:t>
            </a:r>
          </a:p>
          <a:p>
            <a:r>
              <a:rPr lang="it-IT" dirty="0" smtClean="0"/>
              <a:t>o TOSHIBA Supervisor Password Utility</a:t>
            </a:r>
          </a:p>
          <a:p>
            <a:r>
              <a:rPr lang="es-EC" dirty="0" smtClean="0"/>
              <a:t>o TOSHIBA Media Controller Plug-in</a:t>
            </a:r>
          </a:p>
          <a:p>
            <a:r>
              <a:rPr lang="es-EC" dirty="0" smtClean="0"/>
              <a:t>o TOSHIBA Assist</a:t>
            </a:r>
          </a:p>
          <a:p>
            <a:r>
              <a:rPr lang="es-EC" dirty="0" smtClean="0"/>
              <a:t>o TOSHIBA Media Controller14</a:t>
            </a:r>
          </a:p>
          <a:p>
            <a:r>
              <a:rPr lang="es-EC" dirty="0" smtClean="0"/>
              <a:t>o TOSHIBA Bulletin Board</a:t>
            </a:r>
          </a:p>
          <a:p>
            <a:r>
              <a:rPr lang="es-EC" dirty="0" smtClean="0"/>
              <a:t>o TOSHIBA ReelTime</a:t>
            </a:r>
          </a:p>
          <a:p>
            <a:endParaRPr lang="es-EC"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340768"/>
            <a:ext cx="7643866" cy="1754326"/>
          </a:xfrm>
          <a:prstGeom prst="rect">
            <a:avLst/>
          </a:prstGeom>
        </p:spPr>
        <p:txBody>
          <a:bodyPr wrap="square">
            <a:spAutoFit/>
          </a:bodyPr>
          <a:lstStyle/>
          <a:p>
            <a:pPr algn="just"/>
            <a:r>
              <a:rPr lang="es-EC" dirty="0" smtClean="0">
                <a:solidFill>
                  <a:schemeClr val="bg1"/>
                </a:solidFill>
              </a:rPr>
              <a:t>El fabricante japonés de productos de electrónica registró entre octubre y diciembre de 2008 una pérdida neta de 1.346 millones de dólares, frente al beneficio neto de 895 millones de dólares del mismo trimestre del año anterior.</a:t>
            </a:r>
          </a:p>
          <a:p>
            <a:pPr algn="just"/>
            <a:r>
              <a:rPr lang="es-EC" b="1" dirty="0" smtClean="0">
                <a:solidFill>
                  <a:schemeClr val="bg1"/>
                </a:solidFill>
              </a:rPr>
              <a:t>La caída se debió principalmente al efecto de la crisis </a:t>
            </a:r>
            <a:r>
              <a:rPr lang="es-EC" dirty="0" smtClean="0">
                <a:solidFill>
                  <a:schemeClr val="bg1"/>
                </a:solidFill>
              </a:rPr>
              <a:t>sobre la división electrónica de la compañía, en concreto en el sector de los semiconductores, según Toshiba.</a:t>
            </a:r>
            <a:endParaRPr lang="es-EC" dirty="0">
              <a:solidFill>
                <a:schemeClr val="bg1"/>
              </a:solidFill>
            </a:endParaRPr>
          </a:p>
        </p:txBody>
      </p:sp>
      <p:sp>
        <p:nvSpPr>
          <p:cNvPr id="4" name="3 Rectángulo"/>
          <p:cNvSpPr/>
          <p:nvPr/>
        </p:nvSpPr>
        <p:spPr>
          <a:xfrm>
            <a:off x="1043608" y="3212976"/>
            <a:ext cx="7500990" cy="923330"/>
          </a:xfrm>
          <a:prstGeom prst="rect">
            <a:avLst/>
          </a:prstGeom>
        </p:spPr>
        <p:txBody>
          <a:bodyPr wrap="square">
            <a:spAutoFit/>
          </a:bodyPr>
          <a:lstStyle/>
          <a:p>
            <a:pPr algn="just"/>
            <a:r>
              <a:rPr lang="es-EC" dirty="0" smtClean="0">
                <a:solidFill>
                  <a:schemeClr val="bg1"/>
                </a:solidFill>
              </a:rPr>
              <a:t>Sus pérdidas por operaciones -en su actividad ordinaria- fueron de 1.765 millones de dólares, debido a los efectos de la crisis económica global, causantes de la caída de los precios de las tarjetas de memoria flash.</a:t>
            </a:r>
            <a:endParaRPr lang="es-EC" dirty="0">
              <a:solidFill>
                <a:schemeClr val="bg1"/>
              </a:solidFill>
            </a:endParaRPr>
          </a:p>
        </p:txBody>
      </p:sp>
      <p:sp>
        <p:nvSpPr>
          <p:cNvPr id="5" name="4 CuadroTexto"/>
          <p:cNvSpPr txBox="1"/>
          <p:nvPr/>
        </p:nvSpPr>
        <p:spPr>
          <a:xfrm>
            <a:off x="1115616" y="428604"/>
            <a:ext cx="7344816" cy="769441"/>
          </a:xfrm>
          <a:prstGeom prst="rect">
            <a:avLst/>
          </a:prstGeom>
          <a:noFill/>
        </p:spPr>
        <p:txBody>
          <a:bodyPr wrap="square" rtlCol="0">
            <a:spAutoFit/>
          </a:bodyPr>
          <a:lstStyle/>
          <a:p>
            <a:pPr algn="ctr"/>
            <a:r>
              <a:rPr lang="es-EC" sz="4400" dirty="0" smtClean="0"/>
              <a:t>BENEFICIOS Y PERDIDAS  </a:t>
            </a:r>
            <a:endParaRPr lang="es-EC"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Breve análisis de las ventas entre empresas</a:t>
            </a:r>
            <a:endParaRPr lang="es-EC" dirty="0"/>
          </a:p>
        </p:txBody>
      </p:sp>
      <p:pic>
        <p:nvPicPr>
          <p:cNvPr id="4" name="3 Marcador de contenido" descr="Gráfico que refleja el volumen de unidades vendidas y la cuota de mercado en ordenadores en EEUU. - Fuente: Gartner e IDC"/>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75656" y="1628800"/>
            <a:ext cx="6120680" cy="4536504"/>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w="9525">
                <a:solidFill>
                  <a:srgbClr val="000000" mc:Ignorable=""/>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TOSHIBA.jpg"/>
          <p:cNvPicPr>
            <a:picLocks noChangeAspect="1"/>
          </p:cNvPicPr>
          <p:nvPr/>
        </p:nvPicPr>
        <p:blipFill>
          <a:blip r:embed="rId2" cstate="print"/>
          <a:stretch>
            <a:fillRect/>
          </a:stretch>
        </p:blipFill>
        <p:spPr>
          <a:xfrm>
            <a:off x="99356" y="0"/>
            <a:ext cx="9044644" cy="6858000"/>
          </a:xfrm>
          <a:prstGeom prst="rect">
            <a:avLst/>
          </a:prstGeom>
        </p:spPr>
      </p:pic>
      <p:sp>
        <p:nvSpPr>
          <p:cNvPr id="2" name="1 Rectángulo"/>
          <p:cNvSpPr/>
          <p:nvPr/>
        </p:nvSpPr>
        <p:spPr>
          <a:xfrm>
            <a:off x="971600" y="692696"/>
            <a:ext cx="6286544" cy="830997"/>
          </a:xfrm>
          <a:prstGeom prst="rect">
            <a:avLst/>
          </a:prstGeom>
        </p:spPr>
        <p:txBody>
          <a:bodyPr wrap="square">
            <a:spAutoFit/>
          </a:bodyPr>
          <a:lstStyle/>
          <a:p>
            <a:r>
              <a:rPr lang="es-ES" sz="2800" b="1" i="1" u="sng" dirty="0" smtClean="0">
                <a:solidFill>
                  <a:schemeClr val="bg1"/>
                </a:solidFill>
              </a:rPr>
              <a:t>Jeff </a:t>
            </a:r>
            <a:r>
              <a:rPr lang="es-ES" sz="2800" b="1" i="1" u="sng" dirty="0" err="1" smtClean="0">
                <a:solidFill>
                  <a:schemeClr val="bg1"/>
                </a:solidFill>
              </a:rPr>
              <a:t>Barney</a:t>
            </a:r>
            <a:r>
              <a:rPr lang="es-ES" sz="2000" dirty="0" err="1" smtClean="0">
                <a:solidFill>
                  <a:schemeClr val="bg1"/>
                </a:solidFill>
              </a:rPr>
              <a:t>:</a:t>
            </a:r>
            <a:r>
              <a:rPr lang="es-ES" sz="2000" b="1" dirty="0" err="1" smtClean="0">
                <a:solidFill>
                  <a:schemeClr val="bg1"/>
                </a:solidFill>
              </a:rPr>
              <a:t>Gerente</a:t>
            </a:r>
            <a:r>
              <a:rPr lang="es-ES" sz="2000" b="1" dirty="0" smtClean="0">
                <a:solidFill>
                  <a:schemeClr val="bg1"/>
                </a:solidFill>
              </a:rPr>
              <a:t> General de los productos digitales de Toshiba America</a:t>
            </a:r>
            <a:endParaRPr lang="es-EC" sz="2000" b="1" dirty="0">
              <a:solidFill>
                <a:schemeClr val="bg1"/>
              </a:solidFill>
            </a:endParaRPr>
          </a:p>
        </p:txBody>
      </p:sp>
      <p:sp>
        <p:nvSpPr>
          <p:cNvPr id="3" name="2 Rectángulo"/>
          <p:cNvSpPr/>
          <p:nvPr/>
        </p:nvSpPr>
        <p:spPr>
          <a:xfrm>
            <a:off x="971600" y="1628800"/>
            <a:ext cx="5715008" cy="830997"/>
          </a:xfrm>
          <a:prstGeom prst="rect">
            <a:avLst/>
          </a:prstGeom>
        </p:spPr>
        <p:txBody>
          <a:bodyPr wrap="square">
            <a:spAutoFit/>
          </a:bodyPr>
          <a:lstStyle/>
          <a:p>
            <a:r>
              <a:rPr lang="es-ES" sz="2800" b="1" u="sng" dirty="0" smtClean="0">
                <a:solidFill>
                  <a:schemeClr val="bg1"/>
                </a:solidFill>
              </a:rPr>
              <a:t>Joaquín Potel:</a:t>
            </a:r>
            <a:r>
              <a:rPr lang="es-ES" sz="2800" dirty="0" smtClean="0">
                <a:solidFill>
                  <a:schemeClr val="bg1"/>
                </a:solidFill>
              </a:rPr>
              <a:t> </a:t>
            </a:r>
            <a:r>
              <a:rPr lang="es-ES" sz="2000" b="1" dirty="0" smtClean="0">
                <a:solidFill>
                  <a:schemeClr val="bg1"/>
                </a:solidFill>
              </a:rPr>
              <a:t>ha sido nombrado director de la división de Pymes y Partners de Microsoft Ibérica</a:t>
            </a:r>
            <a:endParaRPr lang="es-EC" sz="2000" b="1" dirty="0">
              <a:solidFill>
                <a:schemeClr val="bg1"/>
              </a:solidFill>
            </a:endParaRPr>
          </a:p>
        </p:txBody>
      </p:sp>
      <p:sp>
        <p:nvSpPr>
          <p:cNvPr id="4" name="3 Rectángulo"/>
          <p:cNvSpPr/>
          <p:nvPr/>
        </p:nvSpPr>
        <p:spPr>
          <a:xfrm>
            <a:off x="928662" y="2428868"/>
            <a:ext cx="7429552" cy="1446550"/>
          </a:xfrm>
          <a:prstGeom prst="rect">
            <a:avLst/>
          </a:prstGeom>
        </p:spPr>
        <p:txBody>
          <a:bodyPr wrap="square">
            <a:spAutoFit/>
          </a:bodyPr>
          <a:lstStyle/>
          <a:p>
            <a:pPr algn="just"/>
            <a:r>
              <a:rPr lang="es-ES" sz="2800" b="1" i="1" u="sng" dirty="0" smtClean="0">
                <a:solidFill>
                  <a:schemeClr val="bg1"/>
                </a:solidFill>
              </a:rPr>
              <a:t>Antonio Crespo</a:t>
            </a:r>
            <a:r>
              <a:rPr lang="es-ES" sz="2800" b="1" dirty="0" smtClean="0">
                <a:solidFill>
                  <a:schemeClr val="bg1"/>
                </a:solidFill>
              </a:rPr>
              <a:t>:</a:t>
            </a:r>
            <a:r>
              <a:rPr lang="es-ES" sz="2000" dirty="0" smtClean="0">
                <a:solidFill>
                  <a:schemeClr val="bg1"/>
                </a:solidFill>
              </a:rPr>
              <a:t> </a:t>
            </a:r>
            <a:r>
              <a:rPr lang="es-ES" sz="2000" b="1" dirty="0" smtClean="0">
                <a:solidFill>
                  <a:schemeClr val="bg1"/>
                </a:solidFill>
              </a:rPr>
              <a:t>La firma de consultoría en gestión de servicios y gobierno TI, Quint Wellington Redwood, ha nombrado a Antonio Crespo de la Mata, hasta ahora Director General para España y Portugal, Director General para los países Iberoamericanos</a:t>
            </a:r>
            <a:endParaRPr lang="es-EC" sz="2000" b="1" dirty="0">
              <a:solidFill>
                <a:schemeClr val="bg1"/>
              </a:solidFill>
            </a:endParaRPr>
          </a:p>
        </p:txBody>
      </p:sp>
      <p:sp>
        <p:nvSpPr>
          <p:cNvPr id="5" name="4 CuadroTexto"/>
          <p:cNvSpPr txBox="1"/>
          <p:nvPr/>
        </p:nvSpPr>
        <p:spPr>
          <a:xfrm>
            <a:off x="2513039" y="147250"/>
            <a:ext cx="2928958" cy="369332"/>
          </a:xfrm>
          <a:prstGeom prst="rect">
            <a:avLst/>
          </a:prstGeom>
          <a:noFill/>
        </p:spPr>
        <p:txBody>
          <a:bodyPr wrap="square" rtlCol="0">
            <a:spAutoFit/>
          </a:bodyPr>
          <a:lstStyle/>
          <a:p>
            <a:r>
              <a:rPr lang="es-EC" dirty="0" smtClean="0">
                <a:solidFill>
                  <a:schemeClr val="bg1"/>
                </a:solidFill>
              </a:rPr>
              <a:t>DIRECTIVOS DE LA EMPRESA</a:t>
            </a:r>
            <a:endParaRPr lang="es-EC" dirty="0">
              <a:solidFill>
                <a:schemeClr val="bg1"/>
              </a:solidFill>
            </a:endParaRPr>
          </a:p>
        </p:txBody>
      </p:sp>
      <p:sp>
        <p:nvSpPr>
          <p:cNvPr id="1026" name="AutoShape 2" descr="Toshiba presenta por primera vez en siete años números rojos.|AFP"/>
          <p:cNvSpPr>
            <a:spLocks noChangeAspect="1" noChangeArrowheads="1"/>
          </p:cNvSpPr>
          <p:nvPr/>
        </p:nvSpPr>
        <p:spPr bwMode="auto">
          <a:xfrm>
            <a:off x="155575" y="-1363663"/>
            <a:ext cx="4381500" cy="284797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0" name="9 Rectángulo"/>
          <p:cNvSpPr/>
          <p:nvPr/>
        </p:nvSpPr>
        <p:spPr>
          <a:xfrm>
            <a:off x="928662" y="4071942"/>
            <a:ext cx="7286676" cy="1138773"/>
          </a:xfrm>
          <a:prstGeom prst="rect">
            <a:avLst/>
          </a:prstGeom>
        </p:spPr>
        <p:txBody>
          <a:bodyPr wrap="square">
            <a:spAutoFit/>
          </a:bodyPr>
          <a:lstStyle/>
          <a:p>
            <a:pPr algn="just"/>
            <a:r>
              <a:rPr lang="es-ES" sz="2800" b="1" i="1" u="sng" dirty="0" smtClean="0">
                <a:solidFill>
                  <a:schemeClr val="bg1"/>
                </a:solidFill>
              </a:rPr>
              <a:t>Víctor Calderón</a:t>
            </a:r>
            <a:r>
              <a:rPr lang="es-ES" sz="2000" b="1" dirty="0" smtClean="0">
                <a:solidFill>
                  <a:schemeClr val="bg1"/>
                </a:solidFill>
              </a:rPr>
              <a:t>: proveedor mundial de redes seguras para entornos corporativos, ha anunciado el nombramiento de Víctor Calderón como nuevo Director de Grandes Cuentas de la compañía</a:t>
            </a:r>
            <a:endParaRPr lang="es-EC" sz="2000" b="1" dirty="0">
              <a:solidFill>
                <a:schemeClr val="bg1"/>
              </a:solidFill>
            </a:endParaRPr>
          </a:p>
        </p:txBody>
      </p:sp>
      <p:sp>
        <p:nvSpPr>
          <p:cNvPr id="11" name="10 CuadroTexto"/>
          <p:cNvSpPr txBox="1"/>
          <p:nvPr/>
        </p:nvSpPr>
        <p:spPr>
          <a:xfrm>
            <a:off x="5004048" y="5949280"/>
            <a:ext cx="2664296" cy="1015663"/>
          </a:xfrm>
          <a:prstGeom prst="rect">
            <a:avLst/>
          </a:prstGeom>
          <a:noFill/>
        </p:spPr>
        <p:txBody>
          <a:bodyPr wrap="square" rtlCol="0">
            <a:spAutoFit/>
          </a:bodyPr>
          <a:lstStyle/>
          <a:p>
            <a:r>
              <a:rPr lang="es-EC" sz="6000" dirty="0" smtClean="0"/>
              <a:t>Gracias</a:t>
            </a:r>
            <a:endParaRPr lang="es-EC"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Historia</a:t>
            </a:r>
            <a:endParaRPr lang="es-EC" dirty="0"/>
          </a:p>
        </p:txBody>
      </p:sp>
      <p:sp>
        <p:nvSpPr>
          <p:cNvPr id="3" name="2 Marcador de contenido"/>
          <p:cNvSpPr>
            <a:spLocks noGrp="1"/>
          </p:cNvSpPr>
          <p:nvPr>
            <p:ph sz="half" idx="1"/>
          </p:nvPr>
        </p:nvSpPr>
        <p:spPr/>
        <p:txBody>
          <a:bodyPr>
            <a:normAutofit fontScale="70000" lnSpcReduction="20000"/>
          </a:bodyPr>
          <a:lstStyle/>
          <a:p>
            <a:pPr algn="just"/>
            <a:r>
              <a:rPr lang="es-EC" b="1" dirty="0" smtClean="0">
                <a:solidFill>
                  <a:schemeClr val="bg1"/>
                </a:solidFill>
              </a:rPr>
              <a:t>En 1876 Hisashige Tanaka inició un negocio de fabricación de partes para telégrafos con el nombre de Tanaka Seizo-sho.</a:t>
            </a:r>
          </a:p>
          <a:p>
            <a:pPr algn="just"/>
            <a:r>
              <a:rPr lang="es-EC" b="1" dirty="0" smtClean="0">
                <a:solidFill>
                  <a:schemeClr val="bg1"/>
                </a:solidFill>
              </a:rPr>
              <a:t>En 1904, la compañía del señor Tanaka, rebautizada como Shibaura Seisaku-sho, era líder en la fabricación de aparatos eléctricos</a:t>
            </a:r>
          </a:p>
          <a:p>
            <a:pPr algn="just"/>
            <a:r>
              <a:rPr lang="es-EC" b="1" dirty="0" smtClean="0">
                <a:solidFill>
                  <a:schemeClr val="bg1"/>
                </a:solidFill>
              </a:rPr>
              <a:t>Finalmente en 1939 ambas empresas se unen para formar Tokio Shibaura Denki (Compañía eléctrica de Tokio) pero la gente pronto comenzó a llamarla To-Shiba, hasta que en 1978 adoptó el nombre Toshiba formalmente.</a:t>
            </a:r>
          </a:p>
          <a:p>
            <a:endParaRPr lang="es-EC" dirty="0"/>
          </a:p>
        </p:txBody>
      </p:sp>
      <p:pic>
        <p:nvPicPr>
          <p:cNvPr id="1027" name="Picture 3" descr="C:\Users\jonathan\Desktop\toshiba.jpg"/>
          <p:cNvPicPr>
            <a:picLocks noGrp="1" noChangeAspect="1" noChangeArrowheads="1"/>
          </p:cNvPicPr>
          <p:nvPr>
            <p:ph sz="half" idx="2"/>
          </p:nvPr>
        </p:nvPicPr>
        <p:blipFill>
          <a:blip r:embed="rId2" cstate="print"/>
          <a:srcRect/>
          <a:stretch>
            <a:fillRect/>
          </a:stretch>
        </p:blipFill>
        <p:spPr bwMode="auto">
          <a:xfrm>
            <a:off x="4648200" y="2336086"/>
            <a:ext cx="4038600" cy="305419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Prestigio</a:t>
            </a:r>
            <a:endParaRPr lang="es-EC" dirty="0"/>
          </a:p>
        </p:txBody>
      </p:sp>
      <p:sp>
        <p:nvSpPr>
          <p:cNvPr id="3" name="2 Marcador de contenido"/>
          <p:cNvSpPr>
            <a:spLocks noGrp="1"/>
          </p:cNvSpPr>
          <p:nvPr>
            <p:ph sz="half" idx="1"/>
          </p:nvPr>
        </p:nvSpPr>
        <p:spPr/>
        <p:txBody>
          <a:bodyPr>
            <a:normAutofit lnSpcReduction="10000"/>
          </a:bodyPr>
          <a:lstStyle/>
          <a:p>
            <a:pPr algn="just"/>
            <a:r>
              <a:rPr lang="es-EC" sz="1800" b="1" dirty="0" smtClean="0">
                <a:solidFill>
                  <a:schemeClr val="bg1"/>
                </a:solidFill>
              </a:rPr>
              <a:t>Toshiba (</a:t>
            </a:r>
            <a:r>
              <a:rPr lang="es-EC" altLang="ja-JP" sz="1800" b="1" dirty="0" smtClean="0">
                <a:solidFill>
                  <a:schemeClr val="bg1"/>
                </a:solidFill>
              </a:rPr>
              <a:t>Toshiba</a:t>
            </a:r>
            <a:r>
              <a:rPr lang="es-EC" sz="1800" b="1" dirty="0" smtClean="0">
                <a:solidFill>
                  <a:schemeClr val="bg1"/>
                </a:solidFill>
              </a:rPr>
              <a:t>, </a:t>
            </a:r>
            <a:r>
              <a:rPr lang="ja-JP" altLang="es-EC" sz="1800" b="1" i="1" smtClean="0">
                <a:solidFill>
                  <a:schemeClr val="bg1"/>
                </a:solidFill>
              </a:rPr>
              <a:t>東芝</a:t>
            </a:r>
            <a:r>
              <a:rPr lang="es-EC" altLang="ja-JP" sz="1800" b="1" baseline="30000" dirty="0">
                <a:solidFill>
                  <a:schemeClr val="bg1"/>
                </a:solidFill>
                <a:hlinkClick r:id="rId2" tooltip="Ayuda:Idioma japonés"/>
              </a:rPr>
              <a:t>?</a:t>
            </a:r>
            <a:r>
              <a:rPr lang="es-EC" altLang="ja-JP" sz="1800" b="1" dirty="0" smtClean="0">
                <a:solidFill>
                  <a:schemeClr val="bg1"/>
                </a:solidFill>
              </a:rPr>
              <a:t>)</a:t>
            </a:r>
            <a:r>
              <a:rPr lang="ja-JP" altLang="es-EC" sz="1800" b="1" smtClean="0">
                <a:solidFill>
                  <a:schemeClr val="bg1"/>
                </a:solidFill>
              </a:rPr>
              <a:t> </a:t>
            </a:r>
            <a:r>
              <a:rPr lang="es-EC" sz="1800" b="1" dirty="0" smtClean="0">
                <a:solidFill>
                  <a:schemeClr val="bg1"/>
                </a:solidFill>
              </a:rPr>
              <a:t>es una compañía japonesa dedicada a la manufactura de aparatos eléctricos y electrónicos cuya sede está en Tokio. </a:t>
            </a:r>
          </a:p>
          <a:p>
            <a:pPr algn="just"/>
            <a:r>
              <a:rPr lang="es-EC" sz="1800" b="1" dirty="0" smtClean="0">
                <a:solidFill>
                  <a:schemeClr val="bg1"/>
                </a:solidFill>
              </a:rPr>
              <a:t>Ocupa el 7º puesto en la lista de grandes compañías mundiales de su campo.</a:t>
            </a:r>
          </a:p>
          <a:p>
            <a:pPr algn="just"/>
            <a:r>
              <a:rPr lang="es-EC" sz="1800" b="1" dirty="0" smtClean="0">
                <a:solidFill>
                  <a:schemeClr val="bg1"/>
                </a:solidFill>
              </a:rPr>
              <a:t>En la actualidad Toshiba ocupa el 5º puesto a nivel mundial en ventas de Laptops, con el 5.2% de las ventas mundiales.</a:t>
            </a:r>
          </a:p>
          <a:p>
            <a:pPr algn="just"/>
            <a:r>
              <a:rPr lang="es-EC" sz="1800" b="1" dirty="0" smtClean="0">
                <a:solidFill>
                  <a:schemeClr val="bg1"/>
                </a:solidFill>
              </a:rPr>
              <a:t>Durante el año comercial 2000-01 la empresa facturó por 5.951.357 millones de yenes y obtuvo un beneficio neto de 96.168.000.000 ¥. Trabajan para Toshiba 188.042 empleados (2001).</a:t>
            </a:r>
          </a:p>
          <a:p>
            <a:endParaRPr lang="es-EC" sz="1800" dirty="0"/>
          </a:p>
        </p:txBody>
      </p:sp>
      <p:pic>
        <p:nvPicPr>
          <p:cNvPr id="5" name="Picture 2" descr="C:\Users\jonathan\Desktop\toshiba-inn-logo.jpg"/>
          <p:cNvPicPr>
            <a:picLocks noGrp="1" noChangeAspect="1" noChangeArrowheads="1"/>
          </p:cNvPicPr>
          <p:nvPr>
            <p:ph sz="half" idx="2"/>
          </p:nvPr>
        </p:nvPicPr>
        <p:blipFill>
          <a:blip r:embed="rId3" cstate="print"/>
          <a:srcRect/>
          <a:stretch>
            <a:fillRect/>
          </a:stretch>
        </p:blipFill>
        <p:spPr bwMode="auto">
          <a:xfrm>
            <a:off x="5238750" y="2443956"/>
            <a:ext cx="2857500" cy="283845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t>Expansión</a:t>
            </a:r>
            <a:endParaRPr lang="es-EC" dirty="0"/>
          </a:p>
        </p:txBody>
      </p:sp>
      <p:sp>
        <p:nvSpPr>
          <p:cNvPr id="9" name="8 Marcador de contenido"/>
          <p:cNvSpPr>
            <a:spLocks noGrp="1"/>
          </p:cNvSpPr>
          <p:nvPr>
            <p:ph sz="half" idx="1"/>
          </p:nvPr>
        </p:nvSpPr>
        <p:spPr/>
        <p:txBody>
          <a:bodyPr>
            <a:normAutofit fontScale="70000" lnSpcReduction="20000"/>
          </a:bodyPr>
          <a:lstStyle/>
          <a:p>
            <a:pPr algn="just"/>
            <a:r>
              <a:rPr lang="es-EC" b="1" dirty="0" smtClean="0">
                <a:solidFill>
                  <a:schemeClr val="bg1"/>
                </a:solidFill>
              </a:rPr>
              <a:t>El grupo se expandió con fuerza, tanto por el crecimiento interno como por adquisiciones, absorbiendo compañías de ingeniería e industria primaria en los años 1940 y 1950, dando lugar a empresas subsidiarias a partir de los 1970s como Toshiba EMI (1960), Toshiba Electrical Equipment (Equipos eléctricos Toshiba) (1974), Toshiba Chemical (Química de Toshiba) (1974), Toshiba Lighting and Technology (Iluminación y Tecnología Toshiba) (1989) y la Toshiba Carrier Corporation (Corporación de Transportes Toshiba) (1999).</a:t>
            </a:r>
          </a:p>
          <a:p>
            <a:endParaRPr lang="es-EC" b="1" dirty="0">
              <a:solidFill>
                <a:schemeClr val="bg1"/>
              </a:solidFill>
            </a:endParaRPr>
          </a:p>
        </p:txBody>
      </p:sp>
      <p:pic>
        <p:nvPicPr>
          <p:cNvPr id="2050" name="Picture 2" descr="C:\Users\jonathan\Desktop\oled-tv-wallpaper-toshiba.jpg"/>
          <p:cNvPicPr>
            <a:picLocks noGrp="1" noChangeAspect="1" noChangeArrowheads="1"/>
          </p:cNvPicPr>
          <p:nvPr>
            <p:ph sz="half" idx="2"/>
          </p:nvPr>
        </p:nvPicPr>
        <p:blipFill>
          <a:blip r:embed="rId2" cstate="print"/>
          <a:srcRect/>
          <a:stretch>
            <a:fillRect/>
          </a:stretch>
        </p:blipFill>
        <p:spPr bwMode="auto">
          <a:xfrm>
            <a:off x="4648200" y="2132857"/>
            <a:ext cx="4172272" cy="315999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Producción</a:t>
            </a:r>
            <a:endParaRPr lang="es-EC" dirty="0"/>
          </a:p>
        </p:txBody>
      </p:sp>
      <p:sp>
        <p:nvSpPr>
          <p:cNvPr id="3" name="2 Marcador de contenido"/>
          <p:cNvSpPr>
            <a:spLocks noGrp="1"/>
          </p:cNvSpPr>
          <p:nvPr>
            <p:ph sz="half" idx="1"/>
          </p:nvPr>
        </p:nvSpPr>
        <p:spPr/>
        <p:txBody>
          <a:bodyPr>
            <a:normAutofit/>
          </a:bodyPr>
          <a:lstStyle/>
          <a:p>
            <a:pPr algn="just"/>
            <a:r>
              <a:rPr lang="es-EC" sz="1600" b="1" dirty="0" smtClean="0">
                <a:solidFill>
                  <a:schemeClr val="bg1"/>
                </a:solidFill>
              </a:rPr>
              <a:t>La empresa fue responsable de algunas primicias japonesas, como el radar (1942), la TAC (1954), televisor de transistores y horno microondas (1959), videófono en color (1971), el vocablo en japonés </a:t>
            </a:r>
            <a:r>
              <a:rPr lang="es-EC" sz="1600" b="1" i="1" dirty="0" smtClean="0">
                <a:solidFill>
                  <a:schemeClr val="bg1"/>
                </a:solidFill>
              </a:rPr>
              <a:t>procesador</a:t>
            </a:r>
            <a:r>
              <a:rPr lang="es-EC" sz="1600" b="1" dirty="0" smtClean="0">
                <a:solidFill>
                  <a:schemeClr val="bg1"/>
                </a:solidFill>
              </a:rPr>
              <a:t> (1978), el sistema MRI (1982), computadora portátil (1986), NAND EEPROM (1991), DVD (1995), y el Libretto (1996).</a:t>
            </a:r>
          </a:p>
          <a:p>
            <a:endParaRPr lang="es-EC" dirty="0"/>
          </a:p>
        </p:txBody>
      </p:sp>
      <p:pic>
        <p:nvPicPr>
          <p:cNvPr id="3074" name="Picture 2" descr="C:\Users\jonathan\Desktop\Toshiba--Portege-4000-Version-126-Portege-4005-Version-126-Portege-4010-Version-126-1-pic.jpg"/>
          <p:cNvPicPr>
            <a:picLocks noGrp="1" noChangeAspect="1" noChangeArrowheads="1"/>
          </p:cNvPicPr>
          <p:nvPr>
            <p:ph sz="half" idx="2"/>
          </p:nvPr>
        </p:nvPicPr>
        <p:blipFill>
          <a:blip r:embed="rId3" cstate="print"/>
          <a:srcRect/>
          <a:stretch>
            <a:fillRect/>
          </a:stretch>
        </p:blipFill>
        <p:spPr bwMode="auto">
          <a:xfrm>
            <a:off x="467544" y="4005064"/>
            <a:ext cx="3810000" cy="2713484"/>
          </a:xfrm>
          <a:prstGeom prst="rect">
            <a:avLst/>
          </a:prstGeom>
          <a:noFill/>
        </p:spPr>
      </p:pic>
      <p:pic>
        <p:nvPicPr>
          <p:cNvPr id="3075" name="Picture 3" descr="C:\Users\jonathan\Desktop\toshiba-Z1-640x409.jpg"/>
          <p:cNvPicPr>
            <a:picLocks noChangeAspect="1" noChangeArrowheads="1"/>
          </p:cNvPicPr>
          <p:nvPr/>
        </p:nvPicPr>
        <p:blipFill>
          <a:blip r:embed="rId4" cstate="print"/>
          <a:srcRect/>
          <a:stretch>
            <a:fillRect/>
          </a:stretch>
        </p:blipFill>
        <p:spPr bwMode="auto">
          <a:xfrm>
            <a:off x="4535488" y="1700808"/>
            <a:ext cx="4429000" cy="2880320"/>
          </a:xfrm>
          <a:prstGeom prst="rect">
            <a:avLst/>
          </a:prstGeom>
          <a:noFill/>
        </p:spPr>
      </p:pic>
    </p:spTree>
  </p:cSld>
  <p:clrMapOvr>
    <a:masterClrMapping/>
  </p:clrMapOvr>
  <p:transition>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onathan\Desktop\toshiba_hd-a2_hd_dvd_player.jpg"/>
          <p:cNvPicPr>
            <a:picLocks noChangeAspect="1" noChangeArrowheads="1"/>
          </p:cNvPicPr>
          <p:nvPr/>
        </p:nvPicPr>
        <p:blipFill>
          <a:blip r:embed="rId2" cstate="print"/>
          <a:srcRect/>
          <a:stretch>
            <a:fillRect/>
          </a:stretch>
        </p:blipFill>
        <p:spPr bwMode="auto">
          <a:xfrm>
            <a:off x="4644008" y="4797152"/>
            <a:ext cx="3862908" cy="1656184"/>
          </a:xfrm>
          <a:prstGeom prst="rect">
            <a:avLst/>
          </a:prstGeom>
          <a:noFill/>
        </p:spPr>
      </p:pic>
      <p:pic>
        <p:nvPicPr>
          <p:cNvPr id="4101" name="Picture 5" descr="C:\Users\jonathan\Desktop\Toshiba-400x348.jpg"/>
          <p:cNvPicPr>
            <a:picLocks noChangeAspect="1" noChangeArrowheads="1"/>
          </p:cNvPicPr>
          <p:nvPr/>
        </p:nvPicPr>
        <p:blipFill>
          <a:blip r:embed="rId3" cstate="print"/>
          <a:srcRect/>
          <a:stretch>
            <a:fillRect/>
          </a:stretch>
        </p:blipFill>
        <p:spPr bwMode="auto">
          <a:xfrm>
            <a:off x="1475656" y="4653136"/>
            <a:ext cx="2304256" cy="20236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1 Título"/>
          <p:cNvSpPr>
            <a:spLocks noGrp="1"/>
          </p:cNvSpPr>
          <p:nvPr>
            <p:ph type="title"/>
          </p:nvPr>
        </p:nvSpPr>
        <p:spPr>
          <a:xfrm>
            <a:off x="467544" y="188640"/>
            <a:ext cx="8229600" cy="1143000"/>
          </a:xfrm>
        </p:spPr>
        <p:txBody>
          <a:bodyPr>
            <a:normAutofit fontScale="90000"/>
          </a:bodyPr>
          <a:lstStyle/>
          <a:p>
            <a:r>
              <a:rPr lang="es-EC" b="1" dirty="0" smtClean="0"/>
              <a:t/>
            </a:r>
            <a:br>
              <a:rPr lang="es-EC" b="1" dirty="0" smtClean="0"/>
            </a:br>
            <a:r>
              <a:rPr lang="es-EC" b="1" dirty="0" smtClean="0"/>
              <a:t>Innovaciones Destacables</a:t>
            </a:r>
            <a:br>
              <a:rPr lang="es-EC" b="1" dirty="0" smtClean="0"/>
            </a:br>
            <a:endParaRPr lang="es-EC" dirty="0"/>
          </a:p>
        </p:txBody>
      </p:sp>
      <p:sp>
        <p:nvSpPr>
          <p:cNvPr id="3" name="2 Marcador de contenido"/>
          <p:cNvSpPr>
            <a:spLocks noGrp="1"/>
          </p:cNvSpPr>
          <p:nvPr>
            <p:ph sz="half" idx="1"/>
          </p:nvPr>
        </p:nvSpPr>
        <p:spPr>
          <a:xfrm>
            <a:off x="395536" y="1268760"/>
            <a:ext cx="5400600" cy="3168352"/>
          </a:xfrm>
        </p:spPr>
        <p:txBody>
          <a:bodyPr>
            <a:noAutofit/>
          </a:bodyPr>
          <a:lstStyle/>
          <a:p>
            <a:pPr algn="just"/>
            <a:r>
              <a:rPr lang="es-EC" sz="1600" b="1" dirty="0" smtClean="0">
                <a:solidFill>
                  <a:schemeClr val="bg1"/>
                </a:solidFill>
              </a:rPr>
              <a:t>Toshiba fue la compañía inventora de la unidad DVD.</a:t>
            </a:r>
          </a:p>
          <a:p>
            <a:pPr algn="just"/>
            <a:r>
              <a:rPr lang="es-EC" sz="1600" b="1" dirty="0" smtClean="0">
                <a:solidFill>
                  <a:schemeClr val="bg1"/>
                </a:solidFill>
              </a:rPr>
              <a:t>Toshiba fue la primera compañía en desarrollar y sacar al mercado la primera computadora portátil del mundo.</a:t>
            </a:r>
          </a:p>
          <a:p>
            <a:pPr algn="just"/>
            <a:r>
              <a:rPr lang="es-EC" sz="1600" b="1" dirty="0" smtClean="0">
                <a:solidFill>
                  <a:schemeClr val="bg1"/>
                </a:solidFill>
              </a:rPr>
              <a:t>Toshiba fue el primero en vender un disco de grabación perpendicular de 1,8 pulgadas (4,5 cm) capaz de almacenar 80 GB.</a:t>
            </a:r>
          </a:p>
          <a:p>
            <a:pPr algn="just"/>
            <a:r>
              <a:rPr lang="es-EC" sz="1600" b="1" dirty="0" smtClean="0">
                <a:solidFill>
                  <a:schemeClr val="bg1"/>
                </a:solidFill>
              </a:rPr>
              <a:t>Diciembre de 2006: informa de la disponibilidad de un disco de grabación perpendicular con 2 platos.</a:t>
            </a:r>
          </a:p>
          <a:p>
            <a:pPr algn="just"/>
            <a:r>
              <a:rPr lang="es-EC" sz="1600" b="1" dirty="0" smtClean="0">
                <a:solidFill>
                  <a:schemeClr val="bg1"/>
                </a:solidFill>
              </a:rPr>
              <a:t>Desarrolló junto con Microsoft y NEC el HD DVD (DVD de alta definición).</a:t>
            </a:r>
          </a:p>
          <a:p>
            <a:pPr algn="just"/>
            <a:r>
              <a:rPr lang="es-EC" sz="1600" b="1" dirty="0" smtClean="0">
                <a:solidFill>
                  <a:schemeClr val="bg1"/>
                </a:solidFill>
              </a:rPr>
              <a:t>Fue la primera compañía en desarrollar el reactor nuclear.</a:t>
            </a:r>
          </a:p>
          <a:p>
            <a:endParaRPr lang="es-EC" sz="1600" dirty="0"/>
          </a:p>
        </p:txBody>
      </p:sp>
      <p:pic>
        <p:nvPicPr>
          <p:cNvPr id="4098" name="Picture 2" descr="C:\Users\jonathan\Desktop\toshiba_sdh903a.jpg"/>
          <p:cNvPicPr>
            <a:picLocks noGrp="1" noChangeAspect="1" noChangeArrowheads="1"/>
          </p:cNvPicPr>
          <p:nvPr>
            <p:ph sz="half" idx="2"/>
          </p:nvPr>
        </p:nvPicPr>
        <p:blipFill>
          <a:blip r:embed="rId4" cstate="print"/>
          <a:srcRect/>
          <a:stretch>
            <a:fillRect/>
          </a:stretch>
        </p:blipFill>
        <p:spPr bwMode="auto">
          <a:xfrm>
            <a:off x="5868144" y="1412776"/>
            <a:ext cx="2664296" cy="1296144"/>
          </a:xfrm>
          <a:prstGeom prst="rect">
            <a:avLst/>
          </a:prstGeom>
          <a:noFill/>
        </p:spPr>
      </p:pic>
      <p:pic>
        <p:nvPicPr>
          <p:cNvPr id="4100" name="Picture 4" descr="C:\Users\jonathan\Desktop\toshiba-satellite-u300.jpg"/>
          <p:cNvPicPr>
            <a:picLocks noChangeAspect="1" noChangeArrowheads="1"/>
          </p:cNvPicPr>
          <p:nvPr/>
        </p:nvPicPr>
        <p:blipFill>
          <a:blip r:embed="rId5" cstate="print"/>
          <a:srcRect/>
          <a:stretch>
            <a:fillRect/>
          </a:stretch>
        </p:blipFill>
        <p:spPr bwMode="auto">
          <a:xfrm>
            <a:off x="6084168" y="2924944"/>
            <a:ext cx="2520280" cy="151216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100"/>
                                        </p:tgtEl>
                                      </p:cBhvr>
                                    </p:animEffect>
                                    <p:set>
                                      <p:cBhvr>
                                        <p:cTn id="12" dur="1" fill="hold">
                                          <p:stCondLst>
                                            <p:cond delay="1999"/>
                                          </p:stCondLst>
                                        </p:cTn>
                                        <p:tgtEl>
                                          <p:spTgt spid="4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ox(in)">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nodeType="clickEffect">
                                  <p:stCondLst>
                                    <p:cond delay="0"/>
                                  </p:stCondLst>
                                  <p:childTnLst>
                                    <p:anim to="" calcmode="lin" valueType="num">
                                      <p:cBhvr>
                                        <p:cTn id="21" dur="1"/>
                                        <p:tgtEl>
                                          <p:spTgt spid="4101"/>
                                        </p:tgtEl>
                                        <p:attrNameLst>
                                          <p:attrName/>
                                        </p:attrNameLst>
                                      </p:cBhvr>
                                    </p:anim>
                                    <p:set>
                                      <p:cBhvr>
                                        <p:cTn id="22" dur="1" fill="hold">
                                          <p:stCondLst>
                                            <p:cond delay="0"/>
                                          </p:stCondLst>
                                        </p:cTn>
                                        <p:tgtEl>
                                          <p:spTgt spid="4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nathan\Desktop\toshiba-minib.jpg"/>
          <p:cNvPicPr>
            <a:picLocks noChangeAspect="1" noChangeArrowheads="1"/>
          </p:cNvPicPr>
          <p:nvPr/>
        </p:nvPicPr>
        <p:blipFill>
          <a:blip r:embed="rId2" cstate="print"/>
          <a:srcRect/>
          <a:stretch>
            <a:fillRect/>
          </a:stretch>
        </p:blipFill>
        <p:spPr bwMode="auto">
          <a:xfrm>
            <a:off x="2483768" y="1412776"/>
            <a:ext cx="4536504" cy="4680520"/>
          </a:xfrm>
          <a:prstGeom prst="rect">
            <a:avLst/>
          </a:prstGeom>
          <a:noFill/>
        </p:spPr>
      </p:pic>
      <p:sp>
        <p:nvSpPr>
          <p:cNvPr id="2" name="1 Título"/>
          <p:cNvSpPr>
            <a:spLocks noGrp="1"/>
          </p:cNvSpPr>
          <p:nvPr>
            <p:ph type="title"/>
          </p:nvPr>
        </p:nvSpPr>
        <p:spPr/>
        <p:txBody>
          <a:bodyPr/>
          <a:lstStyle/>
          <a:p>
            <a:r>
              <a:rPr lang="es-EC" dirty="0" smtClean="0"/>
              <a:t>Programas y Alianzas</a:t>
            </a:r>
            <a:endParaRPr lang="es-EC" dirty="0"/>
          </a:p>
        </p:txBody>
      </p:sp>
      <p:sp>
        <p:nvSpPr>
          <p:cNvPr id="3" name="2 Marcador de contenido"/>
          <p:cNvSpPr>
            <a:spLocks noGrp="1"/>
          </p:cNvSpPr>
          <p:nvPr>
            <p:ph sz="half" idx="1"/>
          </p:nvPr>
        </p:nvSpPr>
        <p:spPr/>
        <p:txBody>
          <a:bodyPr numCol="1">
            <a:normAutofit fontScale="62500" lnSpcReduction="20000"/>
          </a:bodyPr>
          <a:lstStyle/>
          <a:p>
            <a:pPr algn="just"/>
            <a:r>
              <a:rPr lang="es-EC" b="1" dirty="0" smtClean="0">
                <a:solidFill>
                  <a:schemeClr val="bg1"/>
                </a:solidFill>
              </a:rPr>
              <a:t>"Personas con estilos de vida solventes, en armonía con la Tierra", es como definimos nuestra Visión Ambiental 2050.</a:t>
            </a:r>
          </a:p>
          <a:p>
            <a:pPr algn="just"/>
            <a:r>
              <a:rPr lang="es-EC" b="1" dirty="0" smtClean="0">
                <a:solidFill>
                  <a:schemeClr val="bg1"/>
                </a:solidFill>
              </a:rPr>
              <a:t>Los clientes de Toshiba pueden aprovechar el Programa de Evaluación Encompass, en el que examinamos todos los dispositivos y determinamos el actual impacto ambiental de la empresa.</a:t>
            </a:r>
          </a:p>
          <a:p>
            <a:pPr algn="just"/>
            <a:r>
              <a:rPr lang="es-EC" b="1" dirty="0" smtClean="0">
                <a:solidFill>
                  <a:schemeClr val="bg1"/>
                </a:solidFill>
              </a:rPr>
              <a:t>Sus resultados se traducen ya en aproximadamente 400.000 libras de desechos electrónicos que no han llegado a los vertederos de Estados Unidos.</a:t>
            </a:r>
          </a:p>
          <a:p>
            <a:pPr algn="just"/>
            <a:endParaRPr lang="es-EC" dirty="0" smtClean="0"/>
          </a:p>
        </p:txBody>
      </p:sp>
      <p:sp>
        <p:nvSpPr>
          <p:cNvPr id="4" name="3 Marcador de contenido"/>
          <p:cNvSpPr>
            <a:spLocks noGrp="1"/>
          </p:cNvSpPr>
          <p:nvPr>
            <p:ph sz="half" idx="2"/>
          </p:nvPr>
        </p:nvSpPr>
        <p:spPr/>
        <p:txBody>
          <a:bodyPr>
            <a:normAutofit fontScale="62500" lnSpcReduction="20000"/>
          </a:bodyPr>
          <a:lstStyle/>
          <a:p>
            <a:pPr algn="just"/>
            <a:r>
              <a:rPr lang="es-EC" b="1" dirty="0" smtClean="0">
                <a:solidFill>
                  <a:schemeClr val="bg1"/>
                </a:solidFill>
              </a:rPr>
              <a:t>En conjunto con otros fabricantes de productos electrónicos, Toshiba ha conformado la iniciativa de Gestión de Reciclaje de Fabricantes de Electrónica (Electronic Manufacturers Recycling Management o EMRM), para proporcionar una manera conveniente de reciclar bienes electrónicos de consumo.</a:t>
            </a:r>
          </a:p>
          <a:p>
            <a:pPr algn="just"/>
            <a:r>
              <a:rPr lang="es-EC" b="1" dirty="0" smtClean="0">
                <a:solidFill>
                  <a:schemeClr val="bg1"/>
                </a:solidFill>
              </a:rPr>
              <a:t>La Iniciativa de Plantación de Árboles (Tree Planting Initiative) de Toshiba avanza en su propósito de cumplir con la meta de sembrar 1,5 millones de árboles para el año 2025, como parte de nuestro 150o aniversario.</a:t>
            </a:r>
            <a:endParaRPr lang="es-EC" b="1" dirty="0">
              <a:solidFill>
                <a:schemeClr val="bg1"/>
              </a:solidFill>
            </a:endParaRPr>
          </a:p>
        </p:txBody>
      </p:sp>
      <p:sp>
        <p:nvSpPr>
          <p:cNvPr id="9" name="8 CuadroTexto"/>
          <p:cNvSpPr txBox="1"/>
          <p:nvPr/>
        </p:nvSpPr>
        <p:spPr>
          <a:xfrm>
            <a:off x="4860032" y="2348880"/>
            <a:ext cx="184731" cy="369332"/>
          </a:xfrm>
          <a:prstGeom prst="rect">
            <a:avLst/>
          </a:prstGeom>
          <a:noFill/>
        </p:spPr>
        <p:txBody>
          <a:bodyPr wrap="none" rtlCol="0">
            <a:spAutoFit/>
          </a:bodyPr>
          <a:lstStyle/>
          <a:p>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sus Net Fusion tablet 4 e1268068250260 Asus Net Fusion: Un interesante concepto de Tablet PC">
            <a:hlinkClick r:id="rId3"/>
          </p:cNvPr>
          <p:cNvPicPr/>
          <p:nvPr/>
        </p:nvPicPr>
        <p:blipFill>
          <a:blip r:embed="rId4" cstate="print"/>
          <a:srcRect/>
          <a:stretch>
            <a:fillRect/>
          </a:stretch>
        </p:blipFill>
        <p:spPr bwMode="auto">
          <a:xfrm>
            <a:off x="827584" y="3501008"/>
            <a:ext cx="3528392" cy="2592288"/>
          </a:xfrm>
          <a:prstGeom prst="rect">
            <a:avLst/>
          </a:prstGeom>
          <a:noFill/>
          <a:ln w="9525">
            <a:noFill/>
            <a:miter lim="800000"/>
            <a:headEnd/>
            <a:tailEnd/>
          </a:ln>
        </p:spPr>
      </p:pic>
      <p:sp>
        <p:nvSpPr>
          <p:cNvPr id="3" name="2 Título"/>
          <p:cNvSpPr>
            <a:spLocks noGrp="1"/>
          </p:cNvSpPr>
          <p:nvPr>
            <p:ph type="title"/>
          </p:nvPr>
        </p:nvSpPr>
        <p:spPr/>
        <p:txBody>
          <a:bodyPr/>
          <a:lstStyle/>
          <a:p>
            <a:r>
              <a:rPr lang="es-EC" dirty="0" smtClean="0"/>
              <a:t>Tablet PC</a:t>
            </a:r>
            <a:endParaRPr lang="es-EC" dirty="0"/>
          </a:p>
        </p:txBody>
      </p:sp>
      <p:sp>
        <p:nvSpPr>
          <p:cNvPr id="4" name="3 Marcador de contenido"/>
          <p:cNvSpPr>
            <a:spLocks noGrp="1"/>
          </p:cNvSpPr>
          <p:nvPr>
            <p:ph idx="1"/>
          </p:nvPr>
        </p:nvSpPr>
        <p:spPr/>
        <p:txBody>
          <a:bodyPr>
            <a:normAutofit/>
          </a:bodyPr>
          <a:lstStyle/>
          <a:p>
            <a:pPr algn="just"/>
            <a:r>
              <a:rPr lang="es-EC" sz="2000" b="1" dirty="0" smtClean="0">
                <a:solidFill>
                  <a:schemeClr val="bg1"/>
                </a:solidFill>
              </a:rPr>
              <a:t>Toshiba a prometido lanzarse sobre el mercado los tablets con el propósito de derrotar a su rival Ipad.</a:t>
            </a:r>
          </a:p>
          <a:p>
            <a:pPr algn="just"/>
            <a:r>
              <a:rPr lang="es-EC" sz="2000" b="1" dirty="0" smtClean="0">
                <a:solidFill>
                  <a:schemeClr val="bg1"/>
                </a:solidFill>
              </a:rPr>
              <a:t>Los tablets estarán trabajando con diferentes sistemas operativos como por ejemplo de ello es un concepto de pantalla dual-screen bajo Windows. </a:t>
            </a:r>
            <a:endParaRPr lang="es-EC" sz="2000" b="1" dirty="0">
              <a:solidFill>
                <a:schemeClr val="bg1"/>
              </a:solidFill>
            </a:endParaRPr>
          </a:p>
        </p:txBody>
      </p:sp>
      <p:pic>
        <p:nvPicPr>
          <p:cNvPr id="5" name="4 Imagen" descr="Toshiba journe Toshiba lanzará tablets con Android y pantalla dual screen próximamente">
            <a:hlinkClick r:id="rId5"/>
          </p:cNvPr>
          <p:cNvPicPr/>
          <p:nvPr/>
        </p:nvPicPr>
        <p:blipFill>
          <a:blip r:embed="rId6" cstate="print"/>
          <a:srcRect/>
          <a:stretch>
            <a:fillRect/>
          </a:stretch>
        </p:blipFill>
        <p:spPr bwMode="auto">
          <a:xfrm>
            <a:off x="5220072" y="3501009"/>
            <a:ext cx="3392443" cy="2520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Generación en laptops</a:t>
            </a:r>
            <a:br>
              <a:rPr lang="es-EC" dirty="0" smtClean="0"/>
            </a:br>
            <a:endParaRPr lang="es-EC" dirty="0"/>
          </a:p>
        </p:txBody>
      </p:sp>
      <p:sp>
        <p:nvSpPr>
          <p:cNvPr id="3" name="2 Marcador de contenido"/>
          <p:cNvSpPr>
            <a:spLocks noGrp="1"/>
          </p:cNvSpPr>
          <p:nvPr>
            <p:ph sz="half" idx="2"/>
          </p:nvPr>
        </p:nvSpPr>
        <p:spPr>
          <a:xfrm>
            <a:off x="323528" y="908720"/>
            <a:ext cx="4752528" cy="5544616"/>
          </a:xfrm>
        </p:spPr>
        <p:txBody>
          <a:bodyPr>
            <a:normAutofit/>
          </a:bodyPr>
          <a:lstStyle/>
          <a:p>
            <a:r>
              <a:rPr lang="es-EC" sz="1900" b="1" dirty="0" smtClean="0">
                <a:solidFill>
                  <a:schemeClr val="bg1"/>
                </a:solidFill>
              </a:rPr>
              <a:t>T1100 (1985).- La Primera</a:t>
            </a:r>
            <a:br>
              <a:rPr lang="es-EC" sz="1900" b="1" dirty="0" smtClean="0">
                <a:solidFill>
                  <a:schemeClr val="bg1"/>
                </a:solidFill>
              </a:rPr>
            </a:br>
            <a:r>
              <a:rPr lang="es-EC" sz="1900" b="1" dirty="0" smtClean="0">
                <a:solidFill>
                  <a:schemeClr val="bg1"/>
                </a:solidFill>
              </a:rPr>
              <a:t>Laptop  </a:t>
            </a:r>
          </a:p>
          <a:p>
            <a:pPr>
              <a:buNone/>
            </a:pPr>
            <a:endParaRPr lang="es-EC" sz="1900" dirty="0" smtClean="0"/>
          </a:p>
          <a:p>
            <a:pPr>
              <a:buNone/>
            </a:pPr>
            <a:endParaRPr lang="es-EC" sz="1900" dirty="0" smtClean="0"/>
          </a:p>
          <a:p>
            <a:r>
              <a:rPr lang="es-EC" sz="1900" b="1" dirty="0" smtClean="0">
                <a:solidFill>
                  <a:schemeClr val="bg1"/>
                </a:solidFill>
              </a:rPr>
              <a:t>T320 (1991).- El primer monitor   </a:t>
            </a:r>
            <a:br>
              <a:rPr lang="es-EC" sz="1900" b="1" dirty="0" smtClean="0">
                <a:solidFill>
                  <a:schemeClr val="bg1"/>
                </a:solidFill>
              </a:rPr>
            </a:br>
            <a:r>
              <a:rPr lang="es-EC" sz="1900" b="1" dirty="0" smtClean="0">
                <a:solidFill>
                  <a:schemeClr val="bg1"/>
                </a:solidFill>
              </a:rPr>
              <a:t> a color en una Laptop </a:t>
            </a:r>
          </a:p>
          <a:p>
            <a:endParaRPr lang="es-EC" sz="1900" b="1" dirty="0" smtClean="0">
              <a:solidFill>
                <a:schemeClr val="bg1"/>
              </a:solidFill>
            </a:endParaRPr>
          </a:p>
          <a:p>
            <a:endParaRPr lang="es-EC" sz="1900" b="1" dirty="0" smtClean="0">
              <a:solidFill>
                <a:schemeClr val="bg1"/>
              </a:solidFill>
            </a:endParaRPr>
          </a:p>
          <a:p>
            <a:endParaRPr lang="es-EC" sz="1900" b="1" dirty="0" smtClean="0">
              <a:solidFill>
                <a:schemeClr val="bg1"/>
              </a:solidFill>
            </a:endParaRPr>
          </a:p>
          <a:p>
            <a:r>
              <a:rPr lang="es-EC" sz="1900" b="1" dirty="0" smtClean="0">
                <a:solidFill>
                  <a:schemeClr val="bg1"/>
                </a:solidFill>
              </a:rPr>
              <a:t>T2150CD(1995).- La Primera </a:t>
            </a:r>
            <a:br>
              <a:rPr lang="es-EC" sz="1900" b="1" dirty="0" smtClean="0">
                <a:solidFill>
                  <a:schemeClr val="bg1"/>
                </a:solidFill>
              </a:rPr>
            </a:br>
            <a:r>
              <a:rPr lang="es-EC" sz="1900" b="1" dirty="0" smtClean="0">
                <a:solidFill>
                  <a:schemeClr val="bg1"/>
                </a:solidFill>
              </a:rPr>
              <a:t>Laptop con un CD-ROM integrado.</a:t>
            </a:r>
          </a:p>
          <a:p>
            <a:endParaRPr lang="es-EC" sz="1900" b="1" dirty="0" smtClean="0">
              <a:solidFill>
                <a:schemeClr val="bg1"/>
              </a:solidFill>
            </a:endParaRPr>
          </a:p>
          <a:p>
            <a:endParaRPr lang="es-EC" sz="1900" b="1" dirty="0" smtClean="0">
              <a:solidFill>
                <a:schemeClr val="bg1"/>
              </a:solidFill>
            </a:endParaRPr>
          </a:p>
          <a:p>
            <a:pPr>
              <a:buNone/>
            </a:pPr>
            <a:endParaRPr lang="es-EC" sz="1900" b="1" dirty="0" smtClean="0">
              <a:solidFill>
                <a:schemeClr val="bg1"/>
              </a:solidFill>
            </a:endParaRPr>
          </a:p>
          <a:p>
            <a:r>
              <a:rPr lang="es-EC" sz="1900" b="1" dirty="0" smtClean="0">
                <a:solidFill>
                  <a:schemeClr val="bg1"/>
                </a:solidFill>
              </a:rPr>
              <a:t>Tecra 750(1997) - La Primera </a:t>
            </a:r>
            <a:br>
              <a:rPr lang="es-EC" sz="1900" b="1" dirty="0" smtClean="0">
                <a:solidFill>
                  <a:schemeClr val="bg1"/>
                </a:solidFill>
              </a:rPr>
            </a:br>
            <a:r>
              <a:rPr lang="es-EC" sz="1900" b="1" dirty="0" smtClean="0">
                <a:solidFill>
                  <a:schemeClr val="bg1"/>
                </a:solidFill>
              </a:rPr>
              <a:t>Laptop con DVD integrado. </a:t>
            </a:r>
          </a:p>
          <a:p>
            <a:endParaRPr lang="es-EC" sz="1600" b="1" dirty="0" smtClean="0">
              <a:solidFill>
                <a:schemeClr val="bg1"/>
              </a:solidFill>
            </a:endParaRPr>
          </a:p>
          <a:p>
            <a:endParaRPr lang="es-EC" sz="1600" b="1" dirty="0" smtClean="0">
              <a:solidFill>
                <a:schemeClr val="bg1"/>
              </a:solidFill>
            </a:endParaRPr>
          </a:p>
          <a:p>
            <a:endParaRPr lang="es-EC" sz="1600" b="1" dirty="0" smtClean="0">
              <a:solidFill>
                <a:schemeClr val="bg1"/>
              </a:solidFill>
            </a:endParaRPr>
          </a:p>
          <a:p>
            <a:endParaRPr lang="es-EC" sz="1600" b="1" dirty="0" smtClean="0">
              <a:solidFill>
                <a:schemeClr val="bg1"/>
              </a:solidFill>
            </a:endParaRPr>
          </a:p>
          <a:p>
            <a:endParaRPr lang="es-EC" sz="1600" b="1" dirty="0" smtClean="0">
              <a:solidFill>
                <a:schemeClr val="bg1"/>
              </a:solidFill>
            </a:endParaRPr>
          </a:p>
          <a:p>
            <a:endParaRPr lang="es-EC" sz="1600" b="1" dirty="0">
              <a:solidFill>
                <a:schemeClr val="bg1"/>
              </a:solidFill>
            </a:endParaRPr>
          </a:p>
        </p:txBody>
      </p:sp>
      <p:pic>
        <p:nvPicPr>
          <p:cNvPr id="1026" name="Picture 2" descr="C:\Users\comandato\Desktop\191_30_Eric-Jukes-1985-Toshiba-T1100-and-mouse.jpg"/>
          <p:cNvPicPr>
            <a:picLocks noChangeAspect="1" noChangeArrowheads="1"/>
          </p:cNvPicPr>
          <p:nvPr/>
        </p:nvPicPr>
        <p:blipFill>
          <a:blip r:embed="rId2" cstate="print"/>
          <a:srcRect/>
          <a:stretch>
            <a:fillRect/>
          </a:stretch>
        </p:blipFill>
        <p:spPr bwMode="auto">
          <a:xfrm>
            <a:off x="5364088" y="908720"/>
            <a:ext cx="1549316" cy="1152128"/>
          </a:xfrm>
          <a:prstGeom prst="rect">
            <a:avLst/>
          </a:prstGeom>
          <a:noFill/>
        </p:spPr>
      </p:pic>
      <p:pic>
        <p:nvPicPr>
          <p:cNvPr id="1027" name="Picture 3" descr="C:\Users\comandato\Desktop\1991.jpg"/>
          <p:cNvPicPr>
            <a:picLocks noChangeAspect="1" noChangeArrowheads="1"/>
          </p:cNvPicPr>
          <p:nvPr/>
        </p:nvPicPr>
        <p:blipFill>
          <a:blip r:embed="rId3" cstate="print"/>
          <a:srcRect/>
          <a:stretch>
            <a:fillRect/>
          </a:stretch>
        </p:blipFill>
        <p:spPr bwMode="auto">
          <a:xfrm>
            <a:off x="5508104" y="2204864"/>
            <a:ext cx="1296144" cy="1296144"/>
          </a:xfrm>
          <a:prstGeom prst="rect">
            <a:avLst/>
          </a:prstGeom>
          <a:noFill/>
        </p:spPr>
      </p:pic>
      <p:pic>
        <p:nvPicPr>
          <p:cNvPr id="1028" name="Picture 4" descr="C:\Users\comandato\Desktop\B1995.jpg"/>
          <p:cNvPicPr>
            <a:picLocks noChangeAspect="1" noChangeArrowheads="1"/>
          </p:cNvPicPr>
          <p:nvPr/>
        </p:nvPicPr>
        <p:blipFill>
          <a:blip r:embed="rId4" cstate="print"/>
          <a:srcRect/>
          <a:stretch>
            <a:fillRect/>
          </a:stretch>
        </p:blipFill>
        <p:spPr bwMode="auto">
          <a:xfrm>
            <a:off x="5508104" y="3645024"/>
            <a:ext cx="1368152" cy="1303002"/>
          </a:xfrm>
          <a:prstGeom prst="rect">
            <a:avLst/>
          </a:prstGeom>
          <a:noFill/>
        </p:spPr>
      </p:pic>
      <p:pic>
        <p:nvPicPr>
          <p:cNvPr id="1029" name="Picture 5" descr="C:\Users\comandato\Desktop\B1997.jpg"/>
          <p:cNvPicPr>
            <a:picLocks noChangeAspect="1" noChangeArrowheads="1"/>
          </p:cNvPicPr>
          <p:nvPr/>
        </p:nvPicPr>
        <p:blipFill>
          <a:blip r:embed="rId5" cstate="print"/>
          <a:srcRect/>
          <a:stretch>
            <a:fillRect/>
          </a:stretch>
        </p:blipFill>
        <p:spPr bwMode="auto">
          <a:xfrm>
            <a:off x="5652120" y="5229200"/>
            <a:ext cx="1296144" cy="12961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943</Words>
  <Application>Microsoft Office PowerPoint</Application>
  <PresentationFormat>Presentación en pantalla (4:3)</PresentationFormat>
  <Paragraphs>101</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Historia</vt:lpstr>
      <vt:lpstr>Prestigio</vt:lpstr>
      <vt:lpstr>Expansión</vt:lpstr>
      <vt:lpstr>Producción</vt:lpstr>
      <vt:lpstr> Innovaciones Destacables </vt:lpstr>
      <vt:lpstr>Programas y Alianzas</vt:lpstr>
      <vt:lpstr>Tablet PC</vt:lpstr>
      <vt:lpstr>Generación en laptops </vt:lpstr>
      <vt:lpstr>Generación de laptops</vt:lpstr>
      <vt:lpstr>Ultimas laptops</vt:lpstr>
      <vt:lpstr>Software de Toshiba</vt:lpstr>
      <vt:lpstr>Diapositiva 13</vt:lpstr>
      <vt:lpstr>Breve análisis de las ventas entre empresas</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jonathan</dc:creator>
  <cp:lastModifiedBy>comandato</cp:lastModifiedBy>
  <cp:revision>79</cp:revision>
  <dcterms:created xsi:type="dcterms:W3CDTF">2010-10-26T01:58:31Z</dcterms:created>
  <dcterms:modified xsi:type="dcterms:W3CDTF">2010-10-28T16:43:38Z</dcterms:modified>
</cp:coreProperties>
</file>