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FB133E-ACF2-4955-9B4C-8E55518BEBE2}" type="datetimeFigureOut">
              <a:rPr lang="es-EC" smtClean="0"/>
              <a:pPr/>
              <a:t>10/01/2011</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18610-21B7-4449-8967-D2956AE8F2FD}" type="slidenum">
              <a:rPr lang="es-EC" smtClean="0"/>
              <a:pPr/>
              <a:t>‹Nº›</a:t>
            </a:fld>
            <a:endParaRPr lang="es-EC"/>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dirty="0"/>
          </a:p>
        </p:txBody>
      </p:sp>
      <p:sp>
        <p:nvSpPr>
          <p:cNvPr id="4" name="3 Marcador de número de diapositiva"/>
          <p:cNvSpPr>
            <a:spLocks noGrp="1"/>
          </p:cNvSpPr>
          <p:nvPr>
            <p:ph type="sldNum" sz="quarter" idx="10"/>
          </p:nvPr>
        </p:nvSpPr>
        <p:spPr/>
        <p:txBody>
          <a:bodyPr/>
          <a:lstStyle/>
          <a:p>
            <a:fld id="{05B18610-21B7-4449-8967-D2956AE8F2FD}" type="slidenum">
              <a:rPr lang="es-EC" smtClean="0"/>
              <a:pPr/>
              <a:t>2</a:t>
            </a:fld>
            <a:endParaRPr lang="es-EC"/>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1FEF63-EFAF-49F6-81E6-19C88A93A830}" type="datetimeFigureOut">
              <a:rPr lang="es-EC" smtClean="0"/>
              <a:pPr/>
              <a:t>10/01/2011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E49CF07-F771-4271-B2AA-105DB8242CFA}" type="slidenum">
              <a:rPr lang="es-EC" smtClean="0"/>
              <a:pPr/>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FEF63-EFAF-49F6-81E6-19C88A93A830}" type="datetimeFigureOut">
              <a:rPr lang="es-EC" smtClean="0"/>
              <a:pPr/>
              <a:t>10/01/2011</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9CF07-F771-4271-B2AA-105DB8242CFA}"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357166"/>
            <a:ext cx="7772400" cy="1470025"/>
          </a:xfrm>
        </p:spPr>
        <p:style>
          <a:lnRef idx="0">
            <a:schemeClr val="accent5"/>
          </a:lnRef>
          <a:fillRef idx="3">
            <a:schemeClr val="accent5"/>
          </a:fillRef>
          <a:effectRef idx="3">
            <a:schemeClr val="accent5"/>
          </a:effectRef>
          <a:fontRef idx="minor">
            <a:schemeClr val="lt1"/>
          </a:fontRef>
        </p:style>
        <p:txBody>
          <a:bodyPr>
            <a:normAutofit/>
          </a:bodyPr>
          <a:lstStyle/>
          <a:p>
            <a:r>
              <a:rPr lang="es-EC" sz="7200" dirty="0" smtClean="0">
                <a:effectLst>
                  <a:outerShdw blurRad="38100" dist="38100" dir="2700000" algn="tl">
                    <a:srgbClr val="000000">
                      <a:alpha val="43137"/>
                    </a:srgbClr>
                  </a:outerShdw>
                </a:effectLst>
              </a:rPr>
              <a:t>MAPSERVER</a:t>
            </a:r>
            <a:endParaRPr lang="es-EC" sz="7200"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500166" y="2214554"/>
            <a:ext cx="6400800" cy="1752600"/>
          </a:xfrm>
          <a:effectLst>
            <a:glow rad="228600">
              <a:schemeClr val="accent3">
                <a:satMod val="175000"/>
                <a:alpha val="40000"/>
              </a:schemeClr>
            </a:glow>
            <a:outerShdw blurRad="40000" dist="20000" dir="5400000" rotWithShape="0">
              <a:srgbClr val="000000">
                <a:alpha val="38000"/>
              </a:srgbClr>
            </a:outerShdw>
          </a:effectLst>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s-EC" dirty="0" smtClean="0"/>
              <a:t>GRUPO:</a:t>
            </a:r>
          </a:p>
          <a:p>
            <a:r>
              <a:rPr lang="es-EC" dirty="0" smtClean="0"/>
              <a:t>SILVIA PAZMIÑO</a:t>
            </a:r>
          </a:p>
          <a:p>
            <a:r>
              <a:rPr lang="es-EC" dirty="0" smtClean="0"/>
              <a:t>BELEN AGUILERA</a:t>
            </a:r>
          </a:p>
          <a:p>
            <a:r>
              <a:rPr lang="es-EC" dirty="0" smtClean="0"/>
              <a:t>JUAN JOSE PARRA</a:t>
            </a:r>
            <a:endParaRPr lang="es-EC" dirty="0"/>
          </a:p>
        </p:txBody>
      </p:sp>
      <p:sp>
        <p:nvSpPr>
          <p:cNvPr id="3074" name="AutoShape 2" descr="data:image/jpg;base64,/9j/4AAQSkZJRgABAQAAAQABAAD/2wCEAAkGBhMSERUUEBQVFRUWFxoaGBcVGBwdIBwZGRkWHCAkIBwbHCgfGxsjHR4cIDAgJycpLCwsHR4xNTAqNTIsMCoBCQoKDgwOGg8PGTMkHCQtKjUsNTItLzQ1NSk1LS0sLDUsLCk2NCksNiwpNDUvKTYsLC4vLCs1LSwsLCksLCksLf/AABEIAGQAoAMBIgACEQEDEQH/xAAcAAACAgMBAQAAAAAAAAAAAAAGBwAIAwQFAQL/xABNEAACAQIEBAMEBQcHCAsAAAABAgMEEQAFEiEGBzFRE0FhFCIycQgjQlKBYnKCkZKhsRUzNDVTc6IWFySTsrPD8Bg2Q2R0pMLR0uHj/8QAGQEBAAMBAQAAAAAAAAAAAAAAAAIEBQMB/8QAIREBAAMBAAAGAwAAAAAAAAAAAAECAxEEEiEiMUEUUfD/2gAMAwEAAhEDEQA/AGBUcWVb11RSUlNDJ7OsTM8s7JfxVJFgI26WPnjZ4e4vaWeopqqEQTUyoz6ZRIhRwSCH0rp6bgjbucc88v0mzOsqKuNXikSARe+wIKKwa4Uj0646NbwHTihqaWjRKfx42Uso+0QbFj8TD8ehOAz0fHtBLIscdShZ2Kp8QV2HkrkBWPoCcbrcSUwWdjKoWmJExNxoIAO+3Y+XXAXXZBX1VJBQS08MCRmHXOswYaYSu8cYQMGa217WvjZ4n4Gmnrg8RQUtT4XtqHq3s760sPPUPcI7XwBYvEVMRARKpFT/ADNvt+7q227b+mNKq48oI5GjepQMjaXO5VG7M4GhT6EjA/wbwNNTVbNOymCmEkdCoNyqTSM7FuzAaYx6DHBi5d1kMMtKqPMjtJpkFc8cRWQk/WQgXuL7hb37jAMXOuLaSk0e0zpHrBKXv7wGm9rA36jb1x8VnGVHEsReZR4yB4wAzMyEX1BFBbT62xx4+EZEq8tdQnh0lPLG3vE2ZkjVdOq7EbEXJuB1xz+JODqn+UWrIBJKssKRskVSad0KHya1nQ9Stxvv8wMYeJKZ6c1KzxmAAkyahpFutyehHY744K8yKeSspaemIl9o8TU3vKUCoGUhWUalbcA9NuuONHy9nbLp4rRxzS1K1AR5HlBKMjASO3xM2mzMqgdNsdB8vrqmvoqiamigSmMur64SOTJHp2soGkED1PYWwBdmlZ4MMsoF/Djd7XtfSpNv3YHeHOZNHVRwFpUjlmC/VktbxCBdA5UKzA7WBvjv51StLTzRp8TxOoubbsjAfLc4X/8AktXzZfT5dLTwwpH4OuoWbUNMRVrogUN4ht57Xub4BhUubwySyxRuDJCVEi73XWCVvceYBsfTHuV5tFUJ4lO4kTUy6l6XU2Nj52O1xthd8wkJr41y6ZFrahDTToLkiBxqEpA6eGLkMfvADDCyjK46aCOCEWjiQKo9APP1PUnuTgNzGjm+eQUqeJUypEndza57AdWPoLnHB4z42WlV0iZA6KGlke5SBW+EsBu8jdEiG7dSQu+EdW5nVVbrUqJhaW0c+oeM50vcB9QWNQL+5Gulb/aIufYjs8RtMV+VmfGWwJNgel9uvzxkGKonJYpAkjz38RlZnqEkue48X4W6Eb9uuCY5C8C+Jlc8sEnVQkp0N8xuDt08sdq4XtHYcLeJpWYiViAce4UPC3N2aGSOnzoKpcDRUJ03NvrANhv9obDa4tvhuI4IuNx3GOMxMTyViJiY7BL81ua1dl+YGCmMXhiNG99Lm7XvvfAd/n+zXvB/qv8A7xOf39bn+5j/AIHADHQsYXlHwo6IfnIsrD90bY8erWcr+K3zHL0nl0+KGdJNIsNSnbby90rgd5y8x58t9nSkKeJJrZ9a6rKukDb1JP7OBv6Nuc71VMT5LMo+XuP/AMPAhzyzjx82kUH3YFWIfMDU3+JjgM/+f7NO8H+qH/vhq8muOKnMoqh6soTG6hdC6dipJ898Vqq6Jo9Or7SK4/Nbph6fRvcCmrCSABIhJPYI2Ac1sS2FbxD9IKigcpTxyVJXbUpCIT6Mbkj102xwf+kx/wBw/wDM/wD4YB4WxLYVvDn0gaKd1jqI3pixsHYhkB9WFiPnptgq474+iyuGOWWN5BI+kBCv3S19z0wBRbEthY5Fz7pKmdIfCliDarySMmlQqsxJ97pYY5ecfSPgjkK01M8yD7byCO/yGhjb52+WAcHhi97b98c7iTN/Zad5VXW4ssaX+OVyFRf0nIHyvgS4G5y0uYyCFlannb4Uchlb0VwBc+hA9Mb/AB9mPhyUtxcR+0VJHf2aB2UH9NlP4YBaZ8Gd9GoSRU048TUoYVNU7qkzsD5Lfw0+6FsMFFflEMyCOVAVHwgbaSNgVItpIHS2Bano29jVFNpNCtc/2l1kufm/XG9/lvG8MpjBE8SBmicHY3AbpuwS9zbysdsWdcvJzjJnS2szz6lgzvJI0ipqZSxTxmY6mOogLIze916sL97288bgFumB2fMjJUoVqFlkUMQGZViIfbSgAY6hZdr36E4yVWeyRylDpYhh9XDHJIwQj7TDYHzH4Xxbw8udfc4a0vpMQ6Gb5f4igqFLoSVDfCwIsyt+Sw2PbY+WCblNxOyu2Xzo6ALrpvEIJ8MfHGGB94Id1PUre9rDAivEqE2EVRc/APBcaj2G38fXG1luZgzUVTGCpWqjQhtiBI/gupH47j0GIb1ppE2rPq7eFvplMVtHpIb5/f1uf7mL+BxpcF5P7RlGb2F2i9llH6BqL/4S2N3n9/W5/uYv4HBH9HSkWWPMY3F1dYFYd1YVQP7jjOa4H5SZ8tJmkMkjaY2DI5PkrKd/wIGB6tqHrKp3teSolJt+VI+w/WbY2E4RqnnkgghkleJ2RvDQsAVJU3IFh088HHLnlbXJmVNJV0zxxRv4hZrWugLL0PXVbAcLm9ly0+ZNCnwxQwIPkkKL++18F3J/JJazKsxp4ZRE0rxqXIJ90qdQsCDuLj8cD3PWI/yxMSCAUisSOto1G3ffBLwLDmOWZNWTRUziSQo8bMFssYjYtIQT0VR0PmRtgOfWfR6rI7t7TS6B1Zi62Hc3W378dfN+GOGaWApJUF5dNtcUhkbVY76U9wb72O2FPUV1VXzqJZJJ5ZHCrrcn3nYAAX2UXI7DDbyv6PkMMZmzKqOlFLOsICgBdzd2uSLdlGAR+GpxvmDTcN5Wzm7CRkueyLIo/cAMKvDL4n/6s5b/AH8v/FwC7oKNppEijF3kZUUd2YgD95w1+JOQL01C86VHiSxIXkTRZSqi7aTe+wudxvbywteFcyWnrKeZxdYpo3ba/uqwJ2726YtBxjxhSplc84mjZZIXEelgdbOhCgAG5Nzv23vgKnU07I6uhKspDKw2IYG4IPkQd8WQzWrNfHlk2wNXS1cJPkJZ6dTb096NhitgxZXKchmfh6j8Ef6TAqVEA7urM4H6SEr+lgBHh+qMlPGzCxChSL+a+6b9jcHbGSqyiKQ6iNL3uHQlWBAtcMNxttj4zSrSJhXQg+w1p1m25gqftow8tTA+l743YJg6hlNwRcf8nGxjeutOSwPEZ2x07Hw53+TkR+Jpm/Olc79b2vYEHcW6HG7whmsIV4GkAmWWQFXNnb3jpO+7+7bvjPjUr8ohnFpY1byuQNQ+TdRiO2Hmr7fRHPf6v2RVJIFBLGwAuSfIAXOBLhylMs1KgFvGrPHt2RXM+4+Sr8iwx8JmjS0UMFy0ksX1r/djDMjEn7z6SB5/EfLBhywyrxZHrSPq1Uw0+3UX+scehIVAeynvijX20mZXcqTN4j9f0APndwxVz5oXgpp5U8KMao42YXANxcC18dTk2HyqmzCpzGKWCMeBbxEKlivj7KGtc3ZR+OHlbCa+klWOKekjBsjySMw7lFUL/tNiu1ANnvNvMa2bw6MmnR3skVPszMx83A1M5Pawvg5yzlPmxjDSZvNHMN9AeV1HoXMgBPeykYVXLLMI4M1pJJjZBLYk9BqDKCfQEjfFuhgK6cQ8a55lcvgVzRzg7o0saurgbXVrA7djuMEPBsOYZtlWZSyTFpakiOMOSEAQAsFX4UDX03t9nfvgw5zZAtTlUzEAvAPFQ+Y0/F+BW/7sb/KzKPZsqpUtYmMSN85Pf/gQMBWOu4TrqZ7S008bKdj4bdfRlFj8wcGNLl3EGbBYJTUeCSNTTgxpbu2wMlu1mxZe2JgKh5py4r4Z5IhS1EgR2UOkTlWAOzAgEWIseuCTiqOVOHqKKeKSJ4qqRSsiMpIKswIDdRZuvcHFmMKD6SP9Dpv78/7tsAh8py5qiaOGOwaV1RS3TUxAF/S+Olm3BFdTOUmpZlINrhCyn5MoIP4HHnAv9ZUX/iYf94uLjYCrvAnJ+rrJlaoikgpwQXaQFWYdkUi5J72sOvpiztPAqKFQBVUBVA6AAWAHoBjLbEwC/wCKOCJI3lnoEjmSf+lUMuyT/lo3/ZzevQ7HqN10lE0UhjoJbEH+gV58KZPSN292Ve1je3keuLCWwM8bTUOhY66EVDNfw4li8Rza1yoAugG12uBuN8Sraaz2EbUreOWgqZszni2qaGsiI6nwi6/tLsceR5+H2ip6qQ/dSncn+FsdDN4Wp6eWShp8yo1jRmF6xFRbDb6ou9xfyFj0A64+qGqzBnlieXMpTEyfBNBF7jxIw9547s2rX0IsAt98WPy9OcVPwcu9avAfLuSqmqBVM0ECyfWU5b65gRqVWI/m4iCTtudx6h401MsaKkahUUAKqiwAGwAHkBgJ4Mzymjl9l9mqaaeUGTVUnxGmKDc+MHbWVFtiRYdBg6GK0zM/K3FYj4e4CebPBjZjQFIheaJvEiH3iAQV/SB29bYL6mtSMAyOqBmCgsQLsxsAL9STsBjMceJKQyRlSVYEEbEEWII2N+xGHxyg5uiQJRV72kFlhmY/GOgRz98dA32uh3+Le5vcpRVBqyiW1QATJGB/OgDqB/af7XzxXi1jvgLvOoIIIBB2IPniKLYWPI/j562nanqGLTU4WzHq8Z2BPdlPuk+d16m+N/mtzPXLIxHDZqqQXUHcIu41MPPfoPOx8huBpmmdQUy66maOJfIyMFv8rnc+gxysq5hZfUyiKCqieQ9FBIJ+VwLn0GF9ys4X9ojbN83bxna5jM26pGt7vY7DobbWAFx12V+UUxr86HsaaBJVeIugW0RiTVew+Gyi/wA8BaqtzCKFdU0iRr3dgo/WxAxwDn2VZhKKYvTVTi7BCBIBYbkGxXp64Duf+WUq0JnaJPaXljRJLe9tckE+Y0g7dMLPl3Sz+FKlF/S6z6iJr28OFbPM5NvdHwKD1vrtuMA9MqjyV6kxUsdEaiI6rRxpqUqeoIXqp7HbHdzfialpRepnii2vZ3AP4L8R/AYRXK/lpVJmjCrhljihWRXca0DFgVARxYsD1up6dr4GOa/CyUGYvFFfw3VZE1EkgNe4udzYg9fTAWuWQEXBFrXv5WxyMo4yoqqRoqaoilkS91Rr7A2uPvD1Fxjh8Aye3ZFCrMRrp2hLDqLBor/MAA4UHK7huan4hEB60xl8Qr00hSt/zWLL+sYCyd8BXHVLl3ipNVVho50TSrxzBHKE3toIOpb3PwnAfzc5wPBI1Hl7WkXaWYb6T91Pyu7eXQb3tsUvCVPleTVFVXqstXNE3iNKNTa5FIVAWub3IuepIJ8hgOlklFDWFhRZ3PKVF2XTAWA72MQNvW2N2u4eSAf6XnE8f5zU0dx+Md/1YU/IPKJZMzEyAiOFGMjeXvqVVfmTc27Kcb/0gsupYainWniSOV1kklKi2oMwCk9zcSb9cA0uEv5MvLPTVHtDwLaSeaVn0K1ybM1kQHSblQOm+CLIuJ6WsVjSTJKENm0HoT0vfffex87HFe8myKrqctFFl63uDVVbXtckWhiHdii69PQlh0tubfR/4UqKZamapjeISaERZFKk6NRY6WANtwAfzsB9/SA4kaAUMcZ94TeP1/sdOm/oWY/s4auWZgk8Uc0RukiK6n0YAj8d8V25zmauzh4qaOSY08aJaJGYj7ZuFB82tfGzy/5m1OUKKbMKeb2e50akKvHfc2DgBlJ3tcW3t2wFiSMVh56ZIlPmrGMACaNZSB5MxYN+srq+Zw1qzn9lixlo2lkbyQRlTf1LWUfO+ErmRrs9rnligZ2cgAIDpjQfCC5sAAPM2ub4Al+jvG38pSsNlFO2r8Xjt+/f8MBXEmbSZlmEknVp5dMYPkpIVB6WGn9+LG8tOXa5ZSsjkNNNYzMOmwICr+Stzv5kk9sVy4h4eqMsrCkilWie8bkbOFIKst9iDYG3l0OAeGYcFZrWwJSSSU1FRqqoY4S0rsqAABiQoI28iu/kcFnBfL+lyxCKdSXYWeV92a3lfoq+gt+OAfJ+fT1KrHBl801SRukbApfpe9iyrfuNu/ng44Ty6tu1RmMv1kgAWniP1US3v+nJ3a57DAKP6Ree66uCmU7Qxl2/PkItf5Ko/aOC7kHwz4dGaqQe/MNMf5MKsen5z3Y97LhR8WQVGY5rM6RSHxp9EZKNbTqCJuRsLAHFpsqy5aeGOGP4IkVF+SgD9e2A2rYr59JCmtWUz/egK/syMf8A1YsJhJfSDyyWoqaCKBGkkcTBVUXJ3i/UB1J6DAbPLXjGOhyGNnGuVppY4IV3aWQsCAAN7XO58vmRjr5XlUmU5bW5hU2aumVpZTtZXN9CD8lWYX7nbyGNnllyqTL0WWpIlqrGxvdYg3UJfzO92897bdSXjzInrMuqaeK2uSP3L+bKQwF/K5Fr+uArFwJRzVOZQ6EWeUOZdMr6Q5S7nU1j5i574dGcctswzWVWzWqiihQ3WClDHfoTqfbVb7R1dSABhJcO5vPlNekrRESQsQ8Ul1JBBDA7XFwTY7+XXDtoecFTXjRlWXyPIeskzARIfyivX5XB9MAf8O8OU9DCIKWMIg37lmPUsepJ7/hisnNvOvas2qGU3VG8JflH7p/xasWHj8agy+eWpmepnCvKxttr02CRoB7qAgAD5nbFfeW3C81TmtP40cmkSeLIXUi+j39yRvdgB63wFhOXXDRoqGONxaVx4kv57AbfJVCoPRcExGIMe4DBDTIhYoqqXN2IAGo26m3U+pxldARY7jscTEwHPbhylJuaaAnv4Sf/ABxvxRBRZQAB0AFh+oY8xMBkxjnhVxZwGHYgEfqOJiYCQQKgsihR2UAD9QxkxMTATExMTATGNoxe9hcDY23sfXttiYmAyYmJiYDBUUaSfziK1vvKD/EYyooAsNsTEwH1iYmJgJiYmJgP/9k="/>
          <p:cNvSpPr>
            <a:spLocks noChangeAspect="1" noChangeArrowheads="1"/>
          </p:cNvSpPr>
          <p:nvPr/>
        </p:nvSpPr>
        <p:spPr bwMode="auto">
          <a:xfrm>
            <a:off x="155575" y="-457200"/>
            <a:ext cx="1524000" cy="952500"/>
          </a:xfrm>
          <a:prstGeom prst="rect">
            <a:avLst/>
          </a:prstGeom>
          <a:noFill/>
        </p:spPr>
        <p:txBody>
          <a:bodyPr vert="horz" wrap="square" lIns="91440" tIns="45720" rIns="91440" bIns="45720" numCol="1" anchor="t" anchorCtr="0" compatLnSpc="1">
            <a:prstTxWarp prst="textNoShape">
              <a:avLst/>
            </a:prstTxWarp>
          </a:bodyPr>
          <a:lstStyle/>
          <a:p>
            <a:endParaRPr lang="es-EC"/>
          </a:p>
        </p:txBody>
      </p:sp>
      <p:sp>
        <p:nvSpPr>
          <p:cNvPr id="3076" name="AutoShape 4" descr="data:image/jpg;base64,/9j/4AAQSkZJRgABAQAAAQABAAD/2wCEAAkGBhMSERUUEBQVFRUWFxoaGBcVGBwdIBwZGRkWHCAkIBwbHCgfGxsjHR4cIDAgJycpLCwsHR4xNTAqNTIsMCoBCQoKDgwOGg8PGTMkHCQtKjUsNTItLzQ1NSk1LS0sLDUsLCk2NCksNiwpNDUvKTYsLC4vLCs1LSwsLCksLCksLf/AABEIAGQAoAMBIgACEQEDEQH/xAAcAAACAgMBAQAAAAAAAAAAAAAGBwAIAwQFAQL/xABNEAACAQIEBAMEBQcHCAsAAAABAgMEEQAFEiEGBzFRE0FhFCIycQgjQlKBYnKCkZKhsRUzNDVTc6IWFySTsrPD8Bg2Q2R0pMLR0uHj/8QAGQEBAAMBAQAAAAAAAAAAAAAAAAIEBQMB/8QAIREBAAMBAAAGAwAAAAAAAAAAAAECAxEEEiEiMUEUUfD/2gAMAwEAAhEDEQA/AGBUcWVb11RSUlNDJ7OsTM8s7JfxVJFgI26WPnjZ4e4vaWeopqqEQTUyoz6ZRIhRwSCH0rp6bgjbucc88v0mzOsqKuNXikSARe+wIKKwa4Uj0646NbwHTihqaWjRKfx42Uso+0QbFj8TD8ehOAz0fHtBLIscdShZ2Kp8QV2HkrkBWPoCcbrcSUwWdjKoWmJExNxoIAO+3Y+XXAXXZBX1VJBQS08MCRmHXOswYaYSu8cYQMGa217WvjZ4n4Gmnrg8RQUtT4XtqHq3s760sPPUPcI7XwBYvEVMRARKpFT/ADNvt+7q227b+mNKq48oI5GjepQMjaXO5VG7M4GhT6EjA/wbwNNTVbNOymCmEkdCoNyqTSM7FuzAaYx6DHBi5d1kMMtKqPMjtJpkFc8cRWQk/WQgXuL7hb37jAMXOuLaSk0e0zpHrBKXv7wGm9rA36jb1x8VnGVHEsReZR4yB4wAzMyEX1BFBbT62xx4+EZEq8tdQnh0lPLG3vE2ZkjVdOq7EbEXJuB1xz+JODqn+UWrIBJKssKRskVSad0KHya1nQ9Stxvv8wMYeJKZ6c1KzxmAAkyahpFutyehHY744K8yKeSspaemIl9o8TU3vKUCoGUhWUalbcA9NuuONHy9nbLp4rRxzS1K1AR5HlBKMjASO3xM2mzMqgdNsdB8vrqmvoqiamigSmMur64SOTJHp2soGkED1PYWwBdmlZ4MMsoF/Djd7XtfSpNv3YHeHOZNHVRwFpUjlmC/VktbxCBdA5UKzA7WBvjv51StLTzRp8TxOoubbsjAfLc4X/8AktXzZfT5dLTwwpH4OuoWbUNMRVrogUN4ht57Xub4BhUubwySyxRuDJCVEi73XWCVvceYBsfTHuV5tFUJ4lO4kTUy6l6XU2Nj52O1xthd8wkJr41y6ZFrahDTToLkiBxqEpA6eGLkMfvADDCyjK46aCOCEWjiQKo9APP1PUnuTgNzGjm+eQUqeJUypEndza57AdWPoLnHB4z42WlV0iZA6KGlke5SBW+EsBu8jdEiG7dSQu+EdW5nVVbrUqJhaW0c+oeM50vcB9QWNQL+5Gulb/aIufYjs8RtMV+VmfGWwJNgel9uvzxkGKonJYpAkjz38RlZnqEkue48X4W6Eb9uuCY5C8C+Jlc8sEnVQkp0N8xuDt08sdq4XtHYcLeJpWYiViAce4UPC3N2aGSOnzoKpcDRUJ03NvrANhv9obDa4tvhuI4IuNx3GOMxMTyViJiY7BL81ua1dl+YGCmMXhiNG99Lm7XvvfAd/n+zXvB/qv8A7xOf39bn+5j/AIHADHQsYXlHwo6IfnIsrD90bY8erWcr+K3zHL0nl0+KGdJNIsNSnbby90rgd5y8x58t9nSkKeJJrZ9a6rKukDb1JP7OBv6Nuc71VMT5LMo+XuP/AMPAhzyzjx82kUH3YFWIfMDU3+JjgM/+f7NO8H+qH/vhq8muOKnMoqh6soTG6hdC6dipJ898Vqq6Jo9Or7SK4/Nbph6fRvcCmrCSABIhJPYI2Ac1sS2FbxD9IKigcpTxyVJXbUpCIT6Mbkj102xwf+kx/wBw/wDM/wD4YB4WxLYVvDn0gaKd1jqI3pixsHYhkB9WFiPnptgq474+iyuGOWWN5BI+kBCv3S19z0wBRbEthY5Fz7pKmdIfCliDarySMmlQqsxJ97pYY5ecfSPgjkK01M8yD7byCO/yGhjb52+WAcHhi97b98c7iTN/Zad5VXW4ssaX+OVyFRf0nIHyvgS4G5y0uYyCFlannb4Uchlb0VwBc+hA9Mb/AB9mPhyUtxcR+0VJHf2aB2UH9NlP4YBaZ8Gd9GoSRU048TUoYVNU7qkzsD5Lfw0+6FsMFFflEMyCOVAVHwgbaSNgVItpIHS2Bano29jVFNpNCtc/2l1kufm/XG9/lvG8MpjBE8SBmicHY3AbpuwS9zbysdsWdcvJzjJnS2szz6lgzvJI0ipqZSxTxmY6mOogLIze916sL97288bgFumB2fMjJUoVqFlkUMQGZViIfbSgAY6hZdr36E4yVWeyRylDpYhh9XDHJIwQj7TDYHzH4Xxbw8udfc4a0vpMQ6Gb5f4igqFLoSVDfCwIsyt+Sw2PbY+WCblNxOyu2Xzo6ALrpvEIJ8MfHGGB94Id1PUre9rDAivEqE2EVRc/APBcaj2G38fXG1luZgzUVTGCpWqjQhtiBI/gupH47j0GIb1ppE2rPq7eFvplMVtHpIb5/f1uf7mL+BxpcF5P7RlGb2F2i9llH6BqL/4S2N3n9/W5/uYv4HBH9HSkWWPMY3F1dYFYd1YVQP7jjOa4H5SZ8tJmkMkjaY2DI5PkrKd/wIGB6tqHrKp3teSolJt+VI+w/WbY2E4RqnnkgghkleJ2RvDQsAVJU3IFh088HHLnlbXJmVNJV0zxxRv4hZrWugLL0PXVbAcLm9ly0+ZNCnwxQwIPkkKL++18F3J/JJazKsxp4ZRE0rxqXIJ90qdQsCDuLj8cD3PWI/yxMSCAUisSOto1G3ffBLwLDmOWZNWTRUziSQo8bMFssYjYtIQT0VR0PmRtgOfWfR6rI7t7TS6B1Zi62Hc3W378dfN+GOGaWApJUF5dNtcUhkbVY76U9wb72O2FPUV1VXzqJZJJ5ZHCrrcn3nYAAX2UXI7DDbyv6PkMMZmzKqOlFLOsICgBdzd2uSLdlGAR+GpxvmDTcN5Wzm7CRkueyLIo/cAMKvDL4n/6s5b/AH8v/FwC7oKNppEijF3kZUUd2YgD95w1+JOQL01C86VHiSxIXkTRZSqi7aTe+wudxvbywteFcyWnrKeZxdYpo3ba/uqwJ2726YtBxjxhSplc84mjZZIXEelgdbOhCgAG5Nzv23vgKnU07I6uhKspDKw2IYG4IPkQd8WQzWrNfHlk2wNXS1cJPkJZ6dTb096NhitgxZXKchmfh6j8Ef6TAqVEA7urM4H6SEr+lgBHh+qMlPGzCxChSL+a+6b9jcHbGSqyiKQ6iNL3uHQlWBAtcMNxttj4zSrSJhXQg+w1p1m25gqftow8tTA+l743YJg6hlNwRcf8nGxjeutOSwPEZ2x07Hw53+TkR+Jpm/Olc79b2vYEHcW6HG7whmsIV4GkAmWWQFXNnb3jpO+7+7bvjPjUr8ohnFpY1byuQNQ+TdRiO2Hmr7fRHPf6v2RVJIFBLGwAuSfIAXOBLhylMs1KgFvGrPHt2RXM+4+Sr8iwx8JmjS0UMFy0ksX1r/djDMjEn7z6SB5/EfLBhywyrxZHrSPq1Uw0+3UX+scehIVAeynvijX20mZXcqTN4j9f0APndwxVz5oXgpp5U8KMao42YXANxcC18dTk2HyqmzCpzGKWCMeBbxEKlivj7KGtc3ZR+OHlbCa+klWOKekjBsjySMw7lFUL/tNiu1ANnvNvMa2bw6MmnR3skVPszMx83A1M5Pawvg5yzlPmxjDSZvNHMN9AeV1HoXMgBPeykYVXLLMI4M1pJJjZBLYk9BqDKCfQEjfFuhgK6cQ8a55lcvgVzRzg7o0saurgbXVrA7djuMEPBsOYZtlWZSyTFpakiOMOSEAQAsFX4UDX03t9nfvgw5zZAtTlUzEAvAPFQ+Y0/F+BW/7sb/KzKPZsqpUtYmMSN85Pf/gQMBWOu4TrqZ7S008bKdj4bdfRlFj8wcGNLl3EGbBYJTUeCSNTTgxpbu2wMlu1mxZe2JgKh5py4r4Z5IhS1EgR2UOkTlWAOzAgEWIseuCTiqOVOHqKKeKSJ4qqRSsiMpIKswIDdRZuvcHFmMKD6SP9Dpv78/7tsAh8py5qiaOGOwaV1RS3TUxAF/S+Olm3BFdTOUmpZlINrhCyn5MoIP4HHnAv9ZUX/iYf94uLjYCrvAnJ+rrJlaoikgpwQXaQFWYdkUi5J72sOvpiztPAqKFQBVUBVA6AAWAHoBjLbEwC/wCKOCJI3lnoEjmSf+lUMuyT/lo3/ZzevQ7HqN10lE0UhjoJbEH+gV58KZPSN292Ve1je3keuLCWwM8bTUOhY66EVDNfw4li8Rza1yoAugG12uBuN8Sraaz2EbUreOWgqZszni2qaGsiI6nwi6/tLsceR5+H2ip6qQ/dSncn+FsdDN4Wp6eWShp8yo1jRmF6xFRbDb6ou9xfyFj0A64+qGqzBnlieXMpTEyfBNBF7jxIw9547s2rX0IsAt98WPy9OcVPwcu9avAfLuSqmqBVM0ECyfWU5b65gRqVWI/m4iCTtudx6h401MsaKkahUUAKqiwAGwAHkBgJ4Mzymjl9l9mqaaeUGTVUnxGmKDc+MHbWVFtiRYdBg6GK0zM/K3FYj4e4CebPBjZjQFIheaJvEiH3iAQV/SB29bYL6mtSMAyOqBmCgsQLsxsAL9STsBjMceJKQyRlSVYEEbEEWII2N+xGHxyg5uiQJRV72kFlhmY/GOgRz98dA32uh3+Le5vcpRVBqyiW1QATJGB/OgDqB/af7XzxXi1jvgLvOoIIIBB2IPniKLYWPI/j562nanqGLTU4WzHq8Z2BPdlPuk+d16m+N/mtzPXLIxHDZqqQXUHcIu41MPPfoPOx8huBpmmdQUy66maOJfIyMFv8rnc+gxysq5hZfUyiKCqieQ9FBIJ+VwLn0GF9ys4X9ojbN83bxna5jM26pGt7vY7DobbWAFx12V+UUxr86HsaaBJVeIugW0RiTVew+Gyi/wA8BaqtzCKFdU0iRr3dgo/WxAxwDn2VZhKKYvTVTi7BCBIBYbkGxXp64Duf+WUq0JnaJPaXljRJLe9tckE+Y0g7dMLPl3Sz+FKlF/S6z6iJr28OFbPM5NvdHwKD1vrtuMA9MqjyV6kxUsdEaiI6rRxpqUqeoIXqp7HbHdzfialpRepnii2vZ3AP4L8R/AYRXK/lpVJmjCrhljihWRXca0DFgVARxYsD1up6dr4GOa/CyUGYvFFfw3VZE1EkgNe4udzYg9fTAWuWQEXBFrXv5WxyMo4yoqqRoqaoilkS91Rr7A2uPvD1Fxjh8Aye3ZFCrMRrp2hLDqLBor/MAA4UHK7huan4hEB60xl8Qr00hSt/zWLL+sYCyd8BXHVLl3ipNVVho50TSrxzBHKE3toIOpb3PwnAfzc5wPBI1Hl7WkXaWYb6T91Pyu7eXQb3tsUvCVPleTVFVXqstXNE3iNKNTa5FIVAWub3IuepIJ8hgOlklFDWFhRZ3PKVF2XTAWA72MQNvW2N2u4eSAf6XnE8f5zU0dx+Md/1YU/IPKJZMzEyAiOFGMjeXvqVVfmTc27Kcb/0gsupYainWniSOV1kklKi2oMwCk9zcSb9cA0uEv5MvLPTVHtDwLaSeaVn0K1ybM1kQHSblQOm+CLIuJ6WsVjSTJKENm0HoT0vfffex87HFe8myKrqctFFl63uDVVbXtckWhiHdii69PQlh0tubfR/4UqKZamapjeISaERZFKk6NRY6WANtwAfzsB9/SA4kaAUMcZ94TeP1/sdOm/oWY/s4auWZgk8Uc0RukiK6n0YAj8d8V25zmauzh4qaOSY08aJaJGYj7ZuFB82tfGzy/5m1OUKKbMKeb2e50akKvHfc2DgBlJ3tcW3t2wFiSMVh56ZIlPmrGMACaNZSB5MxYN+srq+Zw1qzn9lixlo2lkbyQRlTf1LWUfO+ErmRrs9rnligZ2cgAIDpjQfCC5sAAPM2ub4Al+jvG38pSsNlFO2r8Xjt+/f8MBXEmbSZlmEknVp5dMYPkpIVB6WGn9+LG8tOXa5ZSsjkNNNYzMOmwICr+Stzv5kk9sVy4h4eqMsrCkilWie8bkbOFIKst9iDYG3l0OAeGYcFZrWwJSSSU1FRqqoY4S0rsqAABiQoI28iu/kcFnBfL+lyxCKdSXYWeV92a3lfoq+gt+OAfJ+fT1KrHBl801SRukbApfpe9iyrfuNu/ng44Ty6tu1RmMv1kgAWniP1US3v+nJ3a57DAKP6Ree66uCmU7Qxl2/PkItf5Ko/aOC7kHwz4dGaqQe/MNMf5MKsen5z3Y97LhR8WQVGY5rM6RSHxp9EZKNbTqCJuRsLAHFpsqy5aeGOGP4IkVF+SgD9e2A2rYr59JCmtWUz/egK/syMf8A1YsJhJfSDyyWoqaCKBGkkcTBVUXJ3i/UB1J6DAbPLXjGOhyGNnGuVppY4IV3aWQsCAAN7XO58vmRjr5XlUmU5bW5hU2aumVpZTtZXN9CD8lWYX7nbyGNnllyqTL0WWpIlqrGxvdYg3UJfzO92897bdSXjzInrMuqaeK2uSP3L+bKQwF/K5Fr+uArFwJRzVOZQ6EWeUOZdMr6Q5S7nU1j5i574dGcctswzWVWzWqiihQ3WClDHfoTqfbVb7R1dSABhJcO5vPlNekrRESQsQ8Ul1JBBDA7XFwTY7+XXDtoecFTXjRlWXyPIeskzARIfyivX5XB9MAf8O8OU9DCIKWMIg37lmPUsepJ7/hisnNvOvas2qGU3VG8JflH7p/xasWHj8agy+eWpmepnCvKxttr02CRoB7qAgAD5nbFfeW3C81TmtP40cmkSeLIXUi+j39yRvdgB63wFhOXXDRoqGONxaVx4kv57AbfJVCoPRcExGIMe4DBDTIhYoqqXN2IAGo26m3U+pxldARY7jscTEwHPbhylJuaaAnv4Sf/ABxvxRBRZQAB0AFh+oY8xMBkxjnhVxZwGHYgEfqOJiYCQQKgsihR2UAD9QxkxMTATExMTATGNoxe9hcDY23sfXttiYmAyYmJiYDBUUaSfziK1vvKD/EYyooAsNsTEwH1iYmJgJiYmJgP/9k="/>
          <p:cNvSpPr>
            <a:spLocks noChangeAspect="1" noChangeArrowheads="1"/>
          </p:cNvSpPr>
          <p:nvPr/>
        </p:nvSpPr>
        <p:spPr bwMode="auto">
          <a:xfrm>
            <a:off x="155575" y="-457200"/>
            <a:ext cx="1524000" cy="952500"/>
          </a:xfrm>
          <a:prstGeom prst="rect">
            <a:avLst/>
          </a:prstGeom>
          <a:noFill/>
        </p:spPr>
        <p:txBody>
          <a:bodyPr vert="horz" wrap="square" lIns="91440" tIns="45720" rIns="91440" bIns="45720" numCol="1" anchor="t" anchorCtr="0" compatLnSpc="1">
            <a:prstTxWarp prst="textNoShape">
              <a:avLst/>
            </a:prstTxWarp>
          </a:bodyPr>
          <a:lstStyle/>
          <a:p>
            <a:endParaRPr lang="es-EC"/>
          </a:p>
        </p:txBody>
      </p:sp>
      <p:sp>
        <p:nvSpPr>
          <p:cNvPr id="3078" name="AutoShape 6" descr="data:image/jpg;base64,/9j/4AAQSkZJRgABAQAAAQABAAD/2wCEAAkGBhMSERUUEBQVFRUWFxoaGBcVGBwdIBwZGRkWHCAkIBwbHCgfGxsjHR4cIDAgJycpLCwsHR4xNTAqNTIsMCoBCQoKDgwOGg8PGTMkHCQtKjUsNTItLzQ1NSk1LS0sLDUsLCk2NCksNiwpNDUvKTYsLC4vLCs1LSwsLCksLCksLf/AABEIAGQAoAMBIgACEQEDEQH/xAAcAAACAgMBAQAAAAAAAAAAAAAGBwAIAwQFAQL/xABNEAACAQIEBAMEBQcHCAsAAAABAgMEEQAFEiEGBzFRE0FhFCIycQgjQlKBYnKCkZKhsRUzNDVTc6IWFySTsrPD8Bg2Q2R0pMLR0uHj/8QAGQEBAAMBAQAAAAAAAAAAAAAAAAIEBQMB/8QAIREBAAMBAAAGAwAAAAAAAAAAAAECAxEEEiEiMUEUUfD/2gAMAwEAAhEDEQA/AGBUcWVb11RSUlNDJ7OsTM8s7JfxVJFgI26WPnjZ4e4vaWeopqqEQTUyoz6ZRIhRwSCH0rp6bgjbucc88v0mzOsqKuNXikSARe+wIKKwa4Uj0646NbwHTihqaWjRKfx42Uso+0QbFj8TD8ehOAz0fHtBLIscdShZ2Kp8QV2HkrkBWPoCcbrcSUwWdjKoWmJExNxoIAO+3Y+XXAXXZBX1VJBQS08MCRmHXOswYaYSu8cYQMGa217WvjZ4n4Gmnrg8RQUtT4XtqHq3s760sPPUPcI7XwBYvEVMRARKpFT/ADNvt+7q227b+mNKq48oI5GjepQMjaXO5VG7M4GhT6EjA/wbwNNTVbNOymCmEkdCoNyqTSM7FuzAaYx6DHBi5d1kMMtKqPMjtJpkFc8cRWQk/WQgXuL7hb37jAMXOuLaSk0e0zpHrBKXv7wGm9rA36jb1x8VnGVHEsReZR4yB4wAzMyEX1BFBbT62xx4+EZEq8tdQnh0lPLG3vE2ZkjVdOq7EbEXJuB1xz+JODqn+UWrIBJKssKRskVSad0KHya1nQ9Stxvv8wMYeJKZ6c1KzxmAAkyahpFutyehHY744K8yKeSspaemIl9o8TU3vKUCoGUhWUalbcA9NuuONHy9nbLp4rRxzS1K1AR5HlBKMjASO3xM2mzMqgdNsdB8vrqmvoqiamigSmMur64SOTJHp2soGkED1PYWwBdmlZ4MMsoF/Djd7XtfSpNv3YHeHOZNHVRwFpUjlmC/VktbxCBdA5UKzA7WBvjv51StLTzRp8TxOoubbsjAfLc4X/8AktXzZfT5dLTwwpH4OuoWbUNMRVrogUN4ht57Xub4BhUubwySyxRuDJCVEi73XWCVvceYBsfTHuV5tFUJ4lO4kTUy6l6XU2Nj52O1xthd8wkJr41y6ZFrahDTToLkiBxqEpA6eGLkMfvADDCyjK46aCOCEWjiQKo9APP1PUnuTgNzGjm+eQUqeJUypEndza57AdWPoLnHB4z42WlV0iZA6KGlke5SBW+EsBu8jdEiG7dSQu+EdW5nVVbrUqJhaW0c+oeM50vcB9QWNQL+5Gulb/aIufYjs8RtMV+VmfGWwJNgel9uvzxkGKonJYpAkjz38RlZnqEkue48X4W6Eb9uuCY5C8C+Jlc8sEnVQkp0N8xuDt08sdq4XtHYcLeJpWYiViAce4UPC3N2aGSOnzoKpcDRUJ03NvrANhv9obDa4tvhuI4IuNx3GOMxMTyViJiY7BL81ua1dl+YGCmMXhiNG99Lm7XvvfAd/n+zXvB/qv8A7xOf39bn+5j/AIHADHQsYXlHwo6IfnIsrD90bY8erWcr+K3zHL0nl0+KGdJNIsNSnbby90rgd5y8x58t9nSkKeJJrZ9a6rKukDb1JP7OBv6Nuc71VMT5LMo+XuP/AMPAhzyzjx82kUH3YFWIfMDU3+JjgM/+f7NO8H+qH/vhq8muOKnMoqh6soTG6hdC6dipJ898Vqq6Jo9Or7SK4/Nbph6fRvcCmrCSABIhJPYI2Ac1sS2FbxD9IKigcpTxyVJXbUpCIT6Mbkj102xwf+kx/wBw/wDM/wD4YB4WxLYVvDn0gaKd1jqI3pixsHYhkB9WFiPnptgq474+iyuGOWWN5BI+kBCv3S19z0wBRbEthY5Fz7pKmdIfCliDarySMmlQqsxJ97pYY5ecfSPgjkK01M8yD7byCO/yGhjb52+WAcHhi97b98c7iTN/Zad5VXW4ssaX+OVyFRf0nIHyvgS4G5y0uYyCFlannb4Uchlb0VwBc+hA9Mb/AB9mPhyUtxcR+0VJHf2aB2UH9NlP4YBaZ8Gd9GoSRU048TUoYVNU7qkzsD5Lfw0+6FsMFFflEMyCOVAVHwgbaSNgVItpIHS2Bano29jVFNpNCtc/2l1kufm/XG9/lvG8MpjBE8SBmicHY3AbpuwS9zbysdsWdcvJzjJnS2szz6lgzvJI0ipqZSxTxmY6mOogLIze916sL97288bgFumB2fMjJUoVqFlkUMQGZViIfbSgAY6hZdr36E4yVWeyRylDpYhh9XDHJIwQj7TDYHzH4Xxbw8udfc4a0vpMQ6Gb5f4igqFLoSVDfCwIsyt+Sw2PbY+WCblNxOyu2Xzo6ALrpvEIJ8MfHGGB94Id1PUre9rDAivEqE2EVRc/APBcaj2G38fXG1luZgzUVTGCpWqjQhtiBI/gupH47j0GIb1ppE2rPq7eFvplMVtHpIb5/f1uf7mL+BxpcF5P7RlGb2F2i9llH6BqL/4S2N3n9/W5/uYv4HBH9HSkWWPMY3F1dYFYd1YVQP7jjOa4H5SZ8tJmkMkjaY2DI5PkrKd/wIGB6tqHrKp3teSolJt+VI+w/WbY2E4RqnnkgghkleJ2RvDQsAVJU3IFh088HHLnlbXJmVNJV0zxxRv4hZrWugLL0PXVbAcLm9ly0+ZNCnwxQwIPkkKL++18F3J/JJazKsxp4ZRE0rxqXIJ90qdQsCDuLj8cD3PWI/yxMSCAUisSOto1G3ffBLwLDmOWZNWTRUziSQo8bMFssYjYtIQT0VR0PmRtgOfWfR6rI7t7TS6B1Zi62Hc3W378dfN+GOGaWApJUF5dNtcUhkbVY76U9wb72O2FPUV1VXzqJZJJ5ZHCrrcn3nYAAX2UXI7DDbyv6PkMMZmzKqOlFLOsICgBdzd2uSLdlGAR+GpxvmDTcN5Wzm7CRkueyLIo/cAMKvDL4n/6s5b/AH8v/FwC7oKNppEijF3kZUUd2YgD95w1+JOQL01C86VHiSxIXkTRZSqi7aTe+wudxvbywteFcyWnrKeZxdYpo3ba/uqwJ2726YtBxjxhSplc84mjZZIXEelgdbOhCgAG5Nzv23vgKnU07I6uhKspDKw2IYG4IPkQd8WQzWrNfHlk2wNXS1cJPkJZ6dTb096NhitgxZXKchmfh6j8Ef6TAqVEA7urM4H6SEr+lgBHh+qMlPGzCxChSL+a+6b9jcHbGSqyiKQ6iNL3uHQlWBAtcMNxttj4zSrSJhXQg+w1p1m25gqftow8tTA+l743YJg6hlNwRcf8nGxjeutOSwPEZ2x07Hw53+TkR+Jpm/Olc79b2vYEHcW6HG7whmsIV4GkAmWWQFXNnb3jpO+7+7bvjPjUr8ohnFpY1byuQNQ+TdRiO2Hmr7fRHPf6v2RVJIFBLGwAuSfIAXOBLhylMs1KgFvGrPHt2RXM+4+Sr8iwx8JmjS0UMFy0ksX1r/djDMjEn7z6SB5/EfLBhywyrxZHrSPq1Uw0+3UX+scehIVAeynvijX20mZXcqTN4j9f0APndwxVz5oXgpp5U8KMao42YXANxcC18dTk2HyqmzCpzGKWCMeBbxEKlivj7KGtc3ZR+OHlbCa+klWOKekjBsjySMw7lFUL/tNiu1ANnvNvMa2bw6MmnR3skVPszMx83A1M5Pawvg5yzlPmxjDSZvNHMN9AeV1HoXMgBPeykYVXLLMI4M1pJJjZBLYk9BqDKCfQEjfFuhgK6cQ8a55lcvgVzRzg7o0saurgbXVrA7djuMEPBsOYZtlWZSyTFpakiOMOSEAQAsFX4UDX03t9nfvgw5zZAtTlUzEAvAPFQ+Y0/F+BW/7sb/KzKPZsqpUtYmMSN85Pf/gQMBWOu4TrqZ7S008bKdj4bdfRlFj8wcGNLl3EGbBYJTUeCSNTTgxpbu2wMlu1mxZe2JgKh5py4r4Z5IhS1EgR2UOkTlWAOzAgEWIseuCTiqOVOHqKKeKSJ4qqRSsiMpIKswIDdRZuvcHFmMKD6SP9Dpv78/7tsAh8py5qiaOGOwaV1RS3TUxAF/S+Olm3BFdTOUmpZlINrhCyn5MoIP4HHnAv9ZUX/iYf94uLjYCrvAnJ+rrJlaoikgpwQXaQFWYdkUi5J72sOvpiztPAqKFQBVUBVA6AAWAHoBjLbEwC/wCKOCJI3lnoEjmSf+lUMuyT/lo3/ZzevQ7HqN10lE0UhjoJbEH+gV58KZPSN292Ve1je3keuLCWwM8bTUOhY66EVDNfw4li8Rza1yoAugG12uBuN8Sraaz2EbUreOWgqZszni2qaGsiI6nwi6/tLsceR5+H2ip6qQ/dSncn+FsdDN4Wp6eWShp8yo1jRmF6xFRbDb6ou9xfyFj0A64+qGqzBnlieXMpTEyfBNBF7jxIw9547s2rX0IsAt98WPy9OcVPwcu9avAfLuSqmqBVM0ECyfWU5b65gRqVWI/m4iCTtudx6h401MsaKkahUUAKqiwAGwAHkBgJ4Mzymjl9l9mqaaeUGTVUnxGmKDc+MHbWVFtiRYdBg6GK0zM/K3FYj4e4CebPBjZjQFIheaJvEiH3iAQV/SB29bYL6mtSMAyOqBmCgsQLsxsAL9STsBjMceJKQyRlSVYEEbEEWII2N+xGHxyg5uiQJRV72kFlhmY/GOgRz98dA32uh3+Le5vcpRVBqyiW1QATJGB/OgDqB/af7XzxXi1jvgLvOoIIIBB2IPniKLYWPI/j562nanqGLTU4WzHq8Z2BPdlPuk+d16m+N/mtzPXLIxHDZqqQXUHcIu41MPPfoPOx8huBpmmdQUy66maOJfIyMFv8rnc+gxysq5hZfUyiKCqieQ9FBIJ+VwLn0GF9ys4X9ojbN83bxna5jM26pGt7vY7DobbWAFx12V+UUxr86HsaaBJVeIugW0RiTVew+Gyi/wA8BaqtzCKFdU0iRr3dgo/WxAxwDn2VZhKKYvTVTi7BCBIBYbkGxXp64Duf+WUq0JnaJPaXljRJLe9tckE+Y0g7dMLPl3Sz+FKlF/S6z6iJr28OFbPM5NvdHwKD1vrtuMA9MqjyV6kxUsdEaiI6rRxpqUqeoIXqp7HbHdzfialpRepnii2vZ3AP4L8R/AYRXK/lpVJmjCrhljihWRXca0DFgVARxYsD1up6dr4GOa/CyUGYvFFfw3VZE1EkgNe4udzYg9fTAWuWQEXBFrXv5WxyMo4yoqqRoqaoilkS91Rr7A2uPvD1Fxjh8Aye3ZFCrMRrp2hLDqLBor/MAA4UHK7huan4hEB60xl8Qr00hSt/zWLL+sYCyd8BXHVLl3ipNVVho50TSrxzBHKE3toIOpb3PwnAfzc5wPBI1Hl7WkXaWYb6T91Pyu7eXQb3tsUvCVPleTVFVXqstXNE3iNKNTa5FIVAWub3IuepIJ8hgOlklFDWFhRZ3PKVF2XTAWA72MQNvW2N2u4eSAf6XnE8f5zU0dx+Md/1YU/IPKJZMzEyAiOFGMjeXvqVVfmTc27Kcb/0gsupYainWniSOV1kklKi2oMwCk9zcSb9cA0uEv5MvLPTVHtDwLaSeaVn0K1ybM1kQHSblQOm+CLIuJ6WsVjSTJKENm0HoT0vfffex87HFe8myKrqctFFl63uDVVbXtckWhiHdii69PQlh0tubfR/4UqKZamapjeISaERZFKk6NRY6WANtwAfzsB9/SA4kaAUMcZ94TeP1/sdOm/oWY/s4auWZgk8Uc0RukiK6n0YAj8d8V25zmauzh4qaOSY08aJaJGYj7ZuFB82tfGzy/5m1OUKKbMKeb2e50akKvHfc2DgBlJ3tcW3t2wFiSMVh56ZIlPmrGMACaNZSB5MxYN+srq+Zw1qzn9lixlo2lkbyQRlTf1LWUfO+ErmRrs9rnligZ2cgAIDpjQfCC5sAAPM2ub4Al+jvG38pSsNlFO2r8Xjt+/f8MBXEmbSZlmEknVp5dMYPkpIVB6WGn9+LG8tOXa5ZSsjkNNNYzMOmwICr+Stzv5kk9sVy4h4eqMsrCkilWie8bkbOFIKst9iDYG3l0OAeGYcFZrWwJSSSU1FRqqoY4S0rsqAABiQoI28iu/kcFnBfL+lyxCKdSXYWeV92a3lfoq+gt+OAfJ+fT1KrHBl801SRukbApfpe9iyrfuNu/ng44Ty6tu1RmMv1kgAWniP1US3v+nJ3a57DAKP6Ree66uCmU7Qxl2/PkItf5Ko/aOC7kHwz4dGaqQe/MNMf5MKsen5z3Y97LhR8WQVGY5rM6RSHxp9EZKNbTqCJuRsLAHFpsqy5aeGOGP4IkVF+SgD9e2A2rYr59JCmtWUz/egK/syMf8A1YsJhJfSDyyWoqaCKBGkkcTBVUXJ3i/UB1J6DAbPLXjGOhyGNnGuVppY4IV3aWQsCAAN7XO58vmRjr5XlUmU5bW5hU2aumVpZTtZXN9CD8lWYX7nbyGNnllyqTL0WWpIlqrGxvdYg3UJfzO92897bdSXjzInrMuqaeK2uSP3L+bKQwF/K5Fr+uArFwJRzVOZQ6EWeUOZdMr6Q5S7nU1j5i574dGcctswzWVWzWqiihQ3WClDHfoTqfbVb7R1dSABhJcO5vPlNekrRESQsQ8Ul1JBBDA7XFwTY7+XXDtoecFTXjRlWXyPIeskzARIfyivX5XB9MAf8O8OU9DCIKWMIg37lmPUsepJ7/hisnNvOvas2qGU3VG8JflH7p/xasWHj8agy+eWpmepnCvKxttr02CRoB7qAgAD5nbFfeW3C81TmtP40cmkSeLIXUi+j39yRvdgB63wFhOXXDRoqGONxaVx4kv57AbfJVCoPRcExGIMe4DBDTIhYoqqXN2IAGo26m3U+pxldARY7jscTEwHPbhylJuaaAnv4Sf/ABxvxRBRZQAB0AFh+oY8xMBkxjnhVxZwGHYgEfqOJiYCQQKgsihR2UAD9QxkxMTATExMTATGNoxe9hcDY23sfXttiYmAyYmJiYDBUUaSfziK1vvKD/EYyooAsNsTEwH1iYmJgJiYmJgP/9k="/>
          <p:cNvSpPr>
            <a:spLocks noChangeAspect="1" noChangeArrowheads="1"/>
          </p:cNvSpPr>
          <p:nvPr/>
        </p:nvSpPr>
        <p:spPr bwMode="auto">
          <a:xfrm>
            <a:off x="155575" y="-457200"/>
            <a:ext cx="1524000" cy="952500"/>
          </a:xfrm>
          <a:prstGeom prst="rect">
            <a:avLst/>
          </a:prstGeom>
          <a:noFill/>
        </p:spPr>
        <p:txBody>
          <a:bodyPr vert="horz" wrap="square" lIns="91440" tIns="45720" rIns="91440" bIns="45720" numCol="1" anchor="t" anchorCtr="0" compatLnSpc="1">
            <a:prstTxWarp prst="textNoShape">
              <a:avLst/>
            </a:prstTxWarp>
          </a:bodyPr>
          <a:lstStyle/>
          <a:p>
            <a:endParaRPr lang="es-EC"/>
          </a:p>
        </p:txBody>
      </p:sp>
      <p:pic>
        <p:nvPicPr>
          <p:cNvPr id="7" name="6 Imagen" descr="untitled.bmp"/>
          <p:cNvPicPr>
            <a:picLocks noChangeAspect="1"/>
          </p:cNvPicPr>
          <p:nvPr/>
        </p:nvPicPr>
        <p:blipFill>
          <a:blip r:embed="rId2" cstate="print"/>
          <a:stretch>
            <a:fillRect/>
          </a:stretch>
        </p:blipFill>
        <p:spPr>
          <a:xfrm>
            <a:off x="6572264" y="4786322"/>
            <a:ext cx="2095504" cy="1309690"/>
          </a:xfrm>
          <a:prstGeom prst="rect">
            <a:avLst/>
          </a:prstGeom>
        </p:spPr>
      </p:pic>
      <p:pic>
        <p:nvPicPr>
          <p:cNvPr id="3080" name="Picture 8" descr="http://t2.gstatic.com/images?q=tbn:ANd9GcTIpAYr5FyVBeQ2daQvt4bhCCOF1A7k1-WVMTcuvyeztBsnEKu2XA"/>
          <p:cNvPicPr>
            <a:picLocks noChangeAspect="1" noChangeArrowheads="1"/>
          </p:cNvPicPr>
          <p:nvPr/>
        </p:nvPicPr>
        <p:blipFill>
          <a:blip r:embed="rId3" cstate="print"/>
          <a:srcRect/>
          <a:stretch>
            <a:fillRect/>
          </a:stretch>
        </p:blipFill>
        <p:spPr bwMode="auto">
          <a:xfrm>
            <a:off x="2500298" y="4286256"/>
            <a:ext cx="3786214" cy="232997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67544" y="678510"/>
            <a:ext cx="8280920" cy="5539978"/>
          </a:xfrm>
          <a:prstGeom prst="rect">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es-ES" sz="2400" b="1" i="0" u="sng"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Habilidades que ofrece </a:t>
            </a:r>
            <a:r>
              <a:rPr kumimoji="0" lang="es-ES" sz="2400" b="1" i="0" u="sng" strike="noStrike" cap="none" normalizeH="0" baseline="0" dirty="0" err="1"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MapServer</a:t>
            </a:r>
            <a:endParaRPr kumimoji="0" lang="es-ES" sz="2400" b="1" i="0" u="sng"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endParaRPr>
          </a:p>
          <a:p>
            <a:pPr marL="0" marR="0" lvl="0" indent="0" algn="just" defTabSz="914400" rtl="0" eaLnBrk="1" fontAlgn="t" latinLnBrk="0" hangingPunct="1">
              <a:lnSpc>
                <a:spcPct val="100000"/>
              </a:lnSpc>
              <a:spcBef>
                <a:spcPct val="0"/>
              </a:spcBef>
              <a:spcAft>
                <a:spcPct val="0"/>
              </a:spcAft>
              <a:buClrTx/>
              <a:buSzTx/>
              <a:buFontTx/>
              <a:buNone/>
              <a:tabLst/>
            </a:pP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Adem</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 de aprender c</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mo los diferentes componentes de una aplicaci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de  </a:t>
            </a:r>
            <a:r>
              <a:rPr kumimoji="0" lang="es-ES" sz="2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MapServer</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trabajan juntos y aprender la sintaxis </a:t>
            </a:r>
            <a:r>
              <a:rPr kumimoji="0" lang="es-ES" sz="2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Mapfile</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creaci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de una aplicaci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b</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sica requiere un poco de comprensi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conceptual y  en varias </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reas de habilidades.</a:t>
            </a:r>
            <a:b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Tienes que ser capaz de crear o al menos modificar las p</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ginas HTML y comprender c</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mo las formas de trabajo HTML. Puesto que el prop</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sito principal de una aplicaci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a:t>
            </a:r>
            <a:r>
              <a:rPr kumimoji="0" lang="es-ES" sz="2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MapServer</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la creaci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de mapas, que tambi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é</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tendr</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que entender los conceptos b</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sicos de informaci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geogr</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fica y proyecciones probable, mapa. Como las aplicaciones se vuelven m</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 complejas, las habilidades en SQL, DHTML / </a:t>
            </a:r>
            <a:r>
              <a:rPr kumimoji="0" lang="es-ES" sz="2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Javascript</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Java, bases de datos, expresiones, la compilaci</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y secuencias de comandos pueden ser muy </a:t>
            </a:r>
            <a:r>
              <a:rPr kumimoji="0" lang="es-ES" sz="2200" b="0" i="0" u="none" strike="noStrike" cap="none" normalizeH="0" baseline="0" dirty="0" smtClean="0">
                <a:ln>
                  <a:noFill/>
                </a:ln>
                <a:solidFill>
                  <a:srgbClr val="000000"/>
                </a:solidFill>
                <a:effectLst/>
                <a:latin typeface="Calibri"/>
                <a:ea typeface="Times New Roman" pitchFamily="18" charset="0"/>
                <a:cs typeface="Arial" pitchFamily="34" charset="0"/>
              </a:rPr>
              <a:t>ú</a:t>
            </a:r>
            <a:r>
              <a:rPr kumimoji="0" lang="es-E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tiles.</a:t>
            </a:r>
            <a:endParaRPr kumimoji="0" lang="es-ES" sz="2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143000"/>
          </a:xfrm>
        </p:spPr>
        <p:style>
          <a:lnRef idx="0">
            <a:schemeClr val="accent3"/>
          </a:lnRef>
          <a:fillRef idx="3">
            <a:schemeClr val="accent3"/>
          </a:fillRef>
          <a:effectRef idx="3">
            <a:schemeClr val="accent3"/>
          </a:effectRef>
          <a:fontRef idx="minor">
            <a:schemeClr val="lt1"/>
          </a:fontRef>
        </p:style>
        <p:txBody>
          <a:bodyPr/>
          <a:lstStyle/>
          <a:p>
            <a:r>
              <a:rPr lang="es-EC" dirty="0" smtClean="0">
                <a:effectLst>
                  <a:outerShdw blurRad="38100" dist="38100" dir="2700000" algn="tl">
                    <a:srgbClr val="000000">
                      <a:alpha val="43137"/>
                    </a:srgbClr>
                  </a:outerShdw>
                </a:effectLst>
              </a:rPr>
              <a:t>MAPSERVER</a:t>
            </a:r>
            <a:endParaRPr lang="es-EC"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28736"/>
            <a:ext cx="8229600" cy="3043246"/>
          </a:xfrm>
          <a:scene3d>
            <a:camera prst="orthographicFront"/>
            <a:lightRig rig="threePt" dir="t"/>
          </a:scene3d>
          <a:sp3d>
            <a:bevelT/>
          </a:sp3d>
        </p:spPr>
        <p:style>
          <a:lnRef idx="3">
            <a:schemeClr val="lt1"/>
          </a:lnRef>
          <a:fillRef idx="1">
            <a:schemeClr val="accent4"/>
          </a:fillRef>
          <a:effectRef idx="1">
            <a:schemeClr val="accent4"/>
          </a:effectRef>
          <a:fontRef idx="minor">
            <a:schemeClr val="lt1"/>
          </a:fontRef>
        </p:style>
        <p:txBody>
          <a:bodyPr/>
          <a:lstStyle/>
          <a:p>
            <a:r>
              <a:rPr lang="es-ES" dirty="0" smtClean="0">
                <a:effectLst>
                  <a:outerShdw blurRad="38100" dist="38100" dir="2700000" algn="tl">
                    <a:srgbClr val="000000">
                      <a:alpha val="43137"/>
                    </a:srgbClr>
                  </a:outerShdw>
                </a:effectLst>
              </a:rPr>
              <a:t>Es </a:t>
            </a:r>
            <a:r>
              <a:rPr lang="es-ES" dirty="0">
                <a:effectLst>
                  <a:outerShdw blurRad="38100" dist="38100" dir="2700000" algn="tl">
                    <a:srgbClr val="000000">
                      <a:alpha val="43137"/>
                    </a:srgbClr>
                  </a:outerShdw>
                </a:effectLst>
              </a:rPr>
              <a:t>un entorno de desarrollo en código abierto (Open </a:t>
            </a:r>
            <a:r>
              <a:rPr lang="es-ES" dirty="0" err="1">
                <a:effectLst>
                  <a:outerShdw blurRad="38100" dist="38100" dir="2700000" algn="tl">
                    <a:srgbClr val="000000">
                      <a:alpha val="43137"/>
                    </a:srgbClr>
                  </a:outerShdw>
                </a:effectLst>
              </a:rPr>
              <a:t>Source</a:t>
            </a:r>
            <a:r>
              <a:rPr lang="es-ES" dirty="0">
                <a:effectLst>
                  <a:outerShdw blurRad="38100" dist="38100" dir="2700000" algn="tl">
                    <a:srgbClr val="000000">
                      <a:alpha val="43137"/>
                    </a:srgbClr>
                  </a:outerShdw>
                </a:effectLst>
              </a:rPr>
              <a:t> </a:t>
            </a:r>
            <a:r>
              <a:rPr lang="es-ES" dirty="0" err="1">
                <a:effectLst>
                  <a:outerShdw blurRad="38100" dist="38100" dir="2700000" algn="tl">
                    <a:srgbClr val="000000">
                      <a:alpha val="43137"/>
                    </a:srgbClr>
                  </a:outerShdw>
                </a:effectLst>
              </a:rPr>
              <a:t>Initiative</a:t>
            </a:r>
            <a:r>
              <a:rPr lang="es-ES" dirty="0">
                <a:effectLst>
                  <a:outerShdw blurRad="38100" dist="38100" dir="2700000" algn="tl">
                    <a:srgbClr val="000000">
                      <a:alpha val="43137"/>
                    </a:srgbClr>
                  </a:outerShdw>
                </a:effectLst>
              </a:rPr>
              <a:t>) para la creación de aplicaciones GIS en Internet/Intranet con el fin de visualizar, consultar y analizar información geográfica a través de la red mediante la tecnología Internet </a:t>
            </a:r>
            <a:r>
              <a:rPr lang="es-ES" dirty="0" err="1">
                <a:effectLst>
                  <a:outerShdw blurRad="38100" dist="38100" dir="2700000" algn="tl">
                    <a:srgbClr val="000000">
                      <a:alpha val="43137"/>
                    </a:srgbClr>
                  </a:outerShdw>
                </a:effectLst>
              </a:rPr>
              <a:t>Map</a:t>
            </a:r>
            <a:r>
              <a:rPr lang="es-ES" dirty="0">
                <a:effectLst>
                  <a:outerShdw blurRad="38100" dist="38100" dir="2700000" algn="tl">
                    <a:srgbClr val="000000">
                      <a:alpha val="43137"/>
                    </a:srgbClr>
                  </a:outerShdw>
                </a:effectLst>
              </a:rPr>
              <a:t> Server (IMS).</a:t>
            </a:r>
            <a:endParaRPr lang="es-EC" dirty="0">
              <a:effectLst>
                <a:outerShdw blurRad="38100" dist="38100" dir="2700000" algn="tl">
                  <a:srgbClr val="000000">
                    <a:alpha val="43137"/>
                  </a:srgbClr>
                </a:outerShdw>
              </a:effectLst>
            </a:endParaRPr>
          </a:p>
          <a:p>
            <a:endParaRPr lang="es-EC" dirty="0">
              <a:effectLst>
                <a:outerShdw blurRad="38100" dist="38100" dir="2700000" algn="tl">
                  <a:srgbClr val="000000">
                    <a:alpha val="43137"/>
                  </a:srgbClr>
                </a:outerShdw>
              </a:effectLst>
            </a:endParaRPr>
          </a:p>
        </p:txBody>
      </p:sp>
      <p:pic>
        <p:nvPicPr>
          <p:cNvPr id="4" name="Picture 10" descr="http://www.numap.co.th/images/mapserver2.jpg"/>
          <p:cNvPicPr>
            <a:picLocks noChangeAspect="1" noChangeArrowheads="1"/>
          </p:cNvPicPr>
          <p:nvPr/>
        </p:nvPicPr>
        <p:blipFill>
          <a:blip r:embed="rId3" cstate="print"/>
          <a:srcRect/>
          <a:stretch>
            <a:fillRect/>
          </a:stretch>
        </p:blipFill>
        <p:spPr bwMode="auto">
          <a:xfrm>
            <a:off x="4786314" y="4572008"/>
            <a:ext cx="3857620" cy="2285992"/>
          </a:xfrm>
          <a:prstGeom prst="rect">
            <a:avLst/>
          </a:prstGeom>
          <a:noFill/>
        </p:spPr>
      </p:pic>
      <p:pic>
        <p:nvPicPr>
          <p:cNvPr id="1026" name="Picture 2" descr="http://t2.gstatic.com/images?q=tbn:ANd9GcQwDSGvIq56PhX5ekSvk7QB2B_8VdM8BTGH5-LnL1_wu_wpSukc"/>
          <p:cNvPicPr>
            <a:picLocks noChangeAspect="1" noChangeArrowheads="1"/>
          </p:cNvPicPr>
          <p:nvPr/>
        </p:nvPicPr>
        <p:blipFill>
          <a:blip r:embed="rId4" cstate="print"/>
          <a:srcRect/>
          <a:stretch>
            <a:fillRect/>
          </a:stretch>
        </p:blipFill>
        <p:spPr bwMode="auto">
          <a:xfrm>
            <a:off x="1428728" y="4610598"/>
            <a:ext cx="3000396" cy="224740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http://www.numap.co.th/images/mapserver1.jpg"/>
          <p:cNvPicPr>
            <a:picLocks noChangeAspect="1" noChangeArrowheads="1"/>
          </p:cNvPicPr>
          <p:nvPr/>
        </p:nvPicPr>
        <p:blipFill>
          <a:blip r:embed="rId2" cstate="print"/>
          <a:srcRect/>
          <a:stretch>
            <a:fillRect/>
          </a:stretch>
        </p:blipFill>
        <p:spPr bwMode="auto">
          <a:xfrm>
            <a:off x="1571604" y="1571612"/>
            <a:ext cx="6262698" cy="4734601"/>
          </a:xfrm>
          <a:prstGeom prst="rect">
            <a:avLst/>
          </a:prstGeom>
          <a:noFill/>
        </p:spPr>
      </p:pic>
      <p:sp>
        <p:nvSpPr>
          <p:cNvPr id="6" name="1 Título"/>
          <p:cNvSpPr txBox="1">
            <a:spLocks/>
          </p:cNvSpPr>
          <p:nvPr/>
        </p:nvSpPr>
        <p:spPr>
          <a:xfrm>
            <a:off x="642910" y="285728"/>
            <a:ext cx="7972452" cy="1011222"/>
          </a:xfrm>
          <a:prstGeom prst="rect">
            <a:avLst/>
          </a:prstGeom>
        </p:spPr>
        <p:style>
          <a:lnRef idx="0">
            <a:schemeClr val="accent3"/>
          </a:lnRef>
          <a:fillRef idx="3">
            <a:schemeClr val="accent3"/>
          </a:fillRef>
          <a:effectRef idx="3">
            <a:schemeClr val="accent3"/>
          </a:effectRef>
          <a:fontRef idx="minor">
            <a:schemeClr val="lt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C" sz="4400" b="0" i="0" u="none" strike="noStrike" kern="1200" cap="none" spc="0" normalizeH="0" baseline="0" noProof="0" smtClean="0">
                <a:ln>
                  <a:noFill/>
                </a:ln>
                <a:solidFill>
                  <a:schemeClr val="lt1"/>
                </a:solidFill>
                <a:effectLst>
                  <a:outerShdw blurRad="38100" dist="38100" dir="2700000" algn="tl">
                    <a:srgbClr val="000000">
                      <a:alpha val="43137"/>
                    </a:srgbClr>
                  </a:outerShdw>
                </a:effectLst>
                <a:uLnTx/>
                <a:uFillTx/>
                <a:latin typeface="+mn-lt"/>
                <a:ea typeface="+mn-ea"/>
                <a:cs typeface="+mn-cs"/>
              </a:rPr>
              <a:t>MAPSERVER</a:t>
            </a:r>
            <a:endParaRPr kumimoji="0" lang="es-EC" sz="4400" b="0" i="0" u="none" strike="noStrike" kern="1200" cap="none" spc="0" normalizeH="0" baseline="0" noProof="0" dirty="0" smtClean="0">
              <a:ln>
                <a:noFill/>
              </a:ln>
              <a:solidFill>
                <a:schemeClr val="lt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891677"/>
            <a:ext cx="8572560" cy="510909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s-ES" sz="2800" b="1" u="sng" dirty="0">
                <a:solidFill>
                  <a:schemeClr val="accent2">
                    <a:lumMod val="50000"/>
                  </a:schemeClr>
                </a:solidFill>
              </a:rPr>
              <a:t>Algunas de sus características principales incluyen</a:t>
            </a:r>
            <a:r>
              <a:rPr lang="es-ES" sz="2000" b="1" u="sng" dirty="0">
                <a:solidFill>
                  <a:schemeClr val="accent2">
                    <a:lumMod val="50000"/>
                  </a:schemeClr>
                </a:solidFill>
              </a:rPr>
              <a:t>:</a:t>
            </a:r>
            <a:r>
              <a:rPr lang="es-ES" dirty="0"/>
              <a:t/>
            </a:r>
            <a:br>
              <a:rPr lang="es-ES" dirty="0"/>
            </a:br>
            <a:r>
              <a:rPr lang="es-ES" dirty="0"/>
              <a:t/>
            </a:r>
            <a:br>
              <a:rPr lang="es-ES" dirty="0"/>
            </a:br>
            <a:r>
              <a:rPr lang="es-ES" dirty="0"/>
              <a:t>• </a:t>
            </a:r>
            <a:r>
              <a:rPr lang="es-ES" sz="2000" dirty="0"/>
              <a:t>Apoyo para la visualización y consulta de cientos de mapas de bits, vectores, y  formato de base de datos </a:t>
            </a:r>
            <a:br>
              <a:rPr lang="es-ES" sz="2000" dirty="0"/>
            </a:br>
            <a:r>
              <a:rPr lang="es-ES" sz="2000" dirty="0"/>
              <a:t>• La capacidad para funcionar en diversos sistemas operativos (Windows, Linux/Apache, Mac OS X, etc.)</a:t>
            </a:r>
            <a:br>
              <a:rPr lang="es-ES" sz="2000" dirty="0"/>
            </a:br>
            <a:r>
              <a:rPr lang="es-ES" sz="2000" dirty="0"/>
              <a:t>• Soporte para los populares lenguajes de programación y entornos de desarrollo (PHP, </a:t>
            </a:r>
            <a:r>
              <a:rPr lang="es-ES" sz="2000" dirty="0" err="1"/>
              <a:t>Python</a:t>
            </a:r>
            <a:r>
              <a:rPr lang="es-ES" sz="2000" dirty="0"/>
              <a:t>, Perl, </a:t>
            </a:r>
            <a:r>
              <a:rPr lang="es-ES" sz="2000" dirty="0" err="1"/>
              <a:t>Ruby</a:t>
            </a:r>
            <a:r>
              <a:rPr lang="es-ES" sz="2000" dirty="0"/>
              <a:t>, Java, NET)</a:t>
            </a:r>
            <a:br>
              <a:rPr lang="es-ES" sz="2000" dirty="0"/>
            </a:br>
            <a:r>
              <a:rPr lang="es-ES" sz="2000" dirty="0"/>
              <a:t>• Configuración "al vuelo" vía parámetros GET pasados por URL</a:t>
            </a:r>
            <a:br>
              <a:rPr lang="es-ES" sz="2000" dirty="0"/>
            </a:br>
            <a:r>
              <a:rPr lang="es-ES" sz="2000" dirty="0"/>
              <a:t>• Alta calidad de representación</a:t>
            </a:r>
            <a:br>
              <a:rPr lang="es-ES" sz="2000" dirty="0"/>
            </a:br>
            <a:r>
              <a:rPr lang="es-ES" sz="2000" dirty="0"/>
              <a:t>•Salida de la aplicación totalmente personalizable</a:t>
            </a:r>
            <a:br>
              <a:rPr lang="es-ES" sz="2000" dirty="0"/>
            </a:br>
            <a:r>
              <a:rPr lang="es-ES" sz="2000" dirty="0"/>
              <a:t>• Muchos </a:t>
            </a:r>
            <a:r>
              <a:rPr lang="es-ES" sz="2000" dirty="0" err="1"/>
              <a:t>ready</a:t>
            </a:r>
            <a:r>
              <a:rPr lang="es-ES" sz="2000" dirty="0"/>
              <a:t>-</a:t>
            </a:r>
            <a:r>
              <a:rPr lang="es-ES" sz="2000" dirty="0" err="1"/>
              <a:t>to</a:t>
            </a:r>
            <a:r>
              <a:rPr lang="es-ES" sz="2000" dirty="0"/>
              <a:t>-use de entornos de aplicaciones de código abierto</a:t>
            </a:r>
            <a:endParaRPr lang="es-EC" sz="2000" dirty="0"/>
          </a:p>
          <a:p>
            <a:r>
              <a:rPr lang="es-ES" sz="2000" dirty="0"/>
              <a:t>• Formatos vectoriales soportados: ESRI shapefiles, PostGIS, ESRI </a:t>
            </a:r>
            <a:r>
              <a:rPr lang="es-ES" sz="2000" dirty="0" err="1"/>
              <a:t>ArcSDE</a:t>
            </a:r>
            <a:r>
              <a:rPr lang="es-ES" sz="2000" dirty="0"/>
              <a:t>, GML y otros muchos vía OGR</a:t>
            </a:r>
            <a:endParaRPr lang="es-EC" sz="2000" dirty="0"/>
          </a:p>
          <a:p>
            <a:r>
              <a:rPr lang="es-ES" sz="2000" dirty="0"/>
              <a:t>• Formatos </a:t>
            </a:r>
            <a:r>
              <a:rPr lang="es-ES" sz="2000" dirty="0" err="1"/>
              <a:t>raster</a:t>
            </a:r>
            <a:r>
              <a:rPr lang="es-ES" sz="2000" dirty="0"/>
              <a:t> soportados: JPG, PNG, GIF, TIFF/</a:t>
            </a:r>
            <a:r>
              <a:rPr lang="es-ES" sz="2000" dirty="0" err="1"/>
              <a:t>GeoTIFF</a:t>
            </a:r>
            <a:r>
              <a:rPr lang="es-ES" sz="2000" dirty="0"/>
              <a:t>, EPPL7 y otros vía GDAL.</a:t>
            </a:r>
            <a:endParaRPr lang="es-EC"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00034" y="393800"/>
            <a:ext cx="8072494" cy="5832366"/>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1" i="0" u="sng" strike="noStrike" cap="none" normalizeH="0" baseline="0" dirty="0" smtClean="0">
                <a:ln>
                  <a:noFill/>
                </a:ln>
                <a:solidFill>
                  <a:srgbClr val="92D050"/>
                </a:solidFill>
                <a:effectLst/>
                <a:latin typeface="Calibri" pitchFamily="34" charset="0"/>
                <a:ea typeface="Calibri" pitchFamily="34" charset="0"/>
                <a:cs typeface="Times New Roman" pitchFamily="18" charset="0"/>
              </a:rPr>
              <a:t>Funcionamiento del programa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C" sz="2300" b="0"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Su funcionamiento básico está configurado en un fichero de texto, que generalmente tiene la extensión ".</a:t>
            </a:r>
            <a:r>
              <a:rPr kumimoji="0" lang="es-ES" sz="2300" b="0" i="0" u="none" strike="noStrike" cap="none" normalizeH="0" baseline="0" dirty="0" err="1" smtClean="0">
                <a:ln>
                  <a:noFill/>
                </a:ln>
                <a:solidFill>
                  <a:srgbClr val="FFFF00"/>
                </a:solidFill>
                <a:effectLst/>
                <a:latin typeface="Calibri" pitchFamily="34" charset="0"/>
                <a:ea typeface="Calibri" pitchFamily="34" charset="0"/>
                <a:cs typeface="Times New Roman" pitchFamily="18" charset="0"/>
              </a:rPr>
              <a:t>map</a:t>
            </a: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 En este fichero, los datos del mapa se organizan en capas, a su vez dividida en una o más clases, donde en cada una de las cuales se pueden definir diferentes estilos visuales. Esta estructura permite la generación de mapas con una definición de estilos muy flexible, que también puede depender de la escala del mapa.</a:t>
            </a:r>
            <a:endParaRPr kumimoji="0" lang="es-EC" sz="2300" b="0"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El formato de salida de </a:t>
            </a:r>
            <a:r>
              <a:rPr kumimoji="0" lang="es-ES" sz="2300" b="0" i="0" u="none" strike="noStrike" cap="none" normalizeH="0" baseline="0" dirty="0" err="1" smtClean="0">
                <a:ln>
                  <a:noFill/>
                </a:ln>
                <a:solidFill>
                  <a:srgbClr val="FFFF00"/>
                </a:solidFill>
                <a:effectLst/>
                <a:latin typeface="Calibri" pitchFamily="34" charset="0"/>
                <a:ea typeface="Calibri" pitchFamily="34" charset="0"/>
                <a:cs typeface="Times New Roman" pitchFamily="18" charset="0"/>
              </a:rPr>
              <a:t>MapServer</a:t>
            </a: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 es dependiendo de la solicitud, puede ser gráfico (mapa, leyenda, escala, métricas, visión general) o alfanumérico (el resultado de una consulta de datos alfanuméricos o espacial). El archivo ".</a:t>
            </a:r>
            <a:r>
              <a:rPr kumimoji="0" lang="es-ES" sz="2300" b="0" i="0" u="none" strike="noStrike" cap="none" normalizeH="0" baseline="0" dirty="0" err="1" smtClean="0">
                <a:ln>
                  <a:noFill/>
                </a:ln>
                <a:solidFill>
                  <a:srgbClr val="FFFF00"/>
                </a:solidFill>
                <a:effectLst/>
                <a:latin typeface="Calibri" pitchFamily="34" charset="0"/>
                <a:ea typeface="Calibri" pitchFamily="34" charset="0"/>
                <a:cs typeface="Times New Roman" pitchFamily="18" charset="0"/>
              </a:rPr>
              <a:t>map</a:t>
            </a: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 también incluye la posibilidad de fusionar la producción de una plantilla de HTML </a:t>
            </a:r>
            <a:r>
              <a:rPr kumimoji="0" lang="es-ES" sz="2300" b="0" i="0" u="none" strike="noStrike" cap="none" normalizeH="0" baseline="0" dirty="0" err="1" smtClean="0">
                <a:ln>
                  <a:noFill/>
                </a:ln>
                <a:solidFill>
                  <a:srgbClr val="FFFF00"/>
                </a:solidFill>
                <a:effectLst/>
                <a:latin typeface="Calibri" pitchFamily="34" charset="0"/>
                <a:ea typeface="Calibri" pitchFamily="34" charset="0"/>
                <a:cs typeface="Times New Roman" pitchFamily="18" charset="0"/>
              </a:rPr>
              <a:t>MapServer</a:t>
            </a:r>
            <a:r>
              <a:rPr kumimoji="0" lang="es-ES" sz="23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 para generar una página web de lectura fácil y agradable.</a:t>
            </a:r>
            <a:endParaRPr kumimoji="0" lang="es-ES" sz="2300" b="0" i="0" u="none" strike="noStrike" cap="none" normalizeH="0" baseline="0" dirty="0" smtClean="0">
              <a:ln>
                <a:noFill/>
              </a:ln>
              <a:solidFill>
                <a:srgbClr val="FFFF00"/>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899592" y="1272095"/>
            <a:ext cx="7560840" cy="452431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1" i="0" u="sng" strike="noStrike" cap="none" normalizeH="0" baseline="0" dirty="0" smtClean="0">
                <a:ln>
                  <a:noFill/>
                </a:ln>
                <a:solidFill>
                  <a:schemeClr val="accent2">
                    <a:lumMod val="50000"/>
                  </a:schemeClr>
                </a:solidFill>
                <a:effectLst/>
                <a:latin typeface="Calibri" pitchFamily="34" charset="0"/>
                <a:ea typeface="Calibri" pitchFamily="34" charset="0"/>
                <a:cs typeface="Times New Roman" pitchFamily="18" charset="0"/>
              </a:rPr>
              <a:t>Uso como</a:t>
            </a:r>
            <a:r>
              <a:rPr kumimoji="0" lang="es-ES" sz="2800" b="1" i="0" u="sng" strike="noStrike" cap="none" normalizeH="0" baseline="0" dirty="0" smtClean="0">
                <a:ln>
                  <a:noFill/>
                </a:ln>
                <a:solidFill>
                  <a:schemeClr val="accent2">
                    <a:lumMod val="50000"/>
                  </a:schemeClr>
                </a:solidFill>
                <a:effectLst/>
                <a:latin typeface="Calibri" pitchFamily="34" charset="0"/>
                <a:ea typeface="Times New Roman" pitchFamily="18" charset="0"/>
                <a:cs typeface="Times New Roman" pitchFamily="18" charset="0"/>
              </a:rPr>
              <a:t> </a:t>
            </a:r>
            <a:r>
              <a:rPr kumimoji="0" lang="es-ES" sz="2800" b="1" i="0" u="sng" strike="noStrike" cap="none" normalizeH="0" baseline="0" dirty="0" smtClean="0">
                <a:ln>
                  <a:noFill/>
                </a:ln>
                <a:solidFill>
                  <a:schemeClr val="accent2">
                    <a:lumMod val="50000"/>
                  </a:schemeClr>
                </a:solidFill>
                <a:effectLst/>
                <a:latin typeface="Calibri" pitchFamily="34" charset="0"/>
                <a:ea typeface="Calibri" pitchFamily="34" charset="0"/>
                <a:cs typeface="Times New Roman" pitchFamily="18" charset="0"/>
              </a:rPr>
              <a:t>servidor de mapas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C"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posibilidad de ser utilizado como servidor de mapas por terceros programas, siguiendo las especificaciones OGC, o bien mediante la API </a:t>
            </a:r>
            <a:r>
              <a:rPr kumimoji="0" lang="es-E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MapScript</a:t>
            </a:r>
            <a:r>
              <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ha llevado a la creación de aplicaciones web basadas en </a:t>
            </a:r>
            <a:r>
              <a:rPr kumimoji="0" lang="es-E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MapServer</a:t>
            </a:r>
            <a:r>
              <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para la publicación de datos </a:t>
            </a:r>
            <a:r>
              <a:rPr kumimoji="0" lang="es-E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geoespaciales</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C"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CartoWeb</a:t>
            </a:r>
            <a:endPar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Ka-Map</a:t>
            </a:r>
            <a:endPar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Chameleon</a:t>
            </a:r>
            <a:endParaRPr kumimoji="0" lang="es-E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Pmapper</a:t>
            </a:r>
            <a:endParaRPr kumimoji="0" lang="es-EC"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pServer Basic Architecture"/>
          <p:cNvPicPr/>
          <p:nvPr/>
        </p:nvPicPr>
        <p:blipFill>
          <a:blip r:embed="rId2" cstate="print"/>
          <a:srcRect/>
          <a:stretch>
            <a:fillRect/>
          </a:stretch>
        </p:blipFill>
        <p:spPr bwMode="auto">
          <a:xfrm>
            <a:off x="2143108" y="1204932"/>
            <a:ext cx="5038725" cy="5010150"/>
          </a:xfrm>
          <a:prstGeom prst="rect">
            <a:avLst/>
          </a:prstGeom>
          <a:noFill/>
          <a:ln w="9525">
            <a:noFill/>
            <a:miter lim="800000"/>
            <a:headEnd/>
            <a:tailEnd/>
          </a:ln>
        </p:spPr>
      </p:pic>
      <p:sp>
        <p:nvSpPr>
          <p:cNvPr id="20481" name="Rectangle 1"/>
          <p:cNvSpPr>
            <a:spLocks noChangeArrowheads="1"/>
          </p:cNvSpPr>
          <p:nvPr/>
        </p:nvSpPr>
        <p:spPr bwMode="auto">
          <a:xfrm>
            <a:off x="2357422" y="285728"/>
            <a:ext cx="4643470" cy="83099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strike="noStrike" cap="none" normalizeH="0" baseline="0" dirty="0" smtClean="0">
                <a:ln>
                  <a:noFill/>
                </a:ln>
                <a:solidFill>
                  <a:schemeClr val="bg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Anatomía de una aplicación </a:t>
            </a:r>
            <a:r>
              <a:rPr kumimoji="0" lang="es-ES" sz="2400" b="1" i="0" strike="noStrike" cap="none" normalizeH="0" baseline="0" dirty="0" err="1" smtClean="0">
                <a:ln>
                  <a:noFill/>
                </a:ln>
                <a:solidFill>
                  <a:schemeClr val="bg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MapServer</a:t>
            </a:r>
            <a:endParaRPr kumimoji="0" lang="es-ES" sz="2400" b="0" i="0"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64261"/>
            <a:ext cx="9144000" cy="698652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s-ES" sz="2000" b="0" i="0" u="sng" strike="noStrike" cap="none" normalizeH="0" baseline="0" dirty="0" smtClean="0">
                <a:ln>
                  <a:noFill/>
                </a:ln>
                <a:solidFill>
                  <a:schemeClr val="accent2">
                    <a:lumMod val="50000"/>
                  </a:schemeClr>
                </a:solidFill>
                <a:effectLst/>
                <a:latin typeface="Arial" pitchFamily="34" charset="0"/>
                <a:ea typeface="Calibri" pitchFamily="34" charset="0"/>
                <a:cs typeface="Arial" pitchFamily="34" charset="0"/>
              </a:rPr>
              <a:t>La estructura b</a:t>
            </a:r>
            <a:r>
              <a:rPr kumimoji="0" lang="es-ES" sz="2000" b="0" i="0" u="sng" strike="noStrike" cap="none" normalizeH="0" baseline="0" dirty="0" smtClean="0">
                <a:ln>
                  <a:noFill/>
                </a:ln>
                <a:solidFill>
                  <a:schemeClr val="accent2">
                    <a:lumMod val="50000"/>
                  </a:schemeClr>
                </a:solidFill>
                <a:effectLst/>
                <a:latin typeface="Calibri"/>
                <a:ea typeface="Calibri" pitchFamily="34" charset="0"/>
                <a:cs typeface="Arial" pitchFamily="34" charset="0"/>
              </a:rPr>
              <a:t>á</a:t>
            </a:r>
            <a:r>
              <a:rPr kumimoji="0" lang="es-ES" sz="2000" b="0" i="0" u="sng" strike="noStrike" cap="none" normalizeH="0" baseline="0" dirty="0" smtClean="0">
                <a:ln>
                  <a:noFill/>
                </a:ln>
                <a:solidFill>
                  <a:schemeClr val="accent2">
                    <a:lumMod val="50000"/>
                  </a:schemeClr>
                </a:solidFill>
                <a:effectLst/>
                <a:latin typeface="Arial" pitchFamily="34" charset="0"/>
                <a:ea typeface="Calibri" pitchFamily="34" charset="0"/>
                <a:cs typeface="Arial" pitchFamily="34" charset="0"/>
              </a:rPr>
              <a:t>sica de las aplicaciones </a:t>
            </a:r>
            <a:r>
              <a:rPr kumimoji="0" lang="es-ES" sz="2000" b="0" i="0" u="sng" strike="noStrike" cap="none" normalizeH="0" baseline="0" dirty="0" err="1" smtClean="0">
                <a:ln>
                  <a:noFill/>
                </a:ln>
                <a:solidFill>
                  <a:schemeClr val="accent2">
                    <a:lumMod val="50000"/>
                  </a:schemeClr>
                </a:solidFill>
                <a:effectLst/>
                <a:latin typeface="Arial" pitchFamily="34" charset="0"/>
                <a:ea typeface="Calibri" pitchFamily="34" charset="0"/>
                <a:cs typeface="Arial" pitchFamily="34" charset="0"/>
              </a:rPr>
              <a:t>MapServer</a:t>
            </a:r>
            <a:endParaRPr kumimoji="0" lang="es-ES" sz="2000" b="0" i="0" u="sng" strike="noStrike" cap="none" normalizeH="0" baseline="0" dirty="0" smtClean="0">
              <a:ln>
                <a:noFill/>
              </a:ln>
              <a:solidFill>
                <a:schemeClr val="accent2">
                  <a:lumMod val="50000"/>
                </a:schemeClr>
              </a:solidFill>
              <a:effectLst/>
              <a:latin typeface="Arial" pitchFamily="34" charset="0"/>
              <a:ea typeface="Calibri" pitchFamily="34" charset="0"/>
              <a:cs typeface="Arial" pitchFamily="34"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s-ES" sz="2000" b="0" i="0" u="sng" strike="noStrike" cap="none" normalizeH="0" baseline="0" dirty="0" smtClean="0">
              <a:ln>
                <a:noFill/>
              </a:ln>
              <a:solidFill>
                <a:schemeClr val="accent2">
                  <a:lumMod val="50000"/>
                </a:schemeClr>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rgbClr val="000000"/>
                </a:solidFill>
                <a:effectLst/>
                <a:latin typeface="Arial" pitchFamily="34" charset="0"/>
                <a:ea typeface="Times New Roman" pitchFamily="18" charset="0"/>
              </a:rPr>
              <a:t>Una aplicación </a:t>
            </a:r>
            <a:r>
              <a:rPr kumimoji="0" lang="es-ES" b="1"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b="1" i="0" u="none" strike="noStrike" cap="none" normalizeH="0" baseline="0" dirty="0" smtClean="0">
                <a:ln>
                  <a:noFill/>
                </a:ln>
                <a:solidFill>
                  <a:srgbClr val="000000"/>
                </a:solidFill>
                <a:effectLst/>
                <a:latin typeface="Arial" pitchFamily="34" charset="0"/>
                <a:ea typeface="Times New Roman" pitchFamily="18" charset="0"/>
              </a:rPr>
              <a:t> simple consiste en:</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File</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 es un archivo de configuración de texto estructurado para su aplicación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Este define el área de su mapa, le dice al programa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dónde están sus datos y donde colocar las imágenes. También define las capas del mapa, incluyendo su fuente de datos, proyecciones y simbología. Se debe tener una extensión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o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no lo reconocerá.</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Datos Geográficos -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puede utilizar muchos tipos fuente de datos geográficos. El formato es el archivo de forma ESRI..</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600" b="0" i="0" u="none" strike="noStrike" cap="none" normalizeH="0" baseline="0" dirty="0" smtClean="0">
                <a:ln>
                  <a:noFill/>
                </a:ln>
                <a:solidFill>
                  <a:srgbClr val="000000"/>
                </a:solidFill>
                <a:effectLst/>
                <a:latin typeface="Arial" pitchFamily="34" charset="0"/>
                <a:ea typeface="Times New Roman" pitchFamily="18" charset="0"/>
              </a:rPr>
            </a:b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Páginas HTML - Es la interfaz entre el usuario y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Por lo general se asientan en la raíz Web. En su forma más simple, </a:t>
            </a:r>
            <a:r>
              <a:rPr kumimoji="0" lang="es-ES" sz="1600" b="0" i="0" u="none" strike="noStrike" cap="none" normalizeH="0" baseline="0" dirty="0" err="1" smtClean="0">
                <a:ln>
                  <a:noFill/>
                </a:ln>
                <a:solidFill>
                  <a:srgbClr val="000000"/>
                </a:solidFill>
                <a:effectLst/>
                <a:latin typeface="Arial" pitchFamily="34" charset="0"/>
                <a:ea typeface="Times New Roman" pitchFamily="18" charset="0"/>
              </a:rPr>
              <a:t>MapServer</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 se puede llamar para colocar una imagen de mapa estático en una página HTML. Para que el mapa sea interactivo, la imagen se coloca de forma HTML en una página</a:t>
            </a:r>
            <a:r>
              <a:rPr kumimoji="0" lang="es-ES" sz="1600" b="0" i="0" u="none" strike="noStrike" cap="none" normalizeH="0" baseline="0" dirty="0" smtClean="0">
                <a:ln>
                  <a:noFill/>
                </a:ln>
                <a:solidFill>
                  <a:srgbClr val="000000"/>
                </a:solidFill>
                <a:effectLst/>
                <a:latin typeface="Arial" pitchFamily="34" charset="0"/>
                <a:ea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s-ES" sz="1600" dirty="0" smtClean="0">
              <a:solidFill>
                <a:srgbClr val="000000"/>
              </a:solidFill>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1600" dirty="0" smtClean="0">
              <a:solidFill>
                <a:srgbClr val="000000"/>
              </a:solidFill>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1600" dirty="0" smtClean="0">
              <a:solidFill>
                <a:srgbClr val="000000"/>
              </a:solidFill>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1600" dirty="0" smtClean="0">
              <a:solidFill>
                <a:srgbClr val="000000"/>
              </a:solidFill>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200" b="0" i="0" u="none" strike="noStrike" cap="none" normalizeH="0" baseline="0" dirty="0" smtClean="0">
                <a:ln>
                  <a:noFill/>
                </a:ln>
                <a:solidFill>
                  <a:srgbClr val="000000"/>
                </a:solidFill>
                <a:effectLst/>
                <a:latin typeface="Arial" pitchFamily="34" charset="0"/>
                <a:ea typeface="Times New Roman" pitchFamily="18" charset="0"/>
              </a:rPr>
            </a:br>
            <a:r>
              <a:rPr kumimoji="0" lang="es-ES" sz="12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200" b="0" i="0" u="none" strike="noStrike" cap="none" normalizeH="0" baseline="0" dirty="0" smtClean="0">
                <a:ln>
                  <a:noFill/>
                </a:ln>
                <a:solidFill>
                  <a:srgbClr val="000000"/>
                </a:solidFill>
                <a:effectLst/>
                <a:latin typeface="Arial" pitchFamily="34" charset="0"/>
                <a:ea typeface="Times New Roman" pitchFamily="18" charset="0"/>
              </a:rPr>
            </a:br>
            <a:r>
              <a:rPr kumimoji="0" lang="es-ES" sz="1200" b="0" i="0" u="none" strike="noStrike" cap="none" normalizeH="0" baseline="0" dirty="0" smtClean="0">
                <a:ln>
                  <a:noFill/>
                </a:ln>
                <a:solidFill>
                  <a:srgbClr val="000000"/>
                </a:solidFill>
                <a:effectLst/>
                <a:latin typeface="Arial" pitchFamily="34" charset="0"/>
                <a:ea typeface="Times New Roman" pitchFamily="18" charset="0"/>
              </a:rPr>
              <a:t/>
            </a:r>
            <a:br>
              <a:rPr kumimoji="0" lang="es-ES" sz="1200" b="0" i="0" u="none" strike="noStrike" cap="none" normalizeH="0" baseline="0" dirty="0" smtClean="0">
                <a:ln>
                  <a:noFill/>
                </a:ln>
                <a:solidFill>
                  <a:srgbClr val="000000"/>
                </a:solidFill>
                <a:effectLst/>
                <a:latin typeface="Arial" pitchFamily="34" charset="0"/>
                <a:ea typeface="Times New Roman" pitchFamily="18" charset="0"/>
              </a:rPr>
            </a:br>
            <a:endParaRPr kumimoji="0" lang="es-ES" sz="1800" b="0" i="0" u="none" strike="noStrike" cap="none" normalizeH="0" baseline="0" dirty="0" smtClean="0">
              <a:ln>
                <a:noFill/>
              </a:ln>
              <a:solidFill>
                <a:schemeClr val="tx1"/>
              </a:solidFill>
              <a:effectLst/>
              <a:latin typeface="Arial" pitchFamily="34" charset="0"/>
            </a:endParaRPr>
          </a:p>
        </p:txBody>
      </p:sp>
      <p:pic>
        <p:nvPicPr>
          <p:cNvPr id="22531" name="Picture 3" descr="http://t0.gstatic.com/images?q=tbn:ANd9GcQWBjdVN_0nNPhEY89-Zal1AC0BJKTmZEzNU4VeIgBgSYsfpUKpbQ"/>
          <p:cNvPicPr>
            <a:picLocks noChangeAspect="1" noChangeArrowheads="1"/>
          </p:cNvPicPr>
          <p:nvPr/>
        </p:nvPicPr>
        <p:blipFill>
          <a:blip r:embed="rId2" cstate="print"/>
          <a:srcRect/>
          <a:stretch>
            <a:fillRect/>
          </a:stretch>
        </p:blipFill>
        <p:spPr bwMode="auto">
          <a:xfrm>
            <a:off x="5143504" y="4143380"/>
            <a:ext cx="3119442" cy="2327585"/>
          </a:xfrm>
          <a:prstGeom prst="rect">
            <a:avLst/>
          </a:prstGeom>
          <a:noFill/>
        </p:spPr>
      </p:pic>
      <p:pic>
        <p:nvPicPr>
          <p:cNvPr id="22533" name="Picture 5" descr="http://t3.gstatic.com/images?q=tbn:ANd9GcQH7hyEjODqHLFwNPXkgCDtgprbQ_Shr7JOvO60h8klA-60t0tb"/>
          <p:cNvPicPr>
            <a:picLocks noChangeAspect="1" noChangeArrowheads="1"/>
          </p:cNvPicPr>
          <p:nvPr/>
        </p:nvPicPr>
        <p:blipFill>
          <a:blip r:embed="rId3" cstate="print"/>
          <a:srcRect/>
          <a:stretch>
            <a:fillRect/>
          </a:stretch>
        </p:blipFill>
        <p:spPr bwMode="auto">
          <a:xfrm>
            <a:off x="1071537" y="4214818"/>
            <a:ext cx="3226615" cy="221457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23528" y="366075"/>
            <a:ext cx="8496944" cy="6001643"/>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s-ES" sz="2400" b="1" i="0" u="sng" strike="noStrike" cap="none" normalizeH="0" baseline="0" dirty="0" smtClean="0">
                <a:ln>
                  <a:noFill/>
                </a:ln>
                <a:solidFill>
                  <a:schemeClr val="tx2">
                    <a:lumMod val="50000"/>
                  </a:schemeClr>
                </a:solidFill>
                <a:effectLst/>
                <a:latin typeface="+mj-lt"/>
                <a:ea typeface="Calibri" pitchFamily="34" charset="0"/>
                <a:cs typeface="Times New Roman" pitchFamily="18" charset="0"/>
              </a:rPr>
              <a:t>Requisitos de hardware</a:t>
            </a:r>
            <a:r>
              <a:rPr kumimoji="0" lang="es-ES" sz="2400" b="1" i="0" u="none" strike="noStrike" cap="none" normalizeH="0" baseline="0" dirty="0" smtClean="0">
                <a:ln>
                  <a:noFill/>
                </a:ln>
                <a:solidFill>
                  <a:schemeClr val="tx2">
                    <a:lumMod val="50000"/>
                  </a:schemeClr>
                </a:solidFill>
                <a:effectLst/>
                <a:latin typeface="+mj-lt"/>
                <a:ea typeface="Calibri" pitchFamily="34" charset="0"/>
                <a:cs typeface="Times New Roman" pitchFamily="18" charset="0"/>
              </a:rPr>
              <a:t> </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Times New Roman" pitchFamily="18" charset="0"/>
              </a:rPr>
              <a:t/>
            </a:r>
            <a:br>
              <a:rPr kumimoji="0" lang="es-ES" sz="2100" i="0" u="none" strike="noStrike" cap="none" normalizeH="0" baseline="0" dirty="0" smtClean="0">
                <a:ln>
                  <a:noFill/>
                </a:ln>
                <a:solidFill>
                  <a:schemeClr val="tx2">
                    <a:lumMod val="50000"/>
                  </a:schemeClr>
                </a:solidFill>
                <a:effectLst/>
                <a:latin typeface="+mj-lt"/>
                <a:ea typeface="Calibri" pitchFamily="34" charset="0"/>
                <a:cs typeface="Times New Roman" pitchFamily="18" charset="0"/>
              </a:rPr>
            </a:b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Times New Roman" pitchFamily="18" charset="0"/>
              </a:rPr>
              <a:t>MapServer</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Times New Roman" pitchFamily="18" charset="0"/>
              </a:rPr>
              <a:t> se ejecuta en Linux, Windows, Mac OS X,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Times New Roman" pitchFamily="18" charset="0"/>
              </a:rPr>
              <a:t>Solaris</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Times New Roman" pitchFamily="18" charset="0"/>
              </a:rPr>
              <a:t>, y más. Para compilar o instalar algunos de los programas necesarios es necesario que tenga derechos de administrador en la máquina. </a:t>
            </a:r>
            <a:endParaRPr kumimoji="0" lang="es-EC" sz="2100" i="0" u="none" strike="noStrike" cap="none" normalizeH="0" baseline="0" dirty="0" smtClean="0">
              <a:ln>
                <a:noFill/>
              </a:ln>
              <a:solidFill>
                <a:schemeClr val="tx2">
                  <a:lumMod val="50000"/>
                </a:schemeClr>
              </a:solidFill>
              <a:effectLst/>
              <a:latin typeface="+mj-lt"/>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s-ES" sz="2400" b="1" i="0" u="sng" strike="noStrike" cap="none" normalizeH="0" baseline="0" dirty="0" smtClean="0">
                <a:ln>
                  <a:noFill/>
                </a:ln>
                <a:solidFill>
                  <a:schemeClr val="tx2">
                    <a:lumMod val="50000"/>
                  </a:schemeClr>
                </a:solidFill>
                <a:effectLst/>
                <a:latin typeface="+mj-lt"/>
                <a:ea typeface="Calibri" pitchFamily="34" charset="0"/>
                <a:cs typeface="Times New Roman" pitchFamily="18" charset="0"/>
              </a:rPr>
              <a:t>Requisitos de software</a:t>
            </a:r>
            <a:r>
              <a:rPr kumimoji="0" lang="es-ES" sz="2400" b="1" i="0" u="none" strike="noStrike" cap="none" normalizeH="0" baseline="0" dirty="0" smtClean="0">
                <a:ln>
                  <a:noFill/>
                </a:ln>
                <a:solidFill>
                  <a:schemeClr val="tx2">
                    <a:lumMod val="50000"/>
                  </a:schemeClr>
                </a:solidFill>
                <a:effectLst/>
                <a:latin typeface="+mj-lt"/>
                <a:ea typeface="Calibri" pitchFamily="34" charset="0"/>
                <a:cs typeface="Arial" pitchFamily="34" charset="0"/>
              </a:rPr>
              <a:t> </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a:r>
            <a:b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b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Se necesita que esté trabajando y configurado correctamente el servidor HTTP (web), como Apache o Microsoft Internet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Information</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Server, en el equipo en el que va a instalar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MapServer</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OSGeo4W contiene Apache ya, pero se puede configurar de nuevo las cosas para usar IIS si es necesario. Por otra parte, ms4w se puede utilizar para instalar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MapServer</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en Windows.</a:t>
            </a:r>
            <a:b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b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a:r>
            <a:b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b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Si es que se está en una máquina Windows, y no se tiene instalado un servidor HTTP, es posible que desee comprobar ms4w, se instalará un pre-configurado del servidor HTTP,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MapServer</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y mucho más. El FGS Linux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Installer</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proporciona una funcionalidad similar para varias distribuciones de Linux.</a:t>
            </a:r>
            <a:b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b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También se necesitará un navegador Web, y un editor de texto (vi,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emacs</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bloc de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notepad</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homesite</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 para modificar el código HTML y </a:t>
            </a:r>
            <a:r>
              <a:rPr kumimoji="0" lang="es-ES" sz="2100" i="0" u="none" strike="noStrike" cap="none" normalizeH="0" baseline="0" dirty="0" err="1" smtClean="0">
                <a:ln>
                  <a:noFill/>
                </a:ln>
                <a:solidFill>
                  <a:schemeClr val="tx2">
                    <a:lumMod val="50000"/>
                  </a:schemeClr>
                </a:solidFill>
                <a:effectLst/>
                <a:latin typeface="+mj-lt"/>
                <a:ea typeface="Calibri" pitchFamily="34" charset="0"/>
                <a:cs typeface="Arial" pitchFamily="34" charset="0"/>
              </a:rPr>
              <a:t>mapfiles</a:t>
            </a:r>
            <a:r>
              <a:rPr kumimoji="0" lang="es-ES" sz="2100" i="0" u="none" strike="noStrike" cap="none" normalizeH="0" baseline="0" dirty="0" smtClean="0">
                <a:ln>
                  <a:noFill/>
                </a:ln>
                <a:solidFill>
                  <a:schemeClr val="tx2">
                    <a:lumMod val="50000"/>
                  </a:schemeClr>
                </a:solidFill>
                <a:effectLst/>
                <a:latin typeface="+mj-lt"/>
                <a:ea typeface="Calibri" pitchFamily="34" charset="0"/>
                <a:cs typeface="Arial" pitchFamily="34" charset="0"/>
              </a:rPr>
              <a:t>.</a:t>
            </a:r>
            <a:endParaRPr kumimoji="0" lang="es-ES" sz="2100" i="0" u="none" strike="noStrike" cap="none" normalizeH="0" baseline="0" dirty="0" smtClean="0">
              <a:ln>
                <a:noFill/>
              </a:ln>
              <a:solidFill>
                <a:schemeClr val="tx2">
                  <a:lumMod val="50000"/>
                </a:schemeClr>
              </a:solidFill>
              <a:effectLst/>
              <a:latin typeface="+mj-lt"/>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302</Words>
  <Application>Microsoft Office PowerPoint</Application>
  <PresentationFormat>Presentación en pantalla (4:3)</PresentationFormat>
  <Paragraphs>40</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MAPSERVER</vt:lpstr>
      <vt:lpstr>MAPSERVER</vt:lpstr>
      <vt:lpstr>Diapositiva 3</vt:lpstr>
      <vt:lpstr>Diapositiva 4</vt:lpstr>
      <vt:lpstr>Diapositiva 5</vt:lpstr>
      <vt:lpstr>Diapositiva 6</vt:lpstr>
      <vt:lpstr>Diapositiva 7</vt:lpstr>
      <vt:lpstr>Diapositiva 8</vt:lpstr>
      <vt:lpstr>Diapositiva 9</vt:lpstr>
      <vt:lpstr>Diapositiva 10</vt:lpstr>
    </vt:vector>
  </TitlesOfParts>
  <Company>ICM - ESPOL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MAPSERVER</dc:title>
  <dc:creator>betalab</dc:creator>
  <cp:lastModifiedBy>Silvi</cp:lastModifiedBy>
  <cp:revision>12</cp:revision>
  <dcterms:created xsi:type="dcterms:W3CDTF">2010-11-30T16:09:20Z</dcterms:created>
  <dcterms:modified xsi:type="dcterms:W3CDTF">2011-01-11T04:34:06Z</dcterms:modified>
</cp:coreProperties>
</file>