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301" r:id="rId2"/>
    <p:sldId id="270" r:id="rId3"/>
    <p:sldId id="271" r:id="rId4"/>
    <p:sldId id="257" r:id="rId5"/>
    <p:sldId id="264" r:id="rId6"/>
    <p:sldId id="258" r:id="rId7"/>
    <p:sldId id="266" r:id="rId8"/>
    <p:sldId id="259" r:id="rId9"/>
    <p:sldId id="265" r:id="rId10"/>
    <p:sldId id="260" r:id="rId11"/>
    <p:sldId id="267" r:id="rId12"/>
    <p:sldId id="261" r:id="rId13"/>
    <p:sldId id="268" r:id="rId14"/>
    <p:sldId id="262" r:id="rId15"/>
    <p:sldId id="263"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10287000" cy="6858000" type="35mm"/>
  <p:notesSz cx="9144000" cy="6858000"/>
  <p:defaultTextStyle>
    <a:defPPr>
      <a:defRPr lang="es-ES"/>
    </a:defPPr>
    <a:lvl1pPr marL="0" algn="l" defTabSz="1055050" rtl="0" eaLnBrk="1" latinLnBrk="0" hangingPunct="1">
      <a:defRPr sz="2000" kern="1200">
        <a:solidFill>
          <a:schemeClr val="tx1"/>
        </a:solidFill>
        <a:latin typeface="+mn-lt"/>
        <a:ea typeface="+mn-ea"/>
        <a:cs typeface="+mn-cs"/>
      </a:defRPr>
    </a:lvl1pPr>
    <a:lvl2pPr marL="527525" algn="l" defTabSz="1055050" rtl="0" eaLnBrk="1" latinLnBrk="0" hangingPunct="1">
      <a:defRPr sz="2000" kern="1200">
        <a:solidFill>
          <a:schemeClr val="tx1"/>
        </a:solidFill>
        <a:latin typeface="+mn-lt"/>
        <a:ea typeface="+mn-ea"/>
        <a:cs typeface="+mn-cs"/>
      </a:defRPr>
    </a:lvl2pPr>
    <a:lvl3pPr marL="1055050" algn="l" defTabSz="1055050" rtl="0" eaLnBrk="1" latinLnBrk="0" hangingPunct="1">
      <a:defRPr sz="2000" kern="1200">
        <a:solidFill>
          <a:schemeClr val="tx1"/>
        </a:solidFill>
        <a:latin typeface="+mn-lt"/>
        <a:ea typeface="+mn-ea"/>
        <a:cs typeface="+mn-cs"/>
      </a:defRPr>
    </a:lvl3pPr>
    <a:lvl4pPr marL="1582575" algn="l" defTabSz="1055050" rtl="0" eaLnBrk="1" latinLnBrk="0" hangingPunct="1">
      <a:defRPr sz="2000" kern="1200">
        <a:solidFill>
          <a:schemeClr val="tx1"/>
        </a:solidFill>
        <a:latin typeface="+mn-lt"/>
        <a:ea typeface="+mn-ea"/>
        <a:cs typeface="+mn-cs"/>
      </a:defRPr>
    </a:lvl4pPr>
    <a:lvl5pPr marL="2110100" algn="l" defTabSz="1055050" rtl="0" eaLnBrk="1" latinLnBrk="0" hangingPunct="1">
      <a:defRPr sz="2000" kern="1200">
        <a:solidFill>
          <a:schemeClr val="tx1"/>
        </a:solidFill>
        <a:latin typeface="+mn-lt"/>
        <a:ea typeface="+mn-ea"/>
        <a:cs typeface="+mn-cs"/>
      </a:defRPr>
    </a:lvl5pPr>
    <a:lvl6pPr marL="2637625" algn="l" defTabSz="1055050" rtl="0" eaLnBrk="1" latinLnBrk="0" hangingPunct="1">
      <a:defRPr sz="2000" kern="1200">
        <a:solidFill>
          <a:schemeClr val="tx1"/>
        </a:solidFill>
        <a:latin typeface="+mn-lt"/>
        <a:ea typeface="+mn-ea"/>
        <a:cs typeface="+mn-cs"/>
      </a:defRPr>
    </a:lvl6pPr>
    <a:lvl7pPr marL="3165149" algn="l" defTabSz="1055050" rtl="0" eaLnBrk="1" latinLnBrk="0" hangingPunct="1">
      <a:defRPr sz="2000" kern="1200">
        <a:solidFill>
          <a:schemeClr val="tx1"/>
        </a:solidFill>
        <a:latin typeface="+mn-lt"/>
        <a:ea typeface="+mn-ea"/>
        <a:cs typeface="+mn-cs"/>
      </a:defRPr>
    </a:lvl7pPr>
    <a:lvl8pPr marL="3692673" algn="l" defTabSz="1055050" rtl="0" eaLnBrk="1" latinLnBrk="0" hangingPunct="1">
      <a:defRPr sz="2000" kern="1200">
        <a:solidFill>
          <a:schemeClr val="tx1"/>
        </a:solidFill>
        <a:latin typeface="+mn-lt"/>
        <a:ea typeface="+mn-ea"/>
        <a:cs typeface="+mn-cs"/>
      </a:defRPr>
    </a:lvl8pPr>
    <a:lvl9pPr marL="4220198" algn="l" defTabSz="105505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660"/>
  </p:normalViewPr>
  <p:slideViewPr>
    <p:cSldViewPr>
      <p:cViewPr>
        <p:scale>
          <a:sx n="44" d="100"/>
          <a:sy n="44" d="100"/>
        </p:scale>
        <p:origin x="-1128" y="-114"/>
      </p:cViewPr>
      <p:guideLst>
        <p:guide orient="horz" pos="2160"/>
        <p:guide pos="32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5FA01E6-3134-45FC-A84D-5543A44B137A}" type="datetimeFigureOut">
              <a:rPr lang="es-ES" smtClean="0"/>
              <a:pPr/>
              <a:t>18/01/2011</a:t>
            </a:fld>
            <a:endParaRPr lang="es-ES"/>
          </a:p>
        </p:txBody>
      </p:sp>
      <p:sp>
        <p:nvSpPr>
          <p:cNvPr id="4" name="3 Marcador de imagen de diapositiva"/>
          <p:cNvSpPr>
            <a:spLocks noGrp="1" noRot="1" noChangeAspect="1"/>
          </p:cNvSpPr>
          <p:nvPr>
            <p:ph type="sldImg" idx="2"/>
          </p:nvPr>
        </p:nvSpPr>
        <p:spPr>
          <a:xfrm>
            <a:off x="2643188" y="514350"/>
            <a:ext cx="3857625" cy="25717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924259D-98B3-4C85-A904-3E13F948496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924259D-98B3-4C85-A904-3E13F9484965}" type="slidenum">
              <a:rPr lang="es-ES" smtClean="0"/>
              <a:pPr/>
              <a:t>29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571750" y="3124200"/>
            <a:ext cx="6943725"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571750" y="5003322"/>
            <a:ext cx="6943725"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8878074" y="1150285"/>
            <a:ext cx="2286000" cy="428625"/>
          </a:xfrm>
        </p:spPr>
        <p:txBody>
          <a:bodyPr/>
          <a:lstStyle/>
          <a:p>
            <a:fld id="{73C2096F-9970-4751-AF0B-A32593A987B8}" type="datetimeFigureOut">
              <a:rPr lang="es-ES" smtClean="0"/>
              <a:pPr/>
              <a:t>18/01/2011</a:t>
            </a:fld>
            <a:endParaRPr lang="es-ES"/>
          </a:p>
        </p:txBody>
      </p:sp>
      <p:sp>
        <p:nvSpPr>
          <p:cNvPr id="17" name="16 Marcador de pie de página"/>
          <p:cNvSpPr>
            <a:spLocks noGrp="1"/>
          </p:cNvSpPr>
          <p:nvPr>
            <p:ph type="ftr" sz="quarter" idx="11"/>
          </p:nvPr>
        </p:nvSpPr>
        <p:spPr bwMode="auto">
          <a:xfrm rot="5400000">
            <a:off x="8190528" y="4157666"/>
            <a:ext cx="3657600" cy="432054"/>
          </a:xfrm>
        </p:spPr>
        <p:txBody>
          <a:bodyPr/>
          <a:lstStyle/>
          <a:p>
            <a:endParaRPr lang="es-ES"/>
          </a:p>
        </p:txBody>
      </p:sp>
      <p:sp>
        <p:nvSpPr>
          <p:cNvPr id="10" name="9 Rectángulo"/>
          <p:cNvSpPr/>
          <p:nvPr/>
        </p:nvSpPr>
        <p:spPr bwMode="auto">
          <a:xfrm>
            <a:off x="428625" y="0"/>
            <a:ext cx="685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310878" y="0"/>
            <a:ext cx="11774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1114425" y="0"/>
            <a:ext cx="20460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283985" y="0"/>
            <a:ext cx="259065"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1963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10287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96087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94247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20015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10253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371600" y="0"/>
            <a:ext cx="85725"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85800" y="3429000"/>
            <a:ext cx="1457325"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473336" y="4866752"/>
            <a:ext cx="72160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227465" y="5500632"/>
            <a:ext cx="154305"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872234" y="5788152"/>
            <a:ext cx="30861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2143125" y="4495800"/>
            <a:ext cx="4114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491237" y="4928702"/>
            <a:ext cx="685800" cy="517524"/>
          </a:xfrm>
        </p:spPr>
        <p:txBody>
          <a:bodyPr/>
          <a:lstStyle/>
          <a:p>
            <a:fld id="{FF8C22B1-AD9F-434F-9A96-D46A58921116}"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3C2096F-9970-4751-AF0B-A32593A987B8}" type="datetimeFigureOut">
              <a:rPr lang="es-ES" smtClean="0"/>
              <a:pPr/>
              <a:t>18/01/2011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8C22B1-AD9F-434F-9A96-D46A5892111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58075" y="274640"/>
            <a:ext cx="188595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14350" y="274639"/>
            <a:ext cx="6772275"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3C2096F-9970-4751-AF0B-A32593A987B8}" type="datetimeFigureOut">
              <a:rPr lang="es-ES" smtClean="0"/>
              <a:pPr/>
              <a:t>18/01/2011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F8C22B1-AD9F-434F-9A96-D46A5892111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514350" y="1600200"/>
            <a:ext cx="840105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73C2096F-9970-4751-AF0B-A32593A987B8}" type="datetimeFigureOut">
              <a:rPr lang="es-ES" smtClean="0"/>
              <a:pPr/>
              <a:t>18/01/2011</a:t>
            </a:fld>
            <a:endParaRPr lang="es-ES"/>
          </a:p>
        </p:txBody>
      </p:sp>
      <p:sp>
        <p:nvSpPr>
          <p:cNvPr id="9" name="8 Marcador de número de diapositiva"/>
          <p:cNvSpPr>
            <a:spLocks noGrp="1"/>
          </p:cNvSpPr>
          <p:nvPr>
            <p:ph type="sldNum" sz="quarter" idx="15"/>
          </p:nvPr>
        </p:nvSpPr>
        <p:spPr/>
        <p:txBody>
          <a:bodyPr rtlCol="0"/>
          <a:lstStyle/>
          <a:p>
            <a:fld id="{FF8C22B1-AD9F-434F-9A96-D46A58921116}"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571750" y="2895600"/>
            <a:ext cx="6943725"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1750" y="5010150"/>
            <a:ext cx="6943725"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8876538" y="1146620"/>
            <a:ext cx="2286000" cy="428625"/>
          </a:xfrm>
        </p:spPr>
        <p:txBody>
          <a:bodyPr/>
          <a:lstStyle/>
          <a:p>
            <a:fld id="{73C2096F-9970-4751-AF0B-A32593A987B8}" type="datetimeFigureOut">
              <a:rPr lang="es-ES" smtClean="0"/>
              <a:pPr/>
              <a:t>18/01/2011</a:t>
            </a:fld>
            <a:endParaRPr lang="es-ES"/>
          </a:p>
        </p:txBody>
      </p:sp>
      <p:sp>
        <p:nvSpPr>
          <p:cNvPr id="5" name="4 Marcador de pie de página"/>
          <p:cNvSpPr>
            <a:spLocks noGrp="1"/>
          </p:cNvSpPr>
          <p:nvPr>
            <p:ph type="ftr" sz="quarter" idx="11"/>
          </p:nvPr>
        </p:nvSpPr>
        <p:spPr bwMode="auto">
          <a:xfrm rot="5400000">
            <a:off x="8190738" y="4154805"/>
            <a:ext cx="3657600" cy="432054"/>
          </a:xfrm>
        </p:spPr>
        <p:txBody>
          <a:bodyPr/>
          <a:lstStyle/>
          <a:p>
            <a:endParaRPr lang="es-ES"/>
          </a:p>
        </p:txBody>
      </p:sp>
      <p:sp>
        <p:nvSpPr>
          <p:cNvPr id="9" name="8 Rectángulo"/>
          <p:cNvSpPr/>
          <p:nvPr/>
        </p:nvSpPr>
        <p:spPr bwMode="auto">
          <a:xfrm>
            <a:off x="428625" y="0"/>
            <a:ext cx="685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310878" y="0"/>
            <a:ext cx="11774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1114425" y="0"/>
            <a:ext cx="20460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283985" y="0"/>
            <a:ext cx="259065"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1963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10287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96087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94247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20015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371600" y="0"/>
            <a:ext cx="85725"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85800" y="3429000"/>
            <a:ext cx="1457325"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490292" y="4866752"/>
            <a:ext cx="72160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227465" y="5500632"/>
            <a:ext cx="154305"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872234" y="5791200"/>
            <a:ext cx="30861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2113920" y="4479888"/>
            <a:ext cx="4114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1023518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508193" y="4928702"/>
            <a:ext cx="685800" cy="517524"/>
          </a:xfrm>
        </p:spPr>
        <p:txBody>
          <a:bodyPr/>
          <a:lstStyle/>
          <a:p>
            <a:fld id="{FF8C22B1-AD9F-434F-9A96-D46A58921116}"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3C2096F-9970-4751-AF0B-A32593A987B8}" type="datetimeFigureOut">
              <a:rPr lang="es-ES" smtClean="0"/>
              <a:pPr/>
              <a:t>18/01/2011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F8C22B1-AD9F-434F-9A96-D46A58921116}" type="slidenum">
              <a:rPr lang="es-ES" smtClean="0"/>
              <a:pPr/>
              <a:t>‹Nº›</a:t>
            </a:fld>
            <a:endParaRPr lang="es-ES"/>
          </a:p>
        </p:txBody>
      </p:sp>
      <p:sp>
        <p:nvSpPr>
          <p:cNvPr id="9" name="8 Marcador de contenido"/>
          <p:cNvSpPr>
            <a:spLocks noGrp="1"/>
          </p:cNvSpPr>
          <p:nvPr>
            <p:ph sz="quarter" idx="1"/>
          </p:nvPr>
        </p:nvSpPr>
        <p:spPr>
          <a:xfrm>
            <a:off x="514350" y="1600200"/>
            <a:ext cx="4114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04029" y="1600200"/>
            <a:ext cx="4114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14350" y="273050"/>
            <a:ext cx="8486775"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3C2096F-9970-4751-AF0B-A32593A987B8}" type="datetimeFigureOut">
              <a:rPr lang="es-ES" smtClean="0"/>
              <a:pPr/>
              <a:t>18/01/2011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F8C22B1-AD9F-434F-9A96-D46A58921116}" type="slidenum">
              <a:rPr lang="es-ES" smtClean="0"/>
              <a:pPr/>
              <a:t>‹Nº›</a:t>
            </a:fld>
            <a:endParaRPr lang="es-ES"/>
          </a:p>
        </p:txBody>
      </p:sp>
      <p:sp>
        <p:nvSpPr>
          <p:cNvPr id="11" name="10 Marcador de contenido"/>
          <p:cNvSpPr>
            <a:spLocks noGrp="1"/>
          </p:cNvSpPr>
          <p:nvPr>
            <p:ph sz="quarter" idx="2"/>
          </p:nvPr>
        </p:nvSpPr>
        <p:spPr>
          <a:xfrm>
            <a:off x="514350" y="2362200"/>
            <a:ext cx="41148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918472" y="2362200"/>
            <a:ext cx="41148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514350" y="1569720"/>
            <a:ext cx="4114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886325" y="1569720"/>
            <a:ext cx="4114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73C2096F-9970-4751-AF0B-A32593A987B8}" type="datetimeFigureOut">
              <a:rPr lang="es-ES" smtClean="0"/>
              <a:pPr/>
              <a:t>18/01/2011</a:t>
            </a:fld>
            <a:endParaRPr lang="es-ES"/>
          </a:p>
        </p:txBody>
      </p:sp>
      <p:sp>
        <p:nvSpPr>
          <p:cNvPr id="7" name="6 Marcador de número de diapositiva"/>
          <p:cNvSpPr>
            <a:spLocks noGrp="1"/>
          </p:cNvSpPr>
          <p:nvPr>
            <p:ph type="sldNum" sz="quarter" idx="11"/>
          </p:nvPr>
        </p:nvSpPr>
        <p:spPr/>
        <p:txBody>
          <a:bodyPr rtlCol="0"/>
          <a:lstStyle/>
          <a:p>
            <a:fld id="{FF8C22B1-AD9F-434F-9A96-D46A58921116}"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C2096F-9970-4751-AF0B-A32593A987B8}" type="datetimeFigureOut">
              <a:rPr lang="es-ES" smtClean="0"/>
              <a:pPr/>
              <a:t>18/01/2011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F8C22B1-AD9F-434F-9A96-D46A5892111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985837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4187666" y="3171825"/>
            <a:ext cx="6309360" cy="51435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7663815" y="274320"/>
            <a:ext cx="1717929"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70294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966333"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1011555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9944100" y="0"/>
            <a:ext cx="3429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42900" y="274320"/>
            <a:ext cx="634365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73C2096F-9970-4751-AF0B-A32593A987B8}" type="datetimeFigureOut">
              <a:rPr lang="es-ES" smtClean="0"/>
              <a:pPr/>
              <a:t>18/01/2011</a:t>
            </a:fld>
            <a:endParaRPr lang="es-ES"/>
          </a:p>
        </p:txBody>
      </p:sp>
      <p:sp>
        <p:nvSpPr>
          <p:cNvPr id="22" name="21 Marcador de número de diapositiva"/>
          <p:cNvSpPr>
            <a:spLocks noGrp="1"/>
          </p:cNvSpPr>
          <p:nvPr>
            <p:ph type="sldNum" sz="quarter" idx="15"/>
          </p:nvPr>
        </p:nvSpPr>
        <p:spPr/>
        <p:txBody>
          <a:bodyPr rtlCol="0"/>
          <a:lstStyle/>
          <a:p>
            <a:fld id="{FF8C22B1-AD9F-434F-9A96-D46A58921116}"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9858375"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4163235" y="3171825"/>
            <a:ext cx="6309360" cy="51435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943725"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7611523" y="264795"/>
            <a:ext cx="17145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1011555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9944100" y="0"/>
            <a:ext cx="3429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70294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966333"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73C2096F-9970-4751-AF0B-A32593A987B8}" type="datetimeFigureOut">
              <a:rPr lang="es-ES" smtClean="0"/>
              <a:pPr/>
              <a:t>18/01/2011</a:t>
            </a:fld>
            <a:endParaRPr lang="es-ES"/>
          </a:p>
        </p:txBody>
      </p:sp>
      <p:sp>
        <p:nvSpPr>
          <p:cNvPr id="18" name="17 Marcador de número de diapositiva"/>
          <p:cNvSpPr>
            <a:spLocks noGrp="1"/>
          </p:cNvSpPr>
          <p:nvPr>
            <p:ph type="sldNum" sz="quarter" idx="11"/>
          </p:nvPr>
        </p:nvSpPr>
        <p:spPr/>
        <p:txBody>
          <a:bodyPr rtlCol="0"/>
          <a:lstStyle/>
          <a:p>
            <a:fld id="{FF8C22B1-AD9F-434F-9A96-D46A58921116}"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985837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514350" y="274638"/>
            <a:ext cx="840105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514350" y="1600200"/>
            <a:ext cx="840105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8663940" y="1057848"/>
            <a:ext cx="2011680" cy="432054"/>
          </a:xfrm>
          <a:prstGeom prst="rect">
            <a:avLst/>
          </a:prstGeom>
        </p:spPr>
        <p:txBody>
          <a:bodyPr vert="horz" anchor="ctr" anchorCtr="0"/>
          <a:lstStyle>
            <a:lvl1pPr algn="r" eaLnBrk="1" latinLnBrk="0" hangingPunct="1">
              <a:defRPr kumimoji="0" sz="1200">
                <a:solidFill>
                  <a:schemeClr val="tx2"/>
                </a:solidFill>
              </a:defRPr>
            </a:lvl1pPr>
          </a:lstStyle>
          <a:p>
            <a:fld id="{73C2096F-9970-4751-AF0B-A32593A987B8}" type="datetimeFigureOut">
              <a:rPr lang="es-ES" smtClean="0"/>
              <a:pPr/>
              <a:t>18/01/2011</a:t>
            </a:fld>
            <a:endParaRPr lang="es-ES"/>
          </a:p>
        </p:txBody>
      </p:sp>
      <p:sp>
        <p:nvSpPr>
          <p:cNvPr id="3" name="2 Marcador de pie de página"/>
          <p:cNvSpPr>
            <a:spLocks noGrp="1"/>
          </p:cNvSpPr>
          <p:nvPr>
            <p:ph type="ftr" sz="quarter" idx="3"/>
          </p:nvPr>
        </p:nvSpPr>
        <p:spPr>
          <a:xfrm rot="5400000">
            <a:off x="8063984" y="3714380"/>
            <a:ext cx="3200400" cy="41148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85725"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1011555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9944100" y="0"/>
            <a:ext cx="3429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9145143" y="5734050"/>
            <a:ext cx="685800" cy="521208"/>
          </a:xfrm>
          <a:prstGeom prst="rect">
            <a:avLst/>
          </a:prstGeom>
        </p:spPr>
        <p:txBody>
          <a:bodyPr vert="horz" anchor="ctr"/>
          <a:lstStyle>
            <a:lvl1pPr algn="ctr" eaLnBrk="1" latinLnBrk="0" hangingPunct="1">
              <a:defRPr kumimoji="0" sz="1400" b="1">
                <a:solidFill>
                  <a:srgbClr val="FFFFFF"/>
                </a:solidFill>
              </a:defRPr>
            </a:lvl1pPr>
          </a:lstStyle>
          <a:p>
            <a:fld id="{FF8C22B1-AD9F-434F-9A96-D46A5892111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07196" y="1916832"/>
            <a:ext cx="6943725" cy="1894362"/>
          </a:xfrm>
        </p:spPr>
        <p:txBody>
          <a:bodyPr>
            <a:normAutofit/>
          </a:bodyPr>
          <a:lstStyle/>
          <a:p>
            <a:pPr algn="ctr"/>
            <a:r>
              <a:rPr lang="es-EC" sz="9600" dirty="0" smtClean="0">
                <a:solidFill>
                  <a:schemeClr val="accent1">
                    <a:lumMod val="50000"/>
                  </a:schemeClr>
                </a:solidFill>
              </a:rPr>
              <a:t>Web 2</a:t>
            </a:r>
            <a:endParaRPr lang="es-ES" sz="9600" dirty="0">
              <a:solidFill>
                <a:schemeClr val="accent1">
                  <a:lumMod val="50000"/>
                </a:schemeClr>
              </a:solidFill>
            </a:endParaRPr>
          </a:p>
        </p:txBody>
      </p:sp>
      <p:sp>
        <p:nvSpPr>
          <p:cNvPr id="4" name="3 CuadroTexto"/>
          <p:cNvSpPr txBox="1"/>
          <p:nvPr/>
        </p:nvSpPr>
        <p:spPr>
          <a:xfrm>
            <a:off x="2767236" y="4653136"/>
            <a:ext cx="6264696" cy="1200329"/>
          </a:xfrm>
          <a:prstGeom prst="rect">
            <a:avLst/>
          </a:prstGeom>
          <a:noFill/>
        </p:spPr>
        <p:txBody>
          <a:bodyPr wrap="square" rtlCol="0">
            <a:spAutoFit/>
          </a:bodyPr>
          <a:lstStyle/>
          <a:p>
            <a:r>
              <a:rPr lang="es-EC" sz="3600" b="1" dirty="0" err="1" smtClean="0"/>
              <a:t>Estefania</a:t>
            </a:r>
            <a:r>
              <a:rPr lang="es-EC" sz="3600" b="1" dirty="0" smtClean="0"/>
              <a:t> Oviedo Panta</a:t>
            </a:r>
          </a:p>
          <a:p>
            <a:r>
              <a:rPr lang="es-EC" sz="3600" b="1" dirty="0" err="1" smtClean="0"/>
              <a:t>Sonnia</a:t>
            </a:r>
            <a:r>
              <a:rPr lang="es-EC" sz="3600" b="1" dirty="0" smtClean="0"/>
              <a:t> Zapata Alarcón</a:t>
            </a:r>
            <a:endParaRPr lang="es-ES"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2623220" y="-315416"/>
            <a:ext cx="4608512" cy="2204864"/>
          </a:xfrm>
          <a:prstGeom prst="rect">
            <a:avLst/>
          </a:prstGeom>
          <a:noFill/>
          <a:ln w="9525">
            <a:noFill/>
            <a:miter lim="800000"/>
            <a:headEnd/>
            <a:tailEnd/>
          </a:ln>
        </p:spPr>
      </p:pic>
      <p:sp>
        <p:nvSpPr>
          <p:cNvPr id="3" name="2 Marcador de contenido"/>
          <p:cNvSpPr>
            <a:spLocks noGrp="1"/>
          </p:cNvSpPr>
          <p:nvPr>
            <p:ph sz="quarter" idx="1"/>
          </p:nvPr>
        </p:nvSpPr>
        <p:spPr>
          <a:xfrm>
            <a:off x="514350" y="1484784"/>
            <a:ext cx="9093646" cy="4989168"/>
          </a:xfrm>
        </p:spPr>
        <p:txBody>
          <a:bodyPr>
            <a:noAutofit/>
          </a:bodyPr>
          <a:lstStyle/>
          <a:p>
            <a:pPr marL="0" indent="0" algn="just">
              <a:buNone/>
            </a:pPr>
            <a:r>
              <a:rPr lang="es-ES" sz="2800" dirty="0" err="1" smtClean="0"/>
              <a:t>ProjectSpaces</a:t>
            </a:r>
            <a:r>
              <a:rPr lang="es-ES" sz="2800" dirty="0" smtClean="0"/>
              <a:t> es un espacio de trabajo en línea simple, segura y de gran alcance y una herramienta de extranet para ayudar a sus equipos de trabajo, grupos de trabajo, comisiones, socios, y otros fácilmente conectar, compartir y colaborar. Proporciona un sistema flexible de gestión de proyectos en línea y funciones de la comunidad para ayudar a los grupos de disponibilidad de las personas a administrar documentos, coordinar proyectos y actividades, y compartir conocimientos e información.</a:t>
            </a:r>
            <a:endParaRPr lang="es-EC"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623220" y="0"/>
            <a:ext cx="4536504" cy="3212976"/>
          </a:xfrm>
          <a:prstGeom prst="rect">
            <a:avLst/>
          </a:prstGeom>
          <a:noFill/>
          <a:ln w="9525">
            <a:noFill/>
            <a:miter lim="800000"/>
            <a:headEnd/>
            <a:tailEnd/>
          </a:ln>
        </p:spPr>
      </p:pic>
      <p:sp>
        <p:nvSpPr>
          <p:cNvPr id="3" name="2 Marcador de contenido"/>
          <p:cNvSpPr>
            <a:spLocks noGrp="1"/>
          </p:cNvSpPr>
          <p:nvPr>
            <p:ph sz="quarter" idx="1"/>
          </p:nvPr>
        </p:nvSpPr>
        <p:spPr>
          <a:xfrm>
            <a:off x="514351" y="2420888"/>
            <a:ext cx="9258300" cy="3960440"/>
          </a:xfrm>
        </p:spPr>
        <p:txBody>
          <a:bodyPr>
            <a:normAutofit/>
          </a:bodyPr>
          <a:lstStyle/>
          <a:p>
            <a:pPr marL="0" indent="0" algn="just">
              <a:buNone/>
            </a:pPr>
            <a:r>
              <a:rPr lang="es-ES" sz="2800" dirty="0" err="1" smtClean="0"/>
              <a:t>FeedBurner</a:t>
            </a:r>
            <a:r>
              <a:rPr lang="es-ES" sz="2800" dirty="0" smtClean="0"/>
              <a:t> es un proveedor de gestión de fuentes web lanzado en 2004.</a:t>
            </a:r>
            <a:r>
              <a:rPr lang="es-ES" sz="2800" baseline="30000" dirty="0" smtClean="0"/>
              <a:t> </a:t>
            </a:r>
            <a:r>
              <a:rPr lang="es-ES" sz="2800" dirty="0" smtClean="0"/>
              <a:t> </a:t>
            </a:r>
            <a:r>
              <a:rPr lang="es-ES" sz="2800" dirty="0" err="1" smtClean="0"/>
              <a:t>FeedBurner</a:t>
            </a:r>
            <a:r>
              <a:rPr lang="es-ES" sz="2800" dirty="0" smtClean="0"/>
              <a:t> proporciona herramientas de gestión de fuentes web RSS a </a:t>
            </a:r>
            <a:r>
              <a:rPr lang="es-ES" sz="2800" dirty="0" err="1" smtClean="0"/>
              <a:t>bloggers</a:t>
            </a:r>
            <a:r>
              <a:rPr lang="es-ES" sz="2800" dirty="0" smtClean="0"/>
              <a:t>, </a:t>
            </a:r>
            <a:r>
              <a:rPr lang="es-ES" sz="2800" dirty="0" err="1" smtClean="0"/>
              <a:t>podcasters</a:t>
            </a:r>
            <a:r>
              <a:rPr lang="es-ES" sz="2800" dirty="0" smtClean="0"/>
              <a:t>, y otros publicadores de contenido basado en web. Los servicios proporcionados incluyen análisis de tráfico</a:t>
            </a:r>
            <a:r>
              <a:rPr lang="es-ES" sz="2800" baseline="30000" dirty="0" smtClean="0"/>
              <a:t> </a:t>
            </a:r>
            <a:r>
              <a:rPr lang="es-ES" sz="2800" dirty="0" smtClean="0"/>
              <a:t>y un sistema opcional de publicidad.</a:t>
            </a:r>
            <a:endParaRPr lang="es-EC"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14351" y="2420888"/>
            <a:ext cx="9258300" cy="4032448"/>
          </a:xfrm>
        </p:spPr>
        <p:txBody>
          <a:bodyPr>
            <a:normAutofit/>
          </a:bodyPr>
          <a:lstStyle/>
          <a:p>
            <a:pPr algn="just">
              <a:buFont typeface="Wingdings" pitchFamily="2" charset="2"/>
              <a:buChar char="v"/>
            </a:pPr>
            <a:r>
              <a:rPr lang="es-ES" dirty="0" err="1" smtClean="0"/>
              <a:t>Bloglines</a:t>
            </a:r>
            <a:r>
              <a:rPr lang="es-ES" dirty="0" smtClean="0"/>
              <a:t> es un </a:t>
            </a:r>
            <a:r>
              <a:rPr lang="es-ES" dirty="0" err="1" smtClean="0"/>
              <a:t>agregador</a:t>
            </a:r>
            <a:r>
              <a:rPr lang="es-ES" dirty="0" smtClean="0"/>
              <a:t> de noticias basado en web para leer </a:t>
            </a:r>
            <a:r>
              <a:rPr lang="es-ES" dirty="0" err="1" smtClean="0"/>
              <a:t>weblogs</a:t>
            </a:r>
            <a:r>
              <a:rPr lang="es-ES" dirty="0" smtClean="0"/>
              <a:t> y otras fuentes de noticias. La página fue fundada en 2003 por Mark </a:t>
            </a:r>
            <a:r>
              <a:rPr lang="es-ES" dirty="0" err="1" smtClean="0"/>
              <a:t>Fletcher</a:t>
            </a:r>
            <a:r>
              <a:rPr lang="es-ES" dirty="0" smtClean="0"/>
              <a:t> y vendida posteriormente en febrero de 2005 a Ask.com.</a:t>
            </a:r>
          </a:p>
          <a:p>
            <a:pPr algn="just">
              <a:buFont typeface="Wingdings" pitchFamily="2" charset="2"/>
              <a:buChar char="v"/>
            </a:pPr>
            <a:r>
              <a:rPr lang="es-ES" dirty="0" smtClean="0"/>
              <a:t>Luego de la venta, su nuevo dueño no supo adaptar el servicio de acuerdo a los nuevos vientos (</a:t>
            </a:r>
            <a:r>
              <a:rPr lang="es-ES" dirty="0" err="1" smtClean="0"/>
              <a:t>Twitter</a:t>
            </a:r>
            <a:r>
              <a:rPr lang="es-ES" dirty="0" smtClean="0"/>
              <a:t> o </a:t>
            </a:r>
            <a:r>
              <a:rPr lang="es-ES" dirty="0" err="1" smtClean="0"/>
              <a:t>Facebook</a:t>
            </a:r>
            <a:r>
              <a:rPr lang="es-ES" dirty="0" smtClean="0"/>
              <a:t>). Y cierre en 2009 de uno de sus competidores </a:t>
            </a:r>
            <a:r>
              <a:rPr lang="es-ES" dirty="0" err="1" smtClean="0"/>
              <a:t>Newsgator</a:t>
            </a:r>
            <a:r>
              <a:rPr lang="es-ES" dirty="0" smtClean="0"/>
              <a:t> no fue suficiente, ya que aun contaba con un gran jugador como es Google Reader .</a:t>
            </a:r>
            <a:endParaRPr lang="es-EC" dirty="0"/>
          </a:p>
        </p:txBody>
      </p:sp>
      <p:pic>
        <p:nvPicPr>
          <p:cNvPr id="6145" name="Picture 1"/>
          <p:cNvPicPr>
            <a:picLocks noChangeAspect="1" noChangeArrowheads="1"/>
          </p:cNvPicPr>
          <p:nvPr/>
        </p:nvPicPr>
        <p:blipFill>
          <a:blip r:embed="rId2" cstate="print"/>
          <a:srcRect/>
          <a:stretch>
            <a:fillRect/>
          </a:stretch>
        </p:blipFill>
        <p:spPr bwMode="auto">
          <a:xfrm>
            <a:off x="1255068" y="332656"/>
            <a:ext cx="7477125" cy="1772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lnSpcReduction="10000"/>
          </a:bodyPr>
          <a:lstStyle/>
          <a:p>
            <a:pPr algn="just"/>
            <a:r>
              <a:rPr lang="es-ES" dirty="0" smtClean="0"/>
              <a:t>Gabbr.com, es una comunidad basada en sitios de redes sociales nuevas. </a:t>
            </a:r>
          </a:p>
          <a:p>
            <a:pPr algn="just"/>
            <a:r>
              <a:rPr lang="es-ES" dirty="0" smtClean="0"/>
              <a:t>Gabbr.com le permite tomar ventaja de una serie de características basado en la web útil en un contexto social. </a:t>
            </a:r>
          </a:p>
          <a:p>
            <a:pPr algn="just"/>
            <a:r>
              <a:rPr lang="es-ES" dirty="0" smtClean="0"/>
              <a:t>En lugar de tener varios blogs en varios sitios, </a:t>
            </a:r>
            <a:r>
              <a:rPr lang="es-ES" dirty="0" err="1" smtClean="0"/>
              <a:t>Gabbr</a:t>
            </a:r>
            <a:r>
              <a:rPr lang="es-ES" dirty="0" smtClean="0"/>
              <a:t> permite a los </a:t>
            </a:r>
            <a:r>
              <a:rPr lang="es-ES" dirty="0" err="1" smtClean="0"/>
              <a:t>bloggers</a:t>
            </a:r>
            <a:r>
              <a:rPr lang="es-ES" dirty="0" smtClean="0"/>
              <a:t> de todo tipo de blogs para que presenten sus entradas de blog para el debate en una ubicación centralizada</a:t>
            </a:r>
          </a:p>
          <a:p>
            <a:pPr algn="just"/>
            <a:r>
              <a:rPr lang="es-ES" dirty="0" err="1" smtClean="0"/>
              <a:t>Gabbr</a:t>
            </a:r>
            <a:r>
              <a:rPr lang="es-ES" dirty="0" smtClean="0"/>
              <a:t> tiene un gran repositorio de noticias y contenido de los blogs de todo el web.</a:t>
            </a:r>
          </a:p>
          <a:p>
            <a:pPr algn="just"/>
            <a:r>
              <a:rPr lang="es-ES" dirty="0" smtClean="0"/>
              <a:t>puede guardar sus sitios favoritos en línea a través de la interfaz </a:t>
            </a:r>
            <a:r>
              <a:rPr lang="es-ES" dirty="0" err="1" smtClean="0"/>
              <a:t>Gabbr</a:t>
            </a:r>
            <a:r>
              <a:rPr lang="es-ES" dirty="0" smtClean="0"/>
              <a:t>. </a:t>
            </a:r>
          </a:p>
          <a:p>
            <a:endParaRPr lang="es-ES" dirty="0"/>
          </a:p>
        </p:txBody>
      </p:sp>
      <p:pic>
        <p:nvPicPr>
          <p:cNvPr id="5122" name="Picture 2"/>
          <p:cNvPicPr>
            <a:picLocks noChangeAspect="1" noChangeArrowheads="1"/>
          </p:cNvPicPr>
          <p:nvPr/>
        </p:nvPicPr>
        <p:blipFill>
          <a:blip r:embed="rId2" cstate="print"/>
          <a:srcRect/>
          <a:stretch>
            <a:fillRect/>
          </a:stretch>
        </p:blipFill>
        <p:spPr bwMode="auto">
          <a:xfrm>
            <a:off x="2695228" y="260648"/>
            <a:ext cx="3888432"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631332" y="332656"/>
            <a:ext cx="6120680" cy="6141296"/>
          </a:xfrm>
        </p:spPr>
        <p:txBody>
          <a:bodyPr>
            <a:normAutofit/>
          </a:bodyPr>
          <a:lstStyle/>
          <a:p>
            <a:r>
              <a:rPr lang="es-ES" dirty="0" err="1" smtClean="0"/>
              <a:t>blinkx</a:t>
            </a:r>
            <a:r>
              <a:rPr lang="es-ES" dirty="0" smtClean="0"/>
              <a:t> es el mundo del motor más grande y más avanzada de búsqueda de vídeo. </a:t>
            </a:r>
          </a:p>
          <a:p>
            <a:r>
              <a:rPr lang="es-ES" dirty="0" err="1" smtClean="0"/>
              <a:t>blinkx</a:t>
            </a:r>
            <a:r>
              <a:rPr lang="es-ES" dirty="0" smtClean="0"/>
              <a:t> utiliza una combinación única de búsqueda patentada conceptual, de reconocimiento de voz y software de análisis de vídeo de manera eficiente, de forma automática y precisa encontrar y califica de vídeo en línea. </a:t>
            </a:r>
          </a:p>
          <a:p>
            <a:r>
              <a:rPr lang="es-ES" dirty="0" smtClean="0"/>
              <a:t>En www.blinkx.com, los usuarios pueden buscar contenidos de vídeo , crear listas de reproducción de vídeo personales, o construir una medida de pared de video para su blog o página de </a:t>
            </a:r>
            <a:r>
              <a:rPr lang="es-ES" dirty="0" err="1" smtClean="0"/>
              <a:t>MySpace</a:t>
            </a:r>
            <a:r>
              <a:rPr lang="es-ES" dirty="0" smtClean="0"/>
              <a:t>. </a:t>
            </a:r>
            <a:endParaRPr lang="es-ES" dirty="0"/>
          </a:p>
        </p:txBody>
      </p:sp>
      <p:pic>
        <p:nvPicPr>
          <p:cNvPr id="7170" name="Picture 2"/>
          <p:cNvPicPr>
            <a:picLocks noChangeAspect="1" noChangeArrowheads="1"/>
          </p:cNvPicPr>
          <p:nvPr/>
        </p:nvPicPr>
        <p:blipFill>
          <a:blip r:embed="rId2" cstate="print"/>
          <a:srcRect/>
          <a:stretch>
            <a:fillRect/>
          </a:stretch>
        </p:blipFill>
        <p:spPr bwMode="auto">
          <a:xfrm>
            <a:off x="606996" y="908720"/>
            <a:ext cx="288032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fontScale="92500" lnSpcReduction="10000"/>
          </a:bodyPr>
          <a:lstStyle/>
          <a:p>
            <a:pPr algn="just"/>
            <a:r>
              <a:rPr lang="es-ES" sz="3200" i="1" dirty="0" err="1" smtClean="0"/>
              <a:t>Openomy</a:t>
            </a:r>
            <a:r>
              <a:rPr lang="es-ES" sz="3200" i="1" dirty="0" smtClean="0"/>
              <a:t> es un sistema de archivos en línea gratis </a:t>
            </a:r>
            <a:r>
              <a:rPr lang="es-ES" sz="3200" dirty="0" smtClean="0"/>
              <a:t>pero tienen pensado agregar planes </a:t>
            </a:r>
            <a:r>
              <a:rPr lang="es-ES" sz="3200" dirty="0" err="1" smtClean="0"/>
              <a:t>premium</a:t>
            </a:r>
            <a:r>
              <a:rPr lang="es-ES" sz="3200" dirty="0" smtClean="0"/>
              <a:t>.</a:t>
            </a:r>
          </a:p>
          <a:p>
            <a:pPr algn="just"/>
            <a:r>
              <a:rPr lang="es-ES" sz="3200" dirty="0" smtClean="0"/>
              <a:t>Permite subir archivos para acceder a ellos desde cualquier computador. Posee un sistema de etiquetas para organizar todo lo que guardemos allí. La capacidad de almacenamiento es de 1GB pero planean aumentarla en el futuro y además se puede extender la funcionalidad de este servicio por medio de una </a:t>
            </a:r>
            <a:r>
              <a:rPr lang="es-ES" sz="3200" i="1" dirty="0" smtClean="0"/>
              <a:t>API</a:t>
            </a:r>
            <a:r>
              <a:rPr lang="es-ES" sz="3200" dirty="0" smtClean="0"/>
              <a:t>.</a:t>
            </a:r>
          </a:p>
          <a:p>
            <a:endParaRPr lang="es-ES" dirty="0"/>
          </a:p>
        </p:txBody>
      </p:sp>
      <p:pic>
        <p:nvPicPr>
          <p:cNvPr id="9218" name="Picture 2"/>
          <p:cNvPicPr>
            <a:picLocks noChangeAspect="1" noChangeArrowheads="1"/>
          </p:cNvPicPr>
          <p:nvPr/>
        </p:nvPicPr>
        <p:blipFill>
          <a:blip r:embed="rId2" cstate="print"/>
          <a:srcRect/>
          <a:stretch>
            <a:fillRect/>
          </a:stretch>
        </p:blipFill>
        <p:spPr bwMode="auto">
          <a:xfrm>
            <a:off x="2263180" y="260648"/>
            <a:ext cx="4608512" cy="13528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10287000" cy="7173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4988" y="692696"/>
            <a:ext cx="8401050" cy="864096"/>
          </a:xfrm>
        </p:spPr>
        <p:txBody>
          <a:bodyPr>
            <a:noAutofit/>
          </a:bodyPr>
          <a:lstStyle/>
          <a:p>
            <a:pPr algn="ctr"/>
            <a:r>
              <a:rPr lang="es-EC" sz="8800" b="1" dirty="0" smtClean="0">
                <a:solidFill>
                  <a:srgbClr val="002060"/>
                </a:solidFill>
              </a:rPr>
              <a:t>YUB</a:t>
            </a:r>
            <a:endParaRPr lang="es-ES" sz="8800" b="1" dirty="0">
              <a:solidFill>
                <a:srgbClr val="002060"/>
              </a:solidFill>
            </a:endParaRPr>
          </a:p>
        </p:txBody>
      </p:sp>
      <p:sp>
        <p:nvSpPr>
          <p:cNvPr id="3" name="2 Marcador de contenido"/>
          <p:cNvSpPr>
            <a:spLocks noGrp="1"/>
          </p:cNvSpPr>
          <p:nvPr>
            <p:ph sz="quarter" idx="1"/>
          </p:nvPr>
        </p:nvSpPr>
        <p:spPr>
          <a:xfrm>
            <a:off x="514350" y="1600200"/>
            <a:ext cx="8401050" cy="4277072"/>
          </a:xfrm>
        </p:spPr>
        <p:txBody>
          <a:bodyPr>
            <a:normAutofit/>
          </a:bodyPr>
          <a:lstStyle/>
          <a:p>
            <a:pPr algn="just"/>
            <a:r>
              <a:rPr lang="es-ES" dirty="0" err="1" smtClean="0"/>
              <a:t>Yub</a:t>
            </a:r>
            <a:r>
              <a:rPr lang="es-ES" dirty="0" smtClean="0"/>
              <a:t> es un centro comercial en línea. </a:t>
            </a:r>
          </a:p>
          <a:p>
            <a:pPr algn="just"/>
            <a:r>
              <a:rPr lang="es-ES" dirty="0" smtClean="0"/>
              <a:t>Al igual que un centro comercial </a:t>
            </a:r>
            <a:r>
              <a:rPr lang="es-ES" dirty="0" err="1" smtClean="0"/>
              <a:t>real,</a:t>
            </a:r>
            <a:r>
              <a:rPr lang="es-ES" dirty="0" err="1" smtClean="0"/>
              <a:t>se</a:t>
            </a:r>
            <a:r>
              <a:rPr lang="es-ES" dirty="0" smtClean="0"/>
              <a:t> </a:t>
            </a:r>
            <a:r>
              <a:rPr lang="es-ES" dirty="0" smtClean="0"/>
              <a:t>puede hacer compras, salir con amigos, conocer a otras personas, y ver a la gente. </a:t>
            </a:r>
          </a:p>
          <a:p>
            <a:pPr algn="just"/>
            <a:r>
              <a:rPr lang="es-ES" dirty="0" smtClean="0"/>
              <a:t>A diferencia de un centro comercial real, personalizar sus compras y pagar por ello. </a:t>
            </a:r>
          </a:p>
          <a:p>
            <a:pPr algn="just"/>
            <a:r>
              <a:rPr lang="es-ES" dirty="0" err="1" smtClean="0"/>
              <a:t>Yub</a:t>
            </a:r>
            <a:r>
              <a:rPr lang="es-ES" dirty="0" smtClean="0"/>
              <a:t> le da dinero en efectivo premios de </a:t>
            </a:r>
            <a:r>
              <a:rPr lang="es-ES" dirty="0" smtClean="0"/>
              <a:t>compras</a:t>
            </a:r>
            <a:endParaRPr lang="es-E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lgn="just"/>
            <a:r>
              <a:rPr lang="es-ES" sz="3200" dirty="0" err="1" smtClean="0"/>
              <a:t>AJChat</a:t>
            </a:r>
            <a:r>
              <a:rPr lang="es-ES" sz="3200" dirty="0" smtClean="0"/>
              <a:t> es una simple y gran solución para crear salas de chat </a:t>
            </a:r>
            <a:r>
              <a:rPr lang="es-ES" sz="3200" dirty="0" smtClean="0"/>
              <a:t>públicas.</a:t>
            </a:r>
          </a:p>
          <a:p>
            <a:pPr algn="just"/>
            <a:r>
              <a:rPr lang="es-ES" sz="3200" dirty="0" smtClean="0"/>
              <a:t>Utiliza </a:t>
            </a:r>
            <a:r>
              <a:rPr lang="es-ES" sz="3200" dirty="0" err="1" smtClean="0"/>
              <a:t>Ajax</a:t>
            </a:r>
            <a:r>
              <a:rPr lang="es-ES" sz="3200" dirty="0" smtClean="0"/>
              <a:t> para ofrecerte en tiempo </a:t>
            </a:r>
            <a:r>
              <a:rPr lang="es-ES" sz="3200" dirty="0" smtClean="0"/>
              <a:t>real.</a:t>
            </a:r>
          </a:p>
          <a:p>
            <a:pPr algn="just"/>
            <a:r>
              <a:rPr lang="es-ES" sz="3200" dirty="0" smtClean="0"/>
              <a:t>Se puede </a:t>
            </a:r>
            <a:r>
              <a:rPr lang="es-ES" sz="3200" dirty="0" smtClean="0"/>
              <a:t>crear </a:t>
            </a:r>
            <a:r>
              <a:rPr lang="es-ES" sz="3200" dirty="0" smtClean="0"/>
              <a:t>su una sala </a:t>
            </a:r>
            <a:r>
              <a:rPr lang="es-ES" sz="3200" dirty="0" smtClean="0"/>
              <a:t>chat en poco tiempo y después incluirla en su sitio. </a:t>
            </a:r>
            <a:endParaRPr lang="es-ES" sz="3200" dirty="0"/>
          </a:p>
        </p:txBody>
      </p:sp>
      <p:pic>
        <p:nvPicPr>
          <p:cNvPr id="1027" name="Picture 3"/>
          <p:cNvPicPr>
            <a:picLocks noChangeAspect="1" noChangeArrowheads="1"/>
          </p:cNvPicPr>
          <p:nvPr/>
        </p:nvPicPr>
        <p:blipFill>
          <a:blip r:embed="rId2" cstate="print"/>
          <a:srcRect/>
          <a:stretch>
            <a:fillRect/>
          </a:stretch>
        </p:blipFill>
        <p:spPr bwMode="auto">
          <a:xfrm>
            <a:off x="3271292" y="476672"/>
            <a:ext cx="2736304" cy="9911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14350" y="1916832"/>
            <a:ext cx="8401050" cy="4557120"/>
          </a:xfrm>
        </p:spPr>
        <p:txBody>
          <a:bodyPr/>
          <a:lstStyle/>
          <a:p>
            <a:pPr algn="just"/>
            <a:r>
              <a:rPr lang="es-ES" dirty="0" smtClean="0"/>
              <a:t>No </a:t>
            </a:r>
            <a:r>
              <a:rPr lang="es-ES" dirty="0" smtClean="0"/>
              <a:t>es un chat, aun que el sistema sea </a:t>
            </a:r>
            <a:r>
              <a:rPr lang="es-ES" dirty="0" smtClean="0"/>
              <a:t>básicamente </a:t>
            </a:r>
            <a:r>
              <a:rPr lang="es-ES" dirty="0" smtClean="0"/>
              <a:t>el mismo y se puede utilizar como tal, ves a una persona que esta navegando por la misma página y puedes mantener una conversación, pero es una forma, que por ahora no se podía hacer, de poder dejar tu opinión sobre una página.</a:t>
            </a:r>
            <a:endParaRPr lang="es-ES" dirty="0"/>
          </a:p>
        </p:txBody>
      </p:sp>
      <p:pic>
        <p:nvPicPr>
          <p:cNvPr id="13314" name="Picture 2"/>
          <p:cNvPicPr>
            <a:picLocks noChangeAspect="1" noChangeArrowheads="1"/>
          </p:cNvPicPr>
          <p:nvPr/>
        </p:nvPicPr>
        <p:blipFill>
          <a:blip r:embed="rId2" cstate="print"/>
          <a:srcRect/>
          <a:stretch>
            <a:fillRect/>
          </a:stretch>
        </p:blipFill>
        <p:spPr bwMode="auto">
          <a:xfrm>
            <a:off x="2407196" y="332656"/>
            <a:ext cx="4896544" cy="11922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4988" y="1052736"/>
            <a:ext cx="4485134" cy="4873752"/>
          </a:xfrm>
        </p:spPr>
        <p:txBody>
          <a:bodyPr/>
          <a:lstStyle/>
          <a:p>
            <a:pPr algn="just"/>
            <a:r>
              <a:rPr lang="es-ES" sz="3200" dirty="0" smtClean="0"/>
              <a:t>Con Pandora se puede explorar el gran tesoro de la música a su gusto. </a:t>
            </a:r>
          </a:p>
          <a:p>
            <a:pPr algn="just"/>
            <a:r>
              <a:rPr lang="es-ES" sz="3200" dirty="0" smtClean="0"/>
              <a:t>Se puede </a:t>
            </a:r>
            <a:r>
              <a:rPr lang="es-ES" sz="3200" dirty="0" smtClean="0"/>
              <a:t>crear hasta </a:t>
            </a:r>
            <a:r>
              <a:rPr lang="es-ES" sz="3200" dirty="0" smtClean="0"/>
              <a:t>100 "estaciones</a:t>
            </a:r>
            <a:r>
              <a:rPr lang="es-ES" sz="3200" dirty="0" smtClean="0"/>
              <a:t>". E incluso se puede perfeccionar.</a:t>
            </a:r>
          </a:p>
          <a:p>
            <a:endParaRPr lang="es-ES" dirty="0"/>
          </a:p>
        </p:txBody>
      </p:sp>
      <p:pic>
        <p:nvPicPr>
          <p:cNvPr id="15364" name="Picture 4"/>
          <p:cNvPicPr>
            <a:picLocks noChangeAspect="1" noChangeArrowheads="1"/>
          </p:cNvPicPr>
          <p:nvPr/>
        </p:nvPicPr>
        <p:blipFill>
          <a:blip r:embed="rId3" cstate="print"/>
          <a:srcRect/>
          <a:stretch>
            <a:fillRect/>
          </a:stretch>
        </p:blipFill>
        <p:spPr bwMode="auto">
          <a:xfrm>
            <a:off x="6007596" y="620688"/>
            <a:ext cx="3672408" cy="550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14350" y="1340768"/>
            <a:ext cx="8733606" cy="5133184"/>
          </a:xfrm>
        </p:spPr>
        <p:txBody>
          <a:bodyPr>
            <a:normAutofit/>
          </a:bodyPr>
          <a:lstStyle/>
          <a:p>
            <a:pPr algn="just"/>
            <a:r>
              <a:rPr lang="es-ES" sz="2800" dirty="0" smtClean="0"/>
              <a:t>Toluna.com es un sitio web con una comunidad dedicada a brindar una voz en línea.</a:t>
            </a:r>
          </a:p>
          <a:p>
            <a:pPr algn="just"/>
            <a:r>
              <a:rPr lang="es-ES" sz="2800" dirty="0" smtClean="0"/>
              <a:t>Puedes Hacerte escuchar a través de  votos rápidos  y opiniones.</a:t>
            </a:r>
          </a:p>
          <a:p>
            <a:pPr algn="just"/>
            <a:r>
              <a:rPr lang="es-ES" sz="2800" dirty="0" smtClean="0"/>
              <a:t>Cada servicio que ofrece el sitio es sin cargo y existe una recompensa en puntos para muchas de las actividades en las que puedes participar.</a:t>
            </a:r>
          </a:p>
          <a:p>
            <a:pPr algn="just"/>
            <a:r>
              <a:rPr lang="es-ES" sz="2800" dirty="0" smtClean="0"/>
              <a:t>Puedes canjear los puntos que ganas por una variedad de premios con diversas opciones de cupones de regalo, descuentos y sorteos en la sección de recompensas</a:t>
            </a:r>
            <a:r>
              <a:rPr lang="es-ES" dirty="0" smtClean="0"/>
              <a:t>.</a:t>
            </a: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2839244" y="332656"/>
            <a:ext cx="3744416"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1670" y="1"/>
            <a:ext cx="1027533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r>
              <a:rPr lang="es-ES" dirty="0" smtClean="0"/>
              <a:t>Es </a:t>
            </a:r>
            <a:r>
              <a:rPr lang="es-ES" dirty="0" smtClean="0"/>
              <a:t>un curioso servicio de marcadores privado que nos permite </a:t>
            </a:r>
            <a:r>
              <a:rPr lang="es-ES" dirty="0" smtClean="0"/>
              <a:t>añadir </a:t>
            </a:r>
            <a:r>
              <a:rPr lang="es-ES" dirty="0" smtClean="0"/>
              <a:t>páginas, enlaces e imágenes a nuestros marcadores.</a:t>
            </a:r>
          </a:p>
          <a:p>
            <a:r>
              <a:rPr lang="es-ES" dirty="0" smtClean="0"/>
              <a:t>El funcionamiento es sencillo, instalas el </a:t>
            </a:r>
            <a:r>
              <a:rPr lang="es-ES" dirty="0" err="1" smtClean="0"/>
              <a:t>bookmarklet</a:t>
            </a:r>
            <a:r>
              <a:rPr lang="es-ES" dirty="0" smtClean="0"/>
              <a:t> en tu navegador y cada vez que quieres añadir contenido de una página pinchas sobre él. Una vez cargado (casi instantáneo), puedes pinchar sobre los enlaces y las imágenes y serán añadidos automáticamente a tus marcadores. </a:t>
            </a:r>
          </a:p>
          <a:p>
            <a:endParaRPr lang="es-ES" dirty="0"/>
          </a:p>
        </p:txBody>
      </p:sp>
      <p:pic>
        <p:nvPicPr>
          <p:cNvPr id="16386" name="Picture 2"/>
          <p:cNvPicPr>
            <a:picLocks noChangeAspect="1" noChangeArrowheads="1"/>
          </p:cNvPicPr>
          <p:nvPr/>
        </p:nvPicPr>
        <p:blipFill>
          <a:blip r:embed="rId2" cstate="print"/>
          <a:srcRect/>
          <a:stretch>
            <a:fillRect/>
          </a:stretch>
        </p:blipFill>
        <p:spPr bwMode="auto">
          <a:xfrm>
            <a:off x="2263180" y="548680"/>
            <a:ext cx="5544616" cy="85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2980" y="1268760"/>
            <a:ext cx="8928992" cy="4125072"/>
          </a:xfrm>
        </p:spPr>
        <p:txBody>
          <a:bodyPr>
            <a:noAutofit/>
          </a:bodyPr>
          <a:lstStyle/>
          <a:p>
            <a:pPr algn="just"/>
            <a:r>
              <a:rPr lang="es-ES" sz="2800" dirty="0" err="1" smtClean="0"/>
              <a:t>Webjay</a:t>
            </a:r>
            <a:r>
              <a:rPr lang="es-ES" sz="2800" dirty="0" smtClean="0"/>
              <a:t> es un sitio de fácil creación y reproducción de listas de reproducción de la Web</a:t>
            </a:r>
            <a:r>
              <a:rPr lang="es-ES" sz="2800" dirty="0" smtClean="0"/>
              <a:t>.</a:t>
            </a:r>
          </a:p>
          <a:p>
            <a:pPr algn="just"/>
            <a:r>
              <a:rPr lang="es-ES" sz="2800" dirty="0" smtClean="0"/>
              <a:t> </a:t>
            </a:r>
            <a:r>
              <a:rPr lang="es-ES" sz="2800" dirty="0" smtClean="0"/>
              <a:t>Los usuarios pueden crear listas de reproducción con la música, audio y vídeo de todo el web </a:t>
            </a:r>
            <a:r>
              <a:rPr lang="es-ES" sz="2800" dirty="0" smtClean="0"/>
              <a:t>compartirlas </a:t>
            </a:r>
            <a:r>
              <a:rPr lang="es-ES" sz="2800" dirty="0" smtClean="0"/>
              <a:t>con los </a:t>
            </a:r>
            <a:r>
              <a:rPr lang="es-ES" sz="2800" dirty="0" smtClean="0"/>
              <a:t>demás. </a:t>
            </a:r>
          </a:p>
          <a:p>
            <a:pPr algn="just"/>
            <a:r>
              <a:rPr lang="es-ES" sz="2800" dirty="0" smtClean="0"/>
              <a:t>Ver </a:t>
            </a:r>
            <a:r>
              <a:rPr lang="es-ES" sz="2800" dirty="0" smtClean="0"/>
              <a:t>las listas de reproducción de otros usuarios, </a:t>
            </a:r>
            <a:r>
              <a:rPr lang="es-ES" sz="2800" dirty="0" smtClean="0"/>
              <a:t> </a:t>
            </a:r>
            <a:r>
              <a:rPr lang="es-ES" sz="2800" dirty="0" smtClean="0"/>
              <a:t>fusionar las listas de reproducción para crear otras nuevas.</a:t>
            </a:r>
            <a:endParaRPr lang="es-ES" sz="2800" dirty="0"/>
          </a:p>
        </p:txBody>
      </p:sp>
      <p:pic>
        <p:nvPicPr>
          <p:cNvPr id="2050" name="Picture 2"/>
          <p:cNvPicPr>
            <a:picLocks noChangeAspect="1" noChangeArrowheads="1"/>
          </p:cNvPicPr>
          <p:nvPr/>
        </p:nvPicPr>
        <p:blipFill>
          <a:blip r:embed="rId2" cstate="print"/>
          <a:srcRect/>
          <a:stretch>
            <a:fillRect/>
          </a:stretch>
        </p:blipFill>
        <p:spPr bwMode="auto">
          <a:xfrm>
            <a:off x="2407196" y="404664"/>
            <a:ext cx="4536504"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14350" y="1600200"/>
            <a:ext cx="9165654" cy="4873752"/>
          </a:xfrm>
        </p:spPr>
        <p:txBody>
          <a:bodyPr>
            <a:normAutofit/>
          </a:bodyPr>
          <a:lstStyle/>
          <a:p>
            <a:pPr algn="just"/>
            <a:r>
              <a:rPr lang="es-ES" sz="2800" dirty="0" smtClean="0"/>
              <a:t>S</a:t>
            </a:r>
            <a:r>
              <a:rPr lang="es-ES" sz="2800" dirty="0" smtClean="0"/>
              <a:t>e </a:t>
            </a:r>
            <a:r>
              <a:rPr lang="es-ES" sz="2800" dirty="0" smtClean="0"/>
              <a:t>trataba de un sitio donde podíamos definir en qué ciudad nos encontrábamos, y crear una red de contactos. </a:t>
            </a:r>
          </a:p>
          <a:p>
            <a:pPr algn="just"/>
            <a:r>
              <a:rPr lang="es-ES" sz="2800" dirty="0" smtClean="0"/>
              <a:t>Esta integrado con </a:t>
            </a:r>
            <a:r>
              <a:rPr lang="es-ES" sz="2800" dirty="0" err="1" smtClean="0"/>
              <a:t>Twitter</a:t>
            </a:r>
            <a:r>
              <a:rPr lang="es-ES" sz="2800" dirty="0" smtClean="0"/>
              <a:t>. podremos publicar un mensaje en </a:t>
            </a:r>
            <a:r>
              <a:rPr lang="es-ES" sz="2800" dirty="0" err="1" smtClean="0"/>
              <a:t>Plazes</a:t>
            </a:r>
            <a:r>
              <a:rPr lang="es-ES" sz="2800" dirty="0" smtClean="0"/>
              <a:t> y éste aparecerá de manera automática en </a:t>
            </a:r>
            <a:r>
              <a:rPr lang="es-ES" sz="2800" dirty="0" err="1" smtClean="0"/>
              <a:t>Twitter</a:t>
            </a:r>
            <a:r>
              <a:rPr lang="es-ES" sz="2800" dirty="0" smtClean="0"/>
              <a:t>, y viceversa. También habrá avisos automáticos cuando alguien llega a la ciudad donde se </a:t>
            </a:r>
            <a:r>
              <a:rPr lang="es-ES" sz="2800" dirty="0" smtClean="0"/>
              <a:t>encuentre.</a:t>
            </a:r>
            <a:endParaRPr lang="es-ES" sz="2800" dirty="0" smtClean="0"/>
          </a:p>
          <a:p>
            <a:pPr algn="just">
              <a:buNone/>
            </a:pPr>
            <a:r>
              <a:rPr lang="es-ES" sz="2800" dirty="0" smtClean="0"/>
              <a:t>. </a:t>
            </a:r>
            <a:endParaRPr lang="es-ES" sz="2800" dirty="0"/>
          </a:p>
        </p:txBody>
      </p:sp>
      <p:pic>
        <p:nvPicPr>
          <p:cNvPr id="4098" name="Picture 2"/>
          <p:cNvPicPr>
            <a:picLocks noChangeAspect="1" noChangeArrowheads="1"/>
          </p:cNvPicPr>
          <p:nvPr/>
        </p:nvPicPr>
        <p:blipFill>
          <a:blip r:embed="rId2" cstate="print"/>
          <a:srcRect/>
          <a:stretch>
            <a:fillRect/>
          </a:stretch>
        </p:blipFill>
        <p:spPr bwMode="auto">
          <a:xfrm>
            <a:off x="2335188" y="332656"/>
            <a:ext cx="5400600"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14350" y="2492896"/>
            <a:ext cx="8401050" cy="3981056"/>
          </a:xfrm>
        </p:spPr>
        <p:txBody>
          <a:bodyPr>
            <a:normAutofit/>
          </a:bodyPr>
          <a:lstStyle/>
          <a:p>
            <a:pPr algn="just"/>
            <a:r>
              <a:rPr lang="es-ES" sz="3200" dirty="0" err="1" smtClean="0"/>
              <a:t>Vizu</a:t>
            </a:r>
            <a:r>
              <a:rPr lang="es-ES" sz="3200" dirty="0" smtClean="0"/>
              <a:t> es la compañía detrás del anuncio del catalizador, una eficacia de anuncios digitales sistema de medición que va más allá de contar "clics" para medir la cantidad de anuncios en línea percepciones espectador impacto de los atributos clave de la marca. </a:t>
            </a:r>
            <a:endParaRPr lang="es-ES" sz="3200" dirty="0"/>
          </a:p>
        </p:txBody>
      </p:sp>
      <p:pic>
        <p:nvPicPr>
          <p:cNvPr id="6146" name="Picture 2"/>
          <p:cNvPicPr>
            <a:picLocks noChangeAspect="1" noChangeArrowheads="1"/>
          </p:cNvPicPr>
          <p:nvPr/>
        </p:nvPicPr>
        <p:blipFill>
          <a:blip r:embed="rId2" cstate="print"/>
          <a:srcRect/>
          <a:stretch>
            <a:fillRect/>
          </a:stretch>
        </p:blipFill>
        <p:spPr bwMode="auto">
          <a:xfrm>
            <a:off x="3055268" y="548680"/>
            <a:ext cx="3168352" cy="1666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551212" y="-243408"/>
            <a:ext cx="4176464" cy="2708920"/>
          </a:xfrm>
          <a:prstGeom prst="rect">
            <a:avLst/>
          </a:prstGeom>
          <a:noFill/>
          <a:ln w="9525">
            <a:noFill/>
            <a:miter lim="800000"/>
            <a:headEnd/>
            <a:tailEnd/>
          </a:ln>
        </p:spPr>
      </p:pic>
      <p:sp>
        <p:nvSpPr>
          <p:cNvPr id="3" name="2 Marcador de contenido"/>
          <p:cNvSpPr>
            <a:spLocks noGrp="1"/>
          </p:cNvSpPr>
          <p:nvPr>
            <p:ph sz="quarter" idx="1"/>
          </p:nvPr>
        </p:nvSpPr>
        <p:spPr>
          <a:xfrm>
            <a:off x="318964" y="1600200"/>
            <a:ext cx="9217024" cy="4873752"/>
          </a:xfrm>
        </p:spPr>
        <p:txBody>
          <a:bodyPr>
            <a:noAutofit/>
          </a:bodyPr>
          <a:lstStyle/>
          <a:p>
            <a:pPr algn="just"/>
            <a:r>
              <a:rPr lang="es-ES" sz="2800" dirty="0" err="1" smtClean="0"/>
              <a:t>Digg</a:t>
            </a:r>
            <a:r>
              <a:rPr lang="es-ES" sz="2800" dirty="0" smtClean="0"/>
              <a:t> es un lugar para que  las personas  descubran  y compartan contenidos desde cualquier lugar en la web.</a:t>
            </a:r>
          </a:p>
          <a:p>
            <a:pPr algn="just"/>
            <a:r>
              <a:rPr lang="es-ES" sz="2800" dirty="0" smtClean="0"/>
              <a:t>O</a:t>
            </a:r>
            <a:r>
              <a:rPr lang="es-ES" sz="2800" dirty="0" smtClean="0"/>
              <a:t>frece </a:t>
            </a:r>
            <a:r>
              <a:rPr lang="es-ES" sz="2800" dirty="0" smtClean="0"/>
              <a:t>un lugar donde la gente colectivamente determina el valor de los contenidos.</a:t>
            </a:r>
          </a:p>
          <a:p>
            <a:pPr algn="just"/>
            <a:r>
              <a:rPr lang="es-ES" sz="2800" dirty="0" smtClean="0"/>
              <a:t>P</a:t>
            </a:r>
            <a:r>
              <a:rPr lang="es-ES" sz="2800" dirty="0" smtClean="0"/>
              <a:t>romueve </a:t>
            </a:r>
            <a:r>
              <a:rPr lang="es-ES" sz="2800" dirty="0" smtClean="0"/>
              <a:t>la conversación y proporcionar herramientas para que la comunidad discuta los temas que les apasionan. </a:t>
            </a:r>
          </a:p>
          <a:p>
            <a:pPr algn="just"/>
            <a:r>
              <a:rPr lang="es-ES" sz="2800" dirty="0" smtClean="0"/>
              <a:t>Al observar la información a través del lente de la comunidad colectiva en </a:t>
            </a:r>
            <a:r>
              <a:rPr lang="es-ES" sz="2800" dirty="0" err="1" smtClean="0"/>
              <a:t>Digg</a:t>
            </a:r>
            <a:r>
              <a:rPr lang="es-ES" sz="2800" dirty="0" smtClean="0"/>
              <a:t>, siempre encontrará algo interesante y único. </a:t>
            </a:r>
            <a:endParaRPr lang="es-E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
            <a:ext cx="10286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14350" y="1844824"/>
            <a:ext cx="8949630" cy="4629128"/>
          </a:xfrm>
        </p:spPr>
        <p:txBody>
          <a:bodyPr>
            <a:noAutofit/>
          </a:bodyPr>
          <a:lstStyle/>
          <a:p>
            <a:pPr algn="just"/>
            <a:r>
              <a:rPr lang="es-ES" sz="2800" dirty="0" smtClean="0"/>
              <a:t>Antiguamente </a:t>
            </a:r>
            <a:r>
              <a:rPr lang="es-ES" sz="2800" b="1" dirty="0" smtClean="0"/>
              <a:t>del.icio.us</a:t>
            </a:r>
            <a:r>
              <a:rPr lang="es-ES" sz="2800" dirty="0" smtClean="0"/>
              <a:t> es un servicio de gestión de marcadores sociales en web. </a:t>
            </a:r>
          </a:p>
          <a:p>
            <a:pPr algn="just"/>
            <a:r>
              <a:rPr lang="es-ES" sz="2800" dirty="0" smtClean="0"/>
              <a:t>Permite agregar los marcadores que clásicamente se guardaban en los navegadores y categorizarlos con un sistema de etiquetado.</a:t>
            </a:r>
          </a:p>
          <a:p>
            <a:pPr algn="just"/>
            <a:r>
              <a:rPr lang="es-ES" sz="2800" dirty="0" smtClean="0"/>
              <a:t>No sólo puede almacenar sitios webs, sino que también permite compartirlos con otros usuarios de del.icio.us y determinar cuántos tienen un determinado enlace guardado en sus marcadores.</a:t>
            </a:r>
            <a:endParaRPr lang="es-ES" sz="2800" dirty="0"/>
          </a:p>
        </p:txBody>
      </p:sp>
      <p:pic>
        <p:nvPicPr>
          <p:cNvPr id="10243" name="Picture 3"/>
          <p:cNvPicPr>
            <a:picLocks noChangeAspect="1" noChangeArrowheads="1"/>
          </p:cNvPicPr>
          <p:nvPr/>
        </p:nvPicPr>
        <p:blipFill>
          <a:blip r:embed="rId2" cstate="print"/>
          <a:srcRect/>
          <a:stretch>
            <a:fillRect/>
          </a:stretch>
        </p:blipFill>
        <p:spPr bwMode="auto">
          <a:xfrm>
            <a:off x="2119164" y="404664"/>
            <a:ext cx="5328592" cy="158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315416"/>
            <a:ext cx="10287000" cy="7632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623220" y="0"/>
            <a:ext cx="4392488" cy="1916832"/>
          </a:xfrm>
          <a:prstGeom prst="rect">
            <a:avLst/>
          </a:prstGeom>
          <a:noFill/>
          <a:ln w="9525">
            <a:noFill/>
            <a:miter lim="800000"/>
            <a:headEnd/>
            <a:tailEnd/>
          </a:ln>
        </p:spPr>
      </p:pic>
      <p:sp>
        <p:nvSpPr>
          <p:cNvPr id="3" name="2 Marcador de contenido"/>
          <p:cNvSpPr>
            <a:spLocks noGrp="1"/>
          </p:cNvSpPr>
          <p:nvPr>
            <p:ph sz="quarter" idx="1"/>
          </p:nvPr>
        </p:nvSpPr>
        <p:spPr>
          <a:xfrm>
            <a:off x="514350" y="1600200"/>
            <a:ext cx="9093646" cy="4873752"/>
          </a:xfrm>
        </p:spPr>
        <p:txBody>
          <a:bodyPr>
            <a:noAutofit/>
          </a:bodyPr>
          <a:lstStyle/>
          <a:p>
            <a:pPr algn="just"/>
            <a:r>
              <a:rPr lang="es-ES" sz="2800" dirty="0" smtClean="0"/>
              <a:t>Es </a:t>
            </a:r>
            <a:r>
              <a:rPr lang="es-ES" sz="2800" dirty="0" smtClean="0"/>
              <a:t>un nuevo sitio web, donde se puede almacenar de manera </a:t>
            </a:r>
            <a:r>
              <a:rPr lang="es-ES" sz="2800" dirty="0" err="1" smtClean="0"/>
              <a:t>encriptada</a:t>
            </a:r>
            <a:r>
              <a:rPr lang="es-ES" sz="2800" dirty="0" smtClean="0"/>
              <a:t>  archivos sin restricciones. </a:t>
            </a:r>
            <a:r>
              <a:rPr lang="es-ES" sz="2800" dirty="0" err="1" smtClean="0"/>
              <a:t>Tendran</a:t>
            </a:r>
            <a:r>
              <a:rPr lang="es-ES" sz="2800" dirty="0" smtClean="0"/>
              <a:t>  </a:t>
            </a:r>
            <a:r>
              <a:rPr lang="es-ES" sz="2800" dirty="0" err="1" smtClean="0"/>
              <a:t>area</a:t>
            </a:r>
            <a:r>
              <a:rPr lang="es-ES" sz="2800" dirty="0" smtClean="0"/>
              <a:t> privada donde </a:t>
            </a:r>
            <a:r>
              <a:rPr lang="es-ES" sz="2800" dirty="0" err="1" smtClean="0"/>
              <a:t>podran</a:t>
            </a:r>
            <a:r>
              <a:rPr lang="es-ES" sz="2800" dirty="0" smtClean="0"/>
              <a:t> manejar </a:t>
            </a:r>
            <a:r>
              <a:rPr lang="es-ES" sz="2800" dirty="0" err="1" smtClean="0"/>
              <a:t>facilmente</a:t>
            </a:r>
            <a:r>
              <a:rPr lang="es-ES" sz="2800" dirty="0" smtClean="0"/>
              <a:t> archivos aunque </a:t>
            </a:r>
            <a:r>
              <a:rPr lang="es-ES" sz="2800" dirty="0" err="1" smtClean="0"/>
              <a:t>tambien</a:t>
            </a:r>
            <a:r>
              <a:rPr lang="es-ES" sz="2800" dirty="0" smtClean="0"/>
              <a:t> pueden  compartirlos en un grupo o hacerlos totalmente público.</a:t>
            </a:r>
          </a:p>
          <a:p>
            <a:pPr algn="just"/>
            <a:r>
              <a:rPr lang="es-ES" sz="2800" dirty="0" smtClean="0"/>
              <a:t>S</a:t>
            </a:r>
            <a:r>
              <a:rPr lang="es-ES" sz="2800" smtClean="0"/>
              <a:t>u </a:t>
            </a:r>
            <a:r>
              <a:rPr lang="es-ES" sz="2800" dirty="0" smtClean="0"/>
              <a:t>versión gratuita tiene 1GB de espacio en disco y 5GB ancho de banda. Posee muchas opciones y por medio de planes de pago llegan a ofrecer hasta 50Gb de espacio en disco y 1TB de ancho de banda. Todos estos tienen: </a:t>
            </a:r>
            <a:r>
              <a:rPr lang="es-ES" sz="2800" i="1" dirty="0" smtClean="0"/>
              <a:t>SSL</a:t>
            </a:r>
            <a:r>
              <a:rPr lang="es-ES" sz="2800" dirty="0" smtClean="0"/>
              <a:t>, acceso </a:t>
            </a:r>
            <a:r>
              <a:rPr lang="es-ES" sz="2800" i="1" dirty="0" err="1" smtClean="0"/>
              <a:t>WebDAV</a:t>
            </a:r>
            <a:r>
              <a:rPr lang="es-ES" sz="2800" i="1" dirty="0" smtClean="0"/>
              <a:t> </a:t>
            </a:r>
            <a:r>
              <a:rPr lang="es-ES" sz="2800" dirty="0" smtClean="0"/>
              <a:t>y acceso a </a:t>
            </a:r>
            <a:r>
              <a:rPr lang="es-ES" sz="2800" i="1" dirty="0" err="1" smtClean="0"/>
              <a:t>API</a:t>
            </a:r>
            <a:r>
              <a:rPr lang="es-ES" sz="2800" dirty="0" err="1" smtClean="0"/>
              <a:t>s</a:t>
            </a:r>
            <a:r>
              <a:rPr lang="es-ES" sz="2800" dirty="0" smtClean="0"/>
              <a:t>.</a:t>
            </a:r>
            <a:endParaRPr lang="es-E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3127276" y="0"/>
            <a:ext cx="4095750" cy="1340768"/>
          </a:xfrm>
          <a:prstGeom prst="rect">
            <a:avLst/>
          </a:prstGeom>
          <a:noFill/>
          <a:ln w="9525">
            <a:noFill/>
            <a:miter lim="800000"/>
            <a:headEnd/>
            <a:tailEnd/>
          </a:ln>
        </p:spPr>
      </p:pic>
      <p:sp>
        <p:nvSpPr>
          <p:cNvPr id="3" name="2 Marcador de contenido"/>
          <p:cNvSpPr>
            <a:spLocks noGrp="1"/>
          </p:cNvSpPr>
          <p:nvPr>
            <p:ph sz="quarter" idx="1"/>
          </p:nvPr>
        </p:nvSpPr>
        <p:spPr>
          <a:xfrm>
            <a:off x="390972" y="1196752"/>
            <a:ext cx="9433049" cy="5184576"/>
          </a:xfrm>
        </p:spPr>
        <p:txBody>
          <a:bodyPr>
            <a:normAutofit fontScale="25000" lnSpcReduction="20000"/>
          </a:bodyPr>
          <a:lstStyle/>
          <a:p>
            <a:pPr algn="just">
              <a:buFont typeface="Wingdings" pitchFamily="2" charset="2"/>
              <a:buChar char="v"/>
            </a:pPr>
            <a:r>
              <a:rPr lang="es-ES" sz="7600" dirty="0" err="1" smtClean="0"/>
              <a:t>Flickr</a:t>
            </a:r>
            <a:r>
              <a:rPr lang="es-ES" sz="7600" dirty="0" smtClean="0"/>
              <a:t> es un sitio web que permite almacenar, ordenar, buscar, vender</a:t>
            </a:r>
            <a:r>
              <a:rPr lang="es-ES" sz="7600" baseline="30000" dirty="0" smtClean="0"/>
              <a:t> </a:t>
            </a:r>
            <a:r>
              <a:rPr lang="es-ES" sz="7600" dirty="0" smtClean="0"/>
              <a:t> y compartir fotografías y videos en línea.</a:t>
            </a:r>
          </a:p>
          <a:p>
            <a:pPr algn="just">
              <a:buFont typeface="Wingdings" pitchFamily="2" charset="2"/>
              <a:buChar char="v"/>
            </a:pPr>
            <a:r>
              <a:rPr lang="es-ES" sz="7600" dirty="0" smtClean="0"/>
              <a:t>Actualmente </a:t>
            </a:r>
            <a:r>
              <a:rPr lang="es-ES" sz="7600" dirty="0" err="1" smtClean="0"/>
              <a:t>Flickr</a:t>
            </a:r>
            <a:r>
              <a:rPr lang="es-ES" sz="7600" dirty="0" smtClean="0"/>
              <a:t> cuenta con una importante comunidad de usuarios que comparte las fotografías y videos creados por ellos mismos. Esta comunidad se rige por normas de comportamiento y condiciones de uso que favorecen la buena gestión de los contenidos.</a:t>
            </a:r>
          </a:p>
          <a:p>
            <a:pPr algn="just">
              <a:buFont typeface="Wingdings" pitchFamily="2" charset="2"/>
              <a:buChar char="v"/>
            </a:pPr>
            <a:r>
              <a:rPr lang="es-ES" sz="7600" dirty="0" smtClean="0"/>
              <a:t>La popularidad de </a:t>
            </a:r>
            <a:r>
              <a:rPr lang="es-ES" sz="7600" dirty="0" err="1" smtClean="0"/>
              <a:t>Flickr</a:t>
            </a:r>
            <a:r>
              <a:rPr lang="es-ES" sz="7600" dirty="0" smtClean="0"/>
              <a:t> se debe fundamentalmente a su capacidad para administrar imágenes mediante herramientas que permiten al autor etiquetar sus fotografías y explorar y comentar las imágenes de otros usuarios.</a:t>
            </a:r>
          </a:p>
          <a:p>
            <a:pPr algn="just">
              <a:buFont typeface="Wingdings" pitchFamily="2" charset="2"/>
              <a:buChar char="v"/>
            </a:pPr>
            <a:r>
              <a:rPr lang="es-ES" sz="7600" dirty="0" err="1" smtClean="0"/>
              <a:t>Flickr</a:t>
            </a:r>
            <a:r>
              <a:rPr lang="es-ES" sz="7600" dirty="0" smtClean="0"/>
              <a:t> cuenta con una versión gratuita y con otra de pago, llamada pro. Actualmente, los suscriptores de cuentas gratuitas pueden subir videos en calidad normal y 100 MB en fotos al mes, mientras que los suscriptores de cuentas pro disponen de espacio de almacenamiento y ancho de banda ilimitado, así como la opción de subir videos en HD.</a:t>
            </a:r>
          </a:p>
          <a:p>
            <a:pPr algn="just">
              <a:buFont typeface="Wingdings" pitchFamily="2" charset="2"/>
              <a:buChar char="v"/>
            </a:pPr>
            <a:r>
              <a:rPr lang="es-ES" sz="7600" dirty="0" smtClean="0"/>
              <a:t>El sistema de </a:t>
            </a:r>
            <a:r>
              <a:rPr lang="es-ES" sz="7600" dirty="0" err="1" smtClean="0"/>
              <a:t>Flickr</a:t>
            </a:r>
            <a:r>
              <a:rPr lang="es-ES" sz="7600" dirty="0" smtClean="0"/>
              <a:t> permite hacer búsquedas de imágenes por etiquetas, por fecha y por licencias de </a:t>
            </a:r>
            <a:r>
              <a:rPr lang="es-ES" sz="7600" dirty="0" err="1" smtClean="0"/>
              <a:t>Creative</a:t>
            </a:r>
            <a:r>
              <a:rPr lang="es-ES" sz="7600" dirty="0" smtClean="0"/>
              <a:t> </a:t>
            </a:r>
            <a:r>
              <a:rPr lang="es-ES" sz="7600" dirty="0" err="1" smtClean="0"/>
              <a:t>Commons</a:t>
            </a:r>
            <a:r>
              <a:rPr lang="es-ES" sz="7600" dirty="0" smtClean="0"/>
              <a:t>.</a:t>
            </a:r>
          </a:p>
          <a:p>
            <a:pPr algn="just">
              <a:buFont typeface="Wingdings" pitchFamily="2" charset="2"/>
              <a:buChar char="v"/>
            </a:pPr>
            <a:r>
              <a:rPr lang="es-ES" sz="7600" dirty="0" smtClean="0"/>
              <a:t>Un componente no esencial de </a:t>
            </a:r>
            <a:r>
              <a:rPr lang="es-ES" sz="7600" dirty="0" err="1" smtClean="0"/>
              <a:t>Flickr</a:t>
            </a:r>
            <a:r>
              <a:rPr lang="es-ES" sz="7600" dirty="0" smtClean="0"/>
              <a:t>, </a:t>
            </a:r>
            <a:r>
              <a:rPr lang="es-ES" sz="7600" i="1" dirty="0" err="1" smtClean="0"/>
              <a:t>Organizr</a:t>
            </a:r>
            <a:r>
              <a:rPr lang="es-ES" sz="7600" dirty="0" smtClean="0"/>
              <a:t>, se basa en la tecnología de Adobe Flash, la cual aunque es ampliamente disponible, no es plenamente abierta. Las fotografías o imágenes y videos también pueden enviarse a través del correo electrónico.</a:t>
            </a:r>
          </a:p>
          <a:p>
            <a:pPr algn="just">
              <a:buFont typeface="Wingdings" pitchFamily="2" charset="2"/>
              <a:buChar char="v"/>
            </a:pPr>
            <a:endParaRPr lang="es-ES" dirty="0" smtClean="0"/>
          </a:p>
          <a:p>
            <a:pPr algn="just">
              <a:buNone/>
            </a:pP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10286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39244" y="332656"/>
            <a:ext cx="6984776" cy="5976664"/>
          </a:xfrm>
        </p:spPr>
        <p:txBody>
          <a:bodyPr>
            <a:normAutofit fontScale="92500" lnSpcReduction="20000"/>
          </a:bodyPr>
          <a:lstStyle/>
          <a:p>
            <a:pPr marL="261938" lvl="1" indent="0" algn="just">
              <a:buNone/>
            </a:pPr>
            <a:r>
              <a:rPr lang="es-ES" sz="3500" dirty="0" err="1" smtClean="0"/>
              <a:t>Ning</a:t>
            </a:r>
            <a:r>
              <a:rPr lang="es-ES" sz="3500" dirty="0" smtClean="0"/>
              <a:t> es la mayor plataforma del mundo para crear sitios web sociales. Los mejores organizadores, comerciantes, influyentes, y los activistas de uso social en </a:t>
            </a:r>
            <a:r>
              <a:rPr lang="es-ES" sz="3500" dirty="0" err="1" smtClean="0"/>
              <a:t>Ning</a:t>
            </a:r>
            <a:r>
              <a:rPr lang="es-ES" sz="3500" dirty="0" smtClean="0"/>
              <a:t> para crear un destino en línea que se teje en el contenido de conversaciones de carácter personal e inspirar la acción. Con sede en Palo Alto, California, </a:t>
            </a:r>
            <a:r>
              <a:rPr lang="es-ES" sz="3500" dirty="0" err="1" smtClean="0"/>
              <a:t>Ning</a:t>
            </a:r>
            <a:r>
              <a:rPr lang="es-ES" sz="3500" dirty="0" smtClean="0"/>
              <a:t> hace que sea fácil para las marcas de todas las formas y tamaños para crear sitios web personalizados y de gran alcance social.</a:t>
            </a:r>
          </a:p>
          <a:p>
            <a:pPr lvl="1"/>
            <a:endParaRPr lang="es-ES" dirty="0" smtClean="0"/>
          </a:p>
          <a:p>
            <a:endParaRPr lang="es-EC" dirty="0"/>
          </a:p>
        </p:txBody>
      </p:sp>
      <p:pic>
        <p:nvPicPr>
          <p:cNvPr id="3073" name="Picture 1"/>
          <p:cNvPicPr>
            <a:picLocks noChangeAspect="1" noChangeArrowheads="1"/>
          </p:cNvPicPr>
          <p:nvPr/>
        </p:nvPicPr>
        <p:blipFill>
          <a:blip r:embed="rId2" cstate="print"/>
          <a:srcRect/>
          <a:stretch>
            <a:fillRect/>
          </a:stretch>
        </p:blipFill>
        <p:spPr bwMode="auto">
          <a:xfrm>
            <a:off x="0" y="0"/>
            <a:ext cx="2839244" cy="2448272"/>
          </a:xfrm>
          <a:prstGeom prst="rect">
            <a:avLst/>
          </a:prstGeom>
          <a:noFill/>
          <a:ln w="9525">
            <a:noFill/>
            <a:miter lim="800000"/>
            <a:headEnd/>
            <a:tailEnd/>
          </a:ln>
        </p:spPr>
      </p:pic>
      <p:pic>
        <p:nvPicPr>
          <p:cNvPr id="3075" name="Picture 3"/>
          <p:cNvPicPr>
            <a:picLocks noChangeAspect="1" noChangeArrowheads="1"/>
          </p:cNvPicPr>
          <p:nvPr/>
        </p:nvPicPr>
        <p:blipFill>
          <a:blip r:embed="rId2" cstate="print"/>
          <a:srcRect/>
          <a:stretch>
            <a:fillRect/>
          </a:stretch>
        </p:blipFill>
        <p:spPr bwMode="auto">
          <a:xfrm>
            <a:off x="0" y="1988840"/>
            <a:ext cx="2839244" cy="2438400"/>
          </a:xfrm>
          <a:prstGeom prst="rect">
            <a:avLst/>
          </a:prstGeom>
          <a:noFill/>
          <a:ln w="9525">
            <a:noFill/>
            <a:miter lim="800000"/>
            <a:headEnd/>
            <a:tailEnd/>
          </a:ln>
        </p:spPr>
      </p:pic>
      <p:pic>
        <p:nvPicPr>
          <p:cNvPr id="3076" name="Picture 4"/>
          <p:cNvPicPr>
            <a:picLocks noChangeAspect="1" noChangeArrowheads="1"/>
          </p:cNvPicPr>
          <p:nvPr/>
        </p:nvPicPr>
        <p:blipFill>
          <a:blip r:embed="rId2" cstate="print"/>
          <a:srcRect/>
          <a:stretch>
            <a:fillRect/>
          </a:stretch>
        </p:blipFill>
        <p:spPr bwMode="auto">
          <a:xfrm>
            <a:off x="0" y="4077072"/>
            <a:ext cx="2839244" cy="2780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18964" y="980728"/>
            <a:ext cx="9577064" cy="5616624"/>
          </a:xfrm>
        </p:spPr>
        <p:txBody>
          <a:bodyPr>
            <a:noAutofit/>
          </a:bodyPr>
          <a:lstStyle/>
          <a:p>
            <a:pPr algn="just">
              <a:buFont typeface="Wingdings" pitchFamily="2" charset="2"/>
              <a:buChar char="v"/>
            </a:pPr>
            <a:r>
              <a:rPr lang="es-ES" sz="2000" dirty="0" err="1" smtClean="0"/>
              <a:t>Strongspace</a:t>
            </a:r>
            <a:r>
              <a:rPr lang="es-ES" sz="2000" dirty="0" smtClean="0"/>
              <a:t> es como un disco duro externo que vive en Internet cuando se utiliza </a:t>
            </a:r>
            <a:r>
              <a:rPr lang="es-ES" sz="2000" dirty="0" err="1" smtClean="0"/>
              <a:t>ExpanDrive</a:t>
            </a:r>
            <a:r>
              <a:rPr lang="es-ES" sz="2000" dirty="0" smtClean="0"/>
              <a:t>-gratis con cada cuenta. Es muy fácil acceder a cualquiera de tus archivos simplemente haciendo doble clic en el archivo en su disco </a:t>
            </a:r>
            <a:r>
              <a:rPr lang="es-ES" sz="2000" dirty="0" err="1" smtClean="0"/>
              <a:t>Strongspace</a:t>
            </a:r>
            <a:r>
              <a:rPr lang="es-ES" sz="2000" dirty="0" smtClean="0"/>
              <a:t> en su computadora portátil. Nada nuevo que aprender - simplemente funciona.</a:t>
            </a:r>
          </a:p>
          <a:p>
            <a:pPr algn="just">
              <a:buFont typeface="Wingdings" pitchFamily="2" charset="2"/>
              <a:buChar char="v"/>
            </a:pPr>
            <a:r>
              <a:rPr lang="es-ES" sz="2000" dirty="0" err="1" smtClean="0"/>
              <a:t>Strongspace</a:t>
            </a:r>
            <a:r>
              <a:rPr lang="es-ES" sz="2000" dirty="0" smtClean="0"/>
              <a:t> hace copias de seguridad fuera fácil y seguro con el estándar de la industria </a:t>
            </a:r>
            <a:r>
              <a:rPr lang="es-ES" sz="2000" dirty="0" err="1" smtClean="0"/>
              <a:t>rsync</a:t>
            </a:r>
            <a:r>
              <a:rPr lang="es-ES" sz="2000" dirty="0" smtClean="0"/>
              <a:t> protocolo de copia de seguridad. </a:t>
            </a:r>
            <a:r>
              <a:rPr lang="es-ES" sz="2000" dirty="0" err="1" smtClean="0"/>
              <a:t>Rsync</a:t>
            </a:r>
            <a:r>
              <a:rPr lang="es-ES" sz="2000" dirty="0" smtClean="0"/>
              <a:t> detecta las partes de los archivos y carpetas que han cambiado y ahorra tiempo y ancho de banda al enviar únicamente las piezas de más de un comprimido, seguro, canal. También puede administrar sus archivos a través de la web protegido por SSL EV o SFTP sobre SSH.</a:t>
            </a:r>
          </a:p>
          <a:p>
            <a:pPr algn="just">
              <a:buFont typeface="Wingdings" pitchFamily="2" charset="2"/>
              <a:buChar char="v"/>
            </a:pPr>
            <a:r>
              <a:rPr lang="es-ES" sz="2000" dirty="0" smtClean="0"/>
              <a:t>Captura de una imagen completa de cualquiera de sus espacios y congelar una imagen de seguridad de todos los archivos y carpetas en ese momento. Ahora bien, si cambiar o eliminar algo, puede revertir a una versión anterior. </a:t>
            </a:r>
            <a:r>
              <a:rPr lang="es-ES" sz="2000" dirty="0" err="1" smtClean="0"/>
              <a:t>Strongspace</a:t>
            </a:r>
            <a:r>
              <a:rPr lang="es-ES" sz="2000" dirty="0" smtClean="0"/>
              <a:t> se construye en la parte superior del sistema de archivos ZFS líder en la industria que permite a las instantáneas instantánea completa del sistema de archivos y escribe tus datos a través de hasta 45 discos para garantizar la seguridad y la velocidad.</a:t>
            </a:r>
            <a:endParaRPr lang="es-EC" sz="2000" dirty="0"/>
          </a:p>
        </p:txBody>
      </p:sp>
      <p:pic>
        <p:nvPicPr>
          <p:cNvPr id="4097" name="Picture 1"/>
          <p:cNvPicPr>
            <a:picLocks noChangeAspect="1" noChangeArrowheads="1"/>
          </p:cNvPicPr>
          <p:nvPr/>
        </p:nvPicPr>
        <p:blipFill>
          <a:blip r:embed="rId2" cstate="print"/>
          <a:srcRect/>
          <a:stretch>
            <a:fillRect/>
          </a:stretch>
        </p:blipFill>
        <p:spPr bwMode="auto">
          <a:xfrm>
            <a:off x="2767236" y="260648"/>
            <a:ext cx="4572000"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555</TotalTime>
  <Words>1735</Words>
  <Application>Microsoft Office PowerPoint</Application>
  <PresentationFormat>Diapositivas de 35 mm</PresentationFormat>
  <Paragraphs>61</Paragraphs>
  <Slides>43</Slides>
  <Notes>1</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Mirador</vt:lpstr>
      <vt:lpstr>Web 2</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YUB</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Company>Nombre de la organizaci?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Nombre de usuario</dc:creator>
  <cp:lastModifiedBy>Sonnia</cp:lastModifiedBy>
  <cp:revision>13</cp:revision>
  <dcterms:created xsi:type="dcterms:W3CDTF">2011-01-05T20:52:49Z</dcterms:created>
  <dcterms:modified xsi:type="dcterms:W3CDTF">2011-01-18T15:38:08Z</dcterms:modified>
</cp:coreProperties>
</file>