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77" r:id="rId4"/>
    <p:sldId id="257" r:id="rId5"/>
    <p:sldId id="284" r:id="rId6"/>
    <p:sldId id="258" r:id="rId7"/>
    <p:sldId id="285" r:id="rId8"/>
    <p:sldId id="259" r:id="rId9"/>
    <p:sldId id="283" r:id="rId10"/>
    <p:sldId id="262" r:id="rId11"/>
    <p:sldId id="279" r:id="rId12"/>
    <p:sldId id="261" r:id="rId13"/>
    <p:sldId id="278" r:id="rId14"/>
    <p:sldId id="263" r:id="rId15"/>
    <p:sldId id="280" r:id="rId16"/>
    <p:sldId id="264" r:id="rId17"/>
    <p:sldId id="281" r:id="rId18"/>
    <p:sldId id="265" r:id="rId19"/>
    <p:sldId id="28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6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E98-E70C-4C47-8F22-A1CD57EAC100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0875-8385-49B9-AD53-E288E6E1E2F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9/9e/Myspace_2010_logo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ngasverdes.es/files/2009/10/web20cif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6643702" cy="45720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3" name="2 CuadroTexto"/>
          <p:cNvSpPr txBox="1"/>
          <p:nvPr/>
        </p:nvSpPr>
        <p:spPr>
          <a:xfrm>
            <a:off x="6357950" y="5214950"/>
            <a:ext cx="200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Grupo 6: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EC" dirty="0" smtClean="0">
                <a:latin typeface="Berlin Sans FB" pitchFamily="34" charset="0"/>
              </a:rPr>
              <a:t> </a:t>
            </a:r>
            <a:r>
              <a:rPr lang="es-EC" dirty="0" smtClean="0">
                <a:latin typeface="Berlin Sans FB" pitchFamily="34" charset="0"/>
              </a:rPr>
              <a:t>Belén Aguilera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s-EC" dirty="0" smtClean="0">
                <a:latin typeface="Berlin Sans FB" pitchFamily="34" charset="0"/>
              </a:rPr>
              <a:t> Juan José Parra</a:t>
            </a:r>
            <a:endParaRPr lang="es-EC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71678"/>
            <a:ext cx="8136000" cy="3204000"/>
          </a:xfrm>
          <a:effectLst>
            <a:glow rad="228600">
              <a:schemeClr val="tx1">
                <a:lumMod val="95000"/>
                <a:lumOff val="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C" sz="2000" dirty="0" smtClean="0"/>
              <a:t>    </a:t>
            </a:r>
            <a:r>
              <a:rPr lang="es-EC" sz="2000" dirty="0" smtClean="0"/>
              <a:t> Es </a:t>
            </a:r>
            <a:r>
              <a:rPr lang="es-EC" sz="2000" dirty="0" smtClean="0"/>
              <a:t>una aplicación basada en AJAX, que nos permite crear y personalizar nuestra página de inicio con un amplio abanico de posibilidades: links, noticias en </a:t>
            </a:r>
            <a:r>
              <a:rPr lang="es-EC" sz="2000" dirty="0" err="1" smtClean="0"/>
              <a:t>rss</a:t>
            </a:r>
            <a:r>
              <a:rPr lang="es-EC" sz="2000" dirty="0" smtClean="0"/>
              <a:t>, notas, motores de </a:t>
            </a:r>
            <a:r>
              <a:rPr lang="es-EC" sz="2000" dirty="0" err="1" smtClean="0"/>
              <a:t>busqueda</a:t>
            </a:r>
            <a:r>
              <a:rPr lang="es-EC" sz="2000" dirty="0" smtClean="0"/>
              <a:t> y </a:t>
            </a:r>
            <a:r>
              <a:rPr lang="es-EC" sz="2000" dirty="0" smtClean="0"/>
              <a:t>todo con la facilidad de uso que proporciona </a:t>
            </a:r>
            <a:r>
              <a:rPr lang="es-EC" sz="2000" dirty="0" err="1" smtClean="0"/>
              <a:t>Ajax</a:t>
            </a:r>
            <a:r>
              <a:rPr lang="es-EC" sz="2000" dirty="0" smtClean="0"/>
              <a:t>. </a:t>
            </a: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 </a:t>
            </a:r>
            <a:r>
              <a:rPr lang="es-EC" sz="2000" dirty="0" smtClean="0"/>
              <a:t>    </a:t>
            </a:r>
            <a:r>
              <a:rPr lang="es-EC" sz="2000" dirty="0" smtClean="0"/>
              <a:t>Una </a:t>
            </a:r>
            <a:r>
              <a:rPr lang="es-EC" sz="2000" dirty="0" smtClean="0"/>
              <a:t>manera de reunir todo lo que necesitamos en una sola página y dispuesto de acuerdo a nuestras preferencias. </a:t>
            </a:r>
            <a:r>
              <a:rPr lang="es-ES" sz="2000" dirty="0" smtClean="0"/>
              <a:t>Así, desde cualquier equipo con conexión podremos acceder de forma inmediata a informaciones y datos que nos son de interés.</a:t>
            </a:r>
            <a:endParaRPr lang="es-EC" sz="2000" dirty="0"/>
          </a:p>
        </p:txBody>
      </p:sp>
      <p:pic>
        <p:nvPicPr>
          <p:cNvPr id="38914" name="Picture 2" descr="http://www.protopage.com/web/images/homepage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4162425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7992000" cy="452596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Below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s-EC" sz="1800" b="1" dirty="0" smtClean="0"/>
              <a:t>      </a:t>
            </a:r>
            <a:r>
              <a:rPr lang="es-EC" sz="1800" b="1" dirty="0" err="1" smtClean="0"/>
              <a:t>Diigo</a:t>
            </a:r>
            <a:r>
              <a:rPr lang="es-EC" sz="1800" dirty="0" smtClean="0"/>
              <a:t>  es un social bookmarking sitio web que permite firmado por los usuarios a favoritos y etiquetar páginas web. Además, permite a los usuarios resaltar una parte de una página web y adjuntar notas adhesivas a determinados, pone relieve a una página entera. Estas anotaciones se mantienen como privado, para compartir con un grupo en </a:t>
            </a:r>
            <a:r>
              <a:rPr lang="es-EC" sz="1800" dirty="0" err="1" smtClean="0"/>
              <a:t>Diigo</a:t>
            </a:r>
            <a:r>
              <a:rPr lang="es-EC" sz="1800" dirty="0" smtClean="0"/>
              <a:t> o un vínculo especial transmitido a otra persona. El nombre "</a:t>
            </a:r>
            <a:r>
              <a:rPr lang="es-EC" sz="1800" dirty="0" err="1" smtClean="0"/>
              <a:t>Diigo</a:t>
            </a:r>
            <a:r>
              <a:rPr lang="es-EC" sz="1800" dirty="0" smtClean="0"/>
              <a:t>" es una abreviatura de "Recopilación de información de Internet, grupos y otras cosas". </a:t>
            </a:r>
            <a:endParaRPr lang="es-EC" sz="1800" dirty="0" smtClean="0"/>
          </a:p>
          <a:p>
            <a:pPr>
              <a:buNone/>
            </a:pPr>
            <a:endParaRPr lang="es-EC" sz="1800" dirty="0" smtClean="0"/>
          </a:p>
          <a:p>
            <a:pPr>
              <a:buNone/>
            </a:pPr>
            <a:r>
              <a:rPr lang="es-EC" sz="1800" dirty="0" smtClean="0"/>
              <a:t>      Los titulares de cuentas Premium pueden realizar búsquedas de texto completo de copias en caché de favoritos. Una búsqueda de texto completo, también busca en la página URL etiquetas y anotaciones. Esto significa que los titulares de cuentas pueden optar por omitir las etiquetas que ya aparecen en el texto de una página a favoritos (aunque el texto dentro de las imágenes no pueden ser consultados). </a:t>
            </a:r>
          </a:p>
          <a:p>
            <a:pPr>
              <a:buNone/>
            </a:pPr>
            <a:r>
              <a:rPr lang="es-EC" sz="1800" dirty="0" smtClean="0"/>
              <a:t>      El resalte es posible gracias a un menú, que puede aparecer de forma automática cuando el contenido es seleccionado, o se incrustan en el menú </a:t>
            </a:r>
            <a:r>
              <a:rPr lang="es-EC" sz="1800" dirty="0" smtClean="0"/>
              <a:t>contextual. </a:t>
            </a:r>
            <a:endParaRPr lang="es-EC" sz="1800" dirty="0" smtClean="0"/>
          </a:p>
          <a:p>
            <a:endParaRPr lang="es-EC" sz="1800" dirty="0"/>
          </a:p>
        </p:txBody>
      </p:sp>
      <p:pic>
        <p:nvPicPr>
          <p:cNvPr id="35842" name="Picture 2" descr="http://1.bp.blogspot.com/_xuy4rqx8NnA/TDxuzhk4pHI/AAAAAAAAMhg/O9uIYPPLOgE/s320/Diigo_logo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2428892" cy="771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dash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rcRect l="7812" r="78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357298"/>
            <a:ext cx="8028000" cy="48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s-EC" sz="1050" dirty="0" smtClean="0"/>
          </a:p>
          <a:p>
            <a:pPr>
              <a:lnSpc>
                <a:spcPct val="120000"/>
              </a:lnSpc>
              <a:buNone/>
            </a:pPr>
            <a:r>
              <a:rPr lang="es-EC" sz="1050" dirty="0" smtClean="0"/>
              <a:t>           </a:t>
            </a:r>
            <a:r>
              <a:rPr lang="es-EC" sz="1800" dirty="0" smtClean="0"/>
              <a:t>Jambo Networks con sede en Dallas, fue puesta en marcha fundada por dos empresarios que se reunieron hace 14 años en África (de ahí el nombre - "Hola" en swahili es Jambo). Diez años más tarde, a través de la </a:t>
            </a:r>
            <a:r>
              <a:rPr lang="es-EC" sz="1800" dirty="0" err="1" smtClean="0"/>
              <a:t>serendipia</a:t>
            </a:r>
            <a:r>
              <a:rPr lang="es-EC" sz="1800" dirty="0" smtClean="0"/>
              <a:t>, que vuelve a conectar, inspirar para crear Jambo.</a:t>
            </a:r>
            <a:br>
              <a:rPr lang="es-EC" sz="1800" dirty="0" smtClean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Jambo conecta a los miembros de un grupo o comunidad, desde cualquier teléfono habilitado para Internet.</a:t>
            </a:r>
            <a:br>
              <a:rPr lang="es-EC" sz="1800" dirty="0" smtClean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dirty="0" smtClean="0"/>
              <a:t>Jambo proporciona un directorio de socios móvil que funciona como un radar para dar a cualquier grupo de personas la capacidad de detectar, buscar, explorar y conectarse entre sí, </a:t>
            </a:r>
            <a:r>
              <a:rPr lang="es-EC" sz="1800" dirty="0" err="1" smtClean="0"/>
              <a:t>asi</a:t>
            </a:r>
            <a:r>
              <a:rPr lang="es-EC" sz="1800" dirty="0" smtClean="0"/>
              <a:t> se encuentren en la misma ciudad y tan cerca como a unas cuadras de distancia. Con un solo clic, los miembros pueden buscar activamente a las personas que quieren conocer, todo desde la palma de su mano.</a:t>
            </a:r>
          </a:p>
          <a:p>
            <a:endParaRPr lang="es-EC" sz="1050" dirty="0"/>
          </a:p>
        </p:txBody>
      </p:sp>
      <p:pic>
        <p:nvPicPr>
          <p:cNvPr id="37890" name="Picture 2" descr="http://www.nols.edu/images/leader/05summer/jambo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3214710" cy="1071570"/>
          </a:xfrm>
          <a:prstGeom prst="cloud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352000" cy="4500000"/>
          </a:xfrm>
          <a:scene3d>
            <a:camera prst="obliqueTopLef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C" sz="7200" dirty="0" smtClean="0"/>
              <a:t>       Es un sitio web, de interacción social constituido por perfiles personales de usuarios que incluye redes de amigos, grupos, blogs, fotos, vídeos y música, además de una red interna de mensajería que permite comunicarse a unos usuarios con otros y un buscador interno. </a:t>
            </a:r>
            <a:endParaRPr lang="es-EC" sz="7200" dirty="0" smtClean="0"/>
          </a:p>
          <a:p>
            <a:pPr>
              <a:buNone/>
            </a:pPr>
            <a:r>
              <a:rPr lang="es-EC" sz="7200" dirty="0" smtClean="0"/>
              <a:t> </a:t>
            </a:r>
            <a:r>
              <a:rPr lang="es-EC" sz="7200" dirty="0" smtClean="0"/>
              <a:t>      </a:t>
            </a:r>
            <a:r>
              <a:rPr lang="es-EC" sz="7200" dirty="0" smtClean="0"/>
              <a:t>Su </a:t>
            </a:r>
            <a:r>
              <a:rPr lang="es-EC" sz="6400" dirty="0" smtClean="0"/>
              <a:t>velocidad</a:t>
            </a:r>
            <a:r>
              <a:rPr lang="es-EC" sz="7200" dirty="0" smtClean="0"/>
              <a:t> de crecimiento es de unos 230.000 usuarios al día. Su sede central se encuentra en California, Estados Unidos y además tiene otra sede y servidor en la ciudad de Nueva York, Estados Unidos. </a:t>
            </a:r>
            <a:endParaRPr lang="es-EC" sz="7200" dirty="0" smtClean="0"/>
          </a:p>
          <a:p>
            <a:pPr>
              <a:buNone/>
            </a:pPr>
            <a:r>
              <a:rPr lang="es-EC" sz="7200" dirty="0" smtClean="0"/>
              <a:t> </a:t>
            </a:r>
            <a:r>
              <a:rPr lang="es-EC" sz="7200" dirty="0" smtClean="0"/>
              <a:t>      </a:t>
            </a:r>
            <a:r>
              <a:rPr lang="es-EC" sz="7200" dirty="0" smtClean="0"/>
              <a:t>Según </a:t>
            </a:r>
            <a:r>
              <a:rPr lang="es-EC" sz="7200" dirty="0" smtClean="0"/>
              <a:t>el sitio web Alexa dedicado a medir el tráfico de Internet, </a:t>
            </a:r>
            <a:r>
              <a:rPr lang="es-EC" sz="7200" dirty="0" err="1" smtClean="0"/>
              <a:t>Myspace</a:t>
            </a:r>
            <a:r>
              <a:rPr lang="es-EC" sz="7200" dirty="0" smtClean="0"/>
              <a:t> es el decimosegundo sitio más visitado de toda la red y el cuarto sitio más visitado de la red de lengua inglesa; aunque por otro lado, este sitio es poco frecuentado en Australia</a:t>
            </a:r>
            <a:r>
              <a:rPr lang="es-EC" sz="7200" dirty="0" smtClean="0"/>
              <a:t>.</a:t>
            </a:r>
          </a:p>
          <a:p>
            <a:pPr>
              <a:buNone/>
            </a:pPr>
            <a:r>
              <a:rPr lang="es-EC" sz="7200" dirty="0" smtClean="0"/>
              <a:t>       </a:t>
            </a:r>
            <a:r>
              <a:rPr lang="es-EC" sz="7200" dirty="0" err="1" smtClean="0"/>
              <a:t>Myspace</a:t>
            </a:r>
            <a:r>
              <a:rPr lang="es-EC" sz="7200" dirty="0" smtClean="0"/>
              <a:t> comenzó a expandirse y ganar popularidad además de usuarios lentamente, hasta llegar al punto de convertirse en algo fuera de lo común y en una </a:t>
            </a:r>
            <a:r>
              <a:rPr lang="es-EC" sz="7200" i="1" dirty="0" smtClean="0"/>
              <a:t>revolución social</a:t>
            </a:r>
            <a:r>
              <a:rPr lang="es-EC" sz="7200" dirty="0" smtClean="0"/>
              <a:t>, especialmente en Estados Unidos donde </a:t>
            </a:r>
            <a:r>
              <a:rPr lang="es-EC" sz="7200" dirty="0" err="1" smtClean="0"/>
              <a:t>Myspace</a:t>
            </a:r>
            <a:r>
              <a:rPr lang="es-EC" sz="7200" dirty="0" smtClean="0"/>
              <a:t> es el sitio web más visitado tras Yahoo!, MSN, Google y YouTube y hasta el punto en el que la mayoría de la población del país conoce el servicio y es muy habitual, especialmente entre jóvenes y adolescentes estadounidenses, ser usuario de </a:t>
            </a:r>
            <a:r>
              <a:rPr lang="es-EC" sz="7200" dirty="0" err="1" smtClean="0"/>
              <a:t>Myspace</a:t>
            </a:r>
            <a:r>
              <a:rPr lang="es-EC" sz="7200" dirty="0" smtClean="0"/>
              <a:t>. En la actualidad el servicio se está extendiendo mundialmente y ganando usuarios de otros países.</a:t>
            </a:r>
          </a:p>
          <a:p>
            <a:endParaRPr lang="es-EC" dirty="0"/>
          </a:p>
        </p:txBody>
      </p:sp>
      <p:pic>
        <p:nvPicPr>
          <p:cNvPr id="36866" name="Picture 2" descr="Archivo:Myspace 2010 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28"/>
            <a:ext cx="4298917" cy="93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643470"/>
          </a:xfrm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C" sz="1800" dirty="0" smtClean="0"/>
              <a:t>     </a:t>
            </a:r>
            <a:endParaRPr lang="es-EC" sz="1800" dirty="0" smtClean="0"/>
          </a:p>
          <a:p>
            <a:pPr algn="just">
              <a:buNone/>
            </a:pPr>
            <a:r>
              <a:rPr lang="es-EC" sz="1800" dirty="0" smtClean="0"/>
              <a:t> </a:t>
            </a:r>
            <a:r>
              <a:rPr lang="es-EC" sz="1800" dirty="0" smtClean="0"/>
              <a:t>      </a:t>
            </a:r>
            <a:r>
              <a:rPr lang="es-EC" sz="1800" dirty="0" smtClean="0"/>
              <a:t>Sitio </a:t>
            </a:r>
            <a:r>
              <a:rPr lang="es-EC" sz="1800" dirty="0" smtClean="0"/>
              <a:t>estadounidense que permite crear </a:t>
            </a:r>
            <a:r>
              <a:rPr lang="es-EC" sz="1800" dirty="0" err="1" smtClean="0"/>
              <a:t>fotologs</a:t>
            </a:r>
            <a:r>
              <a:rPr lang="es-EC" sz="1800" dirty="0" smtClean="0"/>
              <a:t> gratuitos. Fue creado en mayo del 2002 y en febrero del 2005 superó el millón de usuarios</a:t>
            </a:r>
            <a:r>
              <a:rPr lang="es-EC" sz="1800" dirty="0" smtClean="0"/>
              <a:t>.</a:t>
            </a:r>
          </a:p>
          <a:p>
            <a:pPr algn="just">
              <a:buNone/>
            </a:pPr>
            <a:endParaRPr lang="es-EC" sz="1800" dirty="0" smtClean="0"/>
          </a:p>
          <a:p>
            <a:pPr algn="just">
              <a:buNone/>
            </a:pPr>
            <a:r>
              <a:rPr lang="es-EC" sz="1800" dirty="0" smtClean="0"/>
              <a:t>     El hecho de ser gratuito, sumado a un libro de visitas y a la posibilidad de visitar los </a:t>
            </a:r>
            <a:r>
              <a:rPr lang="es-EC" sz="1800" dirty="0" err="1" smtClean="0"/>
              <a:t>fotologs</a:t>
            </a:r>
            <a:r>
              <a:rPr lang="es-EC" sz="1800" dirty="0" smtClean="0"/>
              <a:t> de los amigos de los amigos transformaron a este sitio en una especie de software social. Rápidamente los usuarios brasileños superaron a los estadounidenses, y en enero del 2005 eran el 35%. La segunda mayoría de usuarios es Chile (9% en enero), la cuarta es Argentina (4,4%) y la quinta es España (1,6%). Estados Unidos está en tercer lugar</a:t>
            </a:r>
            <a:r>
              <a:rPr lang="es-EC" sz="1800" dirty="0" smtClean="0"/>
              <a:t>.</a:t>
            </a:r>
          </a:p>
          <a:p>
            <a:pPr algn="just">
              <a:buNone/>
            </a:pPr>
            <a:endParaRPr lang="es-EC" sz="1800" dirty="0" smtClean="0"/>
          </a:p>
          <a:p>
            <a:pPr algn="just">
              <a:buNone/>
            </a:pPr>
            <a:r>
              <a:rPr lang="es-EC" sz="1800" dirty="0" smtClean="0"/>
              <a:t>    </a:t>
            </a:r>
            <a:r>
              <a:rPr lang="es-EC" sz="1800" dirty="0" smtClean="0"/>
              <a:t>   </a:t>
            </a:r>
            <a:r>
              <a:rPr lang="es-EC" sz="1800" dirty="0" smtClean="0"/>
              <a:t>La influencia de Fotolog.com en Latinoamérica es tal que tanto en castellano como en portugués la palabra </a:t>
            </a:r>
            <a:r>
              <a:rPr lang="es-EC" sz="1800" i="1" dirty="0" err="1" smtClean="0"/>
              <a:t>fotolog</a:t>
            </a:r>
            <a:r>
              <a:rPr lang="es-EC" sz="1800" dirty="0" smtClean="0"/>
              <a:t> se usa mucho más que </a:t>
            </a:r>
            <a:r>
              <a:rPr lang="es-EC" sz="1800" i="1" dirty="0" err="1" smtClean="0"/>
              <a:t>fotoblog</a:t>
            </a:r>
            <a:r>
              <a:rPr lang="es-EC" sz="1800" dirty="0" smtClean="0"/>
              <a:t>. En inglés, en cambio, </a:t>
            </a:r>
            <a:r>
              <a:rPr lang="es-EC" sz="1800" i="1" dirty="0" err="1" smtClean="0"/>
              <a:t>fotolog</a:t>
            </a:r>
            <a:r>
              <a:rPr lang="es-EC" sz="1800" dirty="0" smtClean="0"/>
              <a:t> se refiere exclusivamente al sitio Fotolog.com, </a:t>
            </a:r>
            <a:r>
              <a:rPr lang="es-EC" sz="1800" i="1" dirty="0" err="1" smtClean="0"/>
              <a:t>photolog</a:t>
            </a:r>
            <a:r>
              <a:rPr lang="es-EC" sz="1800" dirty="0" smtClean="0"/>
              <a:t> tiene un uso más bien reducido y la palabra de uso habitual sigue siendo </a:t>
            </a:r>
            <a:r>
              <a:rPr lang="es-EC" sz="1800" i="1" dirty="0" err="1" smtClean="0"/>
              <a:t>photoblog</a:t>
            </a:r>
            <a:r>
              <a:rPr lang="es-EC" sz="1800" i="1" dirty="0" smtClean="0"/>
              <a:t>.</a:t>
            </a:r>
            <a:endParaRPr lang="es-EC" sz="1800" dirty="0"/>
          </a:p>
        </p:txBody>
      </p:sp>
      <p:pic>
        <p:nvPicPr>
          <p:cNvPr id="12290" name="Picture 2" descr="http://notilogia.com/wp-content/uploads/2009/11/fotolog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429025" cy="78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zoominf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23237" t="20513" r="23077" b="82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643182"/>
            <a:ext cx="8100000" cy="2160000"/>
          </a:xfrm>
          <a:effectLst>
            <a:glow rad="228600">
              <a:schemeClr val="tx1">
                <a:lumMod val="95000"/>
                <a:lumOff val="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C" sz="2400" dirty="0" smtClean="0"/>
              <a:t>    </a:t>
            </a:r>
            <a:r>
              <a:rPr lang="es-EC" sz="2000" dirty="0" smtClean="0"/>
              <a:t>Ofrece la posibilidad de buscar el contenido de una lista de sitios web especificados, lo que nos permite reducir el número de resultados a las páginas de los sitios web que ya conocemos y confiamos.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    Los usuarios también pueden compartir sus "laminado" motores con otros colaboradores.</a:t>
            </a:r>
          </a:p>
          <a:p>
            <a:pPr>
              <a:buNone/>
            </a:pPr>
            <a:endParaRPr lang="es-EC" sz="2800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18434" name="Picture 2" descr="http://creattica.com/uploaded-images/0000/0176/p_rollyo-pefkdr.jpg"/>
          <p:cNvPicPr>
            <a:picLocks noChangeAspect="1" noChangeArrowheads="1"/>
          </p:cNvPicPr>
          <p:nvPr/>
        </p:nvPicPr>
        <p:blipFill>
          <a:blip r:embed="rId2" cstate="print"/>
          <a:srcRect l="23438" t="17240" r="22656" b="24138"/>
          <a:stretch>
            <a:fillRect/>
          </a:stretch>
        </p:blipFill>
        <p:spPr bwMode="auto">
          <a:xfrm>
            <a:off x="571472" y="428604"/>
            <a:ext cx="2286016" cy="1357322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3686" t="28632" r="6250" b="8120"/>
          <a:stretch>
            <a:fillRect/>
          </a:stretch>
        </p:blipFill>
        <p:spPr bwMode="auto">
          <a:xfrm>
            <a:off x="214282" y="142852"/>
            <a:ext cx="878687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9200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BottomLeft"/>
            <a:lightRig rig="threePt" dir="t"/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s-EC" dirty="0" smtClean="0"/>
              <a:t>      </a:t>
            </a:r>
            <a:r>
              <a:rPr lang="es-EC" sz="1900" dirty="0" err="1" smtClean="0"/>
              <a:t>ClipShack</a:t>
            </a:r>
            <a:r>
              <a:rPr lang="es-EC" sz="1900" dirty="0" smtClean="0"/>
              <a:t> es una comunidad para </a:t>
            </a:r>
            <a:r>
              <a:rPr lang="es-EC" sz="1900" dirty="0" err="1" smtClean="0"/>
              <a:t>videophiles</a:t>
            </a:r>
            <a:r>
              <a:rPr lang="es-EC" sz="1900" dirty="0" smtClean="0"/>
              <a:t>, un destino donde la gente puede enviar su vídeo para la visión del público en general y comentar, compartir clips con los amigos y la familia, el vídeo mensaje a los blogs, compartir información y comentarios con otros </a:t>
            </a:r>
            <a:r>
              <a:rPr lang="es-EC" sz="1900" dirty="0" err="1" smtClean="0"/>
              <a:t>videophiles</a:t>
            </a:r>
            <a:r>
              <a:rPr lang="es-EC" sz="1900" dirty="0" smtClean="0"/>
              <a:t> y aficionados a los medios de comunicación sin hilos y obtener información de la industria correspondiente a la creación de vídeo digital. La misión de </a:t>
            </a:r>
            <a:r>
              <a:rPr lang="es-EC" sz="1900" dirty="0" err="1" smtClean="0"/>
              <a:t>ClipShack</a:t>
            </a:r>
            <a:r>
              <a:rPr lang="es-EC" sz="1900" dirty="0" smtClean="0"/>
              <a:t> es ser el más fácil, el sitio más divertido para compartir y jugar con el vídeo. </a:t>
            </a:r>
          </a:p>
          <a:p>
            <a:pPr>
              <a:buNone/>
            </a:pPr>
            <a:r>
              <a:rPr lang="es-EC" sz="1900" dirty="0" smtClean="0"/>
              <a:t> </a:t>
            </a:r>
          </a:p>
          <a:p>
            <a:pPr>
              <a:buNone/>
            </a:pPr>
            <a:r>
              <a:rPr lang="es-EC" sz="1900" dirty="0" smtClean="0"/>
              <a:t>      </a:t>
            </a:r>
            <a:r>
              <a:rPr lang="es-EC" sz="1900" dirty="0" err="1" smtClean="0"/>
              <a:t>ClipShack</a:t>
            </a:r>
            <a:r>
              <a:rPr lang="es-EC" sz="1900" dirty="0" smtClean="0"/>
              <a:t> fue desarrollado por el equipo de Digital </a:t>
            </a:r>
            <a:r>
              <a:rPr lang="es-EC" sz="1900" dirty="0" err="1" smtClean="0"/>
              <a:t>Reality</a:t>
            </a:r>
            <a:r>
              <a:rPr lang="es-EC" sz="1900" dirty="0" smtClean="0"/>
              <a:t>, Inc. Después de muchos años de la creación de aplicaciones empresariales para la gestión de vídeo y otros medios de comunicación nos dimos cuenta de que si podemos hacer que sea fácil para las empresas a continuación, sin duda puede hacer que sea fácil para la gente de verdad! 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25602" name="Picture 2" descr="http://bp1.blogger.com/_1qCv1fwoHmM/RZCHvSB2ynI/AAAAAAAAAm8/LBI30CMS0Q8/s400/video_comparison_matrix_5176_image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3071834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4359" t="18974" r="25321" b="2564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500174"/>
            <a:ext cx="8028000" cy="4680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dirty="0" smtClean="0"/>
              <a:t>    </a:t>
            </a:r>
            <a:r>
              <a:rPr lang="en-US" sz="2400" dirty="0" smtClean="0"/>
              <a:t> </a:t>
            </a:r>
            <a:r>
              <a:rPr lang="en-US" sz="2400" dirty="0" smtClean="0"/>
              <a:t>Box.net </a:t>
            </a:r>
            <a:r>
              <a:rPr lang="en-US" sz="2400" dirty="0" err="1" smtClean="0"/>
              <a:t>fue</a:t>
            </a:r>
            <a:r>
              <a:rPr lang="en-US" sz="2400" dirty="0" smtClean="0"/>
              <a:t> </a:t>
            </a:r>
            <a:r>
              <a:rPr lang="en-US" sz="2400" dirty="0" err="1" smtClean="0"/>
              <a:t>fundada</a:t>
            </a:r>
            <a:r>
              <a:rPr lang="en-US" sz="2400" dirty="0" smtClean="0"/>
              <a:t> en </a:t>
            </a:r>
            <a:r>
              <a:rPr lang="en-US" sz="2400" dirty="0" err="1" smtClean="0"/>
              <a:t>una</a:t>
            </a:r>
            <a:r>
              <a:rPr lang="en-US" sz="2400" dirty="0" smtClean="0"/>
              <a:t> idea simple y </a:t>
            </a:r>
            <a:r>
              <a:rPr lang="en-US" sz="2400" dirty="0" err="1" smtClean="0"/>
              <a:t>poderosa</a:t>
            </a:r>
            <a:r>
              <a:rPr lang="en-US" sz="2400" dirty="0" smtClean="0"/>
              <a:t>, la </a:t>
            </a:r>
            <a:r>
              <a:rPr lang="en-US" sz="2400" dirty="0" err="1" smtClean="0"/>
              <a:t>gente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 ser </a:t>
            </a:r>
            <a:r>
              <a:rPr lang="en-US" sz="2400" dirty="0" err="1" smtClean="0"/>
              <a:t>capaz</a:t>
            </a:r>
            <a:r>
              <a:rPr lang="en-US" sz="2400" dirty="0" smtClean="0"/>
              <a:t> de </a:t>
            </a:r>
            <a:r>
              <a:rPr lang="en-US" sz="2400" dirty="0" err="1" smtClean="0"/>
              <a:t>acceder</a:t>
            </a:r>
            <a:r>
              <a:rPr lang="en-US" sz="2400" dirty="0" smtClean="0"/>
              <a:t> y </a:t>
            </a:r>
            <a:r>
              <a:rPr lang="en-US" sz="2400" dirty="0" err="1" smtClean="0"/>
              <a:t>compartir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contenido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</a:t>
            </a:r>
            <a:r>
              <a:rPr lang="en-US" sz="2400" dirty="0" err="1" smtClean="0"/>
              <a:t>cualquier</a:t>
            </a:r>
            <a:r>
              <a:rPr lang="en-US" sz="2400" dirty="0" smtClean="0"/>
              <a:t> </a:t>
            </a:r>
            <a:r>
              <a:rPr lang="en-US" sz="2400" dirty="0" err="1" smtClean="0"/>
              <a:t>lugar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el 2005, Box.net ha </a:t>
            </a:r>
            <a:r>
              <a:rPr lang="en-US" sz="2400" dirty="0" err="1" smtClean="0"/>
              <a:t>ayudado</a:t>
            </a:r>
            <a:r>
              <a:rPr lang="en-US" sz="2400" dirty="0" smtClean="0"/>
              <a:t> a </a:t>
            </a:r>
            <a:r>
              <a:rPr lang="en-US" sz="2400" dirty="0" err="1" smtClean="0"/>
              <a:t>más</a:t>
            </a:r>
            <a:r>
              <a:rPr lang="en-US" sz="2400" dirty="0" smtClean="0"/>
              <a:t> de 3 </a:t>
            </a:r>
            <a:r>
              <a:rPr lang="en-US" sz="2400" dirty="0" err="1" smtClean="0"/>
              <a:t>millones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individuos</a:t>
            </a:r>
            <a:r>
              <a:rPr lang="en-US" sz="2400" dirty="0" smtClean="0"/>
              <a:t> y </a:t>
            </a:r>
            <a:r>
              <a:rPr lang="en-US" sz="2400" dirty="0" err="1" smtClean="0"/>
              <a:t>pequeñas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Su </a:t>
            </a:r>
            <a:r>
              <a:rPr lang="en-US" sz="2400" dirty="0" err="1" smtClean="0"/>
              <a:t>objetivo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reinventar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empresas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hacer</a:t>
            </a:r>
            <a:r>
              <a:rPr lang="en-US" sz="2400" dirty="0" smtClean="0"/>
              <a:t> con </a:t>
            </a:r>
            <a:r>
              <a:rPr lang="en-US" sz="2400" dirty="0" err="1" smtClean="0"/>
              <a:t>sus</a:t>
            </a:r>
            <a:r>
              <a:rPr lang="en-US" sz="2400" dirty="0" smtClean="0"/>
              <a:t> </a:t>
            </a:r>
            <a:r>
              <a:rPr lang="en-US" sz="2400" dirty="0" err="1" smtClean="0"/>
              <a:t>contenidos</a:t>
            </a:r>
            <a:r>
              <a:rPr lang="en-US" sz="2400" dirty="0" smtClean="0"/>
              <a:t> a </a:t>
            </a:r>
            <a:r>
              <a:rPr lang="en-US" sz="2400" dirty="0" err="1" smtClean="0"/>
              <a:t>través</a:t>
            </a:r>
            <a:r>
              <a:rPr lang="en-US" sz="2400" dirty="0" smtClean="0"/>
              <a:t> de Box de </a:t>
            </a:r>
            <a:r>
              <a:rPr lang="en-US" sz="2400" dirty="0" err="1" smtClean="0"/>
              <a:t>gestión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contenidos</a:t>
            </a:r>
            <a:r>
              <a:rPr lang="en-US" sz="2400" dirty="0" smtClean="0"/>
              <a:t>, </a:t>
            </a:r>
            <a:r>
              <a:rPr lang="en-US" sz="2400" dirty="0" err="1" smtClean="0"/>
              <a:t>nube</a:t>
            </a:r>
            <a:r>
              <a:rPr lang="en-US" sz="2400" dirty="0" smtClean="0"/>
              <a:t> de </a:t>
            </a:r>
            <a:r>
              <a:rPr lang="en-US" sz="2400" dirty="0" err="1" smtClean="0"/>
              <a:t>plataforma</a:t>
            </a:r>
            <a:r>
              <a:rPr lang="en-US" sz="2400" dirty="0" smtClean="0"/>
              <a:t>, </a:t>
            </a:r>
            <a:r>
              <a:rPr lang="en-US" sz="2400" dirty="0" err="1" smtClean="0"/>
              <a:t>hecho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un </a:t>
            </a:r>
            <a:r>
              <a:rPr lang="en-US" sz="2400" dirty="0" err="1" smtClean="0"/>
              <a:t>nuevo</a:t>
            </a:r>
            <a:r>
              <a:rPr lang="en-US" sz="2400" dirty="0" smtClean="0"/>
              <a:t>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trabajador</a:t>
            </a:r>
            <a:r>
              <a:rPr lang="en-US" sz="2400" dirty="0" smtClean="0"/>
              <a:t>, un </a:t>
            </a:r>
            <a:r>
              <a:rPr lang="en-US" sz="2400" dirty="0" err="1" smtClean="0"/>
              <a:t>nuevo</a:t>
            </a:r>
            <a:r>
              <a:rPr lang="en-US" sz="2400" dirty="0" smtClean="0"/>
              <a:t>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lugar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trabajo</a:t>
            </a:r>
            <a:r>
              <a:rPr lang="en-US" sz="2400" dirty="0" smtClean="0"/>
              <a:t> y un </a:t>
            </a:r>
            <a:r>
              <a:rPr lang="en-US" sz="2400" dirty="0" err="1" smtClean="0"/>
              <a:t>nuevo</a:t>
            </a:r>
            <a:r>
              <a:rPr lang="en-US" sz="2400" dirty="0" smtClean="0"/>
              <a:t>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. </a:t>
            </a:r>
            <a:endParaRPr lang="es-EC" sz="24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4359" t="19496" r="69835" b="74697"/>
          <a:stretch>
            <a:fillRect/>
          </a:stretch>
        </p:blipFill>
        <p:spPr bwMode="auto">
          <a:xfrm>
            <a:off x="928662" y="357166"/>
            <a:ext cx="1714512" cy="857256"/>
          </a:xfrm>
          <a:prstGeom prst="flowChartMagneticTape">
            <a:avLst/>
          </a:prstGeom>
          <a:noFill/>
          <a:ln w="57150">
            <a:solidFill>
              <a:schemeClr val="accent4">
                <a:lumMod val="50000"/>
              </a:schemeClr>
            </a:solidFill>
            <a:prstDash val="sysDash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ufuncion.com/images/write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496000" cy="4788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 smtClean="0"/>
              <a:t>      </a:t>
            </a:r>
            <a:r>
              <a:rPr lang="es-ES" sz="1900" b="1" dirty="0" err="1" smtClean="0"/>
              <a:t>Writely</a:t>
            </a:r>
            <a:r>
              <a:rPr lang="es-ES" sz="1900" dirty="0" smtClean="0"/>
              <a:t> es una novedosa aplicación web que actúa como procesador de textos. Uno de sus principales atractivos es la posibilidad de subir tus propios archivos .</a:t>
            </a:r>
            <a:r>
              <a:rPr lang="es-ES" sz="1900" dirty="0" err="1" smtClean="0"/>
              <a:t>doc</a:t>
            </a:r>
            <a:r>
              <a:rPr lang="es-ES" sz="1900" dirty="0" smtClean="0"/>
              <a:t> y editarlos directamente en línea, sin necesidad de tener instalado ningún programa adicional.</a:t>
            </a:r>
            <a:endParaRPr lang="es-EC" sz="1900" dirty="0" smtClean="0"/>
          </a:p>
          <a:p>
            <a:pPr>
              <a:buNone/>
            </a:pPr>
            <a:r>
              <a:rPr lang="es-ES" sz="1900" dirty="0" smtClean="0"/>
              <a:t>      En realidad </a:t>
            </a:r>
            <a:r>
              <a:rPr lang="es-ES" sz="1900" dirty="0" err="1" smtClean="0"/>
              <a:t>Writely</a:t>
            </a:r>
            <a:r>
              <a:rPr lang="es-ES" sz="1900" dirty="0" smtClean="0"/>
              <a:t> es mucho más. Te permite crear un archivo desde cero, o subir un archivo </a:t>
            </a:r>
            <a:r>
              <a:rPr lang="es-ES" sz="1900" dirty="0" err="1" smtClean="0"/>
              <a:t>html</a:t>
            </a:r>
            <a:r>
              <a:rPr lang="es-ES" sz="1900" dirty="0" smtClean="0"/>
              <a:t>, </a:t>
            </a:r>
            <a:r>
              <a:rPr lang="es-ES" sz="1900" dirty="0" err="1" smtClean="0"/>
              <a:t>doc</a:t>
            </a:r>
            <a:r>
              <a:rPr lang="es-ES" sz="1900" dirty="0" smtClean="0"/>
              <a:t> o en texto plano, editarlo, guardarlo, enviarlo por email y exportarlo en el formato que quieras, e incluso comprimirlo.</a:t>
            </a:r>
            <a:endParaRPr lang="es-EC" sz="1900" dirty="0" smtClean="0"/>
          </a:p>
          <a:p>
            <a:pPr>
              <a:buNone/>
            </a:pPr>
            <a:r>
              <a:rPr lang="es-ES" sz="1900" dirty="0" smtClean="0"/>
              <a:t>      Otra de las grandes bazas de esta aplicación es el sistema de permisos, que facilita a varios autores la </a:t>
            </a:r>
            <a:r>
              <a:rPr lang="es-ES" sz="1900" dirty="0" err="1" smtClean="0"/>
              <a:t>edicion</a:t>
            </a:r>
            <a:r>
              <a:rPr lang="es-ES" sz="1900" dirty="0" smtClean="0"/>
              <a:t> de un documento. Un buen uso de esta herramienta web sería un wiki avanzado.</a:t>
            </a:r>
            <a:endParaRPr lang="es-EC" sz="1900" dirty="0" smtClean="0"/>
          </a:p>
          <a:p>
            <a:pPr>
              <a:buNone/>
            </a:pPr>
            <a:r>
              <a:rPr lang="es-ES" sz="1900" dirty="0" smtClean="0"/>
              <a:t>       La interfaz de la aplicación, muy amable, es otro punto y está escrita en </a:t>
            </a:r>
            <a:r>
              <a:rPr lang="es-ES" sz="1900" dirty="0" err="1" smtClean="0"/>
              <a:t>Ajax</a:t>
            </a:r>
            <a:r>
              <a:rPr lang="es-ES" sz="1900" dirty="0" smtClean="0"/>
              <a:t>, por lo que la interactividad con el usuario está asegurada.</a:t>
            </a:r>
            <a:endParaRPr lang="es-EC" sz="1900" dirty="0" smtClean="0"/>
          </a:p>
          <a:p>
            <a:pPr>
              <a:buNone/>
            </a:pPr>
            <a:r>
              <a:rPr lang="es-ES" sz="1900" dirty="0" smtClean="0"/>
              <a:t>       La aplicación se mantiene en beta, pero no admiten más registros, debido a la avalancha de peticiones que han recibido, aunque puedes dejar tu email y esperar a que te contesten. Por ahora la beta se mantiene gratuita, y en un futuro se plantea abrir dos versiones con diferentes características, una gratuita y otra de pago.</a:t>
            </a:r>
            <a:endParaRPr lang="es-EC" sz="1900" dirty="0"/>
          </a:p>
        </p:txBody>
      </p:sp>
      <p:pic>
        <p:nvPicPr>
          <p:cNvPr id="27650" name="Picture 2" descr="http://img.genbeta.com/Write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2643206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8750" t="28125" r="17968" b="6597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71678"/>
            <a:ext cx="7992000" cy="356400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1400" dirty="0" smtClean="0"/>
              <a:t>       </a:t>
            </a:r>
            <a:r>
              <a:rPr lang="es-ES" sz="2000" dirty="0" err="1" smtClean="0"/>
              <a:t>YubNub</a:t>
            </a:r>
            <a:r>
              <a:rPr lang="es-ES" sz="2000" dirty="0" smtClean="0"/>
              <a:t> es una línea de comandos para la web. Después de su puesta en marcha de su navegador, simplemente escribe "</a:t>
            </a:r>
            <a:r>
              <a:rPr lang="es-ES" sz="2000" dirty="0" err="1" smtClean="0"/>
              <a:t>gim</a:t>
            </a:r>
            <a:r>
              <a:rPr lang="es-ES" sz="2000" dirty="0" smtClean="0"/>
              <a:t> </a:t>
            </a:r>
            <a:r>
              <a:rPr lang="es-ES" sz="2000" dirty="0" err="1" smtClean="0"/>
              <a:t>porsche</a:t>
            </a:r>
            <a:r>
              <a:rPr lang="es-ES" sz="2000" dirty="0" smtClean="0"/>
              <a:t> 911" para hacer un Google Búsqueda de imágenes de fotos de coches deportivos </a:t>
            </a:r>
            <a:r>
              <a:rPr lang="es-ES" sz="2000" dirty="0" err="1" smtClean="0"/>
              <a:t>Porsche</a:t>
            </a:r>
            <a:r>
              <a:rPr lang="es-ES" sz="2000" dirty="0" smtClean="0"/>
              <a:t> 911. </a:t>
            </a:r>
            <a:endParaRPr lang="es-ES" sz="2000" dirty="0" smtClean="0"/>
          </a:p>
          <a:p>
            <a:pPr>
              <a:lnSpc>
                <a:spcPct val="150000"/>
              </a:lnSpc>
              <a:buNone/>
            </a:pPr>
            <a:r>
              <a:rPr lang="es-ES" sz="2000" dirty="0" smtClean="0"/>
              <a:t> </a:t>
            </a:r>
            <a:r>
              <a:rPr lang="es-ES" sz="2000" dirty="0" smtClean="0"/>
              <a:t>     </a:t>
            </a:r>
            <a:r>
              <a:rPr lang="es-ES" sz="2000" dirty="0" smtClean="0"/>
              <a:t>Tipo </a:t>
            </a:r>
            <a:r>
              <a:rPr lang="es-ES" sz="2000" dirty="0" smtClean="0"/>
              <a:t>"al azar 49" para volver números aleatorios entre 1 y 49, cortesía de random.org. Y lo mejor de todo, usted puede hacer un nuevo comando, dando una </a:t>
            </a:r>
            <a:r>
              <a:rPr lang="es-ES" sz="2000" dirty="0" err="1" smtClean="0"/>
              <a:t>YubNub</a:t>
            </a:r>
            <a:r>
              <a:rPr lang="es-ES" sz="2000" dirty="0" smtClean="0"/>
              <a:t> URL adecuada.</a:t>
            </a:r>
            <a:endParaRPr lang="es-EC" sz="1400" dirty="0" smtClean="0"/>
          </a:p>
          <a:p>
            <a:pPr>
              <a:buNone/>
            </a:pPr>
            <a:endParaRPr lang="es-EC" sz="2400" dirty="0"/>
          </a:p>
        </p:txBody>
      </p:sp>
      <p:pic>
        <p:nvPicPr>
          <p:cNvPr id="31746" name="Picture 2" descr="http://images.pcworld.com/news/graphics/149850-yubnub.jpg"/>
          <p:cNvPicPr>
            <a:picLocks noChangeAspect="1" noChangeArrowheads="1"/>
          </p:cNvPicPr>
          <p:nvPr/>
        </p:nvPicPr>
        <p:blipFill>
          <a:blip r:embed="rId2" cstate="print"/>
          <a:srcRect t="21821" b="36318"/>
          <a:stretch>
            <a:fillRect/>
          </a:stretch>
        </p:blipFill>
        <p:spPr bwMode="auto">
          <a:xfrm>
            <a:off x="928662" y="285728"/>
            <a:ext cx="3460120" cy="118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857364"/>
            <a:ext cx="8100000" cy="4320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     </a:t>
            </a:r>
            <a:r>
              <a:rPr lang="es-ES" dirty="0" smtClean="0"/>
              <a:t> Es </a:t>
            </a:r>
            <a:r>
              <a:rPr lang="es-ES" dirty="0" smtClean="0"/>
              <a:t>un motor de búsqueda vertical enfocada en las personas, empresas, y las relaciones entre ellos.</a:t>
            </a:r>
          </a:p>
          <a:p>
            <a:pPr>
              <a:buNone/>
            </a:pPr>
            <a:r>
              <a:rPr lang="es-EC" dirty="0" smtClean="0"/>
              <a:t>     Zoom </a:t>
            </a:r>
            <a:r>
              <a:rPr lang="es-EC" dirty="0" err="1" smtClean="0"/>
              <a:t>Information</a:t>
            </a:r>
            <a:r>
              <a:rPr lang="es-EC" dirty="0" smtClean="0"/>
              <a:t> Inc. fue fundada por Jonathan </a:t>
            </a:r>
            <a:r>
              <a:rPr lang="es-EC" dirty="0" err="1" smtClean="0"/>
              <a:t>Stern</a:t>
            </a:r>
            <a:r>
              <a:rPr lang="es-EC" dirty="0" smtClean="0"/>
              <a:t> en 2000, los inversionistas de la compañía incluyen </a:t>
            </a:r>
            <a:r>
              <a:rPr lang="es-EC" dirty="0" err="1" smtClean="0"/>
              <a:t>Venrock</a:t>
            </a:r>
            <a:r>
              <a:rPr lang="es-EC" dirty="0" smtClean="0"/>
              <a:t> </a:t>
            </a:r>
            <a:r>
              <a:rPr lang="es-EC" dirty="0" err="1" smtClean="0"/>
              <a:t>Associates</a:t>
            </a:r>
            <a:r>
              <a:rPr lang="es-EC" dirty="0" smtClean="0"/>
              <a:t> y Capital Vulcano. 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err="1" smtClean="0"/>
              <a:t>ZoomInfo</a:t>
            </a:r>
            <a:r>
              <a:rPr lang="es-EC" dirty="0" smtClean="0"/>
              <a:t> </a:t>
            </a:r>
            <a:r>
              <a:rPr lang="es-EC" dirty="0" err="1" smtClean="0"/>
              <a:t>tmabién</a:t>
            </a:r>
            <a:r>
              <a:rPr lang="es-EC" dirty="0" smtClean="0"/>
              <a:t> permite a los usuarios a colaborar en la construcción de su contenido, aportando información a sus propios perfiles o la construcción de otros nuevos donde no lo hay. Su base de datos contiene 45 millones de perfiles de los profesionales de negocios y 5 millones de perfiles de empresas.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La compañía se basa alrededor de 4,5 millones de usuarios mensuales y genera alrededor de $ 12 millones en los ingresos de sus servicios de pago de la suscripción.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34818" name="Picture 2" descr="http://t1.gstatic.com/images?q=tbn:Fwi1MzqmwQ1YkM:http://www.zoominfo.com/About/m/press-kit/zoominfo_large.gif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4643470" cy="8572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revolum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8" y="142852"/>
            <a:ext cx="8993336" cy="66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857364"/>
            <a:ext cx="8101124" cy="4525963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EC" sz="2800" b="1" dirty="0" smtClean="0"/>
              <a:t>    </a:t>
            </a:r>
            <a:r>
              <a:rPr lang="es-EC" sz="2400" b="1" dirty="0" err="1" smtClean="0"/>
              <a:t>PureVolume</a:t>
            </a:r>
            <a:r>
              <a:rPr lang="es-EC" sz="2400" dirty="0" smtClean="0"/>
              <a:t> </a:t>
            </a:r>
            <a:r>
              <a:rPr lang="es-EC" sz="2400" dirty="0" smtClean="0"/>
              <a:t>(Formalmente </a:t>
            </a:r>
            <a:r>
              <a:rPr lang="es-EC" sz="2400" b="1" dirty="0" err="1" smtClean="0"/>
              <a:t>Unborn</a:t>
            </a:r>
            <a:r>
              <a:rPr lang="es-EC" sz="2400" b="1" dirty="0" smtClean="0"/>
              <a:t> Media</a:t>
            </a:r>
            <a:r>
              <a:rPr lang="es-EC" sz="2400" dirty="0" smtClean="0"/>
              <a:t>) es un sitio web que permite la carga y reproducción de archivos de música, así como las redes sociales. Fue creado en 2003 por </a:t>
            </a:r>
            <a:r>
              <a:rPr lang="es-EC" sz="2400" dirty="0" err="1" smtClean="0"/>
              <a:t>Brett</a:t>
            </a:r>
            <a:r>
              <a:rPr lang="es-EC" sz="2400" dirty="0" smtClean="0"/>
              <a:t> </a:t>
            </a:r>
            <a:r>
              <a:rPr lang="es-EC" sz="2400" dirty="0" err="1" smtClean="0"/>
              <a:t>Woitunski</a:t>
            </a:r>
            <a:r>
              <a:rPr lang="es-EC" sz="2400" dirty="0" smtClean="0"/>
              <a:t>, Hudson </a:t>
            </a:r>
            <a:r>
              <a:rPr lang="es-EC" sz="2400" dirty="0" err="1" smtClean="0"/>
              <a:t>Nate</a:t>
            </a:r>
            <a:r>
              <a:rPr lang="es-EC" sz="2400" dirty="0" smtClean="0"/>
              <a:t>, y </a:t>
            </a:r>
            <a:r>
              <a:rPr lang="es-EC" sz="2400" dirty="0" err="1" smtClean="0"/>
              <a:t>Pavao</a:t>
            </a:r>
            <a:r>
              <a:rPr lang="es-EC" sz="2400" dirty="0" smtClean="0"/>
              <a:t> Mitchell, todos de la Universidad de Massachusetts Lowell. Fue adquirido por </a:t>
            </a:r>
            <a:r>
              <a:rPr lang="es-EC" sz="2400" dirty="0" err="1" smtClean="0"/>
              <a:t>Buzz</a:t>
            </a:r>
            <a:r>
              <a:rPr lang="es-EC" sz="2400" dirty="0" smtClean="0"/>
              <a:t> Media en 2010.</a:t>
            </a:r>
          </a:p>
          <a:p>
            <a:pPr algn="just">
              <a:buNone/>
            </a:pPr>
            <a:r>
              <a:rPr lang="es-EC" sz="2400" dirty="0" smtClean="0"/>
              <a:t>  </a:t>
            </a:r>
            <a:r>
              <a:rPr lang="es-EC" sz="2400" dirty="0" smtClean="0"/>
              <a:t>   </a:t>
            </a:r>
            <a:r>
              <a:rPr lang="es-EC" sz="2400" dirty="0" smtClean="0"/>
              <a:t>La atención se centra en la promoción de grupos musicales y artistas "</a:t>
            </a:r>
            <a:r>
              <a:rPr lang="es-EC" sz="2400" dirty="0" err="1" smtClean="0"/>
              <a:t>Indie</a:t>
            </a:r>
            <a:r>
              <a:rPr lang="es-EC" sz="2400" dirty="0" smtClean="0"/>
              <a:t>", es decir, aquellos que no están en la corriente principal. </a:t>
            </a:r>
          </a:p>
          <a:p>
            <a:pPr algn="just">
              <a:buNone/>
            </a:pPr>
            <a:r>
              <a:rPr lang="es-EC" sz="2400" dirty="0" smtClean="0"/>
              <a:t>   </a:t>
            </a:r>
            <a:r>
              <a:rPr lang="es-EC" sz="2400" dirty="0" smtClean="0"/>
              <a:t>  </a:t>
            </a:r>
            <a:r>
              <a:rPr lang="es-EC" sz="2400" dirty="0" smtClean="0"/>
              <a:t>Las Sellos discográficos usan </a:t>
            </a:r>
            <a:r>
              <a:rPr lang="es-EC" sz="2400" dirty="0" err="1" smtClean="0"/>
              <a:t>PureVolume</a:t>
            </a:r>
            <a:r>
              <a:rPr lang="es-EC" sz="2400" dirty="0" smtClean="0"/>
              <a:t> para promover a sus artistas e incluso buscar otros nuevos para firmar.</a:t>
            </a:r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40962" name="Picture 2" descr="http://www.laponto.com.ar/Imagenes/pure-volume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848100" cy="112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ot runn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8" y="142852"/>
            <a:ext cx="8977312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00240"/>
            <a:ext cx="8100000" cy="4104000"/>
          </a:xfrm>
          <a:effectLst>
            <a:glow rad="228600">
              <a:schemeClr val="tx1">
                <a:lumMod val="95000"/>
                <a:lumOff val="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C" dirty="0" smtClean="0"/>
              <a:t>    </a:t>
            </a:r>
            <a:r>
              <a:rPr lang="es-EC" sz="2600" dirty="0" smtClean="0"/>
              <a:t>Con sede en Los Ángeles, </a:t>
            </a:r>
            <a:r>
              <a:rPr lang="es-EC" sz="2600" b="1" dirty="0" smtClean="0"/>
              <a:t>Spot </a:t>
            </a:r>
            <a:r>
              <a:rPr lang="es-EC" sz="2600" b="1" dirty="0" err="1" smtClean="0"/>
              <a:t>Runner</a:t>
            </a:r>
            <a:r>
              <a:rPr lang="es-EC" sz="2600" dirty="0" smtClean="0"/>
              <a:t> desarrolla plataformas tecnológicas y ofrece servicios de publicidad en vídeo, transmisión, cable y video en línea</a:t>
            </a:r>
            <a:r>
              <a:rPr lang="es-EC" sz="2600" dirty="0" smtClean="0"/>
              <a:t>.</a:t>
            </a:r>
          </a:p>
          <a:p>
            <a:pPr>
              <a:buNone/>
            </a:pPr>
            <a:endParaRPr lang="es-EC" sz="2600" dirty="0" smtClean="0"/>
          </a:p>
          <a:p>
            <a:pPr>
              <a:buNone/>
            </a:pPr>
            <a:r>
              <a:rPr lang="es-EC" sz="2600" dirty="0" smtClean="0"/>
              <a:t>    La misión de Spot </a:t>
            </a:r>
            <a:r>
              <a:rPr lang="es-EC" sz="2600" dirty="0" err="1" smtClean="0"/>
              <a:t>Runner</a:t>
            </a:r>
            <a:r>
              <a:rPr lang="es-EC" sz="2600" dirty="0" smtClean="0"/>
              <a:t> es aprovechar la tecnología y los datos para transformar la publicidad, forma en que se creó, planeó, comprar, vender y optimizado con el fin de maximizar el valor, a escala, para los propietarios de los medios de comunicación, agencias y anunciantes. </a:t>
            </a:r>
            <a:endParaRPr lang="es-EC" sz="2600" dirty="0"/>
          </a:p>
        </p:txBody>
      </p:sp>
      <p:pic>
        <p:nvPicPr>
          <p:cNvPr id="39938" name="Picture 2" descr="http://media.marketwire.com/attachments/200706/346438_spotrunner_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3071834" cy="108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logg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43953" cy="65198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000240"/>
            <a:ext cx="8424000" cy="4284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s-EC" sz="2600" b="1" dirty="0" smtClean="0"/>
              <a:t>    </a:t>
            </a:r>
            <a:r>
              <a:rPr lang="es-EC" sz="2600" b="1" dirty="0" smtClean="0"/>
              <a:t> </a:t>
            </a:r>
            <a:r>
              <a:rPr lang="es-EC" sz="2100" b="1" dirty="0" err="1" smtClean="0"/>
              <a:t>Blogger</a:t>
            </a:r>
            <a:r>
              <a:rPr lang="es-EC" sz="2100" dirty="0" smtClean="0"/>
              <a:t> </a:t>
            </a:r>
            <a:r>
              <a:rPr lang="es-EC" sz="2100" dirty="0" smtClean="0"/>
              <a:t>es un servicio creado por </a:t>
            </a:r>
            <a:r>
              <a:rPr lang="es-EC" sz="2100" dirty="0" err="1" smtClean="0"/>
              <a:t>Pyra</a:t>
            </a:r>
            <a:r>
              <a:rPr lang="es-EC" sz="2100" dirty="0" smtClean="0"/>
              <a:t> Labs para crear y publicar una bitácora en línea. El usuario no tiene que escribir ningún código o instalar programas de servidor o de scripting. Blogger acepta para el alojamiento de las bitácoras su propio servidor (</a:t>
            </a:r>
            <a:r>
              <a:rPr lang="es-EC" sz="2100" dirty="0" err="1" smtClean="0"/>
              <a:t>Blogspot</a:t>
            </a:r>
            <a:r>
              <a:rPr lang="es-EC" sz="2100" dirty="0" smtClean="0"/>
              <a:t>) o el servidor que el usuario especifique (FTP o SFTP</a:t>
            </a:r>
            <a:r>
              <a:rPr lang="es-EC" sz="2100" dirty="0" smtClean="0"/>
              <a:t>).</a:t>
            </a:r>
          </a:p>
          <a:p>
            <a:pPr>
              <a:lnSpc>
                <a:spcPct val="110000"/>
              </a:lnSpc>
              <a:buNone/>
            </a:pPr>
            <a:r>
              <a:rPr lang="es-EC" sz="2100" dirty="0" smtClean="0"/>
              <a:t>      </a:t>
            </a:r>
            <a:r>
              <a:rPr lang="es-EC" sz="2100" dirty="0" smtClean="0"/>
              <a:t>La actualización al nuevo Blogger requiere el registro de una cuenta de Google e incluye, entre otras mejoras, el servicio de etiquetado de artículos y una mejora en la interfaz de edición y publicación de artículos. </a:t>
            </a:r>
            <a:endParaRPr lang="es-EC" sz="2100" dirty="0" smtClean="0"/>
          </a:p>
          <a:p>
            <a:pPr>
              <a:lnSpc>
                <a:spcPct val="110000"/>
              </a:lnSpc>
              <a:buNone/>
            </a:pPr>
            <a:r>
              <a:rPr lang="es-EC" sz="2100" dirty="0" smtClean="0"/>
              <a:t> </a:t>
            </a:r>
            <a:r>
              <a:rPr lang="es-EC" sz="2100" dirty="0" smtClean="0"/>
              <a:t>     </a:t>
            </a:r>
            <a:r>
              <a:rPr lang="es-EC" sz="2100" dirty="0" smtClean="0"/>
              <a:t>La </a:t>
            </a:r>
            <a:r>
              <a:rPr lang="es-EC" sz="2100" dirty="0" smtClean="0"/>
              <a:t>nueva versión no modifica en absoluto la apariencia de las bitácoras en línea creados en la versión antigua, salvo algunos pequeños problemas con acentos y caracteres especiales como la letra ñ. Una vez actualizado un blog, puede decidirse dar un paso más y actualizar la plantilla, con lo que se perderían las modificaciones realizadas al HTML. </a:t>
            </a:r>
            <a:endParaRPr lang="es-EC" sz="2100" dirty="0" smtClean="0"/>
          </a:p>
          <a:p>
            <a:pPr>
              <a:lnSpc>
                <a:spcPct val="110000"/>
              </a:lnSpc>
              <a:buNone/>
            </a:pPr>
            <a:r>
              <a:rPr lang="es-EC" sz="2100" dirty="0" smtClean="0"/>
              <a:t> </a:t>
            </a:r>
            <a:r>
              <a:rPr lang="es-EC" sz="2100" dirty="0" smtClean="0"/>
              <a:t>     </a:t>
            </a:r>
            <a:r>
              <a:rPr lang="es-EC" sz="2100" dirty="0" smtClean="0"/>
              <a:t>Por </a:t>
            </a:r>
            <a:r>
              <a:rPr lang="es-EC" sz="2100" dirty="0" smtClean="0"/>
              <a:t>ello se recomienda hacer copia de seguridad de la plantilla (y todos los snippets que se hayan ido incluyendo) antes de asimilar el nuevo conjunto de plantillas.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41988" name="Picture 4" descr="http://www.powerpymes.com/wordpress/wp-content/uploads/2009/06/Blogge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810000" cy="114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1748</Words>
  <Application>Microsoft Office PowerPoint</Application>
  <PresentationFormat>Presentación en pantalla (4:3)</PresentationFormat>
  <Paragraphs>50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ICM - 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betalab</dc:creator>
  <cp:lastModifiedBy>betalab</cp:lastModifiedBy>
  <cp:revision>29</cp:revision>
  <dcterms:created xsi:type="dcterms:W3CDTF">2011-01-05T15:47:03Z</dcterms:created>
  <dcterms:modified xsi:type="dcterms:W3CDTF">2011-01-13T16:28:45Z</dcterms:modified>
</cp:coreProperties>
</file>