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Default Extension="bin" ContentType="application/vnd.ms-office.legacyDiagramText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9" r:id="rId2"/>
    <p:sldId id="258" r:id="rId3"/>
    <p:sldId id="264" r:id="rId4"/>
    <p:sldId id="277" r:id="rId5"/>
    <p:sldId id="284" r:id="rId6"/>
    <p:sldId id="285" r:id="rId7"/>
    <p:sldId id="286" r:id="rId8"/>
    <p:sldId id="283" r:id="rId9"/>
    <p:sldId id="280" r:id="rId10"/>
    <p:sldId id="281" r:id="rId11"/>
    <p:sldId id="276" r:id="rId12"/>
    <p:sldId id="279" r:id="rId13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06/relationships/legacyDocTextInfo" Target="legacyDocTextInfo.bin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2988EC-16E5-4F25-93ED-08B1EABB107B}" type="doc">
      <dgm:prSet loTypeId="urn:microsoft.com/office/officeart/2005/8/layout/hList6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s-EC"/>
        </a:p>
      </dgm:t>
    </dgm:pt>
    <dgm:pt modelId="{54BFC206-7EE5-4FF9-ADF0-72C597CB8CA1}">
      <dgm:prSet custT="1"/>
      <dgm:spPr/>
      <dgm:t>
        <a:bodyPr/>
        <a:lstStyle/>
        <a:p>
          <a:pPr marL="179388" indent="-179388" algn="l"/>
          <a:r>
            <a:rPr lang="es-ES" sz="3200" dirty="0" smtClean="0"/>
            <a:t>	     * </a:t>
          </a:r>
          <a:r>
            <a:rPr lang="es-ES" sz="2400" dirty="0" smtClean="0"/>
            <a:t>Aumentar la calidad del software</a:t>
          </a:r>
          <a:endParaRPr lang="es-EC" sz="2400" dirty="0" smtClean="0"/>
        </a:p>
      </dgm:t>
    </dgm:pt>
    <dgm:pt modelId="{E11F6454-7185-4E35-BA7F-02BCF0FAE22F}" type="parTrans" cxnId="{70717740-283C-4EBB-BF4D-CED702092293}">
      <dgm:prSet/>
      <dgm:spPr/>
      <dgm:t>
        <a:bodyPr/>
        <a:lstStyle/>
        <a:p>
          <a:endParaRPr lang="es-EC"/>
        </a:p>
      </dgm:t>
    </dgm:pt>
    <dgm:pt modelId="{AC0DCC87-2E5D-45E0-BB54-A0FB53433B73}" type="sibTrans" cxnId="{70717740-283C-4EBB-BF4D-CED702092293}">
      <dgm:prSet/>
      <dgm:spPr/>
      <dgm:t>
        <a:bodyPr/>
        <a:lstStyle/>
        <a:p>
          <a:endParaRPr lang="es-EC"/>
        </a:p>
      </dgm:t>
    </dgm:pt>
    <dgm:pt modelId="{30F797A9-5A64-438C-80F3-0F2B3983D95C}">
      <dgm:prSet custT="1"/>
      <dgm:spPr/>
      <dgm:t>
        <a:bodyPr/>
        <a:lstStyle/>
        <a:p>
          <a:pPr marL="179388" indent="-179388" algn="l"/>
          <a:r>
            <a:rPr lang="es-ES" sz="3200" dirty="0" smtClean="0"/>
            <a:t>	        *</a:t>
          </a:r>
        </a:p>
        <a:p>
          <a:pPr marL="179388" indent="-179388" algn="l"/>
          <a:r>
            <a:rPr lang="es-ES" sz="3200" dirty="0" smtClean="0"/>
            <a:t> </a:t>
          </a:r>
          <a:r>
            <a:rPr lang="es-ES" sz="2400" dirty="0" smtClean="0"/>
            <a:t>Reducir el tiempo y costo de desarrollo  y mantenimiento</a:t>
          </a:r>
        </a:p>
      </dgm:t>
    </dgm:pt>
    <dgm:pt modelId="{E06A6E32-DBA7-4010-B414-DA72B2AD9C1A}" type="parTrans" cxnId="{625DB613-D509-45AE-8694-387AB58F9F0F}">
      <dgm:prSet/>
      <dgm:spPr/>
      <dgm:t>
        <a:bodyPr/>
        <a:lstStyle/>
        <a:p>
          <a:endParaRPr lang="es-EC"/>
        </a:p>
      </dgm:t>
    </dgm:pt>
    <dgm:pt modelId="{6940A535-94B3-42FF-8BDE-195B862C90AE}" type="sibTrans" cxnId="{625DB613-D509-45AE-8694-387AB58F9F0F}">
      <dgm:prSet/>
      <dgm:spPr/>
      <dgm:t>
        <a:bodyPr/>
        <a:lstStyle/>
        <a:p>
          <a:endParaRPr lang="es-EC"/>
        </a:p>
      </dgm:t>
    </dgm:pt>
    <dgm:pt modelId="{9D0DDA5D-D80F-4998-A39C-71C4491C0BF4}">
      <dgm:prSet custT="1"/>
      <dgm:spPr/>
      <dgm:t>
        <a:bodyPr/>
        <a:lstStyle/>
        <a:p>
          <a:r>
            <a:rPr lang="es-ES" sz="3100" dirty="0" smtClean="0"/>
            <a:t> *</a:t>
          </a:r>
        </a:p>
        <a:p>
          <a:r>
            <a:rPr lang="es-ES" sz="2800" dirty="0" smtClean="0"/>
            <a:t>Mejorar la planificación de un proyecto</a:t>
          </a:r>
          <a:endParaRPr lang="es-EC" sz="2800" dirty="0"/>
        </a:p>
      </dgm:t>
    </dgm:pt>
    <dgm:pt modelId="{BB93367D-B697-48E2-B954-88C08B4F2D0C}" type="parTrans" cxnId="{873EE372-CBA0-4022-9DF3-D1527A8E2AEB}">
      <dgm:prSet/>
      <dgm:spPr/>
      <dgm:t>
        <a:bodyPr/>
        <a:lstStyle/>
        <a:p>
          <a:endParaRPr lang="es-EC"/>
        </a:p>
      </dgm:t>
    </dgm:pt>
    <dgm:pt modelId="{FAD275FD-C172-406D-898D-452586ED56F2}" type="sibTrans" cxnId="{873EE372-CBA0-4022-9DF3-D1527A8E2AEB}">
      <dgm:prSet/>
      <dgm:spPr/>
      <dgm:t>
        <a:bodyPr/>
        <a:lstStyle/>
        <a:p>
          <a:endParaRPr lang="es-EC"/>
        </a:p>
      </dgm:t>
    </dgm:pt>
    <dgm:pt modelId="{7EA64BD6-9A6E-4F5F-8104-0B85FEB8E4E1}" type="pres">
      <dgm:prSet presAssocID="{B42988EC-16E5-4F25-93ED-08B1EABB107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5B6EB5DE-F3A9-46C5-8224-11A2FC14DF7C}" type="pres">
      <dgm:prSet presAssocID="{30F797A9-5A64-438C-80F3-0F2B3983D95C}" presName="node" presStyleLbl="node1" presStyleIdx="0" presStyleCnt="3" custScaleX="43577" custScaleY="64470" custLinFactX="78396" custLinFactNeighborX="100000" custLinFactNeighborY="947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9983DE7-4DA9-4D9A-B4D2-36304B81473E}" type="pres">
      <dgm:prSet presAssocID="{6940A535-94B3-42FF-8BDE-195B862C90AE}" presName="sibTrans" presStyleCnt="0"/>
      <dgm:spPr/>
      <dgm:t>
        <a:bodyPr/>
        <a:lstStyle/>
        <a:p>
          <a:endParaRPr lang="es-EC"/>
        </a:p>
      </dgm:t>
    </dgm:pt>
    <dgm:pt modelId="{A48FB325-38F1-48E0-8265-70690C0B328E}" type="pres">
      <dgm:prSet presAssocID="{9D0DDA5D-D80F-4998-A39C-71C4491C0BF4}" presName="node" presStyleLbl="node1" presStyleIdx="1" presStyleCnt="3" custScaleX="44334" custScaleY="71577" custLinFactX="-6207" custLinFactNeighborX="-100000" custLinFactNeighborY="947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2710426-9352-46FF-B68C-D98749372605}" type="pres">
      <dgm:prSet presAssocID="{FAD275FD-C172-406D-898D-452586ED56F2}" presName="sibTrans" presStyleCnt="0"/>
      <dgm:spPr/>
      <dgm:t>
        <a:bodyPr/>
        <a:lstStyle/>
        <a:p>
          <a:endParaRPr lang="es-EC"/>
        </a:p>
      </dgm:t>
    </dgm:pt>
    <dgm:pt modelId="{7DE10780-E37B-448A-AD32-E10EE6190A2A}" type="pres">
      <dgm:prSet presAssocID="{54BFC206-7EE5-4FF9-ADF0-72C597CB8CA1}" presName="node" presStyleLbl="node1" presStyleIdx="2" presStyleCnt="3" custScaleX="34139" custScaleY="75277" custLinFactX="-200000" custLinFactNeighborX="-271989" custLinFactNeighborY="1369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625DB613-D509-45AE-8694-387AB58F9F0F}" srcId="{B42988EC-16E5-4F25-93ED-08B1EABB107B}" destId="{30F797A9-5A64-438C-80F3-0F2B3983D95C}" srcOrd="0" destOrd="0" parTransId="{E06A6E32-DBA7-4010-B414-DA72B2AD9C1A}" sibTransId="{6940A535-94B3-42FF-8BDE-195B862C90AE}"/>
    <dgm:cxn modelId="{70717740-283C-4EBB-BF4D-CED702092293}" srcId="{B42988EC-16E5-4F25-93ED-08B1EABB107B}" destId="{54BFC206-7EE5-4FF9-ADF0-72C597CB8CA1}" srcOrd="2" destOrd="0" parTransId="{E11F6454-7185-4E35-BA7F-02BCF0FAE22F}" sibTransId="{AC0DCC87-2E5D-45E0-BB54-A0FB53433B73}"/>
    <dgm:cxn modelId="{46A7A787-F0A0-43ED-ABC7-F62F373C8464}" type="presOf" srcId="{9D0DDA5D-D80F-4998-A39C-71C4491C0BF4}" destId="{A48FB325-38F1-48E0-8265-70690C0B328E}" srcOrd="0" destOrd="0" presId="urn:microsoft.com/office/officeart/2005/8/layout/hList6"/>
    <dgm:cxn modelId="{0AA2603B-36F8-40CF-A0C0-D8682478FDD5}" type="presOf" srcId="{30F797A9-5A64-438C-80F3-0F2B3983D95C}" destId="{5B6EB5DE-F3A9-46C5-8224-11A2FC14DF7C}" srcOrd="0" destOrd="0" presId="urn:microsoft.com/office/officeart/2005/8/layout/hList6"/>
    <dgm:cxn modelId="{5FAB438C-CBEC-478B-A7E2-A293C7CA3F01}" type="presOf" srcId="{B42988EC-16E5-4F25-93ED-08B1EABB107B}" destId="{7EA64BD6-9A6E-4F5F-8104-0B85FEB8E4E1}" srcOrd="0" destOrd="0" presId="urn:microsoft.com/office/officeart/2005/8/layout/hList6"/>
    <dgm:cxn modelId="{873EE372-CBA0-4022-9DF3-D1527A8E2AEB}" srcId="{B42988EC-16E5-4F25-93ED-08B1EABB107B}" destId="{9D0DDA5D-D80F-4998-A39C-71C4491C0BF4}" srcOrd="1" destOrd="0" parTransId="{BB93367D-B697-48E2-B954-88C08B4F2D0C}" sibTransId="{FAD275FD-C172-406D-898D-452586ED56F2}"/>
    <dgm:cxn modelId="{91212039-52CE-44F2-B95B-12DAFCFC2445}" type="presOf" srcId="{54BFC206-7EE5-4FF9-ADF0-72C597CB8CA1}" destId="{7DE10780-E37B-448A-AD32-E10EE6190A2A}" srcOrd="0" destOrd="0" presId="urn:microsoft.com/office/officeart/2005/8/layout/hList6"/>
    <dgm:cxn modelId="{7EBF4886-0742-4C1D-936A-4EF45AA1ADC9}" type="presParOf" srcId="{7EA64BD6-9A6E-4F5F-8104-0B85FEB8E4E1}" destId="{5B6EB5DE-F3A9-46C5-8224-11A2FC14DF7C}" srcOrd="0" destOrd="0" presId="urn:microsoft.com/office/officeart/2005/8/layout/hList6"/>
    <dgm:cxn modelId="{774B1933-7960-4C58-9818-11093BB54983}" type="presParOf" srcId="{7EA64BD6-9A6E-4F5F-8104-0B85FEB8E4E1}" destId="{69983DE7-4DA9-4D9A-B4D2-36304B81473E}" srcOrd="1" destOrd="0" presId="urn:microsoft.com/office/officeart/2005/8/layout/hList6"/>
    <dgm:cxn modelId="{F17907E3-1BE9-4738-B38B-B6B54E7CAC89}" type="presParOf" srcId="{7EA64BD6-9A6E-4F5F-8104-0B85FEB8E4E1}" destId="{A48FB325-38F1-48E0-8265-70690C0B328E}" srcOrd="2" destOrd="0" presId="urn:microsoft.com/office/officeart/2005/8/layout/hList6"/>
    <dgm:cxn modelId="{6C3B42C6-156E-4D8E-9765-DF85FC753CAA}" type="presParOf" srcId="{7EA64BD6-9A6E-4F5F-8104-0B85FEB8E4E1}" destId="{82710426-9352-46FF-B68C-D98749372605}" srcOrd="3" destOrd="0" presId="urn:microsoft.com/office/officeart/2005/8/layout/hList6"/>
    <dgm:cxn modelId="{96861412-633B-435F-9BE0-1E03299800BE}" type="presParOf" srcId="{7EA64BD6-9A6E-4F5F-8104-0B85FEB8E4E1}" destId="{7DE10780-E37B-448A-AD32-E10EE6190A2A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3B9021-EA97-456D-9FC4-1ED8F67659AB}" type="doc">
      <dgm:prSet loTypeId="urn:microsoft.com/office/officeart/2005/8/layout/arrow2" loCatId="process" qsTypeId="urn:microsoft.com/office/officeart/2005/8/quickstyle/3d1" qsCatId="3D" csTypeId="urn:microsoft.com/office/officeart/2005/8/colors/accent1_2" csCatId="accent1" phldr="1"/>
      <dgm:spPr/>
    </dgm:pt>
    <dgm:pt modelId="{B501AB2C-1450-4765-8170-D1EE4B3A06B4}">
      <dgm:prSet phldrT="[Texto]"/>
      <dgm:spPr/>
      <dgm:t>
        <a:bodyPr>
          <a:scene3d>
            <a:camera prst="orthographicFront"/>
            <a:lightRig rig="brightRoom" dir="t"/>
          </a:scene3d>
          <a:sp3d contourW="6350" prstMaterial="plastic">
            <a:bevelT w="20320" h="20320" prst="angle"/>
            <a:contourClr>
              <a:schemeClr val="accent1">
                <a:tint val="100000"/>
                <a:shade val="100000"/>
                <a:hueMod val="100000"/>
                <a:satMod val="100000"/>
              </a:schemeClr>
            </a:contourClr>
          </a:sp3d>
        </a:bodyPr>
        <a:lstStyle/>
        <a:p>
          <a:r>
            <a:rPr lang="es-EC" b="1" i="1" u="sng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rPr>
            <a:t>OBJETIVOS</a:t>
          </a:r>
          <a:endParaRPr lang="es-EC" b="1" i="1" u="sng" cap="all" spc="0" dirty="0">
            <a:ln/>
            <a:solidFill>
              <a:schemeClr val="accent1"/>
            </a:solidFill>
            <a:effectLst>
              <a:outerShdw blurRad="19685" dist="12700" dir="5400000" algn="tl" rotWithShape="0">
                <a:schemeClr val="accent1">
                  <a:satMod val="130000"/>
                  <a:alpha val="60000"/>
                </a:schemeClr>
              </a:outerShdw>
              <a:reflection blurRad="10000" stA="55000" endPos="48000" dist="500" dir="5400000" sy="-100000" algn="bl" rotWithShape="0"/>
            </a:effectLst>
            <a:latin typeface="+mn-lt"/>
          </a:endParaRPr>
        </a:p>
      </dgm:t>
    </dgm:pt>
    <dgm:pt modelId="{3A6A400D-D9CA-49A0-BC8A-84E8AB077705}" type="parTrans" cxnId="{18FFA15C-2873-4891-B217-7EEA5F4731F1}">
      <dgm:prSet/>
      <dgm:spPr/>
      <dgm:t>
        <a:bodyPr/>
        <a:lstStyle/>
        <a:p>
          <a:endParaRPr lang="es-EC"/>
        </a:p>
      </dgm:t>
    </dgm:pt>
    <dgm:pt modelId="{8ED1FAC2-7133-46BD-88E5-FBE9813F5C79}" type="sibTrans" cxnId="{18FFA15C-2873-4891-B217-7EEA5F4731F1}">
      <dgm:prSet/>
      <dgm:spPr/>
      <dgm:t>
        <a:bodyPr/>
        <a:lstStyle/>
        <a:p>
          <a:endParaRPr lang="es-EC"/>
        </a:p>
      </dgm:t>
    </dgm:pt>
    <dgm:pt modelId="{8BBAAE35-C64D-41AA-9E1B-C3A32141C2B6}">
      <dgm:prSet phldrT="[Texto]" phldr="1"/>
      <dgm:spPr/>
      <dgm:t>
        <a:bodyPr/>
        <a:lstStyle/>
        <a:p>
          <a:endParaRPr lang="es-EC" dirty="0"/>
        </a:p>
      </dgm:t>
    </dgm:pt>
    <dgm:pt modelId="{E2B91F4E-C5BF-47EE-9851-17E088A18D36}" type="sibTrans" cxnId="{3E284121-E7F6-4904-90CB-7EA7675ABA8B}">
      <dgm:prSet/>
      <dgm:spPr/>
      <dgm:t>
        <a:bodyPr/>
        <a:lstStyle/>
        <a:p>
          <a:endParaRPr lang="es-EC"/>
        </a:p>
      </dgm:t>
    </dgm:pt>
    <dgm:pt modelId="{3BF9EAAA-0E76-4E02-A4A3-D236D38AC4D1}" type="parTrans" cxnId="{3E284121-E7F6-4904-90CB-7EA7675ABA8B}">
      <dgm:prSet/>
      <dgm:spPr/>
      <dgm:t>
        <a:bodyPr/>
        <a:lstStyle/>
        <a:p>
          <a:endParaRPr lang="es-EC"/>
        </a:p>
      </dgm:t>
    </dgm:pt>
    <dgm:pt modelId="{B29A1AC2-02A8-4EC3-8F24-7DAD6CAC843B}" type="pres">
      <dgm:prSet presAssocID="{1D3B9021-EA97-456D-9FC4-1ED8F67659AB}" presName="arrowDiagram" presStyleCnt="0">
        <dgm:presLayoutVars>
          <dgm:chMax val="5"/>
          <dgm:dir/>
          <dgm:resizeHandles val="exact"/>
        </dgm:presLayoutVars>
      </dgm:prSet>
      <dgm:spPr/>
    </dgm:pt>
    <dgm:pt modelId="{8119DFF4-2182-46FD-9A54-BA9A3257810F}" type="pres">
      <dgm:prSet presAssocID="{1D3B9021-EA97-456D-9FC4-1ED8F67659AB}" presName="arrow" presStyleLbl="bgShp" presStyleIdx="0" presStyleCnt="1" custScaleX="154674" custLinFactNeighborX="-4337" custLinFactNeighborY="-40000"/>
      <dgm:spPr/>
    </dgm:pt>
    <dgm:pt modelId="{4A523BB3-860C-4898-9C26-3ADF815724F5}" type="pres">
      <dgm:prSet presAssocID="{1D3B9021-EA97-456D-9FC4-1ED8F67659AB}" presName="arrowDiagram2" presStyleCnt="0"/>
      <dgm:spPr/>
    </dgm:pt>
    <dgm:pt modelId="{160EEF36-CDF6-4F49-8D3D-A4FD67B37987}" type="pres">
      <dgm:prSet presAssocID="{8BBAAE35-C64D-41AA-9E1B-C3A32141C2B6}" presName="bullet2a" presStyleLbl="node1" presStyleIdx="0" presStyleCnt="2"/>
      <dgm:spPr/>
    </dgm:pt>
    <dgm:pt modelId="{54B909A5-E76E-437A-9846-D33CD05E241A}" type="pres">
      <dgm:prSet presAssocID="{8BBAAE35-C64D-41AA-9E1B-C3A32141C2B6}" presName="textBox2a" presStyleLbl="revTx" presStyleIdx="0" presStyleCnt="2" custLinFactNeighborX="8498" custLinFactNeighborY="1078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69B2FDF-1F5A-49EB-8595-4797D4EF107A}" type="pres">
      <dgm:prSet presAssocID="{B501AB2C-1450-4765-8170-D1EE4B3A06B4}" presName="bullet2b" presStyleLbl="node1" presStyleIdx="1" presStyleCnt="2"/>
      <dgm:spPr/>
    </dgm:pt>
    <dgm:pt modelId="{08731BFD-3FF3-4318-B7CA-B2E93809E511}" type="pres">
      <dgm:prSet presAssocID="{B501AB2C-1450-4765-8170-D1EE4B3A06B4}" presName="textBox2b" presStyleLbl="revTx" presStyleIdx="1" presStyleCnt="2" custScaleX="472126" custLinFactX="179098" custLinFactNeighborX="200000" custLinFactNeighborY="-5825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579F2C44-C373-4D9F-82B1-F98095AADE55}" type="presOf" srcId="{B501AB2C-1450-4765-8170-D1EE4B3A06B4}" destId="{08731BFD-3FF3-4318-B7CA-B2E93809E511}" srcOrd="0" destOrd="0" presId="urn:microsoft.com/office/officeart/2005/8/layout/arrow2"/>
    <dgm:cxn modelId="{22B50F3B-702E-494C-BAC5-210630210E3A}" type="presOf" srcId="{1D3B9021-EA97-456D-9FC4-1ED8F67659AB}" destId="{B29A1AC2-02A8-4EC3-8F24-7DAD6CAC843B}" srcOrd="0" destOrd="0" presId="urn:microsoft.com/office/officeart/2005/8/layout/arrow2"/>
    <dgm:cxn modelId="{3E284121-E7F6-4904-90CB-7EA7675ABA8B}" srcId="{1D3B9021-EA97-456D-9FC4-1ED8F67659AB}" destId="{8BBAAE35-C64D-41AA-9E1B-C3A32141C2B6}" srcOrd="0" destOrd="0" parTransId="{3BF9EAAA-0E76-4E02-A4A3-D236D38AC4D1}" sibTransId="{E2B91F4E-C5BF-47EE-9851-17E088A18D36}"/>
    <dgm:cxn modelId="{18FFA15C-2873-4891-B217-7EEA5F4731F1}" srcId="{1D3B9021-EA97-456D-9FC4-1ED8F67659AB}" destId="{B501AB2C-1450-4765-8170-D1EE4B3A06B4}" srcOrd="1" destOrd="0" parTransId="{3A6A400D-D9CA-49A0-BC8A-84E8AB077705}" sibTransId="{8ED1FAC2-7133-46BD-88E5-FBE9813F5C79}"/>
    <dgm:cxn modelId="{6DB655F6-0CC1-4A43-AAA1-ACD0CAACD74D}" type="presOf" srcId="{8BBAAE35-C64D-41AA-9E1B-C3A32141C2B6}" destId="{54B909A5-E76E-437A-9846-D33CD05E241A}" srcOrd="0" destOrd="0" presId="urn:microsoft.com/office/officeart/2005/8/layout/arrow2"/>
    <dgm:cxn modelId="{526F8BE9-E192-4AF6-8F80-EFA838C1687A}" type="presParOf" srcId="{B29A1AC2-02A8-4EC3-8F24-7DAD6CAC843B}" destId="{8119DFF4-2182-46FD-9A54-BA9A3257810F}" srcOrd="0" destOrd="0" presId="urn:microsoft.com/office/officeart/2005/8/layout/arrow2"/>
    <dgm:cxn modelId="{F41E7A42-9BE9-4BBD-A500-3FC07726CF60}" type="presParOf" srcId="{B29A1AC2-02A8-4EC3-8F24-7DAD6CAC843B}" destId="{4A523BB3-860C-4898-9C26-3ADF815724F5}" srcOrd="1" destOrd="0" presId="urn:microsoft.com/office/officeart/2005/8/layout/arrow2"/>
    <dgm:cxn modelId="{C56EB3E3-570E-4B68-BECA-3736DB8D1C3C}" type="presParOf" srcId="{4A523BB3-860C-4898-9C26-3ADF815724F5}" destId="{160EEF36-CDF6-4F49-8D3D-A4FD67B37987}" srcOrd="0" destOrd="0" presId="urn:microsoft.com/office/officeart/2005/8/layout/arrow2"/>
    <dgm:cxn modelId="{9D663710-A6CB-48EA-80B1-71647C829B96}" type="presParOf" srcId="{4A523BB3-860C-4898-9C26-3ADF815724F5}" destId="{54B909A5-E76E-437A-9846-D33CD05E241A}" srcOrd="1" destOrd="0" presId="urn:microsoft.com/office/officeart/2005/8/layout/arrow2"/>
    <dgm:cxn modelId="{2221F1FC-6304-4DAD-B33C-6DE8AF059F29}" type="presParOf" srcId="{4A523BB3-860C-4898-9C26-3ADF815724F5}" destId="{769B2FDF-1F5A-49EB-8595-4797D4EF107A}" srcOrd="2" destOrd="0" presId="urn:microsoft.com/office/officeart/2005/8/layout/arrow2"/>
    <dgm:cxn modelId="{BD408DEC-3D16-427C-B2A8-49012B850F05}" type="presParOf" srcId="{4A523BB3-860C-4898-9C26-3ADF815724F5}" destId="{08731BFD-3FF3-4318-B7CA-B2E93809E511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86516A0-32A8-4CBF-9254-98F80E01290C}" type="doc">
      <dgm:prSet loTypeId="urn:microsoft.com/office/officeart/2005/8/layout/vList4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s-EC"/>
        </a:p>
      </dgm:t>
    </dgm:pt>
    <dgm:pt modelId="{AF770107-73FC-4FC7-B094-EF178995427B}">
      <dgm:prSet phldrT="[Texto]" custT="1"/>
      <dgm:spPr/>
      <dgm:t>
        <a:bodyPr/>
        <a:lstStyle/>
        <a:p>
          <a:r>
            <a:rPr kumimoji="0" lang="es-ES" sz="2000" i="0" u="none" strike="noStrike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rPr>
            <a:t>Menor tiempo de mantenimiento</a:t>
          </a:r>
        </a:p>
        <a:p>
          <a:r>
            <a:rPr kumimoji="0" lang="es-ES" sz="2000" i="0" u="none" strike="noStrike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rPr>
            <a:t>Mayor independencia entre análisis, diseño y  programación.</a:t>
          </a:r>
          <a:endParaRPr lang="es-EC" sz="2000" dirty="0"/>
        </a:p>
      </dgm:t>
    </dgm:pt>
    <dgm:pt modelId="{68C14A19-F5F6-415D-B6DE-170A8353963A}" type="parTrans" cxnId="{AA5FCA4B-0360-4B2F-844A-99BC1EEF5B72}">
      <dgm:prSet/>
      <dgm:spPr/>
      <dgm:t>
        <a:bodyPr/>
        <a:lstStyle/>
        <a:p>
          <a:endParaRPr lang="es-EC"/>
        </a:p>
      </dgm:t>
    </dgm:pt>
    <dgm:pt modelId="{3FAF73D8-564A-4ECF-9E9D-42FBEECC2E56}" type="sibTrans" cxnId="{AA5FCA4B-0360-4B2F-844A-99BC1EEF5B72}">
      <dgm:prSet/>
      <dgm:spPr/>
      <dgm:t>
        <a:bodyPr/>
        <a:lstStyle/>
        <a:p>
          <a:endParaRPr lang="es-EC"/>
        </a:p>
      </dgm:t>
    </dgm:pt>
    <dgm:pt modelId="{9B9A6804-7372-4F07-B4E2-B2CD732978D5}">
      <dgm:prSet phldrT="[Texto]" custT="1"/>
      <dgm:spPr/>
      <dgm:t>
        <a:bodyPr/>
        <a:lstStyle/>
        <a:p>
          <a:r>
            <a:rPr kumimoji="0" lang="es-ES" sz="1800" i="0" u="none" strike="noStrike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rPr>
            <a:t>Mayor independencia del análisis y diseño con respecto a un entorno en particular.</a:t>
          </a:r>
        </a:p>
        <a:p>
          <a:r>
            <a:rPr kumimoji="0" lang="es-ES" sz="1800" i="0" u="none" strike="noStrike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rPr>
            <a:t>Trabajar con tareas de mayor nivel que la codificación pura.</a:t>
          </a:r>
          <a:endParaRPr lang="es-EC" sz="1800" dirty="0"/>
        </a:p>
      </dgm:t>
    </dgm:pt>
    <dgm:pt modelId="{0EC2AFB5-7B9A-4F5E-B324-F9ABBB0B1C88}" type="parTrans" cxnId="{BF5D2A7C-CABD-48E7-BA6A-6F78C5B08D8D}">
      <dgm:prSet/>
      <dgm:spPr/>
      <dgm:t>
        <a:bodyPr/>
        <a:lstStyle/>
        <a:p>
          <a:endParaRPr lang="es-EC"/>
        </a:p>
      </dgm:t>
    </dgm:pt>
    <dgm:pt modelId="{C2276218-82CC-405B-97C7-DDCD2216C854}" type="sibTrans" cxnId="{BF5D2A7C-CABD-48E7-BA6A-6F78C5B08D8D}">
      <dgm:prSet/>
      <dgm:spPr/>
      <dgm:t>
        <a:bodyPr/>
        <a:lstStyle/>
        <a:p>
          <a:endParaRPr lang="es-EC"/>
        </a:p>
      </dgm:t>
    </dgm:pt>
    <dgm:pt modelId="{348E05A2-837B-4DE8-8420-7ED45D4F0697}">
      <dgm:prSet phldrT="[Texto]" phldr="1"/>
      <dgm:spPr/>
      <dgm:t>
        <a:bodyPr/>
        <a:lstStyle/>
        <a:p>
          <a:endParaRPr lang="es-EC" sz="1000" dirty="0"/>
        </a:p>
      </dgm:t>
    </dgm:pt>
    <dgm:pt modelId="{0FB75577-0F6F-4E76-A6F4-A28EB7D5F6AD}" type="parTrans" cxnId="{C2F68E11-559A-42C3-8A93-119F9D882044}">
      <dgm:prSet/>
      <dgm:spPr/>
      <dgm:t>
        <a:bodyPr/>
        <a:lstStyle/>
        <a:p>
          <a:endParaRPr lang="es-EC"/>
        </a:p>
      </dgm:t>
    </dgm:pt>
    <dgm:pt modelId="{F531D70E-ACC6-4100-85B5-673674164009}" type="sibTrans" cxnId="{C2F68E11-559A-42C3-8A93-119F9D882044}">
      <dgm:prSet/>
      <dgm:spPr/>
      <dgm:t>
        <a:bodyPr/>
        <a:lstStyle/>
        <a:p>
          <a:endParaRPr lang="es-EC"/>
        </a:p>
      </dgm:t>
    </dgm:pt>
    <dgm:pt modelId="{BC540583-B86C-40A9-88B0-1ABC5F06117F}">
      <dgm:prSet phldrT="[Texto]" phldr="1"/>
      <dgm:spPr/>
      <dgm:t>
        <a:bodyPr/>
        <a:lstStyle/>
        <a:p>
          <a:endParaRPr lang="es-EC" sz="1000" dirty="0"/>
        </a:p>
      </dgm:t>
    </dgm:pt>
    <dgm:pt modelId="{E7B75C67-FA05-42A2-B46D-20041EFDC470}" type="parTrans" cxnId="{EE3AF494-E930-4F0B-A6F8-05E8F3BC5886}">
      <dgm:prSet/>
      <dgm:spPr/>
      <dgm:t>
        <a:bodyPr/>
        <a:lstStyle/>
        <a:p>
          <a:endParaRPr lang="es-EC"/>
        </a:p>
      </dgm:t>
    </dgm:pt>
    <dgm:pt modelId="{2E617C56-99D7-4906-AE6B-551EE21A6BD7}" type="sibTrans" cxnId="{EE3AF494-E930-4F0B-A6F8-05E8F3BC5886}">
      <dgm:prSet/>
      <dgm:spPr/>
      <dgm:t>
        <a:bodyPr/>
        <a:lstStyle/>
        <a:p>
          <a:endParaRPr lang="es-EC"/>
        </a:p>
      </dgm:t>
    </dgm:pt>
    <dgm:pt modelId="{FC54C69C-FACD-4A5D-B088-F1107C5A63E9}">
      <dgm:prSet phldrT="[Texto]" custT="1"/>
      <dgm:spPr/>
      <dgm:t>
        <a:bodyPr/>
        <a:lstStyle/>
        <a:p>
          <a:r>
            <a:rPr kumimoji="0" lang="es-ES" sz="2000" i="0" u="none" strike="noStrike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rPr>
            <a:t>Mejora de la calidad del producto de software</a:t>
          </a:r>
        </a:p>
        <a:p>
          <a:r>
            <a:rPr kumimoji="0" lang="es-ES" sz="2000" i="0" u="none" strike="noStrike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rPr>
            <a:t>Aplicaciones mas productivas para la empresa</a:t>
          </a:r>
          <a:r>
            <a:rPr kumimoji="0" lang="es-ES" sz="2000" i="0" u="none" strike="noStrike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rPr>
            <a:t>.</a:t>
          </a:r>
          <a:endParaRPr lang="es-EC" sz="2000" dirty="0"/>
        </a:p>
      </dgm:t>
    </dgm:pt>
    <dgm:pt modelId="{4E83FBFB-D0A2-4924-A81B-A79B62A1F0B3}" type="parTrans" cxnId="{9D5119EA-9530-447F-AA92-B4FB7B44F6BE}">
      <dgm:prSet/>
      <dgm:spPr/>
      <dgm:t>
        <a:bodyPr/>
        <a:lstStyle/>
        <a:p>
          <a:endParaRPr lang="es-EC"/>
        </a:p>
      </dgm:t>
    </dgm:pt>
    <dgm:pt modelId="{EA79CDCB-C4A3-46D6-A90E-9EA6182C6823}" type="sibTrans" cxnId="{9D5119EA-9530-447F-AA92-B4FB7B44F6BE}">
      <dgm:prSet/>
      <dgm:spPr/>
      <dgm:t>
        <a:bodyPr/>
        <a:lstStyle/>
        <a:p>
          <a:endParaRPr lang="es-EC"/>
        </a:p>
      </dgm:t>
    </dgm:pt>
    <dgm:pt modelId="{E77D0726-AF11-4950-9158-1D88A0C749C2}" type="pres">
      <dgm:prSet presAssocID="{786516A0-32A8-4CBF-9254-98F80E01290C}" presName="linear" presStyleCnt="0">
        <dgm:presLayoutVars>
          <dgm:dir/>
          <dgm:resizeHandles val="exact"/>
        </dgm:presLayoutVars>
      </dgm:prSet>
      <dgm:spPr/>
    </dgm:pt>
    <dgm:pt modelId="{9DC42E34-1935-4AFF-A63C-F6BC202C497D}" type="pres">
      <dgm:prSet presAssocID="{AF770107-73FC-4FC7-B094-EF178995427B}" presName="comp" presStyleCnt="0"/>
      <dgm:spPr/>
    </dgm:pt>
    <dgm:pt modelId="{5EBBC2EE-6D25-4C9D-8897-C22233E9E477}" type="pres">
      <dgm:prSet presAssocID="{AF770107-73FC-4FC7-B094-EF178995427B}" presName="box" presStyleLbl="node1" presStyleIdx="0" presStyleCnt="3" custLinFactNeighborX="388" custLinFactNeighborY="1242"/>
      <dgm:spPr/>
      <dgm:t>
        <a:bodyPr/>
        <a:lstStyle/>
        <a:p>
          <a:endParaRPr lang="es-EC"/>
        </a:p>
      </dgm:t>
    </dgm:pt>
    <dgm:pt modelId="{39CDCB61-F9E4-4FA0-BD7D-C76B353BB983}" type="pres">
      <dgm:prSet presAssocID="{AF770107-73FC-4FC7-B094-EF178995427B}" presName="img" presStyleLbl="fgImgPlace1" presStyleIdx="0" presStyleCnt="3" custFlipHor="1" custScaleX="44539" custScaleY="59273"/>
      <dgm:spPr/>
    </dgm:pt>
    <dgm:pt modelId="{070B6E2D-4CBC-4B0B-B667-BEC19CE40785}" type="pres">
      <dgm:prSet presAssocID="{AF770107-73FC-4FC7-B094-EF178995427B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B5BD319-F594-4AD5-8846-F8C6ADE24A26}" type="pres">
      <dgm:prSet presAssocID="{3FAF73D8-564A-4ECF-9E9D-42FBEECC2E56}" presName="spacer" presStyleCnt="0"/>
      <dgm:spPr/>
    </dgm:pt>
    <dgm:pt modelId="{EDC3C63C-875F-48E2-B5A7-82A2AF59FA74}" type="pres">
      <dgm:prSet presAssocID="{9B9A6804-7372-4F07-B4E2-B2CD732978D5}" presName="comp" presStyleCnt="0"/>
      <dgm:spPr/>
    </dgm:pt>
    <dgm:pt modelId="{DE776DC3-46AD-4EE6-AFC8-16453B401112}" type="pres">
      <dgm:prSet presAssocID="{9B9A6804-7372-4F07-B4E2-B2CD732978D5}" presName="box" presStyleLbl="node1" presStyleIdx="1" presStyleCnt="3" custLinFactNeighborY="-2271"/>
      <dgm:spPr/>
      <dgm:t>
        <a:bodyPr/>
        <a:lstStyle/>
        <a:p>
          <a:endParaRPr lang="es-EC"/>
        </a:p>
      </dgm:t>
    </dgm:pt>
    <dgm:pt modelId="{584C5296-0939-4709-A87C-807E2A65877E}" type="pres">
      <dgm:prSet presAssocID="{9B9A6804-7372-4F07-B4E2-B2CD732978D5}" presName="img" presStyleLbl="fgImgPlace1" presStyleIdx="1" presStyleCnt="3" custScaleX="44540" custScaleY="53594"/>
      <dgm:spPr/>
    </dgm:pt>
    <dgm:pt modelId="{7C77CE7C-B0D5-4C3E-9F57-D0A434DCF27D}" type="pres">
      <dgm:prSet presAssocID="{9B9A6804-7372-4F07-B4E2-B2CD732978D5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25DAA54-BF21-471A-ABF5-C1C0BB89A31C}" type="pres">
      <dgm:prSet presAssocID="{C2276218-82CC-405B-97C7-DDCD2216C854}" presName="spacer" presStyleCnt="0"/>
      <dgm:spPr/>
    </dgm:pt>
    <dgm:pt modelId="{5EB3F994-2B4A-4ED9-9E91-C609D867E427}" type="pres">
      <dgm:prSet presAssocID="{FC54C69C-FACD-4A5D-B088-F1107C5A63E9}" presName="comp" presStyleCnt="0"/>
      <dgm:spPr/>
    </dgm:pt>
    <dgm:pt modelId="{EE809D85-A893-428F-A29E-A2A9366086A0}" type="pres">
      <dgm:prSet presAssocID="{FC54C69C-FACD-4A5D-B088-F1107C5A63E9}" presName="box" presStyleLbl="node1" presStyleIdx="2" presStyleCnt="3"/>
      <dgm:spPr/>
      <dgm:t>
        <a:bodyPr/>
        <a:lstStyle/>
        <a:p>
          <a:endParaRPr lang="es-EC"/>
        </a:p>
      </dgm:t>
    </dgm:pt>
    <dgm:pt modelId="{A10914F8-793A-46D3-8814-10B52BB7D2B5}" type="pres">
      <dgm:prSet presAssocID="{FC54C69C-FACD-4A5D-B088-F1107C5A63E9}" presName="img" presStyleLbl="fgImgPlace1" presStyleIdx="2" presStyleCnt="3" custScaleX="44540" custScaleY="47915"/>
      <dgm:spPr/>
    </dgm:pt>
    <dgm:pt modelId="{7DB251B6-0116-440C-84C6-A74FD7FF7853}" type="pres">
      <dgm:prSet presAssocID="{FC54C69C-FACD-4A5D-B088-F1107C5A63E9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DAE29A2B-2B14-4D46-8F7E-F7205E9C60FE}" type="presOf" srcId="{786516A0-32A8-4CBF-9254-98F80E01290C}" destId="{E77D0726-AF11-4950-9158-1D88A0C749C2}" srcOrd="0" destOrd="0" presId="urn:microsoft.com/office/officeart/2005/8/layout/vList4"/>
    <dgm:cxn modelId="{CED47F96-BAE7-4802-892D-2ABA8BD174D8}" type="presOf" srcId="{9B9A6804-7372-4F07-B4E2-B2CD732978D5}" destId="{DE776DC3-46AD-4EE6-AFC8-16453B401112}" srcOrd="0" destOrd="0" presId="urn:microsoft.com/office/officeart/2005/8/layout/vList4"/>
    <dgm:cxn modelId="{AC76A9E5-4CC1-40C2-BD4A-0BB28C9A59C2}" type="presOf" srcId="{FC54C69C-FACD-4A5D-B088-F1107C5A63E9}" destId="{7DB251B6-0116-440C-84C6-A74FD7FF7853}" srcOrd="1" destOrd="0" presId="urn:microsoft.com/office/officeart/2005/8/layout/vList4"/>
    <dgm:cxn modelId="{EE3AF494-E930-4F0B-A6F8-05E8F3BC5886}" srcId="{9B9A6804-7372-4F07-B4E2-B2CD732978D5}" destId="{BC540583-B86C-40A9-88B0-1ABC5F06117F}" srcOrd="1" destOrd="0" parTransId="{E7B75C67-FA05-42A2-B46D-20041EFDC470}" sibTransId="{2E617C56-99D7-4906-AE6B-551EE21A6BD7}"/>
    <dgm:cxn modelId="{4F10A8AE-87C5-4F03-84AA-8CC49F550F5B}" type="presOf" srcId="{348E05A2-837B-4DE8-8420-7ED45D4F0697}" destId="{DE776DC3-46AD-4EE6-AFC8-16453B401112}" srcOrd="0" destOrd="1" presId="urn:microsoft.com/office/officeart/2005/8/layout/vList4"/>
    <dgm:cxn modelId="{06BF20CD-8B51-44FC-9E1C-CB406C27B02B}" type="presOf" srcId="{AF770107-73FC-4FC7-B094-EF178995427B}" destId="{070B6E2D-4CBC-4B0B-B667-BEC19CE40785}" srcOrd="1" destOrd="0" presId="urn:microsoft.com/office/officeart/2005/8/layout/vList4"/>
    <dgm:cxn modelId="{0791746D-1F1B-4481-819E-981FD758F5EC}" type="presOf" srcId="{BC540583-B86C-40A9-88B0-1ABC5F06117F}" destId="{DE776DC3-46AD-4EE6-AFC8-16453B401112}" srcOrd="0" destOrd="2" presId="urn:microsoft.com/office/officeart/2005/8/layout/vList4"/>
    <dgm:cxn modelId="{04A799D3-DA75-4AD1-96C7-A7F2338433B6}" type="presOf" srcId="{348E05A2-837B-4DE8-8420-7ED45D4F0697}" destId="{7C77CE7C-B0D5-4C3E-9F57-D0A434DCF27D}" srcOrd="1" destOrd="1" presId="urn:microsoft.com/office/officeart/2005/8/layout/vList4"/>
    <dgm:cxn modelId="{0F3785E6-5C03-4BE6-AF24-7597E41A8044}" type="presOf" srcId="{FC54C69C-FACD-4A5D-B088-F1107C5A63E9}" destId="{EE809D85-A893-428F-A29E-A2A9366086A0}" srcOrd="0" destOrd="0" presId="urn:microsoft.com/office/officeart/2005/8/layout/vList4"/>
    <dgm:cxn modelId="{0F036C0E-6262-425D-8845-C1F47EEDDE01}" type="presOf" srcId="{BC540583-B86C-40A9-88B0-1ABC5F06117F}" destId="{7C77CE7C-B0D5-4C3E-9F57-D0A434DCF27D}" srcOrd="1" destOrd="2" presId="urn:microsoft.com/office/officeart/2005/8/layout/vList4"/>
    <dgm:cxn modelId="{8E5965A2-F52C-439A-9ADB-CCF998312A6F}" type="presOf" srcId="{9B9A6804-7372-4F07-B4E2-B2CD732978D5}" destId="{7C77CE7C-B0D5-4C3E-9F57-D0A434DCF27D}" srcOrd="1" destOrd="0" presId="urn:microsoft.com/office/officeart/2005/8/layout/vList4"/>
    <dgm:cxn modelId="{9D5119EA-9530-447F-AA92-B4FB7B44F6BE}" srcId="{786516A0-32A8-4CBF-9254-98F80E01290C}" destId="{FC54C69C-FACD-4A5D-B088-F1107C5A63E9}" srcOrd="2" destOrd="0" parTransId="{4E83FBFB-D0A2-4924-A81B-A79B62A1F0B3}" sibTransId="{EA79CDCB-C4A3-46D6-A90E-9EA6182C6823}"/>
    <dgm:cxn modelId="{AA5FCA4B-0360-4B2F-844A-99BC1EEF5B72}" srcId="{786516A0-32A8-4CBF-9254-98F80E01290C}" destId="{AF770107-73FC-4FC7-B094-EF178995427B}" srcOrd="0" destOrd="0" parTransId="{68C14A19-F5F6-415D-B6DE-170A8353963A}" sibTransId="{3FAF73D8-564A-4ECF-9E9D-42FBEECC2E56}"/>
    <dgm:cxn modelId="{BF5D2A7C-CABD-48E7-BA6A-6F78C5B08D8D}" srcId="{786516A0-32A8-4CBF-9254-98F80E01290C}" destId="{9B9A6804-7372-4F07-B4E2-B2CD732978D5}" srcOrd="1" destOrd="0" parTransId="{0EC2AFB5-7B9A-4F5E-B324-F9ABBB0B1C88}" sibTransId="{C2276218-82CC-405B-97C7-DDCD2216C854}"/>
    <dgm:cxn modelId="{C2F68E11-559A-42C3-8A93-119F9D882044}" srcId="{9B9A6804-7372-4F07-B4E2-B2CD732978D5}" destId="{348E05A2-837B-4DE8-8420-7ED45D4F0697}" srcOrd="0" destOrd="0" parTransId="{0FB75577-0F6F-4E76-A6F4-A28EB7D5F6AD}" sibTransId="{F531D70E-ACC6-4100-85B5-673674164009}"/>
    <dgm:cxn modelId="{359321D6-F776-4ABC-8DD7-DC1673124902}" type="presOf" srcId="{AF770107-73FC-4FC7-B094-EF178995427B}" destId="{5EBBC2EE-6D25-4C9D-8897-C22233E9E477}" srcOrd="0" destOrd="0" presId="urn:microsoft.com/office/officeart/2005/8/layout/vList4"/>
    <dgm:cxn modelId="{E0BD930A-1678-4DBF-8F25-68D8F6B1A401}" type="presParOf" srcId="{E77D0726-AF11-4950-9158-1D88A0C749C2}" destId="{9DC42E34-1935-4AFF-A63C-F6BC202C497D}" srcOrd="0" destOrd="0" presId="urn:microsoft.com/office/officeart/2005/8/layout/vList4"/>
    <dgm:cxn modelId="{09EAA08A-B836-4CA1-9A49-056FAC72A21E}" type="presParOf" srcId="{9DC42E34-1935-4AFF-A63C-F6BC202C497D}" destId="{5EBBC2EE-6D25-4C9D-8897-C22233E9E477}" srcOrd="0" destOrd="0" presId="urn:microsoft.com/office/officeart/2005/8/layout/vList4"/>
    <dgm:cxn modelId="{EB11359D-C9C8-44F4-A122-46AABE7BFEC9}" type="presParOf" srcId="{9DC42E34-1935-4AFF-A63C-F6BC202C497D}" destId="{39CDCB61-F9E4-4FA0-BD7D-C76B353BB983}" srcOrd="1" destOrd="0" presId="urn:microsoft.com/office/officeart/2005/8/layout/vList4"/>
    <dgm:cxn modelId="{18D7ACE1-3BEC-47C9-AC16-C3AEFFFB9426}" type="presParOf" srcId="{9DC42E34-1935-4AFF-A63C-F6BC202C497D}" destId="{070B6E2D-4CBC-4B0B-B667-BEC19CE40785}" srcOrd="2" destOrd="0" presId="urn:microsoft.com/office/officeart/2005/8/layout/vList4"/>
    <dgm:cxn modelId="{86A7F04A-4DD4-47DB-8602-35015A44FFBE}" type="presParOf" srcId="{E77D0726-AF11-4950-9158-1D88A0C749C2}" destId="{7B5BD319-F594-4AD5-8846-F8C6ADE24A26}" srcOrd="1" destOrd="0" presId="urn:microsoft.com/office/officeart/2005/8/layout/vList4"/>
    <dgm:cxn modelId="{210505D5-3BE0-4334-9C9C-95BD591E7046}" type="presParOf" srcId="{E77D0726-AF11-4950-9158-1D88A0C749C2}" destId="{EDC3C63C-875F-48E2-B5A7-82A2AF59FA74}" srcOrd="2" destOrd="0" presId="urn:microsoft.com/office/officeart/2005/8/layout/vList4"/>
    <dgm:cxn modelId="{C14E2C45-4186-44E0-94B6-18A4E2B6AE32}" type="presParOf" srcId="{EDC3C63C-875F-48E2-B5A7-82A2AF59FA74}" destId="{DE776DC3-46AD-4EE6-AFC8-16453B401112}" srcOrd="0" destOrd="0" presId="urn:microsoft.com/office/officeart/2005/8/layout/vList4"/>
    <dgm:cxn modelId="{684DB577-7DBA-4DB5-B697-3D5DFAEDF912}" type="presParOf" srcId="{EDC3C63C-875F-48E2-B5A7-82A2AF59FA74}" destId="{584C5296-0939-4709-A87C-807E2A65877E}" srcOrd="1" destOrd="0" presId="urn:microsoft.com/office/officeart/2005/8/layout/vList4"/>
    <dgm:cxn modelId="{9B5B89DE-1385-4FAA-A603-5349ECB3A909}" type="presParOf" srcId="{EDC3C63C-875F-48E2-B5A7-82A2AF59FA74}" destId="{7C77CE7C-B0D5-4C3E-9F57-D0A434DCF27D}" srcOrd="2" destOrd="0" presId="urn:microsoft.com/office/officeart/2005/8/layout/vList4"/>
    <dgm:cxn modelId="{A9906C58-C17F-4424-86F7-FB06811EAE2F}" type="presParOf" srcId="{E77D0726-AF11-4950-9158-1D88A0C749C2}" destId="{D25DAA54-BF21-471A-ABF5-C1C0BB89A31C}" srcOrd="3" destOrd="0" presId="urn:microsoft.com/office/officeart/2005/8/layout/vList4"/>
    <dgm:cxn modelId="{C94231AE-13CE-439B-93B2-9343B3334DA5}" type="presParOf" srcId="{E77D0726-AF11-4950-9158-1D88A0C749C2}" destId="{5EB3F994-2B4A-4ED9-9E91-C609D867E427}" srcOrd="4" destOrd="0" presId="urn:microsoft.com/office/officeart/2005/8/layout/vList4"/>
    <dgm:cxn modelId="{ACF93726-1CAC-48A7-A1C0-E42568A12F25}" type="presParOf" srcId="{5EB3F994-2B4A-4ED9-9E91-C609D867E427}" destId="{EE809D85-A893-428F-A29E-A2A9366086A0}" srcOrd="0" destOrd="0" presId="urn:microsoft.com/office/officeart/2005/8/layout/vList4"/>
    <dgm:cxn modelId="{0F00E7CF-4DAA-4F07-A20C-ECA978B36794}" type="presParOf" srcId="{5EB3F994-2B4A-4ED9-9E91-C609D867E427}" destId="{A10914F8-793A-46D3-8814-10B52BB7D2B5}" srcOrd="1" destOrd="0" presId="urn:microsoft.com/office/officeart/2005/8/layout/vList4"/>
    <dgm:cxn modelId="{00EA19D9-E6FE-4C18-9099-8ECCFAE1FE0F}" type="presParOf" srcId="{5EB3F994-2B4A-4ED9-9E91-C609D867E427}" destId="{7DB251B6-0116-440C-84C6-A74FD7FF7853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B6EB5DE-F3A9-46C5-8224-11A2FC14DF7C}">
      <dsp:nvSpPr>
        <dsp:cNvPr id="0" name=""/>
        <dsp:cNvSpPr/>
      </dsp:nvSpPr>
      <dsp:spPr>
        <a:xfrm rot="16200000">
          <a:off x="4885518" y="2231326"/>
          <a:ext cx="3919920" cy="2769772"/>
        </a:xfrm>
        <a:prstGeom prst="flowChartManualOperati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0" tIns="0" rIns="203200" bIns="0" numCol="1" spcCol="1270" anchor="ctr" anchorCtr="0">
          <a:noAutofit/>
        </a:bodyPr>
        <a:lstStyle/>
        <a:p>
          <a:pPr marL="179388" lvl="0" indent="-179388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	        *</a:t>
          </a:r>
        </a:p>
        <a:p>
          <a:pPr marL="179388" lvl="0" indent="-179388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 </a:t>
          </a:r>
          <a:r>
            <a:rPr lang="es-ES" sz="2400" kern="1200" dirty="0" smtClean="0"/>
            <a:t>Reducir el tiempo y costo de desarrollo  y mantenimiento</a:t>
          </a:r>
        </a:p>
      </dsp:txBody>
      <dsp:txXfrm rot="16200000">
        <a:off x="4885518" y="2231326"/>
        <a:ext cx="3919920" cy="2769772"/>
      </dsp:txXfrm>
    </dsp:sp>
    <dsp:sp modelId="{A48FB325-38F1-48E0-8265-70690C0B328E}">
      <dsp:nvSpPr>
        <dsp:cNvPr id="0" name=""/>
        <dsp:cNvSpPr/>
      </dsp:nvSpPr>
      <dsp:spPr>
        <a:xfrm rot="16200000">
          <a:off x="1609181" y="2207208"/>
          <a:ext cx="4352041" cy="2817887"/>
        </a:xfrm>
        <a:prstGeom prst="flowChartManualOperation">
          <a:avLst/>
        </a:prstGeom>
        <a:gradFill rotWithShape="0">
          <a:gsLst>
            <a:gs pos="0">
              <a:schemeClr val="accent2">
                <a:hueOff val="-6317677"/>
                <a:satOff val="10648"/>
                <a:lumOff val="-13040"/>
                <a:alphaOff val="0"/>
                <a:shade val="63000"/>
                <a:satMod val="165000"/>
              </a:schemeClr>
            </a:gs>
            <a:gs pos="30000">
              <a:schemeClr val="accent2">
                <a:hueOff val="-6317677"/>
                <a:satOff val="10648"/>
                <a:lumOff val="-13040"/>
                <a:alphaOff val="0"/>
                <a:shade val="58000"/>
                <a:satMod val="165000"/>
              </a:schemeClr>
            </a:gs>
            <a:gs pos="75000">
              <a:schemeClr val="accent2">
                <a:hueOff val="-6317677"/>
                <a:satOff val="10648"/>
                <a:lumOff val="-13040"/>
                <a:alphaOff val="0"/>
                <a:shade val="30000"/>
                <a:satMod val="175000"/>
              </a:schemeClr>
            </a:gs>
            <a:gs pos="100000">
              <a:schemeClr val="accent2">
                <a:hueOff val="-6317677"/>
                <a:satOff val="10648"/>
                <a:lumOff val="-1304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0" tIns="0" rIns="19685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kern="1200" dirty="0" smtClean="0"/>
            <a:t> *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Mejorar la planificación de un proyecto</a:t>
          </a:r>
          <a:endParaRPr lang="es-EC" sz="2800" kern="1200" dirty="0"/>
        </a:p>
      </dsp:txBody>
      <dsp:txXfrm rot="16200000">
        <a:off x="1609181" y="2207208"/>
        <a:ext cx="4352041" cy="2817887"/>
      </dsp:txXfrm>
    </dsp:sp>
    <dsp:sp modelId="{7DE10780-E37B-448A-AD32-E10EE6190A2A}">
      <dsp:nvSpPr>
        <dsp:cNvPr id="0" name=""/>
        <dsp:cNvSpPr/>
      </dsp:nvSpPr>
      <dsp:spPr>
        <a:xfrm rot="16200000">
          <a:off x="-1203560" y="2706774"/>
          <a:ext cx="4577010" cy="2169889"/>
        </a:xfrm>
        <a:prstGeom prst="flowChartManualOperation">
          <a:avLst/>
        </a:prstGeom>
        <a:gradFill rotWithShape="0">
          <a:gsLst>
            <a:gs pos="0">
              <a:schemeClr val="accent2">
                <a:hueOff val="-12635355"/>
                <a:satOff val="21297"/>
                <a:lumOff val="-26079"/>
                <a:alphaOff val="0"/>
                <a:shade val="63000"/>
                <a:satMod val="165000"/>
              </a:schemeClr>
            </a:gs>
            <a:gs pos="30000">
              <a:schemeClr val="accent2">
                <a:hueOff val="-12635355"/>
                <a:satOff val="21297"/>
                <a:lumOff val="-26079"/>
                <a:alphaOff val="0"/>
                <a:shade val="58000"/>
                <a:satMod val="165000"/>
              </a:schemeClr>
            </a:gs>
            <a:gs pos="75000">
              <a:schemeClr val="accent2">
                <a:hueOff val="-12635355"/>
                <a:satOff val="21297"/>
                <a:lumOff val="-26079"/>
                <a:alphaOff val="0"/>
                <a:shade val="30000"/>
                <a:satMod val="175000"/>
              </a:schemeClr>
            </a:gs>
            <a:gs pos="100000">
              <a:schemeClr val="accent2">
                <a:hueOff val="-12635355"/>
                <a:satOff val="21297"/>
                <a:lumOff val="-26079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0" tIns="0" rIns="203200" bIns="0" numCol="1" spcCol="1270" anchor="ctr" anchorCtr="0">
          <a:noAutofit/>
        </a:bodyPr>
        <a:lstStyle/>
        <a:p>
          <a:pPr marL="179388" lvl="0" indent="-179388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	     * </a:t>
          </a:r>
          <a:r>
            <a:rPr lang="es-ES" sz="2400" kern="1200" dirty="0" smtClean="0"/>
            <a:t>Aumentar la calidad del software</a:t>
          </a:r>
          <a:endParaRPr lang="es-EC" sz="2400" kern="1200" dirty="0" smtClean="0"/>
        </a:p>
      </dsp:txBody>
      <dsp:txXfrm rot="16200000">
        <a:off x="-1203560" y="2706774"/>
        <a:ext cx="4577010" cy="216988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119DFF4-2182-46FD-9A54-BA9A3257810F}">
      <dsp:nvSpPr>
        <dsp:cNvPr id="0" name=""/>
        <dsp:cNvSpPr/>
      </dsp:nvSpPr>
      <dsp:spPr>
        <a:xfrm>
          <a:off x="2970300" y="0"/>
          <a:ext cx="3742289" cy="1512168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tint val="40000"/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tint val="40000"/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160EEF36-CDF6-4F49-8D3D-A4FD67B37987}">
      <dsp:nvSpPr>
        <dsp:cNvPr id="0" name=""/>
        <dsp:cNvSpPr/>
      </dsp:nvSpPr>
      <dsp:spPr>
        <a:xfrm>
          <a:off x="4299169" y="824131"/>
          <a:ext cx="84681" cy="8468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4B909A5-E76E-437A-9846-D33CD05E241A}">
      <dsp:nvSpPr>
        <dsp:cNvPr id="0" name=""/>
        <dsp:cNvSpPr/>
      </dsp:nvSpPr>
      <dsp:spPr>
        <a:xfrm>
          <a:off x="4408331" y="866472"/>
          <a:ext cx="786327" cy="6456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871" tIns="0" rIns="0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700" kern="1200" dirty="0"/>
        </a:p>
      </dsp:txBody>
      <dsp:txXfrm>
        <a:off x="4408331" y="866472"/>
        <a:ext cx="786327" cy="645695"/>
      </dsp:txXfrm>
    </dsp:sp>
    <dsp:sp modelId="{769B2FDF-1F5A-49EB-8595-4797D4EF107A}">
      <dsp:nvSpPr>
        <dsp:cNvPr id="0" name=""/>
        <dsp:cNvSpPr/>
      </dsp:nvSpPr>
      <dsp:spPr>
        <a:xfrm>
          <a:off x="5079447" y="438528"/>
          <a:ext cx="145168" cy="14516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8731BFD-3FF3-4318-B7CA-B2E93809E511}">
      <dsp:nvSpPr>
        <dsp:cNvPr id="0" name=""/>
        <dsp:cNvSpPr/>
      </dsp:nvSpPr>
      <dsp:spPr>
        <a:xfrm>
          <a:off x="6669918" y="0"/>
          <a:ext cx="3712455" cy="1001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922" tIns="0" rIns="0" bIns="0" numCol="1" spcCol="1270" anchor="t" anchorCtr="0">
          <a:noAutofit/>
          <a:scene3d>
            <a:camera prst="orthographicFront"/>
            <a:lightRig rig="brightRoom" dir="t"/>
          </a:scene3d>
          <a:sp3d contourW="6350" prstMaterial="plastic">
            <a:bevelT w="20320" h="20320" prst="angle"/>
            <a:contourClr>
              <a:schemeClr val="accent1">
                <a:tint val="100000"/>
                <a:shade val="100000"/>
                <a:hueMod val="100000"/>
                <a:satMod val="100000"/>
              </a:schemeClr>
            </a:contourClr>
          </a:sp3d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4400" b="1" i="1" u="sng" kern="1200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rPr>
            <a:t>OBJETIVOS</a:t>
          </a:r>
          <a:endParaRPr lang="es-EC" sz="4400" b="1" i="1" u="sng" kern="1200" cap="all" spc="0" dirty="0">
            <a:ln/>
            <a:solidFill>
              <a:schemeClr val="accent1"/>
            </a:solidFill>
            <a:effectLst>
              <a:outerShdw blurRad="19685" dist="12700" dir="5400000" algn="tl" rotWithShape="0">
                <a:schemeClr val="accent1">
                  <a:satMod val="130000"/>
                  <a:alpha val="60000"/>
                </a:schemeClr>
              </a:outerShdw>
              <a:reflection blurRad="10000" stA="55000" endPos="48000" dist="500" dir="5400000" sy="-100000" algn="bl" rotWithShape="0"/>
            </a:effectLst>
            <a:latin typeface="+mn-lt"/>
          </a:endParaRPr>
        </a:p>
      </dsp:txBody>
      <dsp:txXfrm>
        <a:off x="6669918" y="0"/>
        <a:ext cx="3712455" cy="100105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BBC2EE-6D25-4C9D-8897-C22233E9E477}">
      <dsp:nvSpPr>
        <dsp:cNvPr id="0" name=""/>
        <dsp:cNvSpPr/>
      </dsp:nvSpPr>
      <dsp:spPr>
        <a:xfrm>
          <a:off x="0" y="15773"/>
          <a:ext cx="6096000" cy="1270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ES" sz="20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rPr>
            <a:t>Menor tiempo de mantenimiento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ES" sz="20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rPr>
            <a:t>Mayor independencia entre análisis, diseño y  programación.</a:t>
          </a:r>
          <a:endParaRPr lang="es-EC" sz="2000" kern="1200" dirty="0"/>
        </a:p>
      </dsp:txBody>
      <dsp:txXfrm>
        <a:off x="1346200" y="15773"/>
        <a:ext cx="4749800" cy="1270000"/>
      </dsp:txXfrm>
    </dsp:sp>
    <dsp:sp modelId="{39CDCB61-F9E4-4FA0-BD7D-C76B353BB983}">
      <dsp:nvSpPr>
        <dsp:cNvPr id="0" name=""/>
        <dsp:cNvSpPr/>
      </dsp:nvSpPr>
      <dsp:spPr>
        <a:xfrm flipH="1">
          <a:off x="465090" y="333893"/>
          <a:ext cx="543019" cy="6022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50000"/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tint val="50000"/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tint val="50000"/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tint val="50000"/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DE776DC3-46AD-4EE6-AFC8-16453B401112}">
      <dsp:nvSpPr>
        <dsp:cNvPr id="0" name=""/>
        <dsp:cNvSpPr/>
      </dsp:nvSpPr>
      <dsp:spPr>
        <a:xfrm>
          <a:off x="0" y="1368158"/>
          <a:ext cx="6096000" cy="1270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187685"/>
                <a:satOff val="6397"/>
                <a:lumOff val="8726"/>
                <a:alphaOff val="0"/>
                <a:shade val="63000"/>
                <a:satMod val="165000"/>
              </a:schemeClr>
            </a:gs>
            <a:gs pos="30000">
              <a:schemeClr val="accent3">
                <a:hueOff val="1187685"/>
                <a:satOff val="6397"/>
                <a:lumOff val="8726"/>
                <a:alphaOff val="0"/>
                <a:shade val="58000"/>
                <a:satMod val="165000"/>
              </a:schemeClr>
            </a:gs>
            <a:gs pos="75000">
              <a:schemeClr val="accent3">
                <a:hueOff val="1187685"/>
                <a:satOff val="6397"/>
                <a:lumOff val="8726"/>
                <a:alphaOff val="0"/>
                <a:shade val="30000"/>
                <a:satMod val="175000"/>
              </a:schemeClr>
            </a:gs>
            <a:gs pos="100000">
              <a:schemeClr val="accent3">
                <a:hueOff val="1187685"/>
                <a:satOff val="6397"/>
                <a:lumOff val="8726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ES" sz="18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rPr>
            <a:t>Mayor independencia del análisis y diseño con respecto a un entorno en particular.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ES" sz="18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rPr>
            <a:t>Trabajar con tareas de mayor nivel que la codificación pura.</a:t>
          </a:r>
          <a:endParaRPr lang="es-EC" sz="18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C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C" sz="1000" kern="1200" dirty="0"/>
        </a:p>
      </dsp:txBody>
      <dsp:txXfrm>
        <a:off x="1346200" y="1368158"/>
        <a:ext cx="4749800" cy="1270000"/>
      </dsp:txXfrm>
    </dsp:sp>
    <dsp:sp modelId="{584C5296-0939-4709-A87C-807E2A65877E}">
      <dsp:nvSpPr>
        <dsp:cNvPr id="0" name=""/>
        <dsp:cNvSpPr/>
      </dsp:nvSpPr>
      <dsp:spPr>
        <a:xfrm>
          <a:off x="465084" y="1759742"/>
          <a:ext cx="543031" cy="5445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50000"/>
                <a:hueOff val="1177271"/>
                <a:satOff val="26493"/>
                <a:lumOff val="2967"/>
                <a:alphaOff val="0"/>
                <a:shade val="63000"/>
                <a:satMod val="165000"/>
              </a:schemeClr>
            </a:gs>
            <a:gs pos="30000">
              <a:schemeClr val="accent3">
                <a:tint val="50000"/>
                <a:hueOff val="1177271"/>
                <a:satOff val="26493"/>
                <a:lumOff val="2967"/>
                <a:alphaOff val="0"/>
                <a:shade val="58000"/>
                <a:satMod val="165000"/>
              </a:schemeClr>
            </a:gs>
            <a:gs pos="75000">
              <a:schemeClr val="accent3">
                <a:tint val="50000"/>
                <a:hueOff val="1177271"/>
                <a:satOff val="26493"/>
                <a:lumOff val="2967"/>
                <a:alphaOff val="0"/>
                <a:shade val="30000"/>
                <a:satMod val="175000"/>
              </a:schemeClr>
            </a:gs>
            <a:gs pos="100000">
              <a:schemeClr val="accent3">
                <a:tint val="50000"/>
                <a:hueOff val="1177271"/>
                <a:satOff val="26493"/>
                <a:lumOff val="2967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EE809D85-A893-428F-A29E-A2A9366086A0}">
      <dsp:nvSpPr>
        <dsp:cNvPr id="0" name=""/>
        <dsp:cNvSpPr/>
      </dsp:nvSpPr>
      <dsp:spPr>
        <a:xfrm>
          <a:off x="0" y="2794000"/>
          <a:ext cx="6096000" cy="1270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2375370"/>
                <a:satOff val="12794"/>
                <a:lumOff val="17452"/>
                <a:alphaOff val="0"/>
                <a:shade val="63000"/>
                <a:satMod val="165000"/>
              </a:schemeClr>
            </a:gs>
            <a:gs pos="30000">
              <a:schemeClr val="accent3">
                <a:hueOff val="2375370"/>
                <a:satOff val="12794"/>
                <a:lumOff val="17452"/>
                <a:alphaOff val="0"/>
                <a:shade val="58000"/>
                <a:satMod val="165000"/>
              </a:schemeClr>
            </a:gs>
            <a:gs pos="75000">
              <a:schemeClr val="accent3">
                <a:hueOff val="2375370"/>
                <a:satOff val="12794"/>
                <a:lumOff val="17452"/>
                <a:alphaOff val="0"/>
                <a:shade val="30000"/>
                <a:satMod val="175000"/>
              </a:schemeClr>
            </a:gs>
            <a:gs pos="100000">
              <a:schemeClr val="accent3">
                <a:hueOff val="2375370"/>
                <a:satOff val="12794"/>
                <a:lumOff val="17452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ES" sz="20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rPr>
            <a:t>Mejora de la calidad del producto de software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ES" sz="20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rPr>
            <a:t>Aplicaciones mas productivas para la empresa</a:t>
          </a:r>
          <a:r>
            <a:rPr kumimoji="0" lang="es-ES" sz="200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rPr>
            <a:t>.</a:t>
          </a:r>
          <a:endParaRPr lang="es-EC" sz="2000" kern="1200" dirty="0"/>
        </a:p>
      </dsp:txBody>
      <dsp:txXfrm>
        <a:off x="1346200" y="2794000"/>
        <a:ext cx="4749800" cy="1270000"/>
      </dsp:txXfrm>
    </dsp:sp>
    <dsp:sp modelId="{A10914F8-793A-46D3-8814-10B52BB7D2B5}">
      <dsp:nvSpPr>
        <dsp:cNvPr id="0" name=""/>
        <dsp:cNvSpPr/>
      </dsp:nvSpPr>
      <dsp:spPr>
        <a:xfrm>
          <a:off x="465084" y="3185591"/>
          <a:ext cx="543031" cy="4868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50000"/>
                <a:hueOff val="2354541"/>
                <a:satOff val="52986"/>
                <a:lumOff val="5934"/>
                <a:alphaOff val="0"/>
                <a:shade val="63000"/>
                <a:satMod val="165000"/>
              </a:schemeClr>
            </a:gs>
            <a:gs pos="30000">
              <a:schemeClr val="accent3">
                <a:tint val="50000"/>
                <a:hueOff val="2354541"/>
                <a:satOff val="52986"/>
                <a:lumOff val="5934"/>
                <a:alphaOff val="0"/>
                <a:shade val="58000"/>
                <a:satMod val="165000"/>
              </a:schemeClr>
            </a:gs>
            <a:gs pos="75000">
              <a:schemeClr val="accent3">
                <a:tint val="50000"/>
                <a:hueOff val="2354541"/>
                <a:satOff val="52986"/>
                <a:lumOff val="5934"/>
                <a:alphaOff val="0"/>
                <a:shade val="30000"/>
                <a:satMod val="175000"/>
              </a:schemeClr>
            </a:gs>
            <a:gs pos="100000">
              <a:schemeClr val="accent3">
                <a:tint val="50000"/>
                <a:hueOff val="2354541"/>
                <a:satOff val="52986"/>
                <a:lumOff val="5934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8.bin"/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1C299-3A9A-4176-AEFD-41F14047CD43}" type="datetimeFigureOut">
              <a:rPr lang="es-EC" smtClean="0"/>
              <a:pPr/>
              <a:t>22/07/2010</a:t>
            </a:fld>
            <a:endParaRPr lang="es-EC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ED520-7030-4B8D-9F72-0871CBC0D749}" type="slidenum">
              <a:rPr lang="es-EC" smtClean="0"/>
              <a:pPr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E3D52BD-4E88-4247-9733-C85719E64410}" type="datetimeFigureOut">
              <a:rPr lang="es-EC" smtClean="0"/>
              <a:pPr/>
              <a:t>22/07/2010</a:t>
            </a:fld>
            <a:endParaRPr lang="es-EC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C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3283DED-AB09-486B-AB34-67696589F1F0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2BD-4E88-4247-9733-C85719E64410}" type="datetimeFigureOut">
              <a:rPr lang="es-EC" smtClean="0"/>
              <a:pPr/>
              <a:t>22/07/2010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3DED-AB09-486B-AB34-67696589F1F0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2BD-4E88-4247-9733-C85719E64410}" type="datetimeFigureOut">
              <a:rPr lang="es-EC" smtClean="0"/>
              <a:pPr/>
              <a:t>22/07/2010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3DED-AB09-486B-AB34-67696589F1F0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2922C66-E2FF-44DA-BD6C-CE051FD9B10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E3D52BD-4E88-4247-9733-C85719E64410}" type="datetimeFigureOut">
              <a:rPr lang="es-EC" smtClean="0"/>
              <a:pPr/>
              <a:t>22/07/2010</a:t>
            </a:fld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3283DED-AB09-486B-AB34-67696589F1F0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E3D52BD-4E88-4247-9733-C85719E64410}" type="datetimeFigureOut">
              <a:rPr lang="es-EC" smtClean="0"/>
              <a:pPr/>
              <a:t>22/07/2010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C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3283DED-AB09-486B-AB34-67696589F1F0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2BD-4E88-4247-9733-C85719E64410}" type="datetimeFigureOut">
              <a:rPr lang="es-EC" smtClean="0"/>
              <a:pPr/>
              <a:t>22/07/2010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3DED-AB09-486B-AB34-67696589F1F0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2BD-4E88-4247-9733-C85719E64410}" type="datetimeFigureOut">
              <a:rPr lang="es-EC" smtClean="0"/>
              <a:pPr/>
              <a:t>22/07/2010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3DED-AB09-486B-AB34-67696589F1F0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E3D52BD-4E88-4247-9733-C85719E64410}" type="datetimeFigureOut">
              <a:rPr lang="es-EC" smtClean="0"/>
              <a:pPr/>
              <a:t>22/07/2010</a:t>
            </a:fld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3283DED-AB09-486B-AB34-67696589F1F0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2BD-4E88-4247-9733-C85719E64410}" type="datetimeFigureOut">
              <a:rPr lang="es-EC" smtClean="0"/>
              <a:pPr/>
              <a:t>22/07/2010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3DED-AB09-486B-AB34-67696589F1F0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E3D52BD-4E88-4247-9733-C85719E64410}" type="datetimeFigureOut">
              <a:rPr lang="es-EC" smtClean="0"/>
              <a:pPr/>
              <a:t>22/07/2010</a:t>
            </a:fld>
            <a:endParaRPr lang="es-EC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3283DED-AB09-486B-AB34-67696589F1F0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C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E3D52BD-4E88-4247-9733-C85719E64410}" type="datetimeFigureOut">
              <a:rPr lang="es-EC" smtClean="0"/>
              <a:pPr/>
              <a:t>22/07/2010</a:t>
            </a:fld>
            <a:endParaRPr lang="es-EC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3283DED-AB09-486B-AB34-67696589F1F0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C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E3D52BD-4E88-4247-9733-C85719E64410}" type="datetimeFigureOut">
              <a:rPr lang="es-EC" smtClean="0"/>
              <a:pPr/>
              <a:t>22/07/2010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C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3283DED-AB09-486B-AB34-67696589F1F0}" type="slidenum">
              <a:rPr lang="es-EC" smtClean="0"/>
              <a:pPr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Archivo:Umbrelo_1.png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395536" y="1196752"/>
            <a:ext cx="7851648" cy="1828800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s-ES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HERRAMIENTAS CASE</a:t>
            </a:r>
            <a:endParaRPr lang="es-ES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4" name="3 Imagen" descr="http://upload.wikimedia.org/wikipedia/commons/thumb/2/2b/Umbrelo_1.png/300px-Umbrelo_1.pn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3501008"/>
            <a:ext cx="3384376" cy="24482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push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8" name="Organization Chart 6"/>
          <p:cNvGraphicFramePr>
            <a:graphicFrameLocks/>
          </p:cNvGraphicFramePr>
          <p:nvPr>
            <p:ph sz="half" idx="1"/>
          </p:nvPr>
        </p:nvGraphicFramePr>
        <p:xfrm>
          <a:off x="611188" y="260350"/>
          <a:ext cx="7993062" cy="2736850"/>
        </p:xfrm>
        <a:graphic>
          <a:graphicData uri="http://schemas.openxmlformats.org/drawingml/2006/compatibility">
            <com:legacyDrawing xmlns:com="http://schemas.openxmlformats.org/drawingml/2006/compatibility" spid="_x0000_s2050"/>
          </a:graphicData>
        </a:graphic>
      </p:graphicFrame>
      <p:graphicFrame>
        <p:nvGraphicFramePr>
          <p:cNvPr id="8208" name="Organization Chart 16"/>
          <p:cNvGraphicFramePr>
            <a:graphicFrameLocks/>
          </p:cNvGraphicFramePr>
          <p:nvPr>
            <p:ph sz="half" idx="2"/>
          </p:nvPr>
        </p:nvGraphicFramePr>
        <p:xfrm>
          <a:off x="611188" y="3716338"/>
          <a:ext cx="7993062" cy="2665412"/>
        </p:xfrm>
        <a:graphic>
          <a:graphicData uri="http://schemas.openxmlformats.org/drawingml/2006/compatibility">
            <com:legacyDrawing xmlns:com="http://schemas.openxmlformats.org/drawingml/2006/compatibility" spid="_x0000_s2059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395536" y="332656"/>
            <a:ext cx="8136904" cy="1584176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s-ES" sz="37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VENTAJAS Y DESVENTAJAS</a:t>
            </a:r>
            <a:endParaRPr lang="es-ES" sz="3700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3995936" y="1196752"/>
            <a:ext cx="6552728" cy="29295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s-EC" sz="18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0" y="1340768"/>
            <a:ext cx="3888432" cy="710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C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VENTAJAS</a:t>
            </a:r>
            <a:endParaRPr kumimoji="0" lang="es-EC" sz="30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6 Diagrama"/>
          <p:cNvGraphicFramePr/>
          <p:nvPr/>
        </p:nvGraphicFramePr>
        <p:xfrm>
          <a:off x="2339752" y="220486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randomBar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755576" y="1484784"/>
            <a:ext cx="7344816" cy="1728192"/>
          </a:xfrm>
          <a:ln cap="rnd"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r>
              <a:rPr lang="es-ES" dirty="0" smtClean="0"/>
              <a:t>Muchas empresas no cumplen o no tienen practicas de gestión de software organizadas, sin las cuales la automatización del proceso de análisis y diseño suele resultar ineficaz o imposible.</a:t>
            </a:r>
          </a:p>
          <a:p>
            <a:endParaRPr lang="es-EC" dirty="0"/>
          </a:p>
        </p:txBody>
      </p:sp>
      <p:sp>
        <p:nvSpPr>
          <p:cNvPr id="5" name="4 Rectángulo"/>
          <p:cNvSpPr/>
          <p:nvPr/>
        </p:nvSpPr>
        <p:spPr>
          <a:xfrm>
            <a:off x="755576" y="3284984"/>
            <a:ext cx="7344816" cy="923330"/>
          </a:xfrm>
          <a:prstGeom prst="rect">
            <a:avLst/>
          </a:prstGeom>
          <a:ln cap="rnd"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s-ES" dirty="0" smtClean="0"/>
              <a:t>A veces se cree que las nuevas herramientas son soluciones mágicas, cuando en realidad el resultado se ve a mediano y largo plazo</a:t>
            </a:r>
            <a:r>
              <a:rPr lang="es-ES" dirty="0" smtClean="0"/>
              <a:t>.</a:t>
            </a:r>
            <a:endParaRPr lang="es-ES" dirty="0" smtClean="0"/>
          </a:p>
        </p:txBody>
      </p:sp>
      <p:sp>
        <p:nvSpPr>
          <p:cNvPr id="6" name="5 Rectángulo"/>
          <p:cNvSpPr/>
          <p:nvPr/>
        </p:nvSpPr>
        <p:spPr>
          <a:xfrm>
            <a:off x="755576" y="4305870"/>
            <a:ext cx="7344816" cy="923330"/>
          </a:xfrm>
          <a:prstGeom prst="rect">
            <a:avLst/>
          </a:prstGeom>
          <a:ln cap="rnd"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s-ES" dirty="0" smtClean="0"/>
              <a:t>Muchos sectores de software están tan atrasados en el cumplimiento de sus trabajos que no disponen de tiempo para pensar en nuevas políticas de desarrollo</a:t>
            </a:r>
            <a:r>
              <a:rPr lang="es-ES" dirty="0" smtClean="0"/>
              <a:t>.</a:t>
            </a:r>
            <a:endParaRPr lang="es-ES" dirty="0" smtClean="0"/>
          </a:p>
        </p:txBody>
      </p:sp>
      <p:sp>
        <p:nvSpPr>
          <p:cNvPr id="7" name="6 Rectángulo"/>
          <p:cNvSpPr/>
          <p:nvPr/>
        </p:nvSpPr>
        <p:spPr>
          <a:xfrm>
            <a:off x="755576" y="5373216"/>
            <a:ext cx="7344816" cy="646331"/>
          </a:xfrm>
          <a:prstGeom prst="rect">
            <a:avLst/>
          </a:prstGeom>
          <a:ln cap="rnd"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s-ES" dirty="0" smtClean="0"/>
              <a:t>Falsas expectativas creadas por los vendedores que originan desengaños y frustraciones.</a:t>
            </a:r>
            <a:endParaRPr lang="es-ES" dirty="0" smtClean="0"/>
          </a:p>
        </p:txBody>
      </p:sp>
      <p:sp>
        <p:nvSpPr>
          <p:cNvPr id="8" name="7 Rectángulo"/>
          <p:cNvSpPr/>
          <p:nvPr/>
        </p:nvSpPr>
        <p:spPr>
          <a:xfrm>
            <a:off x="1619672" y="404664"/>
            <a:ext cx="58400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C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DESVENTAJAS</a:t>
            </a:r>
            <a:endParaRPr lang="es-EC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randomBar dir="vert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08912" cy="1224136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C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¿</a:t>
            </a:r>
            <a:r>
              <a:rPr lang="es-EC" sz="40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QUé</a:t>
            </a:r>
            <a:r>
              <a:rPr lang="es-EC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ES LA TEGNOLOGÍA  CASE?</a:t>
            </a:r>
            <a:endParaRPr lang="es-EC" sz="4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755576" y="2276872"/>
            <a:ext cx="7776864" cy="38164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dirty="0" smtClean="0"/>
              <a:t>Las </a:t>
            </a:r>
            <a:r>
              <a:rPr lang="es-ES" b="1" dirty="0" smtClean="0"/>
              <a:t>herramientas CASE</a:t>
            </a:r>
            <a:r>
              <a:rPr lang="es-ES" dirty="0" smtClean="0"/>
              <a:t> (</a:t>
            </a:r>
            <a:r>
              <a:rPr lang="es-ES" b="1" i="1" dirty="0" err="1" smtClean="0"/>
              <a:t>C</a:t>
            </a:r>
            <a:r>
              <a:rPr lang="es-ES" i="1" dirty="0" err="1" smtClean="0"/>
              <a:t>omputer</a:t>
            </a:r>
            <a:r>
              <a:rPr lang="es-ES" i="1" dirty="0" smtClean="0"/>
              <a:t> </a:t>
            </a:r>
            <a:r>
              <a:rPr lang="es-ES" b="1" i="1" dirty="0" err="1" smtClean="0"/>
              <a:t>A</a:t>
            </a:r>
            <a:r>
              <a:rPr lang="es-ES" i="1" dirty="0" err="1" smtClean="0"/>
              <a:t>ided</a:t>
            </a:r>
            <a:r>
              <a:rPr lang="es-ES" i="1" dirty="0" smtClean="0"/>
              <a:t> </a:t>
            </a:r>
            <a:r>
              <a:rPr lang="es-ES" b="1" i="1" dirty="0" smtClean="0"/>
              <a:t>S</a:t>
            </a:r>
            <a:r>
              <a:rPr lang="es-ES" i="1" dirty="0" smtClean="0"/>
              <a:t>oftware </a:t>
            </a:r>
            <a:r>
              <a:rPr lang="es-ES" b="1" i="1" dirty="0" err="1" smtClean="0"/>
              <a:t>E</a:t>
            </a:r>
            <a:r>
              <a:rPr lang="es-ES" i="1" dirty="0" err="1" smtClean="0"/>
              <a:t>ngineering</a:t>
            </a:r>
            <a:r>
              <a:rPr lang="es-ES" dirty="0" smtClean="0"/>
              <a:t>, Ingeniería de Software Asistida por Ordenador) 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Son diversas aplicaciones informáticas destinadas a aumentar la productividad en el desarrollo de software reduciendo el costo de las mismas en términos de tiempo y de dinero. </a:t>
            </a:r>
            <a:endParaRPr lang="es-EC" dirty="0"/>
          </a:p>
        </p:txBody>
      </p:sp>
    </p:spTree>
  </p:cSld>
  <p:clrMapOvr>
    <a:masterClrMapping/>
  </p:clrMapOvr>
  <p:transition spd="med">
    <p:cover dir="u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Subtítulo"/>
          <p:cNvSpPr txBox="1">
            <a:spLocks/>
          </p:cNvSpPr>
          <p:nvPr/>
        </p:nvSpPr>
        <p:spPr>
          <a:xfrm>
            <a:off x="0" y="1916832"/>
            <a:ext cx="8964488" cy="468052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(Ingeniería de Software Asistida por Ordenador)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s-E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89013" marR="0" lvl="0" indent="-88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tabLst>
                <a:tab pos="900113" algn="l"/>
              </a:tabLst>
              <a:defRPr/>
            </a:pP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mediados de los años 70.</a:t>
            </a:r>
            <a:endParaRPr kumimoji="0" lang="es-EC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89013" marR="0" lvl="0" indent="-88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tabLst>
                <a:tab pos="900113" algn="l"/>
              </a:tabLst>
              <a:defRPr/>
            </a:pP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mediados de los años ochenta</a:t>
            </a:r>
          </a:p>
          <a:p>
            <a:pPr marL="989013" marR="0" lvl="0" indent="-88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tabLst>
                <a:tab pos="1079500" algn="l"/>
              </a:tabLst>
              <a:defRPr/>
            </a:pP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Año 1984  primera herramienta CASE.</a:t>
            </a:r>
          </a:p>
          <a:p>
            <a:pPr marL="989013" marR="0" lvl="0" indent="-88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tabLst>
                <a:tab pos="1079500" algn="l"/>
              </a:tabLst>
              <a:defRPr/>
            </a:pP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Etapa de asimilación de la tecnología, que  fracaso por:</a:t>
            </a:r>
            <a:endParaRPr kumimoji="0" lang="es-EC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89013" marR="0" lvl="0" indent="-88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>
                <a:tab pos="1079500" algn="l"/>
              </a:tabLst>
              <a:defRPr/>
            </a:pP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Limitaciones Las falsas expectativas sobre sus posibilidades</a:t>
            </a:r>
            <a:r>
              <a:rPr kumimoji="0" lang="es-E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            </a:t>
            </a:r>
            <a:r>
              <a:rPr lang="es-ES" sz="2000" dirty="0" smtClean="0"/>
              <a:t>        	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Incorrecta implantación</a:t>
            </a:r>
          </a:p>
          <a:p>
            <a:pPr marL="989013" marR="0" lvl="0" indent="-88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tabLst>
                <a:tab pos="900113" algn="l"/>
              </a:tabLst>
              <a:defRPr/>
            </a:pP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Alcanzaron su techo a principios de los años 90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tabLst/>
              <a:defRPr/>
            </a:pPr>
            <a:endParaRPr kumimoji="0" lang="es-EC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5 Subtítulo"/>
          <p:cNvSpPr txBox="1">
            <a:spLocks/>
          </p:cNvSpPr>
          <p:nvPr/>
        </p:nvSpPr>
        <p:spPr>
          <a:xfrm>
            <a:off x="467544" y="720080"/>
            <a:ext cx="6172200" cy="692696"/>
          </a:xfrm>
          <a:prstGeom prst="rect">
            <a:avLst/>
          </a:prstGeom>
        </p:spPr>
        <p:txBody>
          <a:bodyPr vert="horz"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s-ES" sz="3700" b="1" i="1" u="sng" strike="noStrike" kern="1200" cap="all" normalizeH="0" baseline="0" noProof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+mn-lt"/>
                <a:ea typeface="+mn-ea"/>
                <a:cs typeface="+mn-cs"/>
              </a:rPr>
              <a:t>HISTORIA</a:t>
            </a:r>
            <a:endParaRPr kumimoji="0" lang="es-ES" sz="3700" b="1" i="1" u="sng" strike="noStrike" kern="1200" cap="all" normalizeH="0" baseline="0" noProof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 dir="r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9 Diagrama"/>
          <p:cNvGraphicFramePr/>
          <p:nvPr/>
        </p:nvGraphicFramePr>
        <p:xfrm>
          <a:off x="251520" y="332656"/>
          <a:ext cx="8712968" cy="6080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10 Diagrama"/>
          <p:cNvGraphicFramePr/>
          <p:nvPr/>
        </p:nvGraphicFramePr>
        <p:xfrm>
          <a:off x="-1692696" y="260648"/>
          <a:ext cx="10476656" cy="151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ransition spd="med">
    <p:dissolve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428596" y="571480"/>
          <a:ext cx="7715304" cy="57489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5683304"/>
              </a:tblGrid>
              <a:tr h="954213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800" b="1" kern="1200" dirty="0" smtClean="0">
                          <a:solidFill>
                            <a:schemeClr val="bg1"/>
                          </a:solidFill>
                          <a:latin typeface="American Classic Extra Bold" pitchFamily="18" charset="0"/>
                          <a:ea typeface="+mn-ea"/>
                          <a:cs typeface="+mn-cs"/>
                        </a:rPr>
                        <a:t>Estructura General de una Herramienta CASE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954213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es-ES" sz="1800" b="1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La Estructura CASE se basa en la siguiente Terminología:</a:t>
                      </a:r>
                      <a:endParaRPr kumimoji="0" lang="es-ES" sz="1800" b="1" kern="1200" dirty="0">
                        <a:solidFill>
                          <a:schemeClr val="dk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331803">
                <a:tc>
                  <a:txBody>
                    <a:bodyPr/>
                    <a:lstStyle/>
                    <a:p>
                      <a:pPr algn="ctr"/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CASE de Alto Nivel 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>
                        <a:buClr>
                          <a:schemeClr val="accent1">
                            <a:lumMod val="75000"/>
                          </a:schemeClr>
                        </a:buClr>
                        <a:buFont typeface="Arial" pitchFamily="34" charset="0"/>
                        <a:buChar char="•"/>
                      </a:pPr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Son aquellas herramientas que automatizan o apoyan las fases finales o superiores del ciclo de vida del desarrollo de sistemas como la planificación de sistemas, el análisis de sistemas y el diseño de sistemas.</a:t>
                      </a:r>
                      <a:endParaRPr kumimoji="0" lang="es-E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954213">
                <a:tc>
                  <a:txBody>
                    <a:bodyPr/>
                    <a:lstStyle/>
                    <a:p>
                      <a:pPr algn="ctr"/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CASE de Bajo Nivel 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75000"/>
                          </a:schemeClr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Son aquellas herramientas que automatizan o apoyan las fases finales o inferiores del ciclo de vida como el diseño detallado de sistemas, la implantación de sistemas y el soporte de sistemas.</a:t>
                      </a:r>
                    </a:p>
                  </a:txBody>
                  <a:tcPr/>
                </a:tc>
              </a:tr>
              <a:tr h="954213">
                <a:tc>
                  <a:txBody>
                    <a:bodyPr/>
                    <a:lstStyle/>
                    <a:p>
                      <a:pPr algn="ctr"/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CASE cruzado de Ciclo de Vida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Clr>
                          <a:schemeClr val="accent1">
                            <a:lumMod val="75000"/>
                          </a:schemeClr>
                        </a:buClr>
                        <a:buFont typeface="Arial" pitchFamily="34" charset="0"/>
                        <a:buChar char="•"/>
                      </a:pPr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 aplica a aquellas herramientas que apoyan actividades que tienen lugar a lo largo de todo el ciclo de vida, se incluyen actividades como la gestión de </a:t>
                      </a:r>
                      <a:r>
                        <a:rPr kumimoji="0" lang="es-ES" sz="18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proyectos</a:t>
                      </a:r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 la estimación.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428596" y="571480"/>
          <a:ext cx="7715304" cy="574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5683304"/>
              </a:tblGrid>
              <a:tr h="954213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800" b="1" kern="1200" dirty="0" smtClean="0">
                          <a:solidFill>
                            <a:schemeClr val="bg1"/>
                          </a:solidFill>
                          <a:latin typeface="American Classic Extra Bold" pitchFamily="18" charset="0"/>
                          <a:ea typeface="+mn-ea"/>
                          <a:cs typeface="+mn-cs"/>
                        </a:rPr>
                        <a:t>Tipos de Herramientas CASE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903175">
                <a:tc>
                  <a:txBody>
                    <a:bodyPr/>
                    <a:lstStyle/>
                    <a:p>
                      <a:pPr algn="ctr"/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Herramientas de Gestión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Clr>
                          <a:schemeClr val="accent1">
                            <a:lumMod val="75000"/>
                          </a:schemeClr>
                        </a:buClr>
                        <a:buFont typeface="Arial" pitchFamily="34" charset="0"/>
                        <a:buChar char="•"/>
                      </a:pPr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Encargadas de la estimación, planificación y seguimiento del proyecto.</a:t>
                      </a:r>
                    </a:p>
                  </a:txBody>
                  <a:tcPr anchor="ctr"/>
                </a:tc>
              </a:tr>
              <a:tr h="954213">
                <a:tc>
                  <a:txBody>
                    <a:bodyPr/>
                    <a:lstStyle/>
                    <a:p>
                      <a:pPr algn="ctr"/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Herramientas Técnicas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Clr>
                          <a:schemeClr val="accent1">
                            <a:lumMod val="75000"/>
                          </a:schemeClr>
                        </a:buClr>
                        <a:buFont typeface="Arial" pitchFamily="34" charset="0"/>
                        <a:buChar char="•"/>
                      </a:pPr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 dividen tradicionalmente en CASE frontales</a:t>
                      </a:r>
                      <a:r>
                        <a:rPr kumimoji="0" lang="es-E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 superiores que abarcan las primeras fases de análisis y diseño.</a:t>
                      </a:r>
                    </a:p>
                    <a:p>
                      <a:pPr>
                        <a:buClr>
                          <a:schemeClr val="accent1">
                            <a:lumMod val="75000"/>
                          </a:schemeClr>
                        </a:buClr>
                        <a:buFont typeface="Arial" pitchFamily="34" charset="0"/>
                        <a:buChar char="•"/>
                      </a:pPr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 CASE dorsales o inferiores cuyo objetivo suele ser el diseño detallado y la generación de código.</a:t>
                      </a:r>
                      <a:endParaRPr lang="es-ES" dirty="0"/>
                    </a:p>
                  </a:txBody>
                  <a:tcPr/>
                </a:tc>
              </a:tr>
              <a:tr h="965852">
                <a:tc>
                  <a:txBody>
                    <a:bodyPr/>
                    <a:lstStyle/>
                    <a:p>
                      <a:pPr algn="ctr"/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Herramientas de Soporte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Clr>
                          <a:schemeClr val="accent1">
                            <a:lumMod val="75000"/>
                          </a:schemeClr>
                        </a:buClr>
                        <a:buFont typeface="Arial" pitchFamily="34" charset="0"/>
                        <a:buChar char="•"/>
                      </a:pPr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Como el sistema de repositorio/diccionario, control y configuración, seguridad, etc.</a:t>
                      </a:r>
                      <a:endParaRPr lang="es-ES" dirty="0"/>
                    </a:p>
                  </a:txBody>
                  <a:tcPr anchor="ctr"/>
                </a:tc>
              </a:tr>
              <a:tr h="12603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Herramientas de Análisis y Diseño</a:t>
                      </a:r>
                      <a:endParaRPr lang="es-ES" dirty="0" smtClean="0"/>
                    </a:p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Clr>
                          <a:schemeClr val="accent1">
                            <a:lumMod val="75000"/>
                          </a:schemeClr>
                        </a:buClr>
                        <a:buFont typeface="Arial" pitchFamily="34" charset="0"/>
                        <a:buChar char="•"/>
                      </a:pPr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Ayuda a la definición de los requisitos del sistema y sus propiedades.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75000"/>
                          </a:schemeClr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Ejemplos de herramientas son: DESIGNER/2000 de Oracle, EASY CASE de </a:t>
                      </a:r>
                      <a:r>
                        <a:rPr kumimoji="0" lang="en-US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Evergreen</a:t>
                      </a:r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ROSE de </a:t>
                      </a:r>
                      <a:r>
                        <a:rPr kumimoji="0" lang="en-US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Rational</a:t>
                      </a:r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etc.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428596" y="571480"/>
          <a:ext cx="7715304" cy="5488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5683304"/>
              </a:tblGrid>
              <a:tr h="954213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800" b="1" kern="1200" dirty="0" smtClean="0">
                          <a:solidFill>
                            <a:schemeClr val="bg1"/>
                          </a:solidFill>
                          <a:latin typeface="American Classic Extra Bold" pitchFamily="18" charset="0"/>
                          <a:ea typeface="+mn-ea"/>
                          <a:cs typeface="+mn-cs"/>
                        </a:rPr>
                        <a:t>Componentes de una Herramienta CASE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59931">
                <a:tc>
                  <a:txBody>
                    <a:bodyPr/>
                    <a:lstStyle/>
                    <a:p>
                      <a:pPr algn="ctr"/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Herramientas de Prueba</a:t>
                      </a:r>
                      <a:endParaRPr kumimoji="0" lang="es-E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75000"/>
                          </a:schemeClr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Las herramientas de prueba se conocen también por las siglas CAST </a:t>
                      </a:r>
                      <a:r>
                        <a:rPr kumimoji="0" lang="en-US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(Computer Aided Software Testing)</a:t>
                      </a:r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y tal como se conocen ahora es un área bastante reciente dentro de la tecnología CASE.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75000"/>
                          </a:schemeClr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Definen requisitos y objetivos de prueba.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75000"/>
                          </a:schemeClr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Construyen entornos de ejecución de pruebas.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75000"/>
                          </a:schemeClr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Ejecutan</a:t>
                      </a:r>
                      <a:r>
                        <a:rPr kumimoji="0" lang="es-E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 evalúan pruebas.</a:t>
                      </a:r>
                      <a:endParaRPr kumimoji="0" lang="es-E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59931">
                <a:tc>
                  <a:txBody>
                    <a:bodyPr/>
                    <a:lstStyle/>
                    <a:p>
                      <a:pPr algn="ctr"/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Herramientas de Gestión de Configuración.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75000"/>
                          </a:schemeClr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 una herramienta capaz de gestionar la configuración de los sistemas</a:t>
                      </a:r>
                      <a:r>
                        <a:rPr kumimoji="0" lang="es-E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incorporada en </a:t>
                      </a:r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entornos de desarrollo complejos.</a:t>
                      </a:r>
                    </a:p>
                  </a:txBody>
                  <a:tcPr/>
                </a:tc>
              </a:tr>
              <a:tr h="954213">
                <a:tc>
                  <a:txBody>
                    <a:bodyPr/>
                    <a:lstStyle/>
                    <a:p>
                      <a:pPr algn="ctr"/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Herramientas de Ingeniería Inversa.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75000"/>
                          </a:schemeClr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Son capaces de extraer la información del código fuente que describe la estructura de los elementos de datos, construyendo así diagramas E/R partiendo de esquemas relacionales, jerárquicos o ficheros.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Subtítulo"/>
          <p:cNvSpPr txBox="1">
            <a:spLocks/>
          </p:cNvSpPr>
          <p:nvPr/>
        </p:nvSpPr>
        <p:spPr>
          <a:xfrm>
            <a:off x="755576" y="1988840"/>
            <a:ext cx="7429552" cy="428628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s-E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Aunque no es fácil y no existe una forma única de clasificarlas, las herramientas CASE se pueden clasificar teniendo en cuenta los siguientes parámetros: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v"/>
              <a:tabLst/>
              <a:defRPr/>
            </a:pPr>
            <a:r>
              <a:rPr kumimoji="0" lang="es-E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Las plataformas que soportan.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v"/>
              <a:tabLst/>
              <a:defRPr/>
            </a:pPr>
            <a:r>
              <a:rPr kumimoji="0" lang="es-E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Las fases del ciclo de vida del desarrollo de sistemas que cubren.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v"/>
              <a:tabLst/>
              <a:defRPr/>
            </a:pPr>
            <a:r>
              <a:rPr kumimoji="0" lang="es-E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arquitectura de las aplicaciones que producen.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v"/>
              <a:tabLst/>
              <a:defRPr/>
            </a:pPr>
            <a:r>
              <a:rPr kumimoji="0" lang="es-E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Su funcionalidad.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q"/>
              <a:tabLst/>
              <a:defRPr/>
            </a:pPr>
            <a:r>
              <a:rPr kumimoji="0" lang="es-E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La más habitual basada en las fases del ciclo de desarrollo que             cubren son 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kumimoji="0" lang="es-ES" sz="18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s-ES" sz="1800" b="1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Upper</a:t>
            </a:r>
            <a:r>
              <a:rPr kumimoji="0" lang="es-ES" sz="18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CASE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kumimoji="0" lang="es-ES" sz="18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s-ES" sz="1800" b="1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Middle</a:t>
            </a:r>
            <a:r>
              <a:rPr kumimoji="0" lang="es-ES" sz="18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CASE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kumimoji="0" lang="es-ES" sz="18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s-ES" sz="1800" b="1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Lower</a:t>
            </a:r>
            <a:r>
              <a:rPr kumimoji="0" lang="es-ES" sz="18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CASE x</a:t>
            </a:r>
            <a:endParaRPr kumimoji="0" lang="es-ES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5 Subtítulo"/>
          <p:cNvSpPr txBox="1">
            <a:spLocks/>
          </p:cNvSpPr>
          <p:nvPr/>
        </p:nvSpPr>
        <p:spPr>
          <a:xfrm>
            <a:off x="971600" y="332656"/>
            <a:ext cx="6172200" cy="1371600"/>
          </a:xfrm>
          <a:prstGeom prst="rect">
            <a:avLst/>
          </a:prstGeom>
        </p:spPr>
        <p:txBody>
          <a:bodyPr vert="horz"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s-ES" sz="2400" b="0" i="0" u="none" strike="noStrike" kern="1200" cap="all" spc="0" normalizeH="0" baseline="0" noProof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s-ES" sz="4000" b="0" i="1" u="sng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n-lt"/>
                <a:ea typeface="+mn-ea"/>
                <a:cs typeface="+mn-cs"/>
              </a:rPr>
              <a:t>CLASIFICACION</a:t>
            </a:r>
            <a:endParaRPr kumimoji="0" lang="es-ES" sz="4000" b="0" i="1" u="sng" strike="noStrike" kern="1200" cap="none" spc="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43" name="Group 99"/>
          <p:cNvGraphicFramePr>
            <a:graphicFrameLocks noGrp="1"/>
          </p:cNvGraphicFramePr>
          <p:nvPr>
            <p:ph idx="1"/>
          </p:nvPr>
        </p:nvGraphicFramePr>
        <p:xfrm>
          <a:off x="323528" y="908367"/>
          <a:ext cx="8447088" cy="5949633"/>
        </p:xfrm>
        <a:graphic>
          <a:graphicData uri="http://schemas.openxmlformats.org/drawingml/2006/table">
            <a:tbl>
              <a:tblPr/>
              <a:tblGrid>
                <a:gridCol w="3384550"/>
                <a:gridCol w="5062538"/>
              </a:tblGrid>
              <a:tr h="11033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endParaRPr kumimoji="0" lang="es-EC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(Diccionario) donde se almacenan los elementos definidos, creados por la herramienta, y cuya gestión se realiza normalmente mediante el apoyo de un SGBD. Sistemas de Gestión de Bases de Datos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7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endParaRPr kumimoji="0" lang="es-EC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(no siempre visible), que constituye el marco para la definición de las técnicas y metodologías soportadas por la herramienta.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59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endParaRPr kumimoji="0" lang="es-EC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permite obtener la documentación que describe el sistema de información desarrollado; documentación que está asociada a las técnicas y metodologías empleadas.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01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endParaRPr kumimoji="0" lang="es-EC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facilidades que permiten cargar el repositorio de la herramienta CASE con datos provenientes de otros sistemas, o bien generar esquemas de bases de datos, programas, etc., que pueden alimentar otros sistemas.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endParaRPr kumimoji="0" lang="es-EC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facilidades que permiten llevar a cabo un análisis de la exactitud, integridad y consistencia de los esquemas generados.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7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endParaRPr kumimoji="0" lang="es-EC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consta de editores de texto y herramientas de diseño gráfico que permitan definir los diagramas, matrices, etc.</a:t>
                      </a: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27" name="WordArt 83"/>
          <p:cNvSpPr>
            <a:spLocks noChangeArrowheads="1" noChangeShapeType="1" noTextEdit="1"/>
          </p:cNvSpPr>
          <p:nvPr/>
        </p:nvSpPr>
        <p:spPr bwMode="auto">
          <a:xfrm>
            <a:off x="971550" y="981075"/>
            <a:ext cx="2376488" cy="677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C" sz="3600" b="1" kern="10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Repositorio </a:t>
            </a:r>
          </a:p>
        </p:txBody>
      </p:sp>
      <p:sp>
        <p:nvSpPr>
          <p:cNvPr id="6231" name="WordArt 87"/>
          <p:cNvSpPr>
            <a:spLocks noChangeArrowheads="1" noChangeShapeType="1" noTextEdit="1"/>
          </p:cNvSpPr>
          <p:nvPr/>
        </p:nvSpPr>
        <p:spPr bwMode="auto">
          <a:xfrm>
            <a:off x="900113" y="1989138"/>
            <a:ext cx="2266950" cy="554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C" sz="3600" b="1" kern="10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Metamodelo</a:t>
            </a:r>
            <a:endParaRPr lang="es-EC" sz="3600" b="1" kern="1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/>
              <a:cs typeface="Times New Roman"/>
            </a:endParaRPr>
          </a:p>
        </p:txBody>
      </p:sp>
      <p:sp>
        <p:nvSpPr>
          <p:cNvPr id="6232" name="WordArt 88"/>
          <p:cNvSpPr>
            <a:spLocks noChangeArrowheads="1" noChangeShapeType="1" noTextEdit="1"/>
          </p:cNvSpPr>
          <p:nvPr/>
        </p:nvSpPr>
        <p:spPr bwMode="auto">
          <a:xfrm>
            <a:off x="539750" y="2924175"/>
            <a:ext cx="3024188" cy="625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C" sz="3600" b="1" kern="10" cap="all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Generador de informes</a:t>
            </a:r>
          </a:p>
        </p:txBody>
      </p:sp>
      <p:sp>
        <p:nvSpPr>
          <p:cNvPr id="6234" name="WordArt 90"/>
          <p:cNvSpPr>
            <a:spLocks noChangeArrowheads="1" noChangeShapeType="1" noTextEdit="1"/>
          </p:cNvSpPr>
          <p:nvPr/>
        </p:nvSpPr>
        <p:spPr bwMode="auto">
          <a:xfrm>
            <a:off x="539750" y="4076700"/>
            <a:ext cx="3024188" cy="698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C" sz="3600" b="1" kern="10" cap="all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Carga/descarga de datos</a:t>
            </a:r>
          </a:p>
        </p:txBody>
      </p:sp>
      <p:sp>
        <p:nvSpPr>
          <p:cNvPr id="6236" name="WordArt 92"/>
          <p:cNvSpPr>
            <a:spLocks noChangeArrowheads="1" noChangeShapeType="1" noTextEdit="1"/>
          </p:cNvSpPr>
          <p:nvPr/>
        </p:nvSpPr>
        <p:spPr bwMode="auto">
          <a:xfrm>
            <a:off x="468313" y="5084763"/>
            <a:ext cx="3154362" cy="657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C" sz="3600" b="1" kern="10" cap="all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Comprobación de errores</a:t>
            </a:r>
          </a:p>
        </p:txBody>
      </p:sp>
      <p:sp>
        <p:nvSpPr>
          <p:cNvPr id="6238" name="WordArt 94"/>
          <p:cNvSpPr>
            <a:spLocks noChangeArrowheads="1" noChangeShapeType="1" noTextEdit="1"/>
          </p:cNvSpPr>
          <p:nvPr/>
        </p:nvSpPr>
        <p:spPr bwMode="auto">
          <a:xfrm>
            <a:off x="684213" y="5921375"/>
            <a:ext cx="2693987" cy="460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C" sz="3600" b="1" kern="10" cap="all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Interfaz de usuario</a:t>
            </a:r>
          </a:p>
        </p:txBody>
      </p:sp>
      <p:sp>
        <p:nvSpPr>
          <p:cNvPr id="10" name="5 Subtítulo"/>
          <p:cNvSpPr txBox="1">
            <a:spLocks/>
          </p:cNvSpPr>
          <p:nvPr/>
        </p:nvSpPr>
        <p:spPr>
          <a:xfrm>
            <a:off x="2195736" y="188640"/>
            <a:ext cx="5688632" cy="7920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s-ES" sz="3700" b="1" i="1" u="sng" strike="noStrike" kern="120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uLnTx/>
                <a:uFillTx/>
                <a:latin typeface="+mn-lt"/>
                <a:ea typeface="+mn-ea"/>
                <a:cs typeface="+mn-cs"/>
              </a:rPr>
              <a:t>ARQUITECTURA</a:t>
            </a:r>
            <a:endParaRPr kumimoji="0" lang="es-ES" sz="3700" b="1" i="1" u="sng" strike="noStrike" kern="120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917</TotalTime>
  <Words>903</Words>
  <Application>Microsoft Office PowerPoint</Application>
  <PresentationFormat>Presentación en pantalla (4:3)</PresentationFormat>
  <Paragraphs>94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Mirador</vt:lpstr>
      <vt:lpstr>HERRAMIENTAS CASE</vt:lpstr>
      <vt:lpstr>¿QUé ES LA TEGNOLOGÍA  CASE?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HISTORIA</dc:title>
  <dc:creator>STC</dc:creator>
  <cp:lastModifiedBy>STC</cp:lastModifiedBy>
  <cp:revision>70</cp:revision>
  <dcterms:created xsi:type="dcterms:W3CDTF">2010-07-15T00:48:16Z</dcterms:created>
  <dcterms:modified xsi:type="dcterms:W3CDTF">2010-07-22T13:13:11Z</dcterms:modified>
</cp:coreProperties>
</file>