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1" r:id="rId6"/>
    <p:sldId id="262" r:id="rId7"/>
    <p:sldId id="277" r:id="rId8"/>
    <p:sldId id="263" r:id="rId9"/>
    <p:sldId id="268" r:id="rId10"/>
    <p:sldId id="269" r:id="rId11"/>
    <p:sldId id="270" r:id="rId12"/>
    <p:sldId id="271" r:id="rId13"/>
    <p:sldId id="264" r:id="rId14"/>
    <p:sldId id="272" r:id="rId15"/>
    <p:sldId id="273" r:id="rId16"/>
    <p:sldId id="265" r:id="rId17"/>
    <p:sldId id="274" r:id="rId18"/>
    <p:sldId id="275" r:id="rId19"/>
    <p:sldId id="266" r:id="rId20"/>
    <p:sldId id="267" r:id="rId21"/>
    <p:sldId id="276" r:id="rId22"/>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152084-8485-4507-90C6-C808F553E43B}" type="datetimeFigureOut">
              <a:rPr lang="es-EC" smtClean="0"/>
              <a:pPr/>
              <a:t>14/07/2010</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FEBA58-6560-4649-ACB2-ED569CA281E5}" type="slidenum">
              <a:rPr lang="es-EC" smtClean="0"/>
              <a:pPr/>
              <a:t>‹Nº›</a:t>
            </a:fld>
            <a:endParaRPr lang="es-EC"/>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E6FEBA58-6560-4649-ACB2-ED569CA281E5}" type="slidenum">
              <a:rPr lang="es-EC" smtClean="0"/>
              <a:pPr/>
              <a:t>1</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09D1FAA1-F12B-412C-B23A-9B9B67E398D2}" type="datetime1">
              <a:rPr lang="es-EC" smtClean="0"/>
              <a:pPr/>
              <a:t>14/07/2010</a:t>
            </a:fld>
            <a:endParaRPr lang="es-EC"/>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C"/>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9AECA893-5CED-4126-ADC0-601537297644}"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C2C70AC-B2BD-4F14-AE66-DA38987CBB43}" type="datetime1">
              <a:rPr lang="es-EC" smtClean="0"/>
              <a:pPr/>
              <a:t>14/07/2010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9AECA893-5CED-4126-ADC0-601537297644}"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9"/>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EC29B49-BDFD-4C65-86E5-CBA9FA3A4E87}" type="datetime1">
              <a:rPr lang="es-EC" smtClean="0"/>
              <a:pPr/>
              <a:t>14/07/2010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9AECA893-5CED-4126-ADC0-601537297644}"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C50A20E8-F27A-4367-8531-7F4D2027115A}" type="datetime1">
              <a:rPr lang="es-EC" smtClean="0"/>
              <a:pPr/>
              <a:t>14/07/2010</a:t>
            </a:fld>
            <a:endParaRPr lang="es-EC"/>
          </a:p>
        </p:txBody>
      </p:sp>
      <p:sp>
        <p:nvSpPr>
          <p:cNvPr id="9" name="8 Marcador de número de diapositiva"/>
          <p:cNvSpPr>
            <a:spLocks noGrp="1"/>
          </p:cNvSpPr>
          <p:nvPr>
            <p:ph type="sldNum" sz="quarter" idx="15"/>
          </p:nvPr>
        </p:nvSpPr>
        <p:spPr/>
        <p:txBody>
          <a:bodyPr rtlCol="0"/>
          <a:lstStyle/>
          <a:p>
            <a:fld id="{9AECA893-5CED-4126-ADC0-601537297644}" type="slidenum">
              <a:rPr lang="es-EC" smtClean="0"/>
              <a:pPr/>
              <a:t>‹Nº›</a:t>
            </a:fld>
            <a:endParaRPr lang="es-EC"/>
          </a:p>
        </p:txBody>
      </p:sp>
      <p:sp>
        <p:nvSpPr>
          <p:cNvPr id="10" name="9 Marcador de pie de página"/>
          <p:cNvSpPr>
            <a:spLocks noGrp="1"/>
          </p:cNvSpPr>
          <p:nvPr>
            <p:ph type="ftr" sz="quarter" idx="16"/>
          </p:nvPr>
        </p:nvSpPr>
        <p:spPr/>
        <p:txBody>
          <a:bodyPr rtlCol="0"/>
          <a:lstStyle/>
          <a:p>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09DEF122-2C2B-4FF5-9CB7-56C7268D8C1B}" type="datetime1">
              <a:rPr lang="es-EC" smtClean="0"/>
              <a:pPr/>
              <a:t>14/07/2010</a:t>
            </a:fld>
            <a:endParaRPr lang="es-EC"/>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C"/>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9AECA893-5CED-4126-ADC0-601537297644}"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AC70DF95-B21D-4F08-97D6-AAA1C579A1AE}" type="datetime1">
              <a:rPr lang="es-EC" smtClean="0"/>
              <a:pPr/>
              <a:t>14/07/2010</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9AECA893-5CED-4126-ADC0-601537297644}" type="slidenum">
              <a:rPr lang="es-EC" smtClean="0"/>
              <a:pPr/>
              <a:t>‹Nº›</a:t>
            </a:fld>
            <a:endParaRPr lang="es-EC"/>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1CCA7A70-358E-43B2-A124-90B5BBADE544}" type="datetime1">
              <a:rPr lang="es-EC" smtClean="0"/>
              <a:pPr/>
              <a:t>14/07/2010</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9AECA893-5CED-4126-ADC0-601537297644}" type="slidenum">
              <a:rPr lang="es-EC" smtClean="0"/>
              <a:pPr/>
              <a:t>‹Nº›</a:t>
            </a:fld>
            <a:endParaRPr lang="es-EC"/>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1C5A5C5D-0EEB-472A-99B2-A6C23A253EF8}" type="datetime1">
              <a:rPr lang="es-EC" smtClean="0"/>
              <a:pPr/>
              <a:t>14/07/2010</a:t>
            </a:fld>
            <a:endParaRPr lang="es-EC"/>
          </a:p>
        </p:txBody>
      </p:sp>
      <p:sp>
        <p:nvSpPr>
          <p:cNvPr id="7" name="6 Marcador de número de diapositiva"/>
          <p:cNvSpPr>
            <a:spLocks noGrp="1"/>
          </p:cNvSpPr>
          <p:nvPr>
            <p:ph type="sldNum" sz="quarter" idx="11"/>
          </p:nvPr>
        </p:nvSpPr>
        <p:spPr/>
        <p:txBody>
          <a:bodyPr rtlCol="0"/>
          <a:lstStyle/>
          <a:p>
            <a:fld id="{9AECA893-5CED-4126-ADC0-601537297644}" type="slidenum">
              <a:rPr lang="es-EC" smtClean="0"/>
              <a:pPr/>
              <a:t>‹Nº›</a:t>
            </a:fld>
            <a:endParaRPr lang="es-EC"/>
          </a:p>
        </p:txBody>
      </p:sp>
      <p:sp>
        <p:nvSpPr>
          <p:cNvPr id="8" name="7 Marcador de pie de página"/>
          <p:cNvSpPr>
            <a:spLocks noGrp="1"/>
          </p:cNvSpPr>
          <p:nvPr>
            <p:ph type="ftr" sz="quarter" idx="12"/>
          </p:nvPr>
        </p:nvSpPr>
        <p:spPr/>
        <p:txBody>
          <a:bodyPr rtlCol="0"/>
          <a:lstStyle/>
          <a:p>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B782D01-40FC-4172-8896-061EB183CAEC}" type="datetime1">
              <a:rPr lang="es-EC" smtClean="0"/>
              <a:pPr/>
              <a:t>14/07/2010</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9AECA893-5CED-4126-ADC0-601537297644}"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48B79DD5-5F00-4AA2-8C62-966A9F47E32B}" type="datetime1">
              <a:rPr lang="es-EC" smtClean="0"/>
              <a:pPr/>
              <a:t>14/07/2010</a:t>
            </a:fld>
            <a:endParaRPr lang="es-EC"/>
          </a:p>
        </p:txBody>
      </p:sp>
      <p:sp>
        <p:nvSpPr>
          <p:cNvPr id="22" name="21 Marcador de número de diapositiva"/>
          <p:cNvSpPr>
            <a:spLocks noGrp="1"/>
          </p:cNvSpPr>
          <p:nvPr>
            <p:ph type="sldNum" sz="quarter" idx="15"/>
          </p:nvPr>
        </p:nvSpPr>
        <p:spPr/>
        <p:txBody>
          <a:bodyPr rtlCol="0"/>
          <a:lstStyle/>
          <a:p>
            <a:fld id="{9AECA893-5CED-4126-ADC0-601537297644}" type="slidenum">
              <a:rPr lang="es-EC" smtClean="0"/>
              <a:pPr/>
              <a:t>‹Nº›</a:t>
            </a:fld>
            <a:endParaRPr lang="es-EC"/>
          </a:p>
        </p:txBody>
      </p:sp>
      <p:sp>
        <p:nvSpPr>
          <p:cNvPr id="23" name="22 Marcador de pie de página"/>
          <p:cNvSpPr>
            <a:spLocks noGrp="1"/>
          </p:cNvSpPr>
          <p:nvPr>
            <p:ph type="ftr" sz="quarter" idx="16"/>
          </p:nvPr>
        </p:nvSpPr>
        <p:spPr/>
        <p:txBody>
          <a:bodyPr rtlCol="0"/>
          <a:lstStyle/>
          <a:p>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3F10F059-35F2-47B1-BDE8-408986FE01EC}" type="datetime1">
              <a:rPr lang="es-EC" smtClean="0"/>
              <a:pPr/>
              <a:t>14/07/2010</a:t>
            </a:fld>
            <a:endParaRPr lang="es-EC"/>
          </a:p>
        </p:txBody>
      </p:sp>
      <p:sp>
        <p:nvSpPr>
          <p:cNvPr id="18" name="17 Marcador de número de diapositiva"/>
          <p:cNvSpPr>
            <a:spLocks noGrp="1"/>
          </p:cNvSpPr>
          <p:nvPr>
            <p:ph type="sldNum" sz="quarter" idx="11"/>
          </p:nvPr>
        </p:nvSpPr>
        <p:spPr/>
        <p:txBody>
          <a:bodyPr rtlCol="0"/>
          <a:lstStyle/>
          <a:p>
            <a:fld id="{9AECA893-5CED-4126-ADC0-601537297644}" type="slidenum">
              <a:rPr lang="es-EC" smtClean="0"/>
              <a:pPr/>
              <a:t>‹Nº›</a:t>
            </a:fld>
            <a:endParaRPr lang="es-EC"/>
          </a:p>
        </p:txBody>
      </p:sp>
      <p:sp>
        <p:nvSpPr>
          <p:cNvPr id="21" name="20 Marcador de pie de página"/>
          <p:cNvSpPr>
            <a:spLocks noGrp="1"/>
          </p:cNvSpPr>
          <p:nvPr>
            <p:ph type="ftr" sz="quarter" idx="12"/>
          </p:nvPr>
        </p:nvSpPr>
        <p:spPr/>
        <p:txBody>
          <a:bodyPr rtlCol="0"/>
          <a:lstStyle/>
          <a:p>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68CE953-6D88-45C8-8F2A-6DE2BD59D40D}" type="datetime1">
              <a:rPr lang="es-EC" smtClean="0"/>
              <a:pPr/>
              <a:t>14/07/2010</a:t>
            </a:fld>
            <a:endParaRPr lang="es-EC"/>
          </a:p>
        </p:txBody>
      </p:sp>
      <p:sp>
        <p:nvSpPr>
          <p:cNvPr id="3" name="2 Marcador de pie de página"/>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C"/>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AECA893-5CED-4126-ADC0-601537297644}"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Lenguajes_programacion.png"/>
          <p:cNvPicPr>
            <a:picLocks noChangeAspect="1"/>
          </p:cNvPicPr>
          <p:nvPr/>
        </p:nvPicPr>
        <p:blipFill>
          <a:blip r:embed="rId3" cstate="print"/>
          <a:stretch>
            <a:fillRect/>
          </a:stretch>
        </p:blipFill>
        <p:spPr>
          <a:xfrm>
            <a:off x="2285985" y="71414"/>
            <a:ext cx="6429420" cy="3429024"/>
          </a:xfrm>
          <a:prstGeom prst="rect">
            <a:avLst/>
          </a:prstGeom>
        </p:spPr>
      </p:pic>
      <p:sp>
        <p:nvSpPr>
          <p:cNvPr id="3" name="2 Subtítulo"/>
          <p:cNvSpPr>
            <a:spLocks noGrp="1"/>
          </p:cNvSpPr>
          <p:nvPr>
            <p:ph type="subTitle" idx="1"/>
          </p:nvPr>
        </p:nvSpPr>
        <p:spPr>
          <a:xfrm>
            <a:off x="2072895" y="3574562"/>
            <a:ext cx="6172200" cy="1371600"/>
          </a:xfrm>
        </p:spPr>
        <p:txBody>
          <a:bodyPr>
            <a:normAutofit fontScale="85000" lnSpcReduction="10000"/>
          </a:bodyPr>
          <a:lstStyle/>
          <a:p>
            <a:pPr algn="r"/>
            <a:r>
              <a:rPr lang="es-EC" dirty="0" smtClean="0"/>
              <a:t>Es un idioma artificial diseñado para expresar computaciones que pueden ser llevadas a cabo por máquinas como las computadoras. Pueden usarse para crear programas que controlen el comportamiento físico y lógico de una máquina, para expresar algoritmos con precisión, o como modo de comunicación humana.</a:t>
            </a:r>
            <a:endParaRPr lang="es-EC" dirty="0"/>
          </a:p>
        </p:txBody>
      </p:sp>
      <p:sp>
        <p:nvSpPr>
          <p:cNvPr id="4" name="3 Rectángulo"/>
          <p:cNvSpPr/>
          <p:nvPr/>
        </p:nvSpPr>
        <p:spPr>
          <a:xfrm>
            <a:off x="1285853" y="2357430"/>
            <a:ext cx="7645042"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Lenguajes de Programación</a:t>
            </a:r>
            <a:endParaRPr lang="es-E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Marcador de contenido" descr="Lenguaje C.png"/>
          <p:cNvPicPr>
            <a:picLocks noGrp="1" noChangeAspect="1"/>
          </p:cNvPicPr>
          <p:nvPr>
            <p:ph sz="quarter" idx="1"/>
          </p:nvPr>
        </p:nvPicPr>
        <p:blipFill>
          <a:blip r:embed="rId2" cstate="print"/>
          <a:stretch>
            <a:fillRect/>
          </a:stretch>
        </p:blipFill>
        <p:spPr>
          <a:xfrm>
            <a:off x="724291" y="1714488"/>
            <a:ext cx="7357588" cy="4929222"/>
          </a:xfrm>
        </p:spPr>
      </p:pic>
      <p:sp>
        <p:nvSpPr>
          <p:cNvPr id="4" name="3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5" name="4 Rectángulo"/>
          <p:cNvSpPr/>
          <p:nvPr/>
        </p:nvSpPr>
        <p:spPr>
          <a:xfrm>
            <a:off x="607620" y="500043"/>
            <a:ext cx="7928774"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Lenguaje de Tercera generación</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5 CuadroTexto"/>
          <p:cNvSpPr txBox="1"/>
          <p:nvPr/>
        </p:nvSpPr>
        <p:spPr>
          <a:xfrm>
            <a:off x="1214414" y="1071547"/>
            <a:ext cx="2071703" cy="523220"/>
          </a:xfrm>
          <a:prstGeom prst="rect">
            <a:avLst/>
          </a:prstGeom>
          <a:noFill/>
        </p:spPr>
        <p:txBody>
          <a:bodyPr wrap="square" rtlCol="0">
            <a:spAutoFit/>
          </a:bodyPr>
          <a:lstStyle/>
          <a:p>
            <a:r>
              <a:rPr lang="es-EC" sz="2800" dirty="0" smtClean="0"/>
              <a:t>Lenguaje C</a:t>
            </a:r>
            <a:endParaRPr lang="es-EC"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Marcador de contenido" descr="Fortran.gif"/>
          <p:cNvPicPr>
            <a:picLocks noGrp="1" noChangeAspect="1"/>
          </p:cNvPicPr>
          <p:nvPr>
            <p:ph sz="quarter" idx="1"/>
          </p:nvPr>
        </p:nvPicPr>
        <p:blipFill>
          <a:blip r:embed="rId2" cstate="print"/>
          <a:stretch>
            <a:fillRect/>
          </a:stretch>
        </p:blipFill>
        <p:spPr>
          <a:xfrm>
            <a:off x="1000101" y="1603375"/>
            <a:ext cx="6643735" cy="4986246"/>
          </a:xfrm>
        </p:spPr>
      </p:pic>
      <p:sp>
        <p:nvSpPr>
          <p:cNvPr id="4" name="3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5" name="4 Rectángulo"/>
          <p:cNvSpPr/>
          <p:nvPr/>
        </p:nvSpPr>
        <p:spPr>
          <a:xfrm>
            <a:off x="607620" y="500043"/>
            <a:ext cx="7928774"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Lenguaje de Tercera generación</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5 CuadroTexto"/>
          <p:cNvSpPr txBox="1"/>
          <p:nvPr/>
        </p:nvSpPr>
        <p:spPr>
          <a:xfrm>
            <a:off x="1214414" y="1071547"/>
            <a:ext cx="1785951" cy="523220"/>
          </a:xfrm>
          <a:prstGeom prst="rect">
            <a:avLst/>
          </a:prstGeom>
          <a:noFill/>
        </p:spPr>
        <p:txBody>
          <a:bodyPr wrap="square" rtlCol="0">
            <a:spAutoFit/>
          </a:bodyPr>
          <a:lstStyle/>
          <a:p>
            <a:r>
              <a:rPr lang="es-EC" sz="2800" dirty="0" smtClean="0"/>
              <a:t>Fortran</a:t>
            </a:r>
            <a:endParaRPr lang="es-EC"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Marcador de contenido" descr="Java.gif"/>
          <p:cNvPicPr>
            <a:picLocks noGrp="1" noChangeAspect="1"/>
          </p:cNvPicPr>
          <p:nvPr>
            <p:ph sz="quarter" idx="1"/>
          </p:nvPr>
        </p:nvPicPr>
        <p:blipFill>
          <a:blip r:embed="rId2" cstate="print"/>
          <a:stretch>
            <a:fillRect/>
          </a:stretch>
        </p:blipFill>
        <p:spPr>
          <a:xfrm>
            <a:off x="985429" y="1600200"/>
            <a:ext cx="7015595" cy="5043510"/>
          </a:xfrm>
        </p:spPr>
      </p:pic>
      <p:sp>
        <p:nvSpPr>
          <p:cNvPr id="4" name="3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5" name="4 Rectángulo"/>
          <p:cNvSpPr/>
          <p:nvPr/>
        </p:nvSpPr>
        <p:spPr>
          <a:xfrm>
            <a:off x="607620" y="500043"/>
            <a:ext cx="7928774"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Lenguaje de Tercera generación</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5 CuadroTexto"/>
          <p:cNvSpPr txBox="1"/>
          <p:nvPr/>
        </p:nvSpPr>
        <p:spPr>
          <a:xfrm>
            <a:off x="1214414" y="1071546"/>
            <a:ext cx="1785951" cy="523220"/>
          </a:xfrm>
          <a:prstGeom prst="rect">
            <a:avLst/>
          </a:prstGeom>
          <a:noFill/>
        </p:spPr>
        <p:txBody>
          <a:bodyPr wrap="square" rtlCol="0">
            <a:spAutoFit/>
          </a:bodyPr>
          <a:lstStyle/>
          <a:p>
            <a:r>
              <a:rPr lang="es-EC" sz="2800" dirty="0" smtClean="0"/>
              <a:t>Pascal</a:t>
            </a:r>
            <a:endParaRPr lang="es-EC" sz="2800" dirty="0"/>
          </a:p>
        </p:txBody>
      </p:sp>
      <p:pic>
        <p:nvPicPr>
          <p:cNvPr id="8" name="7 Imagen" descr="Pascal.gif"/>
          <p:cNvPicPr>
            <a:picLocks noChangeAspect="1"/>
          </p:cNvPicPr>
          <p:nvPr/>
        </p:nvPicPr>
        <p:blipFill>
          <a:blip r:embed="rId3" cstate="print"/>
          <a:stretch>
            <a:fillRect/>
          </a:stretch>
        </p:blipFill>
        <p:spPr>
          <a:xfrm>
            <a:off x="1847851" y="1724025"/>
            <a:ext cx="5448300" cy="340995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285984" y="2428868"/>
            <a:ext cx="6172200" cy="1928826"/>
          </a:xfrm>
        </p:spPr>
        <p:txBody>
          <a:bodyPr>
            <a:normAutofit fontScale="92500"/>
          </a:bodyPr>
          <a:lstStyle/>
          <a:p>
            <a:r>
              <a:rPr lang="es-EC" b="0" dirty="0" smtClean="0">
                <a:solidFill>
                  <a:schemeClr val="tx1"/>
                </a:solidFill>
              </a:rPr>
              <a:t>Su característica distintiva es especificar que es lo que se debe hacer, en vez de como </a:t>
            </a:r>
            <a:r>
              <a:rPr lang="es-EC" b="0" dirty="0" smtClean="0">
                <a:solidFill>
                  <a:schemeClr val="tx1"/>
                </a:solidFill>
              </a:rPr>
              <a:t>se debe ejecutar </a:t>
            </a:r>
            <a:r>
              <a:rPr lang="es-EC" b="0" dirty="0" smtClean="0">
                <a:solidFill>
                  <a:schemeClr val="tx1"/>
                </a:solidFill>
              </a:rPr>
              <a:t>una tarea.</a:t>
            </a:r>
          </a:p>
          <a:p>
            <a:r>
              <a:rPr lang="es-EC" b="0" dirty="0" smtClean="0">
                <a:solidFill>
                  <a:schemeClr val="tx1"/>
                </a:solidFill>
              </a:rPr>
              <a:t>El uso de frases y oraciones parecidas al ingles para emitir instrucciones.</a:t>
            </a:r>
          </a:p>
          <a:p>
            <a:r>
              <a:rPr lang="es-EC" b="0" dirty="0" smtClean="0">
                <a:solidFill>
                  <a:schemeClr val="tx1"/>
                </a:solidFill>
              </a:rPr>
              <a:t>Acceso a base de datos. Capacidades graficas. Puede programarse visualmente como Visual Basic.</a:t>
            </a:r>
          </a:p>
        </p:txBody>
      </p:sp>
      <p:sp>
        <p:nvSpPr>
          <p:cNvPr id="4" name="3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5" name="4 Rectángulo"/>
          <p:cNvSpPr/>
          <p:nvPr/>
        </p:nvSpPr>
        <p:spPr>
          <a:xfrm>
            <a:off x="709411" y="1643051"/>
            <a:ext cx="7725192"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Lenguaje de Cuarta generación</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10 Marcador de contenido" descr="Visual_basic.jpg"/>
          <p:cNvPicPr>
            <a:picLocks noGrp="1" noChangeAspect="1"/>
          </p:cNvPicPr>
          <p:nvPr>
            <p:ph sz="quarter" idx="1"/>
          </p:nvPr>
        </p:nvPicPr>
        <p:blipFill>
          <a:blip r:embed="rId2" cstate="print"/>
          <a:stretch>
            <a:fillRect/>
          </a:stretch>
        </p:blipFill>
        <p:spPr>
          <a:xfrm>
            <a:off x="1019083" y="1600200"/>
            <a:ext cx="7053380" cy="4972072"/>
          </a:xfrm>
        </p:spPr>
      </p:pic>
      <p:sp>
        <p:nvSpPr>
          <p:cNvPr id="8" name="7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9" name="8 Rectángulo"/>
          <p:cNvSpPr/>
          <p:nvPr/>
        </p:nvSpPr>
        <p:spPr>
          <a:xfrm>
            <a:off x="709413" y="500043"/>
            <a:ext cx="7725192"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Lenguaje de Cuarta generación</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0" name="9 CuadroTexto"/>
          <p:cNvSpPr txBox="1"/>
          <p:nvPr/>
        </p:nvSpPr>
        <p:spPr>
          <a:xfrm>
            <a:off x="1214415" y="1071547"/>
            <a:ext cx="2286016" cy="523220"/>
          </a:xfrm>
          <a:prstGeom prst="rect">
            <a:avLst/>
          </a:prstGeom>
          <a:noFill/>
        </p:spPr>
        <p:txBody>
          <a:bodyPr wrap="square" rtlCol="0">
            <a:spAutoFit/>
          </a:bodyPr>
          <a:lstStyle/>
          <a:p>
            <a:r>
              <a:rPr lang="es-EC" sz="2800" dirty="0" smtClean="0"/>
              <a:t>Visual Basic</a:t>
            </a:r>
            <a:endParaRPr lang="es-EC"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Marcador de contenido" descr="SQL.gif"/>
          <p:cNvPicPr>
            <a:picLocks noGrp="1" noChangeAspect="1"/>
          </p:cNvPicPr>
          <p:nvPr>
            <p:ph sz="quarter" idx="1"/>
          </p:nvPr>
        </p:nvPicPr>
        <p:blipFill>
          <a:blip r:embed="rId2" cstate="print"/>
          <a:stretch>
            <a:fillRect/>
          </a:stretch>
        </p:blipFill>
        <p:spPr>
          <a:xfrm>
            <a:off x="877858" y="1600200"/>
            <a:ext cx="7194605" cy="4976368"/>
          </a:xfrm>
        </p:spPr>
      </p:pic>
      <p:sp>
        <p:nvSpPr>
          <p:cNvPr id="6" name="5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7" name="6 Rectángulo"/>
          <p:cNvSpPr/>
          <p:nvPr/>
        </p:nvSpPr>
        <p:spPr>
          <a:xfrm>
            <a:off x="709411" y="500043"/>
            <a:ext cx="7725192"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Lenguaje de Cuarta generación</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8" name="7 CuadroTexto"/>
          <p:cNvSpPr txBox="1"/>
          <p:nvPr/>
        </p:nvSpPr>
        <p:spPr>
          <a:xfrm>
            <a:off x="1214414" y="1071546"/>
            <a:ext cx="1785951" cy="523220"/>
          </a:xfrm>
          <a:prstGeom prst="rect">
            <a:avLst/>
          </a:prstGeom>
          <a:noFill/>
        </p:spPr>
        <p:txBody>
          <a:bodyPr wrap="square" rtlCol="0">
            <a:spAutoFit/>
          </a:bodyPr>
          <a:lstStyle/>
          <a:p>
            <a:r>
              <a:rPr lang="es-EC" sz="2800" dirty="0" smtClean="0"/>
              <a:t>SQL</a:t>
            </a:r>
            <a:endParaRPr lang="es-EC"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286000" y="2571745"/>
            <a:ext cx="6172200" cy="1785950"/>
          </a:xfrm>
        </p:spPr>
        <p:txBody>
          <a:bodyPr>
            <a:normAutofit/>
          </a:bodyPr>
          <a:lstStyle/>
          <a:p>
            <a:r>
              <a:rPr lang="es-EC" b="0" dirty="0" smtClean="0">
                <a:solidFill>
                  <a:schemeClr val="tx1"/>
                </a:solidFill>
              </a:rPr>
              <a:t>De desarrollo a principio de la década de los 80.</a:t>
            </a:r>
          </a:p>
          <a:p>
            <a:r>
              <a:rPr lang="es-EC" b="0" dirty="0" smtClean="0">
                <a:solidFill>
                  <a:schemeClr val="tx1"/>
                </a:solidFill>
              </a:rPr>
              <a:t>Fue creado para la inteligencia artificial.</a:t>
            </a:r>
          </a:p>
          <a:p>
            <a:r>
              <a:rPr lang="es-EC" b="0" dirty="0" smtClean="0">
                <a:solidFill>
                  <a:schemeClr val="tx1"/>
                </a:solidFill>
              </a:rPr>
              <a:t>También para el procesamiento de lenguajes naturales.</a:t>
            </a:r>
          </a:p>
          <a:p>
            <a:r>
              <a:rPr lang="es-EC" b="0" dirty="0" smtClean="0">
                <a:solidFill>
                  <a:schemeClr val="tx1"/>
                </a:solidFill>
              </a:rPr>
              <a:t>Están serian capaces de resolver problemas complejos como la traducción del lenguaje natural a otros.</a:t>
            </a:r>
          </a:p>
          <a:p>
            <a:endParaRPr lang="es-EC" dirty="0"/>
          </a:p>
        </p:txBody>
      </p:sp>
      <p:sp>
        <p:nvSpPr>
          <p:cNvPr id="4" name="3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5" name="4 Rectángulo"/>
          <p:cNvSpPr/>
          <p:nvPr/>
        </p:nvSpPr>
        <p:spPr>
          <a:xfrm>
            <a:off x="713419" y="1857365"/>
            <a:ext cx="7717176"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Lenguaje de Quinta generación</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Marcador de contenido" descr="Lisp.png"/>
          <p:cNvPicPr>
            <a:picLocks noGrp="1" noChangeAspect="1"/>
          </p:cNvPicPr>
          <p:nvPr>
            <p:ph sz="quarter" idx="1"/>
          </p:nvPr>
        </p:nvPicPr>
        <p:blipFill>
          <a:blip r:embed="rId2" cstate="print"/>
          <a:stretch>
            <a:fillRect/>
          </a:stretch>
        </p:blipFill>
        <p:spPr>
          <a:xfrm>
            <a:off x="683812" y="1600201"/>
            <a:ext cx="7388651" cy="5133673"/>
          </a:xfrm>
        </p:spPr>
      </p:pic>
      <p:sp>
        <p:nvSpPr>
          <p:cNvPr id="4" name="3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5" name="4 Rectángulo"/>
          <p:cNvSpPr/>
          <p:nvPr/>
        </p:nvSpPr>
        <p:spPr>
          <a:xfrm>
            <a:off x="713419" y="500043"/>
            <a:ext cx="7717176"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Lenguaje de </a:t>
            </a:r>
            <a:r>
              <a:rPr lang="es-E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Quin</a:t>
            </a: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ta generación</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5 CuadroTexto"/>
          <p:cNvSpPr txBox="1"/>
          <p:nvPr/>
        </p:nvSpPr>
        <p:spPr>
          <a:xfrm>
            <a:off x="1214414" y="1071546"/>
            <a:ext cx="1785951" cy="523220"/>
          </a:xfrm>
          <a:prstGeom prst="rect">
            <a:avLst/>
          </a:prstGeom>
          <a:noFill/>
        </p:spPr>
        <p:txBody>
          <a:bodyPr wrap="square" rtlCol="0">
            <a:spAutoFit/>
          </a:bodyPr>
          <a:lstStyle/>
          <a:p>
            <a:r>
              <a:rPr lang="es-EC" sz="2800" dirty="0" smtClean="0"/>
              <a:t>Lisp</a:t>
            </a:r>
            <a:endParaRPr lang="es-EC"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Marcador de contenido" descr="Prolog.gif"/>
          <p:cNvPicPr>
            <a:picLocks noGrp="1" noChangeAspect="1"/>
          </p:cNvPicPr>
          <p:nvPr>
            <p:ph sz="quarter" idx="1"/>
          </p:nvPr>
        </p:nvPicPr>
        <p:blipFill>
          <a:blip r:embed="rId2" cstate="print"/>
          <a:stretch>
            <a:fillRect/>
          </a:stretch>
        </p:blipFill>
        <p:spPr>
          <a:xfrm>
            <a:off x="971412" y="1600201"/>
            <a:ext cx="7101051" cy="5050163"/>
          </a:xfrm>
        </p:spPr>
      </p:pic>
      <p:sp>
        <p:nvSpPr>
          <p:cNvPr id="4" name="3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5" name="4 Rectángulo"/>
          <p:cNvSpPr/>
          <p:nvPr/>
        </p:nvSpPr>
        <p:spPr>
          <a:xfrm>
            <a:off x="713419" y="500043"/>
            <a:ext cx="7717176"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Lenguaje de Quinta generación</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5 CuadroTexto"/>
          <p:cNvSpPr txBox="1"/>
          <p:nvPr/>
        </p:nvSpPr>
        <p:spPr>
          <a:xfrm>
            <a:off x="1214414" y="1071546"/>
            <a:ext cx="1785951" cy="523220"/>
          </a:xfrm>
          <a:prstGeom prst="rect">
            <a:avLst/>
          </a:prstGeom>
          <a:noFill/>
        </p:spPr>
        <p:txBody>
          <a:bodyPr wrap="square" rtlCol="0">
            <a:spAutoFit/>
          </a:bodyPr>
          <a:lstStyle/>
          <a:p>
            <a:r>
              <a:rPr lang="es-EC" sz="2800" dirty="0" smtClean="0"/>
              <a:t>Prolog</a:t>
            </a:r>
            <a:endParaRPr lang="es-EC"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sz="quarter" idx="1"/>
          </p:nvPr>
        </p:nvGraphicFramePr>
        <p:xfrm>
          <a:off x="500034" y="1142982"/>
          <a:ext cx="8329641" cy="5415910"/>
        </p:xfrm>
        <a:graphic>
          <a:graphicData uri="http://schemas.openxmlformats.org/drawingml/2006/table">
            <a:tbl>
              <a:tblPr firstRow="1" bandRow="1">
                <a:tableStyleId>{5C22544A-7EE6-4342-B048-85BDC9FD1C3A}</a:tableStyleId>
              </a:tblPr>
              <a:tblGrid>
                <a:gridCol w="2000264"/>
                <a:gridCol w="3071834"/>
                <a:gridCol w="3257543"/>
              </a:tblGrid>
              <a:tr h="714382">
                <a:tc>
                  <a:txBody>
                    <a:bodyPr/>
                    <a:lstStyle/>
                    <a:p>
                      <a:r>
                        <a:rPr lang="es-EC" sz="1800" dirty="0" smtClean="0"/>
                        <a:t>Lenguaje de Programación</a:t>
                      </a:r>
                      <a:endParaRPr lang="es-EC" sz="1800" dirty="0"/>
                    </a:p>
                  </a:txBody>
                  <a:tcPr/>
                </a:tc>
                <a:tc>
                  <a:txBody>
                    <a:bodyPr/>
                    <a:lstStyle/>
                    <a:p>
                      <a:r>
                        <a:rPr lang="es-EC" sz="1800" dirty="0" smtClean="0"/>
                        <a:t>Ventajas</a:t>
                      </a:r>
                      <a:endParaRPr lang="es-EC" sz="1800" dirty="0"/>
                    </a:p>
                  </a:txBody>
                  <a:tcPr/>
                </a:tc>
                <a:tc>
                  <a:txBody>
                    <a:bodyPr/>
                    <a:lstStyle/>
                    <a:p>
                      <a:r>
                        <a:rPr lang="es-EC" sz="1800" dirty="0" smtClean="0"/>
                        <a:t>Desventajas</a:t>
                      </a:r>
                      <a:endParaRPr lang="es-EC" sz="1800" dirty="0"/>
                    </a:p>
                  </a:txBody>
                  <a:tcPr/>
                </a:tc>
              </a:tr>
              <a:tr h="928694">
                <a:tc>
                  <a:txBody>
                    <a:bodyPr/>
                    <a:lstStyle/>
                    <a:p>
                      <a:r>
                        <a:rPr kumimoji="0" lang="es-EC" sz="1400" kern="1200" dirty="0" smtClean="0">
                          <a:solidFill>
                            <a:schemeClr val="dk1"/>
                          </a:solidFill>
                          <a:latin typeface="+mn-lt"/>
                          <a:ea typeface="+mn-ea"/>
                          <a:cs typeface="+mn-cs"/>
                        </a:rPr>
                        <a:t>Primera Generación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C" sz="1400" kern="1200" dirty="0" smtClean="0">
                          <a:solidFill>
                            <a:schemeClr val="dk1"/>
                          </a:solidFill>
                          <a:latin typeface="+mn-lt"/>
                          <a:ea typeface="+mn-ea"/>
                          <a:cs typeface="+mn-cs"/>
                        </a:rPr>
                        <a:t>Transferir un programa a la memoria sin traducción posterior, esto le da una velocidad de ejecución superior.</a:t>
                      </a:r>
                      <a:endParaRPr kumimoji="0" lang="es-EC" sz="1400" kern="1200" dirty="0">
                        <a:solidFill>
                          <a:schemeClr val="dk1"/>
                        </a:solidFill>
                        <a:latin typeface="+mn-lt"/>
                        <a:ea typeface="+mn-ea"/>
                        <a:cs typeface="+mn-cs"/>
                      </a:endParaRPr>
                    </a:p>
                  </a:txBody>
                  <a:tcPr/>
                </a:tc>
                <a:tc>
                  <a:txBody>
                    <a:bodyPr/>
                    <a:lstStyle/>
                    <a:p>
                      <a:pPr marL="0" algn="l" rtl="0" eaLnBrk="1" latinLnBrk="0" hangingPunct="1"/>
                      <a:r>
                        <a:rPr kumimoji="0" lang="es-EC" sz="1400" kern="1200" dirty="0" smtClean="0">
                          <a:solidFill>
                            <a:schemeClr val="dk1"/>
                          </a:solidFill>
                          <a:latin typeface="+mn-lt"/>
                          <a:ea typeface="+mn-ea"/>
                          <a:cs typeface="+mn-cs"/>
                        </a:rPr>
                        <a:t>Dificultad y lentitud en la codificación, poca fiabilidad y los programas sólo son ejecutables en el CPU.</a:t>
                      </a:r>
                      <a:endParaRPr kumimoji="0" lang="es-EC" sz="1400" kern="1200" dirty="0">
                        <a:solidFill>
                          <a:schemeClr val="dk1"/>
                        </a:solidFill>
                        <a:latin typeface="+mn-lt"/>
                        <a:ea typeface="+mn-ea"/>
                        <a:cs typeface="+mn-cs"/>
                      </a:endParaRPr>
                    </a:p>
                  </a:txBody>
                  <a:tcPr/>
                </a:tc>
              </a:tr>
              <a:tr h="983946">
                <a:tc>
                  <a:txBody>
                    <a:bodyPr/>
                    <a:lstStyle/>
                    <a:p>
                      <a:r>
                        <a:rPr lang="es-EC" sz="1400" dirty="0" smtClean="0"/>
                        <a:t>Segunda Generación</a:t>
                      </a:r>
                      <a:endParaRPr lang="es-EC"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C" sz="1400" kern="1200" dirty="0" smtClean="0">
                          <a:solidFill>
                            <a:schemeClr val="dk1"/>
                          </a:solidFill>
                          <a:latin typeface="+mn-lt"/>
                          <a:ea typeface="+mn-ea"/>
                          <a:cs typeface="+mn-cs"/>
                        </a:rPr>
                        <a:t>Uso óptimo de los recursos hardware, permitiendo la obtención de un código muy eficiente.</a:t>
                      </a:r>
                    </a:p>
                    <a:p>
                      <a:endParaRPr kumimoji="0" lang="es-EC" sz="1400" kern="1200" dirty="0">
                        <a:solidFill>
                          <a:schemeClr val="dk1"/>
                        </a:solidFill>
                        <a:latin typeface="+mn-lt"/>
                        <a:ea typeface="+mn-ea"/>
                        <a:cs typeface="+mn-cs"/>
                      </a:endParaRPr>
                    </a:p>
                  </a:txBody>
                  <a:tcPr/>
                </a:tc>
                <a:tc>
                  <a:txBody>
                    <a:bodyPr/>
                    <a:lstStyle/>
                    <a:p>
                      <a:r>
                        <a:rPr kumimoji="0" lang="es-EC" sz="1400" kern="1200" dirty="0" smtClean="0">
                          <a:solidFill>
                            <a:schemeClr val="dk1"/>
                          </a:solidFill>
                          <a:latin typeface="+mn-lt"/>
                          <a:ea typeface="+mn-ea"/>
                          <a:cs typeface="+mn-cs"/>
                        </a:rPr>
                        <a:t>Repertorio reducido de instrucciones, rígido formato para las instrucciones, baja portabilidad y fuerte dependencia del hardware.</a:t>
                      </a:r>
                      <a:endParaRPr kumimoji="0" lang="es-EC" sz="1400" kern="1200" dirty="0">
                        <a:solidFill>
                          <a:schemeClr val="dk1"/>
                        </a:solidFill>
                        <a:latin typeface="+mn-lt"/>
                        <a:ea typeface="+mn-ea"/>
                        <a:cs typeface="+mn-cs"/>
                      </a:endParaRPr>
                    </a:p>
                  </a:txBody>
                  <a:tcPr/>
                </a:tc>
              </a:tr>
              <a:tr h="831570">
                <a:tc>
                  <a:txBody>
                    <a:bodyPr/>
                    <a:lstStyle/>
                    <a:p>
                      <a:r>
                        <a:rPr lang="es-EC" sz="1400" dirty="0" smtClean="0"/>
                        <a:t>Tercera Generación</a:t>
                      </a:r>
                      <a:endParaRPr lang="es-EC" sz="1400" dirty="0"/>
                    </a:p>
                  </a:txBody>
                  <a:tcPr/>
                </a:tc>
                <a:tc>
                  <a:txBody>
                    <a:bodyPr/>
                    <a:lstStyle/>
                    <a:p>
                      <a:r>
                        <a:rPr kumimoji="0" lang="es-EC" sz="1400" kern="1200" dirty="0" smtClean="0">
                          <a:solidFill>
                            <a:schemeClr val="dk1"/>
                          </a:solidFill>
                          <a:latin typeface="+mn-lt"/>
                          <a:ea typeface="+mn-ea"/>
                          <a:cs typeface="+mn-cs"/>
                        </a:rPr>
                        <a:t>Estandarización, volumen de código y el rendimiento de ejecución.</a:t>
                      </a:r>
                      <a:endParaRPr kumimoji="0" lang="es-EC" sz="1400" kern="1200" dirty="0">
                        <a:solidFill>
                          <a:schemeClr val="dk1"/>
                        </a:solidFill>
                        <a:latin typeface="+mn-lt"/>
                        <a:ea typeface="+mn-ea"/>
                        <a:cs typeface="+mn-cs"/>
                      </a:endParaRPr>
                    </a:p>
                  </a:txBody>
                  <a:tcPr/>
                </a:tc>
                <a:tc>
                  <a:txBody>
                    <a:bodyPr/>
                    <a:lstStyle/>
                    <a:p>
                      <a:r>
                        <a:rPr kumimoji="0" lang="es-EC" sz="1400" kern="1200" dirty="0" smtClean="0">
                          <a:solidFill>
                            <a:schemeClr val="dk1"/>
                          </a:solidFill>
                          <a:latin typeface="+mn-lt"/>
                          <a:ea typeface="+mn-ea"/>
                          <a:cs typeface="+mn-cs"/>
                        </a:rPr>
                        <a:t>Apenas son portables y, normalmente, son menos fáciles de mantener que los lenguajes de propósito general.</a:t>
                      </a:r>
                      <a:endParaRPr kumimoji="0" lang="es-EC" sz="1400" kern="1200" dirty="0">
                        <a:solidFill>
                          <a:schemeClr val="dk1"/>
                        </a:solidFill>
                        <a:latin typeface="+mn-lt"/>
                        <a:ea typeface="+mn-ea"/>
                        <a:cs typeface="+mn-cs"/>
                      </a:endParaRPr>
                    </a:p>
                  </a:txBody>
                  <a:tcPr/>
                </a:tc>
              </a:tr>
              <a:tr h="708648">
                <a:tc>
                  <a:txBody>
                    <a:bodyPr/>
                    <a:lstStyle/>
                    <a:p>
                      <a:r>
                        <a:rPr lang="es-EC" sz="1400" dirty="0" smtClean="0"/>
                        <a:t>Cuarta Generación</a:t>
                      </a:r>
                    </a:p>
                  </a:txBody>
                  <a:tcPr/>
                </a:tc>
                <a:tc>
                  <a:txBody>
                    <a:bodyPr/>
                    <a:lstStyle/>
                    <a:p>
                      <a:r>
                        <a:rPr kumimoji="0" lang="es-EC" sz="1400" kern="1200" dirty="0" smtClean="0">
                          <a:solidFill>
                            <a:schemeClr val="dk1"/>
                          </a:solidFill>
                          <a:latin typeface="+mn-lt"/>
                          <a:ea typeface="+mn-ea"/>
                          <a:cs typeface="+mn-cs"/>
                        </a:rPr>
                        <a:t>Flexibilidad, nuevas aplicaciones y conversión de código.</a:t>
                      </a:r>
                      <a:endParaRPr kumimoji="0" lang="es-EC" sz="1400" kern="1200" dirty="0">
                        <a:solidFill>
                          <a:schemeClr val="dk1"/>
                        </a:solidFill>
                        <a:latin typeface="+mn-lt"/>
                        <a:ea typeface="+mn-ea"/>
                        <a:cs typeface="+mn-cs"/>
                      </a:endParaRPr>
                    </a:p>
                  </a:txBody>
                  <a:tcPr/>
                </a:tc>
                <a:tc>
                  <a:txBody>
                    <a:bodyPr/>
                    <a:lstStyle/>
                    <a:p>
                      <a:r>
                        <a:rPr lang="es-EC" sz="1400" dirty="0" smtClean="0"/>
                        <a:t>Código ineficiente y el mantenimiento</a:t>
                      </a:r>
                      <a:r>
                        <a:rPr lang="es-EC" sz="1400" baseline="0" dirty="0" smtClean="0"/>
                        <a:t> cuestionable.</a:t>
                      </a:r>
                      <a:endParaRPr lang="es-EC" sz="1400" dirty="0"/>
                    </a:p>
                  </a:txBody>
                  <a:tcPr/>
                </a:tc>
              </a:tr>
              <a:tr h="655785">
                <a:tc>
                  <a:txBody>
                    <a:bodyPr/>
                    <a:lstStyle/>
                    <a:p>
                      <a:r>
                        <a:rPr lang="es-EC" sz="1400" dirty="0" smtClean="0"/>
                        <a:t>Quinta Generación</a:t>
                      </a:r>
                    </a:p>
                  </a:txBody>
                  <a:tcPr/>
                </a:tc>
                <a:tc>
                  <a:txBody>
                    <a:bodyPr/>
                    <a:lstStyle/>
                    <a:p>
                      <a:r>
                        <a:rPr lang="es-EC" sz="1400" dirty="0" smtClean="0"/>
                        <a:t>Mayor legibilidad de los programas, portabilidad, facilidad de aprendizaje y facilidad de modificación.</a:t>
                      </a:r>
                      <a:endParaRPr kumimoji="0" lang="es-EC" sz="1400" kern="1200" dirty="0">
                        <a:solidFill>
                          <a:schemeClr val="dk1"/>
                        </a:solidFill>
                        <a:latin typeface="+mn-lt"/>
                        <a:ea typeface="+mn-ea"/>
                        <a:cs typeface="+mn-cs"/>
                      </a:endParaRPr>
                    </a:p>
                  </a:txBody>
                  <a:tcPr/>
                </a:tc>
                <a:tc>
                  <a:txBody>
                    <a:bodyPr/>
                    <a:lstStyle/>
                    <a:p>
                      <a:r>
                        <a:rPr lang="es-EC" sz="1400" dirty="0" smtClean="0"/>
                        <a:t>Lógica difusa.</a:t>
                      </a:r>
                      <a:endParaRPr lang="es-EC" sz="1400" dirty="0"/>
                    </a:p>
                  </a:txBody>
                  <a:tcPr/>
                </a:tc>
              </a:tr>
            </a:tbl>
          </a:graphicData>
        </a:graphic>
      </p:graphicFrame>
      <p:sp>
        <p:nvSpPr>
          <p:cNvPr id="4" name="3 CuadroTexto"/>
          <p:cNvSpPr txBox="1"/>
          <p:nvPr/>
        </p:nvSpPr>
        <p:spPr>
          <a:xfrm>
            <a:off x="5857884" y="-24"/>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5" name="4 Rectángulo"/>
          <p:cNvSpPr/>
          <p:nvPr/>
        </p:nvSpPr>
        <p:spPr>
          <a:xfrm>
            <a:off x="1714494" y="357167"/>
            <a:ext cx="5715026"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Ventajas y Desventajas</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819176" y="1600200"/>
            <a:ext cx="7467600" cy="4873752"/>
          </a:xfrm>
        </p:spPr>
        <p:txBody>
          <a:bodyPr>
            <a:normAutofit lnSpcReduction="10000"/>
          </a:bodyPr>
          <a:lstStyle/>
          <a:p>
            <a:pPr algn="ctr">
              <a:buNone/>
            </a:pPr>
            <a:r>
              <a:rPr lang="es-EC" sz="1800" dirty="0" smtClean="0"/>
              <a:t>Para que la computadora entienda nuestras instrucciones debe usarse un lenguaje específico conocido como código máquina, el cual la máquina comprende fácilmente, pero que lo hace excesivamente complicado para las personas. De hecho sólo consiste en cadenas extensas de números 0 y 1.</a:t>
            </a:r>
          </a:p>
          <a:p>
            <a:pPr algn="ctr">
              <a:buNone/>
            </a:pPr>
            <a:r>
              <a:rPr lang="es-EC" sz="1800" dirty="0" smtClean="0"/>
              <a:t>La primera programadora de computadora conocida fue Ada Lovelace. Incluso aunque Babbage nunca completó la construcción de cualquiera de sus máquinas, el trabajo que Ada realizó con éstas le hizo ganarse el título de primera programadora de computadoras del mundo. El nombre del lenguaje de programación Ada fue escogido como homenaje a esta programadora. Todos este tipo de lenguaje se denominaba de bajo nivel.</a:t>
            </a:r>
          </a:p>
          <a:p>
            <a:pPr algn="ctr">
              <a:buNone/>
            </a:pPr>
            <a:r>
              <a:rPr lang="es-EC" sz="1800" dirty="0" smtClean="0"/>
              <a:t>A medida que la complejidad de las tareas que realizaban las computadoras aumentaba, se hizo necesario disponer de un método más eficiente para programarlas. Entonces, se crearon los lenguajes de alto nivel.</a:t>
            </a:r>
          </a:p>
        </p:txBody>
      </p:sp>
      <p:sp>
        <p:nvSpPr>
          <p:cNvPr id="4" name="3 Rectángulo"/>
          <p:cNvSpPr/>
          <p:nvPr/>
        </p:nvSpPr>
        <p:spPr>
          <a:xfrm>
            <a:off x="2996621" y="505406"/>
            <a:ext cx="3147015"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Historia</a:t>
            </a:r>
            <a:endParaRPr lang="es-E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4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285860"/>
            <a:ext cx="7467600" cy="4873752"/>
          </a:xfrm>
        </p:spPr>
        <p:txBody>
          <a:bodyPr>
            <a:normAutofit/>
          </a:bodyPr>
          <a:lstStyle/>
          <a:p>
            <a:r>
              <a:rPr lang="es-EC" sz="1800" b="1" dirty="0" smtClean="0"/>
              <a:t>Lenguaje de alto nivel.-</a:t>
            </a:r>
            <a:r>
              <a:rPr lang="es-EC" sz="1800" dirty="0" smtClean="0"/>
              <a:t> Se caracterizan por expresar los algoritmos de una manera adecuada a la capacidad cognitiva humana, en lugar de a la capacidad ejecutora de las máquinas.</a:t>
            </a:r>
          </a:p>
          <a:p>
            <a:r>
              <a:rPr lang="es-EC" sz="1800" b="1" dirty="0" smtClean="0"/>
              <a:t>Lenguaje de bajo nivel.-</a:t>
            </a:r>
            <a:r>
              <a:rPr lang="es-EC" sz="1800" dirty="0" smtClean="0"/>
              <a:t> Proporciona poca o ninguna abstracción del microprocesador de un ordenador. Consecuentemente es fácilmente trasladado a lenguaje de máquina.</a:t>
            </a:r>
          </a:p>
          <a:p>
            <a:r>
              <a:rPr lang="es-EC" sz="1800" b="1" dirty="0" smtClean="0"/>
              <a:t>Sintaxis.-  </a:t>
            </a:r>
            <a:r>
              <a:rPr lang="es-EC" sz="1800" dirty="0" smtClean="0"/>
              <a:t>Reglas que indican cómo realizar las construcciones del lenguaje.</a:t>
            </a:r>
          </a:p>
          <a:p>
            <a:r>
              <a:rPr lang="es-EC" sz="1800" b="1" dirty="0" smtClean="0"/>
              <a:t>Lógica de Programación.- C</a:t>
            </a:r>
            <a:r>
              <a:rPr lang="es-EC" sz="1800" dirty="0" smtClean="0"/>
              <a:t>onsta de las colecciones de los estados dentro de una lógica particular.</a:t>
            </a:r>
          </a:p>
          <a:p>
            <a:r>
              <a:rPr lang="es-EC" sz="1800" b="1" dirty="0" smtClean="0"/>
              <a:t>Lenguaje de script.- </a:t>
            </a:r>
            <a:r>
              <a:rPr lang="es-EC" sz="1800" dirty="0" smtClean="0"/>
              <a:t>El trabajo en conjunto con una aplicación más grande, el control de apoyo de una variedad de aplicaciones, se interpretan, o alguna combinación de los mismos. </a:t>
            </a:r>
            <a:br>
              <a:rPr lang="es-EC" sz="1800" dirty="0" smtClean="0"/>
            </a:br>
            <a:endParaRPr lang="es-EC" sz="1800" dirty="0"/>
          </a:p>
        </p:txBody>
      </p:sp>
      <p:sp>
        <p:nvSpPr>
          <p:cNvPr id="4" name="3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5" name="4 Rectángulo"/>
          <p:cNvSpPr/>
          <p:nvPr/>
        </p:nvSpPr>
        <p:spPr>
          <a:xfrm>
            <a:off x="2258711" y="500043"/>
            <a:ext cx="4626587"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Conceptos Básicos</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286000" y="1643051"/>
            <a:ext cx="6172200" cy="2714644"/>
          </a:xfrm>
        </p:spPr>
        <p:txBody>
          <a:bodyPr>
            <a:normAutofit/>
          </a:bodyPr>
          <a:lstStyle/>
          <a:p>
            <a:pPr>
              <a:buFont typeface="Wingdings" pitchFamily="2" charset="2"/>
              <a:buChar char="Ø"/>
            </a:pPr>
            <a:r>
              <a:rPr lang="es-EC" sz="2800" dirty="0" smtClean="0">
                <a:latin typeface="Agency FB" pitchFamily="34" charset="0"/>
              </a:rPr>
              <a:t>Jennyfer Mosquera Farias.</a:t>
            </a:r>
          </a:p>
          <a:p>
            <a:pPr>
              <a:buFont typeface="Wingdings" pitchFamily="2" charset="2"/>
              <a:buChar char="Ø"/>
            </a:pPr>
            <a:r>
              <a:rPr lang="es-EC" sz="2800" dirty="0" smtClean="0">
                <a:latin typeface="Agency FB" pitchFamily="34" charset="0"/>
              </a:rPr>
              <a:t>Cristina Ramírez Hidalgo.</a:t>
            </a:r>
          </a:p>
          <a:p>
            <a:pPr>
              <a:buFont typeface="Wingdings" pitchFamily="2" charset="2"/>
              <a:buChar char="Ø"/>
            </a:pPr>
            <a:r>
              <a:rPr lang="es-EC" sz="2800" dirty="0" smtClean="0">
                <a:latin typeface="Agency FB" pitchFamily="34" charset="0"/>
              </a:rPr>
              <a:t>Lissette Lindao Garcés.</a:t>
            </a:r>
          </a:p>
          <a:p>
            <a:pPr>
              <a:buFont typeface="Wingdings" pitchFamily="2" charset="2"/>
              <a:buChar char="Ø"/>
            </a:pPr>
            <a:r>
              <a:rPr lang="es-EC" sz="2800" dirty="0" smtClean="0">
                <a:latin typeface="Agency FB" pitchFamily="34" charset="0"/>
              </a:rPr>
              <a:t>José Lucas Farias.</a:t>
            </a:r>
          </a:p>
          <a:p>
            <a:pPr>
              <a:buFont typeface="Wingdings" pitchFamily="2" charset="2"/>
              <a:buChar char="Ø"/>
            </a:pPr>
            <a:r>
              <a:rPr lang="es-EC" sz="2800" dirty="0" smtClean="0">
                <a:latin typeface="Agency FB" pitchFamily="34" charset="0"/>
              </a:rPr>
              <a:t>Marco Castro Pin.</a:t>
            </a:r>
            <a:endParaRPr lang="es-EC" sz="2800" dirty="0">
              <a:latin typeface="Agency FB" pitchFamily="34" charset="0"/>
            </a:endParaRPr>
          </a:p>
        </p:txBody>
      </p:sp>
      <p:sp>
        <p:nvSpPr>
          <p:cNvPr id="4" name="3 Rectángulo"/>
          <p:cNvSpPr/>
          <p:nvPr/>
        </p:nvSpPr>
        <p:spPr>
          <a:xfrm>
            <a:off x="424878" y="642919"/>
            <a:ext cx="8294258" cy="76944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Presentación realizada por:</a:t>
            </a:r>
            <a:endParaRPr lang="es-ES"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4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571736" y="2357430"/>
            <a:ext cx="6172200" cy="3429024"/>
          </a:xfrm>
        </p:spPr>
        <p:txBody>
          <a:bodyPr>
            <a:noAutofit/>
          </a:bodyPr>
          <a:lstStyle/>
          <a:p>
            <a:pPr>
              <a:buFont typeface="Wingdings" pitchFamily="2" charset="2"/>
              <a:buChar char="q"/>
            </a:pPr>
            <a:r>
              <a:rPr lang="es-EC" sz="3600" dirty="0" smtClean="0">
                <a:latin typeface="Agency FB" pitchFamily="34" charset="0"/>
              </a:rPr>
              <a:t>Lenguaje de Primera generación.</a:t>
            </a:r>
          </a:p>
          <a:p>
            <a:pPr>
              <a:buFont typeface="Wingdings" pitchFamily="2" charset="2"/>
              <a:buChar char="q"/>
            </a:pPr>
            <a:r>
              <a:rPr lang="es-EC" sz="3600" dirty="0" smtClean="0">
                <a:latin typeface="Agency FB" pitchFamily="34" charset="0"/>
              </a:rPr>
              <a:t>Lenguaje de Segunda generación.</a:t>
            </a:r>
          </a:p>
          <a:p>
            <a:pPr>
              <a:buFont typeface="Wingdings" pitchFamily="2" charset="2"/>
              <a:buChar char="q"/>
            </a:pPr>
            <a:r>
              <a:rPr lang="es-EC" sz="3600" dirty="0" smtClean="0">
                <a:latin typeface="Agency FB" pitchFamily="34" charset="0"/>
              </a:rPr>
              <a:t>Lenguaje de Tercera generación.</a:t>
            </a:r>
          </a:p>
          <a:p>
            <a:pPr>
              <a:buFont typeface="Wingdings" pitchFamily="2" charset="2"/>
              <a:buChar char="q"/>
            </a:pPr>
            <a:r>
              <a:rPr lang="es-EC" sz="3600" dirty="0" smtClean="0">
                <a:latin typeface="Agency FB" pitchFamily="34" charset="0"/>
              </a:rPr>
              <a:t>Lenguaje de Cuarta generación.</a:t>
            </a:r>
          </a:p>
          <a:p>
            <a:pPr>
              <a:buFont typeface="Wingdings" pitchFamily="2" charset="2"/>
              <a:buChar char="q"/>
            </a:pPr>
            <a:r>
              <a:rPr lang="es-EC" sz="3600" dirty="0" smtClean="0">
                <a:latin typeface="Agency FB" pitchFamily="34" charset="0"/>
              </a:rPr>
              <a:t>Lenguaje de Quinta generación.</a:t>
            </a:r>
          </a:p>
          <a:p>
            <a:endParaRPr lang="es-EC" sz="2800" dirty="0" smtClean="0"/>
          </a:p>
        </p:txBody>
      </p:sp>
      <p:sp>
        <p:nvSpPr>
          <p:cNvPr id="4" name="3 Rectángulo"/>
          <p:cNvSpPr/>
          <p:nvPr/>
        </p:nvSpPr>
        <p:spPr>
          <a:xfrm>
            <a:off x="3071804" y="714356"/>
            <a:ext cx="5057795"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Clasificación:</a:t>
            </a:r>
            <a:endParaRPr lang="es-E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4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6" name="5 CuadroTexto"/>
          <p:cNvSpPr txBox="1"/>
          <p:nvPr/>
        </p:nvSpPr>
        <p:spPr>
          <a:xfrm>
            <a:off x="3857621" y="1500175"/>
            <a:ext cx="3786215" cy="523220"/>
          </a:xfrm>
          <a:prstGeom prst="rect">
            <a:avLst/>
          </a:prstGeom>
          <a:noFill/>
        </p:spPr>
        <p:txBody>
          <a:bodyPr wrap="square" rtlCol="0">
            <a:spAutoFit/>
          </a:bodyPr>
          <a:lstStyle/>
          <a:p>
            <a:r>
              <a:rPr lang="es-EC" sz="2800" dirty="0" smtClean="0"/>
              <a:t>Según su generación</a:t>
            </a:r>
            <a:endParaRPr lang="es-EC"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500297" y="2000241"/>
            <a:ext cx="4214843" cy="571504"/>
          </a:xfrm>
        </p:spPr>
        <p:txBody>
          <a:bodyPr>
            <a:noAutofit/>
          </a:bodyPr>
          <a:lstStyle/>
          <a:p>
            <a:r>
              <a:rPr lang="es-EC" sz="2800" dirty="0" smtClean="0"/>
              <a:t>Lenguaje de máquina</a:t>
            </a:r>
            <a:endParaRPr lang="es-EC" sz="2800" dirty="0"/>
          </a:p>
        </p:txBody>
      </p:sp>
      <p:sp>
        <p:nvSpPr>
          <p:cNvPr id="5" name="4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6" name="5 Rectángulo"/>
          <p:cNvSpPr/>
          <p:nvPr/>
        </p:nvSpPr>
        <p:spPr>
          <a:xfrm>
            <a:off x="551516" y="1500175"/>
            <a:ext cx="8040984"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Lenguaje de Primera </a:t>
            </a:r>
            <a:r>
              <a:rPr lang="es-ES" sz="36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generacion</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6 CuadroTexto"/>
          <p:cNvSpPr txBox="1"/>
          <p:nvPr/>
        </p:nvSpPr>
        <p:spPr>
          <a:xfrm>
            <a:off x="1857356" y="2714621"/>
            <a:ext cx="7072363" cy="3139321"/>
          </a:xfrm>
          <a:prstGeom prst="rect">
            <a:avLst/>
          </a:prstGeom>
          <a:noFill/>
        </p:spPr>
        <p:txBody>
          <a:bodyPr wrap="square" rtlCol="0">
            <a:spAutoFit/>
          </a:bodyPr>
          <a:lstStyle/>
          <a:p>
            <a:r>
              <a:rPr lang="es-EC" dirty="0" smtClean="0"/>
              <a:t>Las instrucciones de programación de primera generación se inscribieron a través de los interruptores del panel frontal del sistema informático.</a:t>
            </a:r>
          </a:p>
          <a:p>
            <a:r>
              <a:rPr lang="es-EC" dirty="0" smtClean="0"/>
              <a:t>El principal beneficio del este lenguaje de programación es que el código que el usuario escribe puede correr muy rápido y eficiente, ya que se ejecuta directamente por la CPU. Sin embargo, en lenguaje de máquina es mucho más difícil de aprender que los lenguajes de programación de más alta generación, y es mucho más difícil de editar si se producen errores.</a:t>
            </a:r>
          </a:p>
          <a:p>
            <a:r>
              <a:rPr lang="es-EC" dirty="0" smtClean="0"/>
              <a:t>Cada modelo de ordenador tiene su propio código, por esa razón se llama lenguaje de máquina.</a:t>
            </a:r>
            <a:endParaRPr lang="es-EC"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Codigo_binario.bmp"/>
          <p:cNvPicPr>
            <a:picLocks noGrp="1" noChangeAspect="1"/>
          </p:cNvPicPr>
          <p:nvPr>
            <p:ph sz="quarter" idx="1"/>
          </p:nvPr>
        </p:nvPicPr>
        <p:blipFill>
          <a:blip r:embed="rId2" cstate="print"/>
          <a:stretch>
            <a:fillRect/>
          </a:stretch>
        </p:blipFill>
        <p:spPr>
          <a:xfrm>
            <a:off x="678021" y="1643050"/>
            <a:ext cx="7465881" cy="4500594"/>
          </a:xfrm>
          <a:prstGeom prst="rect">
            <a:avLst/>
          </a:prstGeom>
        </p:spPr>
      </p:pic>
      <p:sp>
        <p:nvSpPr>
          <p:cNvPr id="5" name="2 Subtítulo"/>
          <p:cNvSpPr txBox="1">
            <a:spLocks/>
          </p:cNvSpPr>
          <p:nvPr/>
        </p:nvSpPr>
        <p:spPr>
          <a:xfrm>
            <a:off x="2500297" y="1000109"/>
            <a:ext cx="4214843" cy="571504"/>
          </a:xfrm>
          <a:prstGeom prst="rect">
            <a:avLst/>
          </a:prstGeom>
        </p:spPr>
        <p:txBody>
          <a:bodyPr vert="horz">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r>
              <a:rPr kumimoji="0" lang="es-EC" sz="2800" b="0" i="0" u="none" strike="noStrike" kern="1200" cap="none" spc="0" normalizeH="0" baseline="0" noProof="0" dirty="0" smtClean="0">
                <a:ln>
                  <a:noFill/>
                </a:ln>
                <a:solidFill>
                  <a:schemeClr val="tx1"/>
                </a:solidFill>
                <a:effectLst/>
                <a:uLnTx/>
                <a:uFillTx/>
                <a:latin typeface="+mn-lt"/>
                <a:ea typeface="+mn-ea"/>
                <a:cs typeface="+mn-cs"/>
              </a:rPr>
              <a:t>Lenguaje de máquina</a:t>
            </a:r>
            <a:endParaRPr kumimoji="0" lang="es-EC"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5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7" name="6 Rectángulo"/>
          <p:cNvSpPr/>
          <p:nvPr/>
        </p:nvSpPr>
        <p:spPr>
          <a:xfrm>
            <a:off x="551516" y="500043"/>
            <a:ext cx="8040984"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Lenguaje de Primera </a:t>
            </a:r>
            <a:r>
              <a:rPr lang="es-ES" sz="36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generacion</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928795" y="2643182"/>
            <a:ext cx="6172200" cy="1785950"/>
          </a:xfrm>
        </p:spPr>
        <p:txBody>
          <a:bodyPr>
            <a:noAutofit/>
          </a:bodyPr>
          <a:lstStyle/>
          <a:p>
            <a:r>
              <a:rPr lang="es-EC" b="0" dirty="0" smtClean="0">
                <a:solidFill>
                  <a:schemeClr val="tx1"/>
                </a:solidFill>
              </a:rPr>
              <a:t>Se desarrolla a finales de los años 50. Las instrucciones se representan con símbolos mnemotécnicos. Simplifican las estructuras de las instrucciones y las hacen más legibles. Se los reconoce como lenguaje de bajo nivel porque su código está orientado a un modelo de computadora especifica.</a:t>
            </a:r>
          </a:p>
        </p:txBody>
      </p:sp>
      <p:sp>
        <p:nvSpPr>
          <p:cNvPr id="5" name="4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6" name="5 Rectángulo"/>
          <p:cNvSpPr/>
          <p:nvPr/>
        </p:nvSpPr>
        <p:spPr>
          <a:xfrm>
            <a:off x="509036" y="1571612"/>
            <a:ext cx="8125942"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Lenguaje de Segunda generación</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2 Subtítulo"/>
          <p:cNvSpPr txBox="1">
            <a:spLocks/>
          </p:cNvSpPr>
          <p:nvPr/>
        </p:nvSpPr>
        <p:spPr>
          <a:xfrm>
            <a:off x="2500297" y="2071678"/>
            <a:ext cx="4214843" cy="571504"/>
          </a:xfrm>
          <a:prstGeom prst="rect">
            <a:avLst/>
          </a:prstGeom>
        </p:spPr>
        <p:txBody>
          <a:bodyPr vert="horz">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r>
              <a:rPr kumimoji="0" lang="es-EC" sz="2800" b="0" i="0" u="none" strike="noStrike" kern="1200" cap="none" spc="0" normalizeH="0" baseline="0" noProof="0" dirty="0" smtClean="0">
                <a:ln>
                  <a:noFill/>
                </a:ln>
                <a:solidFill>
                  <a:schemeClr val="tx1"/>
                </a:solidFill>
                <a:effectLst/>
                <a:uLnTx/>
                <a:uFillTx/>
                <a:latin typeface="+mn-lt"/>
                <a:ea typeface="+mn-ea"/>
                <a:cs typeface="+mn-cs"/>
              </a:rPr>
              <a:t>Lenguaje ensamblador</a:t>
            </a:r>
            <a:endParaRPr kumimoji="0" lang="es-EC"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p:cNvPicPr>
          <p:nvPr>
            <p:ph sz="quarter" idx="1"/>
          </p:nvPr>
        </p:nvPicPr>
        <p:blipFill>
          <a:blip r:embed="rId2" cstate="print"/>
          <a:srcRect l="2393" t="33120" r="37197" b="36538"/>
          <a:stretch>
            <a:fillRect/>
          </a:stretch>
        </p:blipFill>
        <p:spPr bwMode="auto">
          <a:xfrm>
            <a:off x="642910" y="1785927"/>
            <a:ext cx="7500991" cy="4572032"/>
          </a:xfrm>
          <a:prstGeom prst="rect">
            <a:avLst/>
          </a:prstGeom>
          <a:noFill/>
          <a:ln w="9525">
            <a:noFill/>
            <a:miter lim="800000"/>
            <a:headEnd/>
            <a:tailEnd/>
          </a:ln>
        </p:spPr>
      </p:pic>
      <p:sp>
        <p:nvSpPr>
          <p:cNvPr id="5" name="2 Subtítulo"/>
          <p:cNvSpPr txBox="1">
            <a:spLocks/>
          </p:cNvSpPr>
          <p:nvPr/>
        </p:nvSpPr>
        <p:spPr>
          <a:xfrm>
            <a:off x="2500297" y="1000109"/>
            <a:ext cx="4214843" cy="571504"/>
          </a:xfrm>
          <a:prstGeom prst="rect">
            <a:avLst/>
          </a:prstGeom>
        </p:spPr>
        <p:txBody>
          <a:bodyPr vert="horz">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r>
              <a:rPr kumimoji="0" lang="es-EC" sz="2800" b="0" i="0" u="none" strike="noStrike" kern="1200" cap="none" spc="0" normalizeH="0" baseline="0" noProof="0" dirty="0" smtClean="0">
                <a:ln>
                  <a:noFill/>
                </a:ln>
                <a:solidFill>
                  <a:schemeClr val="tx1"/>
                </a:solidFill>
                <a:effectLst/>
                <a:uLnTx/>
                <a:uFillTx/>
                <a:latin typeface="+mn-lt"/>
                <a:ea typeface="+mn-ea"/>
                <a:cs typeface="+mn-cs"/>
              </a:rPr>
              <a:t>Lenguaje </a:t>
            </a:r>
            <a:r>
              <a:rPr lang="es-EC" sz="2800" dirty="0" smtClean="0"/>
              <a:t>ensamblador</a:t>
            </a:r>
            <a:endParaRPr kumimoji="0" lang="es-EC"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5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7" name="6 Rectángulo"/>
          <p:cNvSpPr/>
          <p:nvPr/>
        </p:nvSpPr>
        <p:spPr>
          <a:xfrm>
            <a:off x="509037" y="500043"/>
            <a:ext cx="8125942"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Lenguaje de </a:t>
            </a:r>
            <a:r>
              <a:rPr lang="es-E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Segunda</a:t>
            </a: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generación</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143108" y="2000241"/>
            <a:ext cx="6172200" cy="2643206"/>
          </a:xfrm>
        </p:spPr>
        <p:txBody>
          <a:bodyPr>
            <a:normAutofit/>
          </a:bodyPr>
          <a:lstStyle/>
          <a:p>
            <a:r>
              <a:rPr lang="es-EC" b="0" dirty="0" smtClean="0">
                <a:solidFill>
                  <a:schemeClr val="tx1"/>
                </a:solidFill>
              </a:rPr>
              <a:t>Se desarrolla entre los años 60. Sustituyen las</a:t>
            </a:r>
          </a:p>
          <a:p>
            <a:r>
              <a:rPr lang="es-EC" b="0" dirty="0" smtClean="0">
                <a:solidFill>
                  <a:schemeClr val="tx1"/>
                </a:solidFill>
              </a:rPr>
              <a:t>Instrucciones simbólicas por códigos independientes de la maquina. Tiene 3 categorías:</a:t>
            </a:r>
          </a:p>
          <a:p>
            <a:pPr>
              <a:buFont typeface="Wingdings" pitchFamily="2" charset="2"/>
              <a:buChar char="ü"/>
            </a:pPr>
            <a:r>
              <a:rPr lang="es-EC" b="0" dirty="0" smtClean="0">
                <a:solidFill>
                  <a:schemeClr val="tx1"/>
                </a:solidFill>
              </a:rPr>
              <a:t>Lenguaje orientado a procedimientos que</a:t>
            </a:r>
          </a:p>
          <a:p>
            <a:pPr>
              <a:buFont typeface="Wingdings" pitchFamily="2" charset="2"/>
              <a:buChar char="ü"/>
            </a:pPr>
            <a:r>
              <a:rPr lang="es-EC" b="0" dirty="0" smtClean="0">
                <a:solidFill>
                  <a:schemeClr val="tx1"/>
                </a:solidFill>
              </a:rPr>
              <a:t>hace énfasis en los procedimientos.</a:t>
            </a:r>
          </a:p>
          <a:p>
            <a:pPr>
              <a:buFont typeface="Wingdings" pitchFamily="2" charset="2"/>
              <a:buChar char="ü"/>
            </a:pPr>
            <a:r>
              <a:rPr lang="es-EC" b="0" dirty="0" smtClean="0">
                <a:solidFill>
                  <a:schemeClr val="tx1"/>
                </a:solidFill>
              </a:rPr>
              <a:t>Lenguaje orientado a problemas el cual los resuelve sin el detalle de la programación y el Lenguaje orientado el cual hace énfasis en el objeto de la acción.</a:t>
            </a:r>
          </a:p>
        </p:txBody>
      </p:sp>
      <p:sp>
        <p:nvSpPr>
          <p:cNvPr id="4" name="3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5" name="4 Rectángulo"/>
          <p:cNvSpPr/>
          <p:nvPr/>
        </p:nvSpPr>
        <p:spPr>
          <a:xfrm>
            <a:off x="607620" y="1214423"/>
            <a:ext cx="7928774"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Lenguaje de Tercera generación</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Marcador de contenido" descr="Cobol.jpg"/>
          <p:cNvPicPr>
            <a:picLocks noGrp="1" noChangeAspect="1"/>
          </p:cNvPicPr>
          <p:nvPr>
            <p:ph sz="quarter" idx="1"/>
          </p:nvPr>
        </p:nvPicPr>
        <p:blipFill>
          <a:blip r:embed="rId2" cstate="print"/>
          <a:stretch>
            <a:fillRect/>
          </a:stretch>
        </p:blipFill>
        <p:spPr>
          <a:xfrm>
            <a:off x="857225" y="1643050"/>
            <a:ext cx="7215239" cy="4929222"/>
          </a:xfrm>
        </p:spPr>
      </p:pic>
      <p:sp>
        <p:nvSpPr>
          <p:cNvPr id="4" name="3 CuadroTexto"/>
          <p:cNvSpPr txBox="1"/>
          <p:nvPr/>
        </p:nvSpPr>
        <p:spPr>
          <a:xfrm>
            <a:off x="5857884" y="142852"/>
            <a:ext cx="3143272" cy="369332"/>
          </a:xfrm>
          <a:prstGeom prst="rect">
            <a:avLst/>
          </a:prstGeom>
          <a:noFill/>
        </p:spPr>
        <p:txBody>
          <a:bodyPr wrap="square" rtlCol="0">
            <a:spAutoFit/>
          </a:bodyPr>
          <a:lstStyle/>
          <a:p>
            <a:r>
              <a:rPr lang="es-EC" dirty="0" smtClean="0"/>
              <a:t>Lenguajes de Programación</a:t>
            </a:r>
            <a:endParaRPr lang="es-EC" dirty="0"/>
          </a:p>
        </p:txBody>
      </p:sp>
      <p:sp>
        <p:nvSpPr>
          <p:cNvPr id="5" name="4 Rectángulo"/>
          <p:cNvSpPr/>
          <p:nvPr/>
        </p:nvSpPr>
        <p:spPr>
          <a:xfrm>
            <a:off x="607620" y="500043"/>
            <a:ext cx="7928774"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Lenguaje de Tercera generación</a:t>
            </a:r>
            <a:endParaRPr lang="es-E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6 CuadroTexto"/>
          <p:cNvSpPr txBox="1"/>
          <p:nvPr/>
        </p:nvSpPr>
        <p:spPr>
          <a:xfrm>
            <a:off x="1214414" y="1071546"/>
            <a:ext cx="1785951" cy="523220"/>
          </a:xfrm>
          <a:prstGeom prst="rect">
            <a:avLst/>
          </a:prstGeom>
          <a:noFill/>
        </p:spPr>
        <p:txBody>
          <a:bodyPr wrap="square" rtlCol="0">
            <a:spAutoFit/>
          </a:bodyPr>
          <a:lstStyle/>
          <a:p>
            <a:r>
              <a:rPr lang="es-EC" sz="2800" dirty="0" smtClean="0"/>
              <a:t>Cobol</a:t>
            </a:r>
            <a:endParaRPr lang="es-EC"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354</TotalTime>
  <Words>989</Words>
  <Application>Microsoft Office PowerPoint</Application>
  <PresentationFormat>Presentación en pantalla (4:3)</PresentationFormat>
  <Paragraphs>108</Paragraphs>
  <Slides>21</Slides>
  <Notes>1</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Mirador</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JMMOSQUE</dc:creator>
  <cp:lastModifiedBy>JMMOSQUE</cp:lastModifiedBy>
  <cp:revision>66</cp:revision>
  <dcterms:created xsi:type="dcterms:W3CDTF">2010-07-14T14:21:19Z</dcterms:created>
  <dcterms:modified xsi:type="dcterms:W3CDTF">2010-07-15T02:36:34Z</dcterms:modified>
</cp:coreProperties>
</file>