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56" r:id="rId4"/>
    <p:sldMasterId id="2147483768" r:id="rId5"/>
    <p:sldMasterId id="2147483780" r:id="rId6"/>
    <p:sldMasterId id="2147483792" r:id="rId7"/>
    <p:sldMasterId id="2147483805" r:id="rId8"/>
  </p:sldMasterIdLst>
  <p:notesMasterIdLst>
    <p:notesMasterId r:id="rId42"/>
  </p:notesMasterIdLst>
  <p:sldIdLst>
    <p:sldId id="292" r:id="rId9"/>
    <p:sldId id="256" r:id="rId10"/>
    <p:sldId id="257" r:id="rId11"/>
    <p:sldId id="258" r:id="rId12"/>
    <p:sldId id="265" r:id="rId13"/>
    <p:sldId id="259" r:id="rId14"/>
    <p:sldId id="260" r:id="rId15"/>
    <p:sldId id="262" r:id="rId16"/>
    <p:sldId id="263" r:id="rId17"/>
    <p:sldId id="278" r:id="rId18"/>
    <p:sldId id="277" r:id="rId19"/>
    <p:sldId id="264" r:id="rId20"/>
    <p:sldId id="266" r:id="rId21"/>
    <p:sldId id="267" r:id="rId22"/>
    <p:sldId id="268" r:id="rId23"/>
    <p:sldId id="269" r:id="rId24"/>
    <p:sldId id="272" r:id="rId25"/>
    <p:sldId id="273" r:id="rId26"/>
    <p:sldId id="274" r:id="rId27"/>
    <p:sldId id="275" r:id="rId28"/>
    <p:sldId id="276" r:id="rId29"/>
    <p:sldId id="280" r:id="rId30"/>
    <p:sldId id="281" r:id="rId31"/>
    <p:sldId id="282" r:id="rId32"/>
    <p:sldId id="283" r:id="rId33"/>
    <p:sldId id="284" r:id="rId34"/>
    <p:sldId id="286" r:id="rId35"/>
    <p:sldId id="287" r:id="rId36"/>
    <p:sldId id="285" r:id="rId37"/>
    <p:sldId id="288" r:id="rId38"/>
    <p:sldId id="290" r:id="rId39"/>
    <p:sldId id="291" r:id="rId40"/>
    <p:sldId id="289"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200"/>
  </p:clrMru>
</p:presentationPr>
</file>

<file path=ppt/tableStyles.xml><?xml version="1.0" encoding="utf-8"?>
<a:tblStyleLst xmlns:a="http://schemas.openxmlformats.org/drawingml/2006/main" def="{5C22544A-7EE6-4342-B048-85BDC9FD1C3A}">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4660"/>
  </p:normalViewPr>
  <p:slideViewPr>
    <p:cSldViewPr>
      <p:cViewPr varScale="1">
        <p:scale>
          <a:sx n="38" d="100"/>
          <a:sy n="38" d="100"/>
        </p:scale>
        <p:origin x="-7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es.wikipedia.org/wiki/OS/2" TargetMode="Externa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80EE4-984D-4C11-9217-5EA6531576DC}" type="doc">
      <dgm:prSet loTypeId="urn:microsoft.com/office/officeart/2005/8/layout/cycle2" loCatId="cycle" qsTypeId="urn:microsoft.com/office/officeart/2005/8/quickstyle/3d2" qsCatId="3D" csTypeId="urn:microsoft.com/office/officeart/2005/8/colors/accent4_1" csCatId="accent4" phldr="1"/>
      <dgm:spPr/>
      <dgm:t>
        <a:bodyPr/>
        <a:lstStyle/>
        <a:p>
          <a:endParaRPr lang="es-EC"/>
        </a:p>
      </dgm:t>
    </dgm:pt>
    <dgm:pt modelId="{BF6FD92C-F53F-483C-BB0D-2B6CFF0F9F92}">
      <dgm:prSet/>
      <dgm:spPr/>
      <dgm:t>
        <a:bodyPr/>
        <a:lstStyle/>
        <a:p>
          <a:pPr rtl="0"/>
          <a:r>
            <a:rPr lang="es-EC" dirty="0" smtClean="0">
              <a:solidFill>
                <a:schemeClr val="accent1">
                  <a:lumMod val="50000"/>
                </a:schemeClr>
              </a:solidFill>
            </a:rPr>
            <a:t>Muchos técnicos en el área de la informática, utilizan MS-DOS para realizar mantenimientos del </a:t>
          </a:r>
          <a:r>
            <a:rPr lang="es-EC" dirty="0" err="1" smtClean="0">
              <a:solidFill>
                <a:schemeClr val="accent1">
                  <a:lumMod val="50000"/>
                </a:schemeClr>
              </a:solidFill>
            </a:rPr>
            <a:t>pc</a:t>
          </a:r>
          <a:r>
            <a:rPr lang="es-EC" dirty="0" smtClean="0">
              <a:solidFill>
                <a:schemeClr val="accent1">
                  <a:lumMod val="50000"/>
                </a:schemeClr>
              </a:solidFill>
            </a:rPr>
            <a:t>, instalaciones, formateo y </a:t>
          </a:r>
          <a:r>
            <a:rPr lang="es-EC" dirty="0" err="1" smtClean="0">
              <a:solidFill>
                <a:schemeClr val="accent1">
                  <a:lumMod val="50000"/>
                </a:schemeClr>
              </a:solidFill>
            </a:rPr>
            <a:t>particionamiento</a:t>
          </a:r>
          <a:r>
            <a:rPr lang="es-EC" dirty="0" smtClean="0">
              <a:solidFill>
                <a:schemeClr val="accent1">
                  <a:lumMod val="50000"/>
                </a:schemeClr>
              </a:solidFill>
            </a:rPr>
            <a:t> de discos duros y escaneos de los mismos.</a:t>
          </a:r>
          <a:br>
            <a:rPr lang="es-EC" dirty="0" smtClean="0">
              <a:solidFill>
                <a:schemeClr val="accent1">
                  <a:lumMod val="50000"/>
                </a:schemeClr>
              </a:solidFill>
            </a:rPr>
          </a:br>
          <a:endParaRPr lang="es-EC" dirty="0">
            <a:solidFill>
              <a:schemeClr val="accent1">
                <a:lumMod val="50000"/>
              </a:schemeClr>
            </a:solidFill>
          </a:endParaRPr>
        </a:p>
      </dgm:t>
    </dgm:pt>
    <dgm:pt modelId="{6DC5E411-265A-4BCC-8A1D-86A6EF1DA42F}" type="parTrans" cxnId="{A20B99A1-C83E-430B-99C2-B871F1CE983A}">
      <dgm:prSet/>
      <dgm:spPr/>
      <dgm:t>
        <a:bodyPr/>
        <a:lstStyle/>
        <a:p>
          <a:endParaRPr lang="es-EC"/>
        </a:p>
      </dgm:t>
    </dgm:pt>
    <dgm:pt modelId="{AB6EA916-4F08-450A-91B3-477370D8AA0C}" type="sibTrans" cxnId="{A20B99A1-C83E-430B-99C2-B871F1CE983A}">
      <dgm:prSet/>
      <dgm:spPr/>
      <dgm:t>
        <a:bodyPr/>
        <a:lstStyle/>
        <a:p>
          <a:endParaRPr lang="es-EC"/>
        </a:p>
      </dgm:t>
    </dgm:pt>
    <dgm:pt modelId="{3C4B21FE-EF37-4C91-976C-27D0BA759B8D}">
      <dgm:prSet/>
      <dgm:spPr/>
      <dgm:t>
        <a:bodyPr/>
        <a:lstStyle/>
        <a:p>
          <a:pPr algn="ctr" rtl="0"/>
          <a:r>
            <a:rPr lang="es-EC" dirty="0" smtClean="0">
              <a:solidFill>
                <a:schemeClr val="accent1">
                  <a:lumMod val="50000"/>
                </a:schemeClr>
              </a:solidFill>
            </a:rPr>
            <a:t>Hay que dejar constancia de que MS-DOS ha sido el sistema operativo utilizado por </a:t>
          </a:r>
          <a:r>
            <a:rPr lang="es-EC" dirty="0" err="1" smtClean="0">
              <a:solidFill>
                <a:schemeClr val="accent1">
                  <a:lumMod val="50000"/>
                </a:schemeClr>
              </a:solidFill>
            </a:rPr>
            <a:t>practicamente</a:t>
          </a:r>
          <a:r>
            <a:rPr lang="es-EC" dirty="0" smtClean="0">
              <a:solidFill>
                <a:schemeClr val="accent1">
                  <a:lumMod val="50000"/>
                </a:schemeClr>
              </a:solidFill>
            </a:rPr>
            <a:t> todos los usuarios de PC desde 1981 hasta </a:t>
          </a:r>
          <a:r>
            <a:rPr lang="es-EC" dirty="0" err="1" smtClean="0">
              <a:solidFill>
                <a:schemeClr val="accent1">
                  <a:lumMod val="50000"/>
                </a:schemeClr>
              </a:solidFill>
            </a:rPr>
            <a:t>practicamente</a:t>
          </a:r>
          <a:r>
            <a:rPr lang="es-EC" dirty="0" smtClean="0">
              <a:solidFill>
                <a:schemeClr val="accent1">
                  <a:lumMod val="50000"/>
                </a:schemeClr>
              </a:solidFill>
            </a:rPr>
            <a:t> la actualidad, utilizando programas famosos para trabajar como el legendario WordPerfect 5.1, Works 2.0, Comandante </a:t>
          </a:r>
          <a:r>
            <a:rPr lang="es-EC" dirty="0" err="1" smtClean="0">
              <a:solidFill>
                <a:schemeClr val="accent1">
                  <a:lumMod val="50000"/>
                </a:schemeClr>
              </a:solidFill>
            </a:rPr>
            <a:t>Norton</a:t>
          </a:r>
          <a:r>
            <a:rPr lang="es-EC" dirty="0" smtClean="0">
              <a:solidFill>
                <a:schemeClr val="accent1">
                  <a:lumMod val="50000"/>
                </a:schemeClr>
              </a:solidFill>
            </a:rPr>
            <a:t>, </a:t>
          </a:r>
          <a:r>
            <a:rPr lang="es-EC" dirty="0" err="1" smtClean="0">
              <a:solidFill>
                <a:schemeClr val="accent1">
                  <a:lumMod val="50000"/>
                </a:schemeClr>
              </a:solidFill>
            </a:rPr>
            <a:t>Autocad</a:t>
          </a:r>
          <a:r>
            <a:rPr lang="es-EC" dirty="0" smtClean="0">
              <a:solidFill>
                <a:schemeClr val="accent1">
                  <a:lumMod val="50000"/>
                </a:schemeClr>
              </a:solidFill>
            </a:rPr>
            <a:t>, </a:t>
          </a:r>
          <a:r>
            <a:rPr lang="es-EC" dirty="0" err="1" smtClean="0">
              <a:solidFill>
                <a:schemeClr val="accent1">
                  <a:lumMod val="50000"/>
                </a:schemeClr>
              </a:solidFill>
            </a:rPr>
            <a:t>Ability</a:t>
          </a:r>
          <a:r>
            <a:rPr lang="es-EC" dirty="0" smtClean="0">
              <a:solidFill>
                <a:schemeClr val="accent1">
                  <a:lumMod val="50000"/>
                </a:schemeClr>
              </a:solidFill>
            </a:rPr>
            <a:t> 2000 entre otros...</a:t>
          </a:r>
          <a:br>
            <a:rPr lang="es-EC" dirty="0" smtClean="0">
              <a:solidFill>
                <a:schemeClr val="accent1">
                  <a:lumMod val="50000"/>
                </a:schemeClr>
              </a:solidFill>
            </a:rPr>
          </a:br>
          <a:endParaRPr lang="es-EC" dirty="0">
            <a:solidFill>
              <a:schemeClr val="accent1">
                <a:lumMod val="50000"/>
              </a:schemeClr>
            </a:solidFill>
          </a:endParaRPr>
        </a:p>
      </dgm:t>
    </dgm:pt>
    <dgm:pt modelId="{381E6482-B457-47BD-9E73-3ABE30BF7164}" type="parTrans" cxnId="{EDA80B97-479A-4D5C-8F46-F894F67EF142}">
      <dgm:prSet/>
      <dgm:spPr/>
      <dgm:t>
        <a:bodyPr/>
        <a:lstStyle/>
        <a:p>
          <a:endParaRPr lang="es-EC"/>
        </a:p>
      </dgm:t>
    </dgm:pt>
    <dgm:pt modelId="{9E69842B-FB77-498F-8B6D-025D10276937}" type="sibTrans" cxnId="{EDA80B97-479A-4D5C-8F46-F894F67EF142}">
      <dgm:prSet/>
      <dgm:spPr/>
      <dgm:t>
        <a:bodyPr/>
        <a:lstStyle/>
        <a:p>
          <a:endParaRPr lang="es-EC"/>
        </a:p>
      </dgm:t>
    </dgm:pt>
    <dgm:pt modelId="{8806E79F-846C-41B7-83C1-3BFE34306944}" type="pres">
      <dgm:prSet presAssocID="{BD080EE4-984D-4C11-9217-5EA6531576DC}" presName="cycle" presStyleCnt="0">
        <dgm:presLayoutVars>
          <dgm:dir/>
          <dgm:resizeHandles val="exact"/>
        </dgm:presLayoutVars>
      </dgm:prSet>
      <dgm:spPr/>
      <dgm:t>
        <a:bodyPr/>
        <a:lstStyle/>
        <a:p>
          <a:endParaRPr lang="es-EC"/>
        </a:p>
      </dgm:t>
    </dgm:pt>
    <dgm:pt modelId="{80227226-B129-4584-B859-B42AB9A89EC0}" type="pres">
      <dgm:prSet presAssocID="{BF6FD92C-F53F-483C-BB0D-2B6CFF0F9F92}" presName="node" presStyleLbl="node1" presStyleIdx="0" presStyleCnt="2">
        <dgm:presLayoutVars>
          <dgm:bulletEnabled val="1"/>
        </dgm:presLayoutVars>
      </dgm:prSet>
      <dgm:spPr/>
      <dgm:t>
        <a:bodyPr/>
        <a:lstStyle/>
        <a:p>
          <a:endParaRPr lang="es-EC"/>
        </a:p>
      </dgm:t>
    </dgm:pt>
    <dgm:pt modelId="{5E79DB4D-7145-46EE-B76E-7E0201EE91AB}" type="pres">
      <dgm:prSet presAssocID="{AB6EA916-4F08-450A-91B3-477370D8AA0C}" presName="sibTrans" presStyleLbl="sibTrans2D1" presStyleIdx="0" presStyleCnt="2"/>
      <dgm:spPr/>
      <dgm:t>
        <a:bodyPr/>
        <a:lstStyle/>
        <a:p>
          <a:endParaRPr lang="es-EC"/>
        </a:p>
      </dgm:t>
    </dgm:pt>
    <dgm:pt modelId="{A355E651-0059-4888-9842-A38E5459FA4B}" type="pres">
      <dgm:prSet presAssocID="{AB6EA916-4F08-450A-91B3-477370D8AA0C}" presName="connectorText" presStyleLbl="sibTrans2D1" presStyleIdx="0" presStyleCnt="2"/>
      <dgm:spPr/>
      <dgm:t>
        <a:bodyPr/>
        <a:lstStyle/>
        <a:p>
          <a:endParaRPr lang="es-EC"/>
        </a:p>
      </dgm:t>
    </dgm:pt>
    <dgm:pt modelId="{A043AA69-0698-402E-A972-AAF748FAD95E}" type="pres">
      <dgm:prSet presAssocID="{3C4B21FE-EF37-4C91-976C-27D0BA759B8D}" presName="node" presStyleLbl="node1" presStyleIdx="1" presStyleCnt="2" custScaleX="109885" custScaleY="109479" custRadScaleRad="87165" custRadScaleInc="0">
        <dgm:presLayoutVars>
          <dgm:bulletEnabled val="1"/>
        </dgm:presLayoutVars>
      </dgm:prSet>
      <dgm:spPr/>
      <dgm:t>
        <a:bodyPr/>
        <a:lstStyle/>
        <a:p>
          <a:endParaRPr lang="es-EC"/>
        </a:p>
      </dgm:t>
    </dgm:pt>
    <dgm:pt modelId="{B1106789-C461-4349-91AE-6BC6128CC7AC}" type="pres">
      <dgm:prSet presAssocID="{9E69842B-FB77-498F-8B6D-025D10276937}" presName="sibTrans" presStyleLbl="sibTrans2D1" presStyleIdx="1" presStyleCnt="2"/>
      <dgm:spPr/>
      <dgm:t>
        <a:bodyPr/>
        <a:lstStyle/>
        <a:p>
          <a:endParaRPr lang="es-EC"/>
        </a:p>
      </dgm:t>
    </dgm:pt>
    <dgm:pt modelId="{09F32D7A-D9AD-4045-A76C-9FA10A41A520}" type="pres">
      <dgm:prSet presAssocID="{9E69842B-FB77-498F-8B6D-025D10276937}" presName="connectorText" presStyleLbl="sibTrans2D1" presStyleIdx="1" presStyleCnt="2"/>
      <dgm:spPr/>
      <dgm:t>
        <a:bodyPr/>
        <a:lstStyle/>
        <a:p>
          <a:endParaRPr lang="es-EC"/>
        </a:p>
      </dgm:t>
    </dgm:pt>
  </dgm:ptLst>
  <dgm:cxnLst>
    <dgm:cxn modelId="{40F4F01B-94CC-4B05-9132-59E09B9A2519}" type="presOf" srcId="{BF6FD92C-F53F-483C-BB0D-2B6CFF0F9F92}" destId="{80227226-B129-4584-B859-B42AB9A89EC0}" srcOrd="0" destOrd="0" presId="urn:microsoft.com/office/officeart/2005/8/layout/cycle2"/>
    <dgm:cxn modelId="{4D3AD693-99AB-4240-AE55-EC7EE43AC41F}" type="presOf" srcId="{BD080EE4-984D-4C11-9217-5EA6531576DC}" destId="{8806E79F-846C-41B7-83C1-3BFE34306944}" srcOrd="0" destOrd="0" presId="urn:microsoft.com/office/officeart/2005/8/layout/cycle2"/>
    <dgm:cxn modelId="{A20B99A1-C83E-430B-99C2-B871F1CE983A}" srcId="{BD080EE4-984D-4C11-9217-5EA6531576DC}" destId="{BF6FD92C-F53F-483C-BB0D-2B6CFF0F9F92}" srcOrd="0" destOrd="0" parTransId="{6DC5E411-265A-4BCC-8A1D-86A6EF1DA42F}" sibTransId="{AB6EA916-4F08-450A-91B3-477370D8AA0C}"/>
    <dgm:cxn modelId="{9A7D0EA1-5911-4A25-BA85-A239D1B7336A}" type="presOf" srcId="{9E69842B-FB77-498F-8B6D-025D10276937}" destId="{09F32D7A-D9AD-4045-A76C-9FA10A41A520}" srcOrd="1" destOrd="0" presId="urn:microsoft.com/office/officeart/2005/8/layout/cycle2"/>
    <dgm:cxn modelId="{74E7CE7A-CC25-4476-A4F1-1486B08F5225}" type="presOf" srcId="{9E69842B-FB77-498F-8B6D-025D10276937}" destId="{B1106789-C461-4349-91AE-6BC6128CC7AC}" srcOrd="0" destOrd="0" presId="urn:microsoft.com/office/officeart/2005/8/layout/cycle2"/>
    <dgm:cxn modelId="{50B6FE0D-01BC-4461-86AF-771F454C4997}" type="presOf" srcId="{AB6EA916-4F08-450A-91B3-477370D8AA0C}" destId="{A355E651-0059-4888-9842-A38E5459FA4B}" srcOrd="1" destOrd="0" presId="urn:microsoft.com/office/officeart/2005/8/layout/cycle2"/>
    <dgm:cxn modelId="{76FE8AB8-C8D0-432E-9ACA-5291E44BC3DB}" type="presOf" srcId="{AB6EA916-4F08-450A-91B3-477370D8AA0C}" destId="{5E79DB4D-7145-46EE-B76E-7E0201EE91AB}" srcOrd="0" destOrd="0" presId="urn:microsoft.com/office/officeart/2005/8/layout/cycle2"/>
    <dgm:cxn modelId="{EDA80B97-479A-4D5C-8F46-F894F67EF142}" srcId="{BD080EE4-984D-4C11-9217-5EA6531576DC}" destId="{3C4B21FE-EF37-4C91-976C-27D0BA759B8D}" srcOrd="1" destOrd="0" parTransId="{381E6482-B457-47BD-9E73-3ABE30BF7164}" sibTransId="{9E69842B-FB77-498F-8B6D-025D10276937}"/>
    <dgm:cxn modelId="{BFAC0B17-3263-4B98-AD8F-1973027BBF46}" type="presOf" srcId="{3C4B21FE-EF37-4C91-976C-27D0BA759B8D}" destId="{A043AA69-0698-402E-A972-AAF748FAD95E}" srcOrd="0" destOrd="0" presId="urn:microsoft.com/office/officeart/2005/8/layout/cycle2"/>
    <dgm:cxn modelId="{60F939EB-5D43-47CD-BF3E-4B0017639890}" type="presParOf" srcId="{8806E79F-846C-41B7-83C1-3BFE34306944}" destId="{80227226-B129-4584-B859-B42AB9A89EC0}" srcOrd="0" destOrd="0" presId="urn:microsoft.com/office/officeart/2005/8/layout/cycle2"/>
    <dgm:cxn modelId="{BEFD90AB-D435-4119-8003-3BEDA14C201D}" type="presParOf" srcId="{8806E79F-846C-41B7-83C1-3BFE34306944}" destId="{5E79DB4D-7145-46EE-B76E-7E0201EE91AB}" srcOrd="1" destOrd="0" presId="urn:microsoft.com/office/officeart/2005/8/layout/cycle2"/>
    <dgm:cxn modelId="{1DADBF39-504F-4330-877D-CA91E2FF6EB4}" type="presParOf" srcId="{5E79DB4D-7145-46EE-B76E-7E0201EE91AB}" destId="{A355E651-0059-4888-9842-A38E5459FA4B}" srcOrd="0" destOrd="0" presId="urn:microsoft.com/office/officeart/2005/8/layout/cycle2"/>
    <dgm:cxn modelId="{6B9B1EC6-83C6-4CBA-B1F9-F422A259838D}" type="presParOf" srcId="{8806E79F-846C-41B7-83C1-3BFE34306944}" destId="{A043AA69-0698-402E-A972-AAF748FAD95E}" srcOrd="2" destOrd="0" presId="urn:microsoft.com/office/officeart/2005/8/layout/cycle2"/>
    <dgm:cxn modelId="{9A04845A-140C-4154-BA4F-BDB293E72EEE}" type="presParOf" srcId="{8806E79F-846C-41B7-83C1-3BFE34306944}" destId="{B1106789-C461-4349-91AE-6BC6128CC7AC}" srcOrd="3" destOrd="0" presId="urn:microsoft.com/office/officeart/2005/8/layout/cycle2"/>
    <dgm:cxn modelId="{5BE81E54-C9E3-45DE-9D03-8A917F0959CE}" type="presParOf" srcId="{B1106789-C461-4349-91AE-6BC6128CC7AC}" destId="{09F32D7A-D9AD-4045-A76C-9FA10A41A520}"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239DF-7C93-4A79-8172-EA8E2E5CDBF7}"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s-EC"/>
        </a:p>
      </dgm:t>
    </dgm:pt>
    <dgm:pt modelId="{EF887C11-023A-4879-9230-115ECA92BA0A}">
      <dgm:prSet phldrT="[Texto]" custT="1"/>
      <dgm:spPr/>
      <dgm:t>
        <a:bodyPr/>
        <a:lstStyle/>
        <a:p>
          <a:pPr algn="ctr"/>
          <a:r>
            <a:rPr lang="es-ES" sz="1800" dirty="0" smtClean="0">
              <a:solidFill>
                <a:schemeClr val="accent2">
                  <a:lumMod val="75000"/>
                </a:schemeClr>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 OS/2 1.0</a:t>
          </a:r>
          <a:endParaRPr lang="es-ES" sz="1800" dirty="0" smtClean="0">
            <a:solidFill>
              <a:schemeClr val="accent2">
                <a:lumMod val="75000"/>
              </a:schemeClr>
            </a:solidFill>
            <a:effectLst>
              <a:outerShdw blurRad="38100" dist="38100" dir="2700000" algn="tl">
                <a:srgbClr val="000000">
                  <a:alpha val="43137"/>
                </a:srgbClr>
              </a:outerShdw>
            </a:effectLst>
            <a:latin typeface="Gisha" pitchFamily="34" charset="-79"/>
            <a:cs typeface="Gisha" pitchFamily="34" charset="-79"/>
          </a:endParaRPr>
        </a:p>
      </dgm:t>
    </dgm:pt>
    <dgm:pt modelId="{C9C66A87-0CD4-4AF5-AF9C-FFBC00A697A9}" type="parTrans" cxnId="{D3011C72-5594-4E81-A339-9B4453A75656}">
      <dgm:prSet/>
      <dgm:spPr/>
      <dgm:t>
        <a:bodyPr/>
        <a:lstStyle/>
        <a:p>
          <a:endParaRPr lang="es-EC"/>
        </a:p>
      </dgm:t>
    </dgm:pt>
    <dgm:pt modelId="{B9E59DF7-AEE7-4986-AA69-459DBF96B9EE}" type="sibTrans" cxnId="{D3011C72-5594-4E81-A339-9B4453A75656}">
      <dgm:prSet/>
      <dgm:spPr/>
      <dgm:t>
        <a:bodyPr/>
        <a:lstStyle/>
        <a:p>
          <a:endParaRPr lang="es-EC"/>
        </a:p>
      </dgm:t>
    </dgm:pt>
    <dgm:pt modelId="{5DE90581-3A92-4B51-8640-0BC234FC8ED8}">
      <dgm:prSet phldrT="[Texto]"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2.1 OS/2 1.0</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D663157C-0A30-4BD6-BF33-524C0F38943A}" type="parTrans" cxnId="{4BE448E0-506A-4FAC-ABE5-91F4056F7089}">
      <dgm:prSet/>
      <dgm:spPr/>
      <dgm:t>
        <a:bodyPr/>
        <a:lstStyle/>
        <a:p>
          <a:endParaRPr lang="es-EC"/>
        </a:p>
      </dgm:t>
    </dgm:pt>
    <dgm:pt modelId="{6B4BC271-BCE8-4168-90F1-A1865B5EDF65}" type="sibTrans" cxnId="{4BE448E0-506A-4FAC-ABE5-91F4056F7089}">
      <dgm:prSet/>
      <dgm:spPr/>
      <dgm:t>
        <a:bodyPr/>
        <a:lstStyle/>
        <a:p>
          <a:endParaRPr lang="es-EC"/>
        </a:p>
      </dgm:t>
    </dgm:pt>
    <dgm:pt modelId="{14729C6B-09FB-466E-BEAD-F725E43ACFFB}">
      <dgm:prSet phldrT="[Texto]" custT="1"/>
      <dgm:spPr/>
      <dgm:t>
        <a:bodyPr/>
        <a:lstStyle/>
        <a:p>
          <a:pPr algn="ctr"/>
          <a:r>
            <a:rPr lang="es-ES" sz="18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 OS/2 2.0</a:t>
          </a:r>
          <a:endParaRPr lang="es-EC" sz="1800" dirty="0">
            <a:effectLst>
              <a:outerShdw blurRad="38100" dist="38100" dir="2700000" algn="tl">
                <a:srgbClr val="000000">
                  <a:alpha val="43137"/>
                </a:srgbClr>
              </a:outerShdw>
            </a:effectLst>
            <a:latin typeface="Gisha" pitchFamily="34" charset="-79"/>
            <a:cs typeface="Gisha" pitchFamily="34" charset="-79"/>
          </a:endParaRPr>
        </a:p>
      </dgm:t>
    </dgm:pt>
    <dgm:pt modelId="{089D6E1E-F951-4703-B805-B5204C5063FE}" type="parTrans" cxnId="{CE1A3AEB-FF08-4373-8697-A1BC9B791F12}">
      <dgm:prSet/>
      <dgm:spPr/>
      <dgm:t>
        <a:bodyPr/>
        <a:lstStyle/>
        <a:p>
          <a:endParaRPr lang="es-EC"/>
        </a:p>
      </dgm:t>
    </dgm:pt>
    <dgm:pt modelId="{B230627D-6436-4F1F-81B0-6503305AEEFB}" type="sibTrans" cxnId="{CE1A3AEB-FF08-4373-8697-A1BC9B791F12}">
      <dgm:prSet/>
      <dgm:spPr/>
      <dgm:t>
        <a:bodyPr/>
        <a:lstStyle/>
        <a:p>
          <a:endParaRPr lang="es-EC"/>
        </a:p>
      </dgm:t>
    </dgm:pt>
    <dgm:pt modelId="{2DC0C275-AAA5-489D-B1BA-989EBE23AACD}">
      <dgm:prSet phldrT="[Texto]"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3.1 OS/2 2.0</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C363F3A8-7084-4AD3-8F67-520681D9792B}" type="parTrans" cxnId="{EB5599F4-C65D-45A4-9E32-DBB6895FF98D}">
      <dgm:prSet/>
      <dgm:spPr/>
      <dgm:t>
        <a:bodyPr/>
        <a:lstStyle/>
        <a:p>
          <a:endParaRPr lang="es-EC"/>
        </a:p>
      </dgm:t>
    </dgm:pt>
    <dgm:pt modelId="{C01A65EC-25D6-403D-806A-3E1EBF8F53D4}" type="sibTrans" cxnId="{EB5599F4-C65D-45A4-9E32-DBB6895FF98D}">
      <dgm:prSet/>
      <dgm:spPr/>
      <dgm:t>
        <a:bodyPr/>
        <a:lstStyle/>
        <a:p>
          <a:endParaRPr lang="es-EC"/>
        </a:p>
      </dgm:t>
    </dgm:pt>
    <dgm:pt modelId="{C0E8E195-69E3-4C33-9959-C142E7CBA30C}">
      <dgm:prSet phldrT="[Texto]" custT="1"/>
      <dgm:spPr/>
      <dgm:t>
        <a:bodyPr/>
        <a:lstStyle/>
        <a:p>
          <a:pPr algn="ctr"/>
          <a:r>
            <a:rPr lang="es-ES" sz="18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4 OS/2 </a:t>
          </a:r>
          <a:r>
            <a:rPr lang="es-ES" sz="18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8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3</a:t>
          </a:r>
          <a:endParaRPr lang="es-EC" sz="1800" dirty="0">
            <a:effectLst>
              <a:outerShdw blurRad="38100" dist="38100" dir="2700000" algn="tl">
                <a:srgbClr val="000000">
                  <a:alpha val="43137"/>
                </a:srgbClr>
              </a:outerShdw>
            </a:effectLst>
            <a:latin typeface="Gisha" pitchFamily="34" charset="-79"/>
            <a:cs typeface="Gisha" pitchFamily="34" charset="-79"/>
          </a:endParaRPr>
        </a:p>
      </dgm:t>
    </dgm:pt>
    <dgm:pt modelId="{C347AE26-1791-483B-9CB7-CDF0A0573BF8}" type="parTrans" cxnId="{2E5612D9-4440-4D17-98ED-ECEDBB58337A}">
      <dgm:prSet/>
      <dgm:spPr/>
      <dgm:t>
        <a:bodyPr/>
        <a:lstStyle/>
        <a:p>
          <a:endParaRPr lang="es-EC"/>
        </a:p>
      </dgm:t>
    </dgm:pt>
    <dgm:pt modelId="{58139EE5-D0AB-4653-A93D-95B81299A1AB}" type="sibTrans" cxnId="{2E5612D9-4440-4D17-98ED-ECEDBB58337A}">
      <dgm:prSet/>
      <dgm:spPr/>
      <dgm:t>
        <a:bodyPr/>
        <a:lstStyle/>
        <a:p>
          <a:endParaRPr lang="es-EC"/>
        </a:p>
      </dgm:t>
    </dgm:pt>
    <dgm:pt modelId="{A5FBB649-1E48-4345-B69F-E5A3903EED3D}">
      <dgm:prSet phldrT="[Texto]"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4.1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versión 3</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995181D6-AC57-4589-AEAD-35591E37A1FC}" type="parTrans" cxnId="{F6590676-C8B3-4217-99CE-6B172FAC39F3}">
      <dgm:prSet/>
      <dgm:spPr/>
      <dgm:t>
        <a:bodyPr/>
        <a:lstStyle/>
        <a:p>
          <a:endParaRPr lang="es-EC"/>
        </a:p>
      </dgm:t>
    </dgm:pt>
    <dgm:pt modelId="{D71F5F28-669C-417A-BB91-F340FA3F590F}" type="sibTrans" cxnId="{F6590676-C8B3-4217-99CE-6B172FAC39F3}">
      <dgm:prSet/>
      <dgm:spPr/>
      <dgm:t>
        <a:bodyPr/>
        <a:lstStyle/>
        <a:p>
          <a:endParaRPr lang="es-EC"/>
        </a:p>
      </dgm:t>
    </dgm:pt>
    <dgm:pt modelId="{28158F90-986F-42CB-A293-ACA127822078}">
      <dgm:prSet custT="1"/>
      <dgm:spPr/>
      <dgm:t>
        <a:bodyPr/>
        <a:lstStyle/>
        <a:p>
          <a:pPr algn="ctr"/>
          <a:r>
            <a:rPr lang="es-ES" sz="18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5 OS2 </a:t>
          </a:r>
          <a:r>
            <a:rPr lang="es-ES" sz="18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8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versión 4</a:t>
          </a:r>
          <a:endParaRPr lang="es-EC" sz="1800" dirty="0">
            <a:effectLst>
              <a:outerShdw blurRad="38100" dist="38100" dir="2700000" algn="tl">
                <a:srgbClr val="000000">
                  <a:alpha val="43137"/>
                </a:srgbClr>
              </a:outerShdw>
            </a:effectLst>
            <a:latin typeface="Gisha" pitchFamily="34" charset="-79"/>
            <a:cs typeface="Gisha" pitchFamily="34" charset="-79"/>
          </a:endParaRPr>
        </a:p>
      </dgm:t>
    </dgm:pt>
    <dgm:pt modelId="{298FDDAE-C8D1-4754-8E2D-C9D0012ACC01}" type="parTrans" cxnId="{0EBCBA79-74F3-4ACD-9E57-253C2AE277F0}">
      <dgm:prSet/>
      <dgm:spPr/>
      <dgm:t>
        <a:bodyPr/>
        <a:lstStyle/>
        <a:p>
          <a:endParaRPr lang="es-EC"/>
        </a:p>
      </dgm:t>
    </dgm:pt>
    <dgm:pt modelId="{0D506CE8-7CD2-4E41-A3E5-C341D55FE5D9}" type="sibTrans" cxnId="{0EBCBA79-74F3-4ACD-9E57-253C2AE277F0}">
      <dgm:prSet/>
      <dgm:spPr/>
      <dgm:t>
        <a:bodyPr/>
        <a:lstStyle/>
        <a:p>
          <a:endParaRPr lang="es-EC"/>
        </a:p>
      </dgm:t>
    </dgm:pt>
    <dgm:pt modelId="{F635B440-F9D7-4C8D-A86F-DB69AB8F18F4}">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5.1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versión 4</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EB963A67-5604-466A-8294-42649E45A800}" type="parTrans" cxnId="{EB455A44-A124-419C-BC9C-5999AB72D611}">
      <dgm:prSet/>
      <dgm:spPr/>
      <dgm:t>
        <a:bodyPr/>
        <a:lstStyle/>
        <a:p>
          <a:endParaRPr lang="es-EC"/>
        </a:p>
      </dgm:t>
    </dgm:pt>
    <dgm:pt modelId="{B8316C39-E246-4CD9-B358-D3D6B3D1ACF2}" type="sibTrans" cxnId="{EB455A44-A124-419C-BC9C-5999AB72D611}">
      <dgm:prSet/>
      <dgm:spPr/>
      <dgm:t>
        <a:bodyPr/>
        <a:lstStyle/>
        <a:p>
          <a:endParaRPr lang="es-EC"/>
        </a:p>
      </dgm:t>
    </dgm:pt>
    <dgm:pt modelId="{AB05D7E7-FE27-460F-AF0F-8C8F3F1970CC}">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2.2 OS/2 1.10 Standard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Edition</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(SE)</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9C52EFEE-35F6-4929-B28F-FA6653AA509F}" type="parTrans" cxnId="{2D2EDF49-4877-4B71-BBCF-EDAFF41499D6}">
      <dgm:prSet/>
      <dgm:spPr/>
      <dgm:t>
        <a:bodyPr/>
        <a:lstStyle/>
        <a:p>
          <a:endParaRPr lang="es-EC"/>
        </a:p>
      </dgm:t>
    </dgm:pt>
    <dgm:pt modelId="{8C75D857-9C88-41E8-9A75-E906F7D55F11}" type="sibTrans" cxnId="{2D2EDF49-4877-4B71-BBCF-EDAFF41499D6}">
      <dgm:prSet/>
      <dgm:spPr/>
      <dgm:t>
        <a:bodyPr/>
        <a:lstStyle/>
        <a:p>
          <a:endParaRPr lang="es-EC"/>
        </a:p>
      </dgm:t>
    </dgm:pt>
    <dgm:pt modelId="{E3E3E5CB-836F-4EC8-9AEA-B38BF28F050E}">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2.3 OS/2 1.10 Extended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Edition</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(EE)</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CA1DE0DA-FAF1-4818-9BF1-3A90719ACC98}" type="parTrans" cxnId="{8174D3F6-8DA9-429A-9A1C-8ADC7C7906AD}">
      <dgm:prSet/>
      <dgm:spPr/>
      <dgm:t>
        <a:bodyPr/>
        <a:lstStyle/>
        <a:p>
          <a:endParaRPr lang="es-EC"/>
        </a:p>
      </dgm:t>
    </dgm:pt>
    <dgm:pt modelId="{E55FD943-A076-4408-A749-077DB5BE2BB5}" type="sibTrans" cxnId="{8174D3F6-8DA9-429A-9A1C-8ADC7C7906AD}">
      <dgm:prSet/>
      <dgm:spPr/>
      <dgm:t>
        <a:bodyPr/>
        <a:lstStyle/>
        <a:p>
          <a:endParaRPr lang="es-EC"/>
        </a:p>
      </dgm:t>
    </dgm:pt>
    <dgm:pt modelId="{8B91DAB9-3A04-4EB9-8BF2-678DA297A332}">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2.4 OS/2 1.20 SE y EE</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FE2E1B67-7936-4075-B13D-C174399358D7}" type="parTrans" cxnId="{89844520-F53B-4550-84A9-D0E956345E63}">
      <dgm:prSet/>
      <dgm:spPr/>
      <dgm:t>
        <a:bodyPr/>
        <a:lstStyle/>
        <a:p>
          <a:endParaRPr lang="es-EC"/>
        </a:p>
      </dgm:t>
    </dgm:pt>
    <dgm:pt modelId="{7B0F16BA-9856-4EBC-A63E-21E50856D729}" type="sibTrans" cxnId="{89844520-F53B-4550-84A9-D0E956345E63}">
      <dgm:prSet/>
      <dgm:spPr/>
      <dgm:t>
        <a:bodyPr/>
        <a:lstStyle/>
        <a:p>
          <a:endParaRPr lang="es-EC"/>
        </a:p>
      </dgm:t>
    </dgm:pt>
    <dgm:pt modelId="{C0732F36-E934-4FDD-A9C3-6869B870A91E}">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2.5 OS/2 1.30</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6F9B301A-0842-4E10-BD61-9FFD76B0AEF2}" type="parTrans" cxnId="{788BA8D7-EE41-48F6-9DE3-121E5A6CBEFD}">
      <dgm:prSet/>
      <dgm:spPr/>
      <dgm:t>
        <a:bodyPr/>
        <a:lstStyle/>
        <a:p>
          <a:endParaRPr lang="es-EC"/>
        </a:p>
      </dgm:t>
    </dgm:pt>
    <dgm:pt modelId="{0A836483-9B0C-4B1B-85F3-EE5858D987A6}" type="sibTrans" cxnId="{788BA8D7-EE41-48F6-9DE3-121E5A6CBEFD}">
      <dgm:prSet/>
      <dgm:spPr/>
      <dgm:t>
        <a:bodyPr/>
        <a:lstStyle/>
        <a:p>
          <a:endParaRPr lang="es-EC"/>
        </a:p>
      </dgm:t>
    </dgm:pt>
    <dgm:pt modelId="{CC61CFE8-FDC8-4969-82EA-41B71105C158}">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3.2 OS/2 2.1</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52CD0325-D6D5-4628-899C-D17F80C03DDA}" type="parTrans" cxnId="{43F62D43-1684-4D64-A876-64DD030C1DA7}">
      <dgm:prSet/>
      <dgm:spPr/>
      <dgm:t>
        <a:bodyPr/>
        <a:lstStyle/>
        <a:p>
          <a:endParaRPr lang="es-EC"/>
        </a:p>
      </dgm:t>
    </dgm:pt>
    <dgm:pt modelId="{DF022C75-5531-493C-B093-43F195E1BF46}" type="sibTrans" cxnId="{43F62D43-1684-4D64-A876-64DD030C1DA7}">
      <dgm:prSet/>
      <dgm:spPr/>
      <dgm:t>
        <a:bodyPr/>
        <a:lstStyle/>
        <a:p>
          <a:endParaRPr lang="es-EC"/>
        </a:p>
      </dgm:t>
    </dgm:pt>
    <dgm:pt modelId="{B7B5A706-7F8B-4BF3-930A-17B2F9301140}">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3.3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for</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Windows</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2076CEA8-3DCA-43B8-8DE7-6CF9790E1F4F}" type="parTrans" cxnId="{7540D037-FFD8-480E-BFB4-6ED379055AA1}">
      <dgm:prSet/>
      <dgm:spPr/>
      <dgm:t>
        <a:bodyPr/>
        <a:lstStyle/>
        <a:p>
          <a:endParaRPr lang="es-EC"/>
        </a:p>
      </dgm:t>
    </dgm:pt>
    <dgm:pt modelId="{95F1F946-7B88-4A58-B603-0C2B58015251}" type="sibTrans" cxnId="{7540D037-FFD8-480E-BFB4-6ED379055AA1}">
      <dgm:prSet/>
      <dgm:spPr/>
      <dgm:t>
        <a:bodyPr/>
        <a:lstStyle/>
        <a:p>
          <a:endParaRPr lang="es-EC"/>
        </a:p>
      </dgm:t>
    </dgm:pt>
    <dgm:pt modelId="{F3F0B095-440A-48DA-849D-4DB3EDD08AEE}">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3.4 OS/2 2.11</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1BDB28C6-CFE4-41A6-A25E-1CBF45C4AE58}" type="parTrans" cxnId="{7FCF18CC-5911-4D08-A58D-6AFC0A7B77AE}">
      <dgm:prSet/>
      <dgm:spPr/>
      <dgm:t>
        <a:bodyPr/>
        <a:lstStyle/>
        <a:p>
          <a:endParaRPr lang="es-EC"/>
        </a:p>
      </dgm:t>
    </dgm:pt>
    <dgm:pt modelId="{6B22D6C9-3044-40D5-8C49-1E051E02CE2F}" type="sibTrans" cxnId="{7FCF18CC-5911-4D08-A58D-6AFC0A7B77AE}">
      <dgm:prSet/>
      <dgm:spPr/>
      <dgm:t>
        <a:bodyPr/>
        <a:lstStyle/>
        <a:p>
          <a:endParaRPr lang="es-EC"/>
        </a:p>
      </dgm:t>
    </dgm:pt>
    <dgm:pt modelId="{55C7C82D-2454-4868-9A3C-30112931683E}">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3.5 OS/2 2.11 SMP</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0528F565-AFF2-496D-8B9A-04FDFE063E66}" type="parTrans" cxnId="{E34F35A1-A4B7-429D-96B6-6EDB3DF79FC2}">
      <dgm:prSet/>
      <dgm:spPr/>
      <dgm:t>
        <a:bodyPr/>
        <a:lstStyle/>
        <a:p>
          <a:endParaRPr lang="es-EC"/>
        </a:p>
      </dgm:t>
    </dgm:pt>
    <dgm:pt modelId="{984944E8-6609-425A-9E3D-2AA14D91041D}" type="sibTrans" cxnId="{E34F35A1-A4B7-429D-96B6-6EDB3DF79FC2}">
      <dgm:prSet/>
      <dgm:spPr/>
      <dgm:t>
        <a:bodyPr/>
        <a:lstStyle/>
        <a:p>
          <a:endParaRPr lang="es-EC"/>
        </a:p>
      </dgm:t>
    </dgm:pt>
    <dgm:pt modelId="{487C12E6-0473-491E-86AE-F06785ED901D}">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4.2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Connect</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FBF02803-44D7-48D4-A6E9-136F4B512ED9}" type="parTrans" cxnId="{EA49067C-92E3-4487-B4AE-9EE72A806333}">
      <dgm:prSet/>
      <dgm:spPr/>
      <dgm:t>
        <a:bodyPr/>
        <a:lstStyle/>
        <a:p>
          <a:endParaRPr lang="es-EC"/>
        </a:p>
      </dgm:t>
    </dgm:pt>
    <dgm:pt modelId="{E78D5C43-F0C7-4D8A-87CF-8AB157629259}" type="sibTrans" cxnId="{EA49067C-92E3-4487-B4AE-9EE72A806333}">
      <dgm:prSet/>
      <dgm:spPr/>
      <dgm:t>
        <a:bodyPr/>
        <a:lstStyle/>
        <a:p>
          <a:endParaRPr lang="es-EC"/>
        </a:p>
      </dgm:t>
    </dgm:pt>
    <dgm:pt modelId="{52991D80-7169-4D9A-B779-A8276BEA76F1}">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4.3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for</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PowerPC</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0EB59903-A033-43BA-B43B-4AA20BAAC63E}" type="parTrans" cxnId="{DC8456E5-59E8-45B5-8A7C-123877334E9C}">
      <dgm:prSet/>
      <dgm:spPr/>
      <dgm:t>
        <a:bodyPr/>
        <a:lstStyle/>
        <a:p>
          <a:endParaRPr lang="es-EC"/>
        </a:p>
      </dgm:t>
    </dgm:pt>
    <dgm:pt modelId="{1E139742-4CB4-4937-A7F0-F85D79615F11}" type="sibTrans" cxnId="{DC8456E5-59E8-45B5-8A7C-123877334E9C}">
      <dgm:prSet/>
      <dgm:spPr/>
      <dgm:t>
        <a:bodyPr/>
        <a:lstStyle/>
        <a:p>
          <a:endParaRPr lang="es-EC"/>
        </a:p>
      </dgm:t>
    </dgm:pt>
    <dgm:pt modelId="{E9494013-9D35-46E2-8DC7-AE70CD459B34}">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4.4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Server</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0BF73A5A-997D-4CEE-B2A0-AF1F47C28483}" type="parTrans" cxnId="{276DA0F6-F4C8-4501-8214-1308A26D03C7}">
      <dgm:prSet/>
      <dgm:spPr/>
      <dgm:t>
        <a:bodyPr/>
        <a:lstStyle/>
        <a:p>
          <a:endParaRPr lang="es-EC"/>
        </a:p>
      </dgm:t>
    </dgm:pt>
    <dgm:pt modelId="{FC103C3F-4845-4D77-A2DC-BD69F08DA573}" type="sibTrans" cxnId="{276DA0F6-F4C8-4501-8214-1308A26D03C7}">
      <dgm:prSet/>
      <dgm:spPr/>
      <dgm:t>
        <a:bodyPr/>
        <a:lstStyle/>
        <a:p>
          <a:endParaRPr lang="es-EC"/>
        </a:p>
      </dgm:t>
    </dgm:pt>
    <dgm:pt modelId="{F25A8C4F-CB31-428D-8BA8-9EB3A602ADD0}">
      <dgm:prSet custT="1"/>
      <dgm:spPr/>
      <dgm:t>
        <a:bodyPr/>
        <a:lstStyle/>
        <a:p>
          <a:pPr algn="ct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5.2 OS/2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4.51 (</a:t>
          </a:r>
          <a:r>
            <a:rPr lang="es-ES" sz="1400" dirty="0" err="1"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Convenience</a:t>
          </a:r>
          <a:r>
            <a:rPr lang="es-ES" sz="1400" dirty="0" smtClean="0">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Pack 1)</a:t>
          </a:r>
          <a:endParaRPr lang="es-EC" sz="1400" dirty="0">
            <a:effectLst>
              <a:outerShdw blurRad="38100" dist="38100" dir="2700000" algn="tl">
                <a:srgbClr val="000000">
                  <a:alpha val="43137"/>
                </a:srgbClr>
              </a:outerShdw>
            </a:effectLst>
            <a:latin typeface="Gisha" pitchFamily="34" charset="-79"/>
            <a:cs typeface="Gisha" pitchFamily="34" charset="-79"/>
          </a:endParaRPr>
        </a:p>
      </dgm:t>
    </dgm:pt>
    <dgm:pt modelId="{E274273B-7631-4108-BAEC-F05514254562}" type="parTrans" cxnId="{A322039B-A132-4A08-AFC7-4B722E096AF7}">
      <dgm:prSet/>
      <dgm:spPr/>
      <dgm:t>
        <a:bodyPr/>
        <a:lstStyle/>
        <a:p>
          <a:endParaRPr lang="es-EC"/>
        </a:p>
      </dgm:t>
    </dgm:pt>
    <dgm:pt modelId="{28D554FD-6930-4CC5-B4BD-1851701FF3B7}" type="sibTrans" cxnId="{A322039B-A132-4A08-AFC7-4B722E096AF7}">
      <dgm:prSet/>
      <dgm:spPr/>
      <dgm:t>
        <a:bodyPr/>
        <a:lstStyle/>
        <a:p>
          <a:endParaRPr lang="es-EC"/>
        </a:p>
      </dgm:t>
    </dgm:pt>
    <dgm:pt modelId="{F5014C18-3CEB-47B3-8B70-C65910AA9B36}">
      <dgm:prSet custT="1"/>
      <dgm:spPr/>
      <dgm:t>
        <a:bodyPr/>
        <a:lstStyle/>
        <a:p>
          <a:pPr algn="ct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5.3 OS/2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rPr>
            <a:t>Warp</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 4.52 </a:t>
          </a:r>
          <a:endParaRPr lang="es-EC" sz="1400" dirty="0">
            <a:solidFill>
              <a:srgbClr val="E7E200"/>
            </a:solidFill>
            <a:effectLst>
              <a:outerShdw blurRad="38100" dist="38100" dir="2700000" algn="tl">
                <a:srgbClr val="000000">
                  <a:alpha val="43137"/>
                </a:srgbClr>
              </a:outerShdw>
            </a:effectLst>
            <a:latin typeface="Gisha" pitchFamily="34" charset="-79"/>
            <a:cs typeface="Gisha" pitchFamily="34" charset="-79"/>
          </a:endParaRPr>
        </a:p>
      </dgm:t>
    </dgm:pt>
    <dgm:pt modelId="{528D7BD6-5913-4C1A-BA35-1B6D6C949EC0}" type="parTrans" cxnId="{058B76C5-B5C8-4B64-A629-999D70208339}">
      <dgm:prSet/>
      <dgm:spPr/>
      <dgm:t>
        <a:bodyPr/>
        <a:lstStyle/>
        <a:p>
          <a:endParaRPr lang="es-EC"/>
        </a:p>
      </dgm:t>
    </dgm:pt>
    <dgm:pt modelId="{8A8629BD-0B50-47DD-B1E7-B9A82EA0BA22}" type="sibTrans" cxnId="{058B76C5-B5C8-4B64-A629-999D70208339}">
      <dgm:prSet/>
      <dgm:spPr/>
      <dgm:t>
        <a:bodyPr/>
        <a:lstStyle/>
        <a:p>
          <a:endParaRPr lang="es-EC"/>
        </a:p>
      </dgm:t>
    </dgm:pt>
    <dgm:pt modelId="{FB2513B6-0DBC-4E5A-9E92-C857A9427FE4}">
      <dgm:prSet custT="1"/>
      <dgm:spPr/>
      <dgm:t>
        <a:bodyPr/>
        <a:lstStyle/>
        <a:p>
          <a:pPr algn="ct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5.4 OS/2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Server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for</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e-</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bussiness</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(4.5)</a:t>
          </a:r>
          <a:endParaRPr lang="es-EC" sz="1400" dirty="0">
            <a:solidFill>
              <a:srgbClr val="E7E200"/>
            </a:solidFill>
            <a:effectLst>
              <a:outerShdw blurRad="38100" dist="38100" dir="2700000" algn="tl">
                <a:srgbClr val="000000">
                  <a:alpha val="43137"/>
                </a:srgbClr>
              </a:outerShdw>
            </a:effectLst>
            <a:latin typeface="Gisha" pitchFamily="34" charset="-79"/>
            <a:cs typeface="Gisha" pitchFamily="34" charset="-79"/>
          </a:endParaRPr>
        </a:p>
      </dgm:t>
    </dgm:pt>
    <dgm:pt modelId="{280FEC55-4322-4B0E-9993-6025E913B9EE}" type="parTrans" cxnId="{15FC2473-775C-4C9A-9B74-536B30D1467E}">
      <dgm:prSet/>
      <dgm:spPr/>
      <dgm:t>
        <a:bodyPr/>
        <a:lstStyle/>
        <a:p>
          <a:endParaRPr lang="es-EC"/>
        </a:p>
      </dgm:t>
    </dgm:pt>
    <dgm:pt modelId="{7E409DDB-F6B0-4712-840D-39188F78872C}" type="sibTrans" cxnId="{15FC2473-775C-4C9A-9B74-536B30D1467E}">
      <dgm:prSet/>
      <dgm:spPr/>
      <dgm:t>
        <a:bodyPr/>
        <a:lstStyle/>
        <a:p>
          <a:endParaRPr lang="es-EC"/>
        </a:p>
      </dgm:t>
    </dgm:pt>
    <dgm:pt modelId="{30B616F2-E8ED-4ACE-9204-8E37088F0590}">
      <dgm:prSet custT="1"/>
      <dgm:spPr/>
      <dgm:t>
        <a:bodyPr/>
        <a:lstStyle/>
        <a:p>
          <a:pPr algn="ct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5.5 OS/2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Warp</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Server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for</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e-</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bussiness</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4.51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Convenience</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hlinkClick xmlns:r="http://schemas.openxmlformats.org/officeDocument/2006/relationships" r:id="rId1"/>
            </a:rPr>
            <a:t> Pack 1)</a:t>
          </a:r>
          <a:endParaRPr lang="es-EC" sz="1400" dirty="0">
            <a:solidFill>
              <a:srgbClr val="E7E200"/>
            </a:solidFill>
            <a:effectLst>
              <a:outerShdw blurRad="38100" dist="38100" dir="2700000" algn="tl">
                <a:srgbClr val="000000">
                  <a:alpha val="43137"/>
                </a:srgbClr>
              </a:outerShdw>
            </a:effectLst>
            <a:latin typeface="Gisha" pitchFamily="34" charset="-79"/>
            <a:cs typeface="Gisha" pitchFamily="34" charset="-79"/>
          </a:endParaRPr>
        </a:p>
      </dgm:t>
    </dgm:pt>
    <dgm:pt modelId="{B2B06E92-FB22-4208-83DE-2F86FEC7C97A}" type="parTrans" cxnId="{8C9B386D-9330-4DE1-8D13-6C9D00E04B46}">
      <dgm:prSet/>
      <dgm:spPr/>
      <dgm:t>
        <a:bodyPr/>
        <a:lstStyle/>
        <a:p>
          <a:endParaRPr lang="es-EC"/>
        </a:p>
      </dgm:t>
    </dgm:pt>
    <dgm:pt modelId="{23D40003-1193-4D2B-A1AD-620E75B54E46}" type="sibTrans" cxnId="{8C9B386D-9330-4DE1-8D13-6C9D00E04B46}">
      <dgm:prSet/>
      <dgm:spPr/>
      <dgm:t>
        <a:bodyPr/>
        <a:lstStyle/>
        <a:p>
          <a:endParaRPr lang="es-EC"/>
        </a:p>
      </dgm:t>
    </dgm:pt>
    <dgm:pt modelId="{05AB3B8D-CC7A-477F-8CCC-F97DBE9C0BA5}">
      <dgm:prSet custT="1"/>
      <dgm:spPr/>
      <dgm:t>
        <a:bodyPr/>
        <a:lstStyle/>
        <a:p>
          <a:pPr algn="ct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5.6 OS/2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rPr>
            <a:t>Warp</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 Server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rPr>
            <a:t>for</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 e-</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rPr>
            <a:t>business</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 4.52 (</a:t>
          </a:r>
          <a:r>
            <a:rPr lang="es-ES" sz="1400" dirty="0" err="1" smtClean="0">
              <a:solidFill>
                <a:srgbClr val="E7E200"/>
              </a:solidFill>
              <a:effectLst>
                <a:outerShdw blurRad="38100" dist="38100" dir="2700000" algn="tl">
                  <a:srgbClr val="000000">
                    <a:alpha val="43137"/>
                  </a:srgbClr>
                </a:outerShdw>
              </a:effectLst>
              <a:latin typeface="Gisha" pitchFamily="34" charset="-79"/>
              <a:cs typeface="Gisha" pitchFamily="34" charset="-79"/>
            </a:rPr>
            <a:t>Convenience</a:t>
          </a:r>
          <a:r>
            <a:rPr lang="es-ES" sz="1400" dirty="0" smtClean="0">
              <a:solidFill>
                <a:srgbClr val="E7E200"/>
              </a:solidFill>
              <a:effectLst>
                <a:outerShdw blurRad="38100" dist="38100" dir="2700000" algn="tl">
                  <a:srgbClr val="000000">
                    <a:alpha val="43137"/>
                  </a:srgbClr>
                </a:outerShdw>
              </a:effectLst>
              <a:latin typeface="Gisha" pitchFamily="34" charset="-79"/>
              <a:cs typeface="Gisha" pitchFamily="34" charset="-79"/>
            </a:rPr>
            <a:t> Pack </a:t>
          </a:r>
          <a:r>
            <a:rPr lang="es-ES" sz="1100" dirty="0" smtClean="0">
              <a:solidFill>
                <a:srgbClr val="E7E200"/>
              </a:solidFill>
            </a:rPr>
            <a:t>2)</a:t>
          </a:r>
          <a:endParaRPr lang="es-EC" sz="1100" dirty="0">
            <a:solidFill>
              <a:srgbClr val="E7E200"/>
            </a:solidFill>
          </a:endParaRPr>
        </a:p>
      </dgm:t>
    </dgm:pt>
    <dgm:pt modelId="{5BB73214-8C2C-4B75-9C4B-8C0EC1CD8C55}" type="parTrans" cxnId="{798B2EB8-93FB-4B02-BB73-5D4849F50958}">
      <dgm:prSet/>
      <dgm:spPr/>
      <dgm:t>
        <a:bodyPr/>
        <a:lstStyle/>
        <a:p>
          <a:endParaRPr lang="es-EC"/>
        </a:p>
      </dgm:t>
    </dgm:pt>
    <dgm:pt modelId="{EC8F4824-AD1A-491B-AC89-AEDC2A0933EB}" type="sibTrans" cxnId="{798B2EB8-93FB-4B02-BB73-5D4849F50958}">
      <dgm:prSet/>
      <dgm:spPr/>
      <dgm:t>
        <a:bodyPr/>
        <a:lstStyle/>
        <a:p>
          <a:endParaRPr lang="es-EC"/>
        </a:p>
      </dgm:t>
    </dgm:pt>
    <dgm:pt modelId="{662E2513-B71D-42D8-B30E-EFD31546A0E2}" type="pres">
      <dgm:prSet presAssocID="{ACE239DF-7C93-4A79-8172-EA8E2E5CDBF7}" presName="Name0" presStyleCnt="0">
        <dgm:presLayoutVars>
          <dgm:dir/>
          <dgm:resizeHandles val="exact"/>
        </dgm:presLayoutVars>
      </dgm:prSet>
      <dgm:spPr/>
      <dgm:t>
        <a:bodyPr/>
        <a:lstStyle/>
        <a:p>
          <a:endParaRPr lang="es-EC"/>
        </a:p>
      </dgm:t>
    </dgm:pt>
    <dgm:pt modelId="{061C0D30-F84A-4EB3-9D03-1DABE26EF285}" type="pres">
      <dgm:prSet presAssocID="{EF887C11-023A-4879-9230-115ECA92BA0A}" presName="node" presStyleLbl="node1" presStyleIdx="0" presStyleCnt="4">
        <dgm:presLayoutVars>
          <dgm:bulletEnabled val="1"/>
        </dgm:presLayoutVars>
      </dgm:prSet>
      <dgm:spPr/>
      <dgm:t>
        <a:bodyPr/>
        <a:lstStyle/>
        <a:p>
          <a:endParaRPr lang="es-EC"/>
        </a:p>
      </dgm:t>
    </dgm:pt>
    <dgm:pt modelId="{23EAB14D-208B-4761-A8F7-49B71378A7BB}" type="pres">
      <dgm:prSet presAssocID="{B9E59DF7-AEE7-4986-AA69-459DBF96B9EE}" presName="sibTrans" presStyleCnt="0"/>
      <dgm:spPr/>
    </dgm:pt>
    <dgm:pt modelId="{972A267F-6708-42FB-95B9-FB824B262DAB}" type="pres">
      <dgm:prSet presAssocID="{14729C6B-09FB-466E-BEAD-F725E43ACFFB}" presName="node" presStyleLbl="node1" presStyleIdx="1" presStyleCnt="4">
        <dgm:presLayoutVars>
          <dgm:bulletEnabled val="1"/>
        </dgm:presLayoutVars>
      </dgm:prSet>
      <dgm:spPr/>
      <dgm:t>
        <a:bodyPr/>
        <a:lstStyle/>
        <a:p>
          <a:endParaRPr lang="es-EC"/>
        </a:p>
      </dgm:t>
    </dgm:pt>
    <dgm:pt modelId="{6AE6075A-7940-4EDF-922F-F5C8A30995FE}" type="pres">
      <dgm:prSet presAssocID="{B230627D-6436-4F1F-81B0-6503305AEEFB}" presName="sibTrans" presStyleCnt="0"/>
      <dgm:spPr/>
    </dgm:pt>
    <dgm:pt modelId="{185BB8B7-7C2E-4E18-BAD2-FCEA128983F8}" type="pres">
      <dgm:prSet presAssocID="{C0E8E195-69E3-4C33-9959-C142E7CBA30C}" presName="node" presStyleLbl="node1" presStyleIdx="2" presStyleCnt="4">
        <dgm:presLayoutVars>
          <dgm:bulletEnabled val="1"/>
        </dgm:presLayoutVars>
      </dgm:prSet>
      <dgm:spPr/>
      <dgm:t>
        <a:bodyPr/>
        <a:lstStyle/>
        <a:p>
          <a:endParaRPr lang="es-EC"/>
        </a:p>
      </dgm:t>
    </dgm:pt>
    <dgm:pt modelId="{EE282C02-F6B0-40F2-A265-CF21267290FD}" type="pres">
      <dgm:prSet presAssocID="{58139EE5-D0AB-4653-A93D-95B81299A1AB}" presName="sibTrans" presStyleCnt="0"/>
      <dgm:spPr/>
    </dgm:pt>
    <dgm:pt modelId="{5BA0484B-AC3B-4D8B-9127-501EAB99A097}" type="pres">
      <dgm:prSet presAssocID="{28158F90-986F-42CB-A293-ACA127822078}" presName="node" presStyleLbl="node1" presStyleIdx="3" presStyleCnt="4">
        <dgm:presLayoutVars>
          <dgm:bulletEnabled val="1"/>
        </dgm:presLayoutVars>
      </dgm:prSet>
      <dgm:spPr/>
      <dgm:t>
        <a:bodyPr/>
        <a:lstStyle/>
        <a:p>
          <a:endParaRPr lang="es-EC"/>
        </a:p>
      </dgm:t>
    </dgm:pt>
  </dgm:ptLst>
  <dgm:cxnLst>
    <dgm:cxn modelId="{69FAA536-7B3D-4061-BAE9-05D455DCC619}" type="presOf" srcId="{2DC0C275-AAA5-489D-B1BA-989EBE23AACD}" destId="{972A267F-6708-42FB-95B9-FB824B262DAB}" srcOrd="0" destOrd="1" presId="urn:microsoft.com/office/officeart/2005/8/layout/hList6"/>
    <dgm:cxn modelId="{CDBE3464-E7B0-4E48-827B-CBFE4B695643}" type="presOf" srcId="{F3F0B095-440A-48DA-849D-4DB3EDD08AEE}" destId="{972A267F-6708-42FB-95B9-FB824B262DAB}" srcOrd="0" destOrd="4" presId="urn:microsoft.com/office/officeart/2005/8/layout/hList6"/>
    <dgm:cxn modelId="{15FC2473-775C-4C9A-9B74-536B30D1467E}" srcId="{28158F90-986F-42CB-A293-ACA127822078}" destId="{FB2513B6-0DBC-4E5A-9E92-C857A9427FE4}" srcOrd="3" destOrd="0" parTransId="{280FEC55-4322-4B0E-9993-6025E913B9EE}" sibTransId="{7E409DDB-F6B0-4712-840D-39188F78872C}"/>
    <dgm:cxn modelId="{89844520-F53B-4550-84A9-D0E956345E63}" srcId="{EF887C11-023A-4879-9230-115ECA92BA0A}" destId="{8B91DAB9-3A04-4EB9-8BF2-678DA297A332}" srcOrd="3" destOrd="0" parTransId="{FE2E1B67-7936-4075-B13D-C174399358D7}" sibTransId="{7B0F16BA-9856-4EBC-A63E-21E50856D729}"/>
    <dgm:cxn modelId="{CE1A3AEB-FF08-4373-8697-A1BC9B791F12}" srcId="{ACE239DF-7C93-4A79-8172-EA8E2E5CDBF7}" destId="{14729C6B-09FB-466E-BEAD-F725E43ACFFB}" srcOrd="1" destOrd="0" parTransId="{089D6E1E-F951-4703-B805-B5204C5063FE}" sibTransId="{B230627D-6436-4F1F-81B0-6503305AEEFB}"/>
    <dgm:cxn modelId="{2E5612D9-4440-4D17-98ED-ECEDBB58337A}" srcId="{ACE239DF-7C93-4A79-8172-EA8E2E5CDBF7}" destId="{C0E8E195-69E3-4C33-9959-C142E7CBA30C}" srcOrd="2" destOrd="0" parTransId="{C347AE26-1791-483B-9CB7-CDF0A0573BF8}" sibTransId="{58139EE5-D0AB-4653-A93D-95B81299A1AB}"/>
    <dgm:cxn modelId="{788BA8D7-EE41-48F6-9DE3-121E5A6CBEFD}" srcId="{EF887C11-023A-4879-9230-115ECA92BA0A}" destId="{C0732F36-E934-4FDD-A9C3-6869B870A91E}" srcOrd="4" destOrd="0" parTransId="{6F9B301A-0842-4E10-BD61-9FFD76B0AEF2}" sibTransId="{0A836483-9B0C-4B1B-85F3-EE5858D987A6}"/>
    <dgm:cxn modelId="{932D3237-7B15-41B2-844C-B102555D90E3}" type="presOf" srcId="{05AB3B8D-CC7A-477F-8CCC-F97DBE9C0BA5}" destId="{5BA0484B-AC3B-4D8B-9127-501EAB99A097}" srcOrd="0" destOrd="6" presId="urn:microsoft.com/office/officeart/2005/8/layout/hList6"/>
    <dgm:cxn modelId="{7D0501A5-A478-4E81-BC87-75263D776FA3}" type="presOf" srcId="{8B91DAB9-3A04-4EB9-8BF2-678DA297A332}" destId="{061C0D30-F84A-4EB3-9D03-1DABE26EF285}" srcOrd="0" destOrd="4" presId="urn:microsoft.com/office/officeart/2005/8/layout/hList6"/>
    <dgm:cxn modelId="{CFC6BBD7-C6FB-457B-A007-450B66A229F3}" type="presOf" srcId="{55C7C82D-2454-4868-9A3C-30112931683E}" destId="{972A267F-6708-42FB-95B9-FB824B262DAB}" srcOrd="0" destOrd="5" presId="urn:microsoft.com/office/officeart/2005/8/layout/hList6"/>
    <dgm:cxn modelId="{68990C0A-8A21-4228-96FA-1EE97CD6CA5D}" type="presOf" srcId="{C0E8E195-69E3-4C33-9959-C142E7CBA30C}" destId="{185BB8B7-7C2E-4E18-BAD2-FCEA128983F8}" srcOrd="0" destOrd="0" presId="urn:microsoft.com/office/officeart/2005/8/layout/hList6"/>
    <dgm:cxn modelId="{128D57BA-3CFB-46B7-9AE9-84F45FC50A7D}" type="presOf" srcId="{CC61CFE8-FDC8-4969-82EA-41B71105C158}" destId="{972A267F-6708-42FB-95B9-FB824B262DAB}" srcOrd="0" destOrd="2" presId="urn:microsoft.com/office/officeart/2005/8/layout/hList6"/>
    <dgm:cxn modelId="{C8A4F566-E75F-42D9-AB55-1448A44E4E07}" type="presOf" srcId="{AB05D7E7-FE27-460F-AF0F-8C8F3F1970CC}" destId="{061C0D30-F84A-4EB3-9D03-1DABE26EF285}" srcOrd="0" destOrd="2" presId="urn:microsoft.com/office/officeart/2005/8/layout/hList6"/>
    <dgm:cxn modelId="{846B1CF1-32DA-4949-89E8-6E9C7C2D5252}" type="presOf" srcId="{F635B440-F9D7-4C8D-A86F-DB69AB8F18F4}" destId="{5BA0484B-AC3B-4D8B-9127-501EAB99A097}" srcOrd="0" destOrd="1" presId="urn:microsoft.com/office/officeart/2005/8/layout/hList6"/>
    <dgm:cxn modelId="{7FCF18CC-5911-4D08-A58D-6AFC0A7B77AE}" srcId="{14729C6B-09FB-466E-BEAD-F725E43ACFFB}" destId="{F3F0B095-440A-48DA-849D-4DB3EDD08AEE}" srcOrd="3" destOrd="0" parTransId="{1BDB28C6-CFE4-41A6-A25E-1CBF45C4AE58}" sibTransId="{6B22D6C9-3044-40D5-8C49-1E051E02CE2F}"/>
    <dgm:cxn modelId="{F6590676-C8B3-4217-99CE-6B172FAC39F3}" srcId="{C0E8E195-69E3-4C33-9959-C142E7CBA30C}" destId="{A5FBB649-1E48-4345-B69F-E5A3903EED3D}" srcOrd="0" destOrd="0" parTransId="{995181D6-AC57-4589-AEAD-35591E37A1FC}" sibTransId="{D71F5F28-669C-417A-BB91-F340FA3F590F}"/>
    <dgm:cxn modelId="{612D8739-0714-4F04-8827-A2D1B5381D85}" type="presOf" srcId="{A5FBB649-1E48-4345-B69F-E5A3903EED3D}" destId="{185BB8B7-7C2E-4E18-BAD2-FCEA128983F8}" srcOrd="0" destOrd="1" presId="urn:microsoft.com/office/officeart/2005/8/layout/hList6"/>
    <dgm:cxn modelId="{D3011C72-5594-4E81-A339-9B4453A75656}" srcId="{ACE239DF-7C93-4A79-8172-EA8E2E5CDBF7}" destId="{EF887C11-023A-4879-9230-115ECA92BA0A}" srcOrd="0" destOrd="0" parTransId="{C9C66A87-0CD4-4AF5-AF9C-FFBC00A697A9}" sibTransId="{B9E59DF7-AEE7-4986-AA69-459DBF96B9EE}"/>
    <dgm:cxn modelId="{E08B4353-958E-448A-B23C-08DFFA060F16}" type="presOf" srcId="{487C12E6-0473-491E-86AE-F06785ED901D}" destId="{185BB8B7-7C2E-4E18-BAD2-FCEA128983F8}" srcOrd="0" destOrd="2" presId="urn:microsoft.com/office/officeart/2005/8/layout/hList6"/>
    <dgm:cxn modelId="{2D2EDF49-4877-4B71-BBCF-EDAFF41499D6}" srcId="{EF887C11-023A-4879-9230-115ECA92BA0A}" destId="{AB05D7E7-FE27-460F-AF0F-8C8F3F1970CC}" srcOrd="1" destOrd="0" parTransId="{9C52EFEE-35F6-4929-B28F-FA6653AA509F}" sibTransId="{8C75D857-9C88-41E8-9A75-E906F7D55F11}"/>
    <dgm:cxn modelId="{DC8456E5-59E8-45B5-8A7C-123877334E9C}" srcId="{C0E8E195-69E3-4C33-9959-C142E7CBA30C}" destId="{52991D80-7169-4D9A-B779-A8276BEA76F1}" srcOrd="2" destOrd="0" parTransId="{0EB59903-A033-43BA-B43B-4AA20BAAC63E}" sibTransId="{1E139742-4CB4-4937-A7F0-F85D79615F11}"/>
    <dgm:cxn modelId="{369C6136-FAEB-42EB-898A-7FD53808FE29}" type="presOf" srcId="{28158F90-986F-42CB-A293-ACA127822078}" destId="{5BA0484B-AC3B-4D8B-9127-501EAB99A097}" srcOrd="0" destOrd="0" presId="urn:microsoft.com/office/officeart/2005/8/layout/hList6"/>
    <dgm:cxn modelId="{4BE448E0-506A-4FAC-ABE5-91F4056F7089}" srcId="{EF887C11-023A-4879-9230-115ECA92BA0A}" destId="{5DE90581-3A92-4B51-8640-0BC234FC8ED8}" srcOrd="0" destOrd="0" parTransId="{D663157C-0A30-4BD6-BF33-524C0F38943A}" sibTransId="{6B4BC271-BCE8-4168-90F1-A1865B5EDF65}"/>
    <dgm:cxn modelId="{AA5AE26F-35D1-430B-B13D-AEDECD1B0F39}" type="presOf" srcId="{EF887C11-023A-4879-9230-115ECA92BA0A}" destId="{061C0D30-F84A-4EB3-9D03-1DABE26EF285}" srcOrd="0" destOrd="0" presId="urn:microsoft.com/office/officeart/2005/8/layout/hList6"/>
    <dgm:cxn modelId="{276DA0F6-F4C8-4501-8214-1308A26D03C7}" srcId="{C0E8E195-69E3-4C33-9959-C142E7CBA30C}" destId="{E9494013-9D35-46E2-8DC7-AE70CD459B34}" srcOrd="3" destOrd="0" parTransId="{0BF73A5A-997D-4CEE-B2A0-AF1F47C28483}" sibTransId="{FC103C3F-4845-4D77-A2DC-BD69F08DA573}"/>
    <dgm:cxn modelId="{CDC6411F-ACB9-4876-A83D-C74EC15166A5}" type="presOf" srcId="{F5014C18-3CEB-47B3-8B70-C65910AA9B36}" destId="{5BA0484B-AC3B-4D8B-9127-501EAB99A097}" srcOrd="0" destOrd="3" presId="urn:microsoft.com/office/officeart/2005/8/layout/hList6"/>
    <dgm:cxn modelId="{7AAF58AC-7FAE-4F65-88F1-A7670F13CC54}" type="presOf" srcId="{E3E3E5CB-836F-4EC8-9AEA-B38BF28F050E}" destId="{061C0D30-F84A-4EB3-9D03-1DABE26EF285}" srcOrd="0" destOrd="3" presId="urn:microsoft.com/office/officeart/2005/8/layout/hList6"/>
    <dgm:cxn modelId="{A86795F3-BB26-47D1-AB8E-177C33D094CF}" type="presOf" srcId="{ACE239DF-7C93-4A79-8172-EA8E2E5CDBF7}" destId="{662E2513-B71D-42D8-B30E-EFD31546A0E2}" srcOrd="0" destOrd="0" presId="urn:microsoft.com/office/officeart/2005/8/layout/hList6"/>
    <dgm:cxn modelId="{226E8AAD-E269-42D0-B57A-3639566654B6}" type="presOf" srcId="{F25A8C4F-CB31-428D-8BA8-9EB3A602ADD0}" destId="{5BA0484B-AC3B-4D8B-9127-501EAB99A097}" srcOrd="0" destOrd="2" presId="urn:microsoft.com/office/officeart/2005/8/layout/hList6"/>
    <dgm:cxn modelId="{D40F3720-8D44-43D1-8F44-13C0C721FE3A}" type="presOf" srcId="{5DE90581-3A92-4B51-8640-0BC234FC8ED8}" destId="{061C0D30-F84A-4EB3-9D03-1DABE26EF285}" srcOrd="0" destOrd="1" presId="urn:microsoft.com/office/officeart/2005/8/layout/hList6"/>
    <dgm:cxn modelId="{8174D3F6-8DA9-429A-9A1C-8ADC7C7906AD}" srcId="{EF887C11-023A-4879-9230-115ECA92BA0A}" destId="{E3E3E5CB-836F-4EC8-9AEA-B38BF28F050E}" srcOrd="2" destOrd="0" parTransId="{CA1DE0DA-FAF1-4818-9BF1-3A90719ACC98}" sibTransId="{E55FD943-A076-4408-A749-077DB5BE2BB5}"/>
    <dgm:cxn modelId="{EB5599F4-C65D-45A4-9E32-DBB6895FF98D}" srcId="{14729C6B-09FB-466E-BEAD-F725E43ACFFB}" destId="{2DC0C275-AAA5-489D-B1BA-989EBE23AACD}" srcOrd="0" destOrd="0" parTransId="{C363F3A8-7084-4AD3-8F67-520681D9792B}" sibTransId="{C01A65EC-25D6-403D-806A-3E1EBF8F53D4}"/>
    <dgm:cxn modelId="{058B76C5-B5C8-4B64-A629-999D70208339}" srcId="{28158F90-986F-42CB-A293-ACA127822078}" destId="{F5014C18-3CEB-47B3-8B70-C65910AA9B36}" srcOrd="2" destOrd="0" parTransId="{528D7BD6-5913-4C1A-BA35-1B6D6C949EC0}" sibTransId="{8A8629BD-0B50-47DD-B1E7-B9A82EA0BA22}"/>
    <dgm:cxn modelId="{E9CE34FB-181B-4B25-8959-0201BC12BA85}" type="presOf" srcId="{14729C6B-09FB-466E-BEAD-F725E43ACFFB}" destId="{972A267F-6708-42FB-95B9-FB824B262DAB}" srcOrd="0" destOrd="0" presId="urn:microsoft.com/office/officeart/2005/8/layout/hList6"/>
    <dgm:cxn modelId="{8C9B386D-9330-4DE1-8D13-6C9D00E04B46}" srcId="{28158F90-986F-42CB-A293-ACA127822078}" destId="{30B616F2-E8ED-4ACE-9204-8E37088F0590}" srcOrd="4" destOrd="0" parTransId="{B2B06E92-FB22-4208-83DE-2F86FEC7C97A}" sibTransId="{23D40003-1193-4D2B-A1AD-620E75B54E46}"/>
    <dgm:cxn modelId="{7540D037-FFD8-480E-BFB4-6ED379055AA1}" srcId="{14729C6B-09FB-466E-BEAD-F725E43ACFFB}" destId="{B7B5A706-7F8B-4BF3-930A-17B2F9301140}" srcOrd="2" destOrd="0" parTransId="{2076CEA8-3DCA-43B8-8DE7-6CF9790E1F4F}" sibTransId="{95F1F946-7B88-4A58-B603-0C2B58015251}"/>
    <dgm:cxn modelId="{07324D5A-A9A5-4223-A019-9B43E9902300}" type="presOf" srcId="{C0732F36-E934-4FDD-A9C3-6869B870A91E}" destId="{061C0D30-F84A-4EB3-9D03-1DABE26EF285}" srcOrd="0" destOrd="5" presId="urn:microsoft.com/office/officeart/2005/8/layout/hList6"/>
    <dgm:cxn modelId="{FFAD1895-9EBF-4631-A06B-1940B099ADED}" type="presOf" srcId="{E9494013-9D35-46E2-8DC7-AE70CD459B34}" destId="{185BB8B7-7C2E-4E18-BAD2-FCEA128983F8}" srcOrd="0" destOrd="4" presId="urn:microsoft.com/office/officeart/2005/8/layout/hList6"/>
    <dgm:cxn modelId="{5D3B08E9-4103-49F0-B241-90E3D4923258}" type="presOf" srcId="{52991D80-7169-4D9A-B779-A8276BEA76F1}" destId="{185BB8B7-7C2E-4E18-BAD2-FCEA128983F8}" srcOrd="0" destOrd="3" presId="urn:microsoft.com/office/officeart/2005/8/layout/hList6"/>
    <dgm:cxn modelId="{A322039B-A132-4A08-AFC7-4B722E096AF7}" srcId="{28158F90-986F-42CB-A293-ACA127822078}" destId="{F25A8C4F-CB31-428D-8BA8-9EB3A602ADD0}" srcOrd="1" destOrd="0" parTransId="{E274273B-7631-4108-BAEC-F05514254562}" sibTransId="{28D554FD-6930-4CC5-B4BD-1851701FF3B7}"/>
    <dgm:cxn modelId="{781B1CF4-7A1F-43BA-9C47-860AC6D92362}" type="presOf" srcId="{30B616F2-E8ED-4ACE-9204-8E37088F0590}" destId="{5BA0484B-AC3B-4D8B-9127-501EAB99A097}" srcOrd="0" destOrd="5" presId="urn:microsoft.com/office/officeart/2005/8/layout/hList6"/>
    <dgm:cxn modelId="{EB455A44-A124-419C-BC9C-5999AB72D611}" srcId="{28158F90-986F-42CB-A293-ACA127822078}" destId="{F635B440-F9D7-4C8D-A86F-DB69AB8F18F4}" srcOrd="0" destOrd="0" parTransId="{EB963A67-5604-466A-8294-42649E45A800}" sibTransId="{B8316C39-E246-4CD9-B358-D3D6B3D1ACF2}"/>
    <dgm:cxn modelId="{EA49067C-92E3-4487-B4AE-9EE72A806333}" srcId="{C0E8E195-69E3-4C33-9959-C142E7CBA30C}" destId="{487C12E6-0473-491E-86AE-F06785ED901D}" srcOrd="1" destOrd="0" parTransId="{FBF02803-44D7-48D4-A6E9-136F4B512ED9}" sibTransId="{E78D5C43-F0C7-4D8A-87CF-8AB157629259}"/>
    <dgm:cxn modelId="{798B2EB8-93FB-4B02-BB73-5D4849F50958}" srcId="{28158F90-986F-42CB-A293-ACA127822078}" destId="{05AB3B8D-CC7A-477F-8CCC-F97DBE9C0BA5}" srcOrd="5" destOrd="0" parTransId="{5BB73214-8C2C-4B75-9C4B-8C0EC1CD8C55}" sibTransId="{EC8F4824-AD1A-491B-AC89-AEDC2A0933EB}"/>
    <dgm:cxn modelId="{99D7A7AC-95B2-48D4-A290-898BC07100A1}" type="presOf" srcId="{B7B5A706-7F8B-4BF3-930A-17B2F9301140}" destId="{972A267F-6708-42FB-95B9-FB824B262DAB}" srcOrd="0" destOrd="3" presId="urn:microsoft.com/office/officeart/2005/8/layout/hList6"/>
    <dgm:cxn modelId="{43F62D43-1684-4D64-A876-64DD030C1DA7}" srcId="{14729C6B-09FB-466E-BEAD-F725E43ACFFB}" destId="{CC61CFE8-FDC8-4969-82EA-41B71105C158}" srcOrd="1" destOrd="0" parTransId="{52CD0325-D6D5-4628-899C-D17F80C03DDA}" sibTransId="{DF022C75-5531-493C-B093-43F195E1BF46}"/>
    <dgm:cxn modelId="{E34F35A1-A4B7-429D-96B6-6EDB3DF79FC2}" srcId="{14729C6B-09FB-466E-BEAD-F725E43ACFFB}" destId="{55C7C82D-2454-4868-9A3C-30112931683E}" srcOrd="4" destOrd="0" parTransId="{0528F565-AFF2-496D-8B9A-04FDFE063E66}" sibTransId="{984944E8-6609-425A-9E3D-2AA14D91041D}"/>
    <dgm:cxn modelId="{51E46535-253C-4251-BA47-A6F284650E61}" type="presOf" srcId="{FB2513B6-0DBC-4E5A-9E92-C857A9427FE4}" destId="{5BA0484B-AC3B-4D8B-9127-501EAB99A097}" srcOrd="0" destOrd="4" presId="urn:microsoft.com/office/officeart/2005/8/layout/hList6"/>
    <dgm:cxn modelId="{0EBCBA79-74F3-4ACD-9E57-253C2AE277F0}" srcId="{ACE239DF-7C93-4A79-8172-EA8E2E5CDBF7}" destId="{28158F90-986F-42CB-A293-ACA127822078}" srcOrd="3" destOrd="0" parTransId="{298FDDAE-C8D1-4754-8E2D-C9D0012ACC01}" sibTransId="{0D506CE8-7CD2-4E41-A3E5-C341D55FE5D9}"/>
    <dgm:cxn modelId="{56880F5C-7869-41B4-B9BA-9563E3F115E3}" type="presParOf" srcId="{662E2513-B71D-42D8-B30E-EFD31546A0E2}" destId="{061C0D30-F84A-4EB3-9D03-1DABE26EF285}" srcOrd="0" destOrd="0" presId="urn:microsoft.com/office/officeart/2005/8/layout/hList6"/>
    <dgm:cxn modelId="{D7DA24A3-5880-4CEE-B6DD-2D0AF8AB1C2E}" type="presParOf" srcId="{662E2513-B71D-42D8-B30E-EFD31546A0E2}" destId="{23EAB14D-208B-4761-A8F7-49B71378A7BB}" srcOrd="1" destOrd="0" presId="urn:microsoft.com/office/officeart/2005/8/layout/hList6"/>
    <dgm:cxn modelId="{E01D38F2-0466-4C07-9AD9-4B56BB350368}" type="presParOf" srcId="{662E2513-B71D-42D8-B30E-EFD31546A0E2}" destId="{972A267F-6708-42FB-95B9-FB824B262DAB}" srcOrd="2" destOrd="0" presId="urn:microsoft.com/office/officeart/2005/8/layout/hList6"/>
    <dgm:cxn modelId="{30B7EE52-8FF6-4C49-8E02-0D272EFB01AA}" type="presParOf" srcId="{662E2513-B71D-42D8-B30E-EFD31546A0E2}" destId="{6AE6075A-7940-4EDF-922F-F5C8A30995FE}" srcOrd="3" destOrd="0" presId="urn:microsoft.com/office/officeart/2005/8/layout/hList6"/>
    <dgm:cxn modelId="{88AB0B9C-18DF-459B-8385-97485B97BB91}" type="presParOf" srcId="{662E2513-B71D-42D8-B30E-EFD31546A0E2}" destId="{185BB8B7-7C2E-4E18-BAD2-FCEA128983F8}" srcOrd="4" destOrd="0" presId="urn:microsoft.com/office/officeart/2005/8/layout/hList6"/>
    <dgm:cxn modelId="{2CD19494-0265-4A10-92A0-7DCC1A08CD0B}" type="presParOf" srcId="{662E2513-B71D-42D8-B30E-EFD31546A0E2}" destId="{EE282C02-F6B0-40F2-A265-CF21267290FD}" srcOrd="5" destOrd="0" presId="urn:microsoft.com/office/officeart/2005/8/layout/hList6"/>
    <dgm:cxn modelId="{7936F508-DC31-4027-B451-585B33327E1C}" type="presParOf" srcId="{662E2513-B71D-42D8-B30E-EFD31546A0E2}" destId="{5BA0484B-AC3B-4D8B-9127-501EAB99A097}"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227226-B129-4584-B859-B42AB9A89EC0}">
      <dsp:nvSpPr>
        <dsp:cNvPr id="0" name=""/>
        <dsp:cNvSpPr/>
      </dsp:nvSpPr>
      <dsp:spPr>
        <a:xfrm>
          <a:off x="-85690" y="739195"/>
          <a:ext cx="3538109" cy="3538109"/>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dirty="0" smtClean="0">
              <a:solidFill>
                <a:schemeClr val="accent1">
                  <a:lumMod val="50000"/>
                </a:schemeClr>
              </a:solidFill>
            </a:rPr>
            <a:t>Muchos técnicos en el área de la informática, utilizan MS-DOS para realizar mantenimientos del </a:t>
          </a:r>
          <a:r>
            <a:rPr lang="es-EC" sz="1500" kern="1200" dirty="0" err="1" smtClean="0">
              <a:solidFill>
                <a:schemeClr val="accent1">
                  <a:lumMod val="50000"/>
                </a:schemeClr>
              </a:solidFill>
            </a:rPr>
            <a:t>pc</a:t>
          </a:r>
          <a:r>
            <a:rPr lang="es-EC" sz="1500" kern="1200" dirty="0" smtClean="0">
              <a:solidFill>
                <a:schemeClr val="accent1">
                  <a:lumMod val="50000"/>
                </a:schemeClr>
              </a:solidFill>
            </a:rPr>
            <a:t>, instalaciones, formateo y </a:t>
          </a:r>
          <a:r>
            <a:rPr lang="es-EC" sz="1500" kern="1200" dirty="0" err="1" smtClean="0">
              <a:solidFill>
                <a:schemeClr val="accent1">
                  <a:lumMod val="50000"/>
                </a:schemeClr>
              </a:solidFill>
            </a:rPr>
            <a:t>particionamiento</a:t>
          </a:r>
          <a:r>
            <a:rPr lang="es-EC" sz="1500" kern="1200" dirty="0" smtClean="0">
              <a:solidFill>
                <a:schemeClr val="accent1">
                  <a:lumMod val="50000"/>
                </a:schemeClr>
              </a:solidFill>
            </a:rPr>
            <a:t> de discos duros y escaneos de los mismos.</a:t>
          </a:r>
          <a:br>
            <a:rPr lang="es-EC" sz="1500" kern="1200" dirty="0" smtClean="0">
              <a:solidFill>
                <a:schemeClr val="accent1">
                  <a:lumMod val="50000"/>
                </a:schemeClr>
              </a:solidFill>
            </a:rPr>
          </a:br>
          <a:endParaRPr lang="es-EC" sz="1500" kern="1200" dirty="0">
            <a:solidFill>
              <a:schemeClr val="accent1">
                <a:lumMod val="50000"/>
              </a:schemeClr>
            </a:solidFill>
          </a:endParaRPr>
        </a:p>
      </dsp:txBody>
      <dsp:txXfrm>
        <a:off x="-85690" y="739195"/>
        <a:ext cx="3538109" cy="3538109"/>
      </dsp:txXfrm>
    </dsp:sp>
    <dsp:sp modelId="{5E79DB4D-7145-46EE-B76E-7E0201EE91AB}">
      <dsp:nvSpPr>
        <dsp:cNvPr id="0" name=""/>
        <dsp:cNvSpPr/>
      </dsp:nvSpPr>
      <dsp:spPr>
        <a:xfrm rot="21501474">
          <a:off x="3054103" y="189033"/>
          <a:ext cx="1911917" cy="119411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21501474">
        <a:off x="3054103" y="189033"/>
        <a:ext cx="1911917" cy="1194111"/>
      </dsp:txXfrm>
    </dsp:sp>
    <dsp:sp modelId="{A043AA69-0698-402E-A972-AAF748FAD95E}">
      <dsp:nvSpPr>
        <dsp:cNvPr id="0" name=""/>
        <dsp:cNvSpPr/>
      </dsp:nvSpPr>
      <dsp:spPr>
        <a:xfrm>
          <a:off x="4714892" y="571506"/>
          <a:ext cx="3887851" cy="3873487"/>
        </a:xfrm>
        <a:prstGeom prst="ellips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dirty="0" smtClean="0">
              <a:solidFill>
                <a:schemeClr val="accent1">
                  <a:lumMod val="50000"/>
                </a:schemeClr>
              </a:solidFill>
            </a:rPr>
            <a:t>Hay que dejar constancia de que MS-DOS ha sido el sistema operativo utilizado por </a:t>
          </a:r>
          <a:r>
            <a:rPr lang="es-EC" sz="1500" kern="1200" dirty="0" err="1" smtClean="0">
              <a:solidFill>
                <a:schemeClr val="accent1">
                  <a:lumMod val="50000"/>
                </a:schemeClr>
              </a:solidFill>
            </a:rPr>
            <a:t>practicamente</a:t>
          </a:r>
          <a:r>
            <a:rPr lang="es-EC" sz="1500" kern="1200" dirty="0" smtClean="0">
              <a:solidFill>
                <a:schemeClr val="accent1">
                  <a:lumMod val="50000"/>
                </a:schemeClr>
              </a:solidFill>
            </a:rPr>
            <a:t> todos los usuarios de PC desde 1981 hasta </a:t>
          </a:r>
          <a:r>
            <a:rPr lang="es-EC" sz="1500" kern="1200" dirty="0" err="1" smtClean="0">
              <a:solidFill>
                <a:schemeClr val="accent1">
                  <a:lumMod val="50000"/>
                </a:schemeClr>
              </a:solidFill>
            </a:rPr>
            <a:t>practicamente</a:t>
          </a:r>
          <a:r>
            <a:rPr lang="es-EC" sz="1500" kern="1200" dirty="0" smtClean="0">
              <a:solidFill>
                <a:schemeClr val="accent1">
                  <a:lumMod val="50000"/>
                </a:schemeClr>
              </a:solidFill>
            </a:rPr>
            <a:t> la actualidad, utilizando programas famosos para trabajar como el legendario WordPerfect 5.1, Works 2.0, Comandante </a:t>
          </a:r>
          <a:r>
            <a:rPr lang="es-EC" sz="1500" kern="1200" dirty="0" err="1" smtClean="0">
              <a:solidFill>
                <a:schemeClr val="accent1">
                  <a:lumMod val="50000"/>
                </a:schemeClr>
              </a:solidFill>
            </a:rPr>
            <a:t>Norton</a:t>
          </a:r>
          <a:r>
            <a:rPr lang="es-EC" sz="1500" kern="1200" dirty="0" smtClean="0">
              <a:solidFill>
                <a:schemeClr val="accent1">
                  <a:lumMod val="50000"/>
                </a:schemeClr>
              </a:solidFill>
            </a:rPr>
            <a:t>, </a:t>
          </a:r>
          <a:r>
            <a:rPr lang="es-EC" sz="1500" kern="1200" dirty="0" err="1" smtClean="0">
              <a:solidFill>
                <a:schemeClr val="accent1">
                  <a:lumMod val="50000"/>
                </a:schemeClr>
              </a:solidFill>
            </a:rPr>
            <a:t>Autocad</a:t>
          </a:r>
          <a:r>
            <a:rPr lang="es-EC" sz="1500" kern="1200" dirty="0" smtClean="0">
              <a:solidFill>
                <a:schemeClr val="accent1">
                  <a:lumMod val="50000"/>
                </a:schemeClr>
              </a:solidFill>
            </a:rPr>
            <a:t>, </a:t>
          </a:r>
          <a:r>
            <a:rPr lang="es-EC" sz="1500" kern="1200" dirty="0" err="1" smtClean="0">
              <a:solidFill>
                <a:schemeClr val="accent1">
                  <a:lumMod val="50000"/>
                </a:schemeClr>
              </a:solidFill>
            </a:rPr>
            <a:t>Ability</a:t>
          </a:r>
          <a:r>
            <a:rPr lang="es-EC" sz="1500" kern="1200" dirty="0" smtClean="0">
              <a:solidFill>
                <a:schemeClr val="accent1">
                  <a:lumMod val="50000"/>
                </a:schemeClr>
              </a:solidFill>
            </a:rPr>
            <a:t> 2000 entre otros...</a:t>
          </a:r>
          <a:br>
            <a:rPr lang="es-EC" sz="1500" kern="1200" dirty="0" smtClean="0">
              <a:solidFill>
                <a:schemeClr val="accent1">
                  <a:lumMod val="50000"/>
                </a:schemeClr>
              </a:solidFill>
            </a:rPr>
          </a:br>
          <a:endParaRPr lang="es-EC" sz="1500" kern="1200" dirty="0">
            <a:solidFill>
              <a:schemeClr val="accent1">
                <a:lumMod val="50000"/>
              </a:schemeClr>
            </a:solidFill>
          </a:endParaRPr>
        </a:p>
      </dsp:txBody>
      <dsp:txXfrm>
        <a:off x="4714892" y="571506"/>
        <a:ext cx="3887851" cy="3873487"/>
      </dsp:txXfrm>
    </dsp:sp>
    <dsp:sp modelId="{B1106789-C461-4349-91AE-6BC6128CC7AC}">
      <dsp:nvSpPr>
        <dsp:cNvPr id="0" name=""/>
        <dsp:cNvSpPr/>
      </dsp:nvSpPr>
      <dsp:spPr>
        <a:xfrm rot="10898526">
          <a:off x="3162280" y="3636455"/>
          <a:ext cx="1911917" cy="119411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98526">
        <a:off x="3162280" y="3636455"/>
        <a:ext cx="1911917" cy="11941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55AAE-F0B1-4764-8658-821DEEEF0F13}" type="datetimeFigureOut">
              <a:rPr lang="es-EC" smtClean="0"/>
              <a:t>15/07/2010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C0A0E-5FCE-402C-AD97-54270178DB73}"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4DC0A0E-5FCE-402C-AD97-54270178DB73}" type="slidenum">
              <a:rPr lang="es-EC" smtClean="0"/>
              <a:t>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9"/>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7"/>
            <a:ext cx="5791200" cy="365125"/>
          </a:xfrm>
        </p:spPr>
        <p:txBody>
          <a:bodyPr tIns="0" bIns="0" anchor="t"/>
          <a:lstStyle>
            <a:lvl1pPr algn="r">
              <a:defRPr sz="1000"/>
            </a:lvl1p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a:xfrm>
            <a:off x="1371600" y="5650705"/>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179E1488-57CA-4C6F-ABC4-90546769069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3"/>
            <a:ext cx="457200" cy="441325"/>
          </a:xfrm>
        </p:spPr>
        <p:txBody>
          <a:bodyPr/>
          <a:lstStyle/>
          <a:p>
            <a:fld id="{179E1488-57CA-4C6F-ABC4-905467690690}"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1"/>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
        <p:nvSpPr>
          <p:cNvPr id="8" name="7 Conector recto"/>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4"/>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7"/>
            <a:ext cx="457200" cy="441325"/>
          </a:xfrm>
        </p:spPr>
        <p:txBody>
          <a:bodyPr/>
          <a:lstStyle>
            <a:lvl1pPr algn="ctr">
              <a:defRPr/>
            </a:lvl1pPr>
          </a:lstStyle>
          <a:p>
            <a:fld id="{179E1488-57CA-4C6F-ABC4-905467690690}"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1"/>
            <a:ext cx="457200" cy="441325"/>
          </a:xfrm>
        </p:spPr>
        <p:txBody>
          <a:bodyPr/>
          <a:lstStyle/>
          <a:p>
            <a:fld id="{179E1488-57CA-4C6F-ABC4-905467690690}" type="slidenum">
              <a:rPr lang="es-EC" smtClean="0"/>
              <a:pPr/>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79E1488-57CA-4C6F-ABC4-905467690690}" type="slidenum">
              <a:rPr lang="es-EC" smtClean="0"/>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1" name="20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a:xfrm>
            <a:off x="457200" y="6480970"/>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p>
            <a:fld id="{179E1488-57CA-4C6F-ABC4-905467690690}"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2"/>
            <a:ext cx="457200" cy="441325"/>
          </a:xfrm>
        </p:spPr>
        <p:txBody>
          <a:bodyPr/>
          <a:lstStyle/>
          <a:p>
            <a:fld id="{179E1488-57CA-4C6F-ABC4-905467690690}"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2"/>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B4D2D14-53A3-448E-B666-E70DFDE26286}" type="datetimeFigureOut">
              <a:rPr lang="es-EC" smtClean="0"/>
              <a:pPr/>
              <a:t>15/07/2010</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79E1488-57CA-4C6F-ABC4-905467690690}" type="slidenum">
              <a:rPr lang="es-EC" smtClean="0"/>
              <a:pPr/>
              <a:t>‹Nº›</a:t>
            </a:fld>
            <a:endParaRPr lang="es-EC"/>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a:xfrm>
            <a:off x="2619376" y="6480970"/>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179E1488-57CA-4C6F-ABC4-905467690690}" type="slidenum">
              <a:rPr lang="es-EC" smtClean="0"/>
              <a:pPr/>
              <a:t>‹Nº›</a:t>
            </a:fld>
            <a:endParaRPr lang="es-EC"/>
          </a:p>
        </p:txBody>
      </p:sp>
      <p:cxnSp>
        <p:nvCxnSpPr>
          <p:cNvPr id="11" name="10 Conector recto"/>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79E1488-57CA-4C6F-ABC4-905467690690}"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CB4D2D14-53A3-448E-B666-E70DFDE26286}" type="datetimeFigureOut">
              <a:rPr lang="es-EC" smtClean="0"/>
              <a:pPr/>
              <a:t>15/07/2010</a:t>
            </a:fld>
            <a:endParaRPr lang="es-EC"/>
          </a:p>
        </p:txBody>
      </p:sp>
      <p:sp>
        <p:nvSpPr>
          <p:cNvPr id="9" name="8 Marcador de número de diapositiva"/>
          <p:cNvSpPr>
            <a:spLocks noGrp="1"/>
          </p:cNvSpPr>
          <p:nvPr>
            <p:ph type="sldNum" sz="quarter" idx="15"/>
          </p:nvPr>
        </p:nvSpPr>
        <p:spPr/>
        <p:txBody>
          <a:bodyPr rtlCol="0"/>
          <a:lstStyle/>
          <a:p>
            <a:fld id="{179E1488-57CA-4C6F-ABC4-905467690690}" type="slidenum">
              <a:rPr lang="es-EC" smtClean="0"/>
              <a:pPr/>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CB4D2D14-53A3-448E-B666-E70DFDE26286}" type="datetimeFigureOut">
              <a:rPr lang="es-EC" smtClean="0"/>
              <a:pPr/>
              <a:t>15/07/2010</a:t>
            </a:fld>
            <a:endParaRPr lang="es-EC"/>
          </a:p>
        </p:txBody>
      </p:sp>
      <p:sp>
        <p:nvSpPr>
          <p:cNvPr id="7" name="6 Marcador de número de diapositiva"/>
          <p:cNvSpPr>
            <a:spLocks noGrp="1"/>
          </p:cNvSpPr>
          <p:nvPr>
            <p:ph type="sldNum" sz="quarter" idx="11"/>
          </p:nvPr>
        </p:nvSpPr>
        <p:spPr/>
        <p:txBody>
          <a:bodyPr rtlCol="0"/>
          <a:lstStyle/>
          <a:p>
            <a:fld id="{179E1488-57CA-4C6F-ABC4-905467690690}" type="slidenum">
              <a:rPr lang="es-EC" smtClean="0"/>
              <a:pPr/>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179E1488-57CA-4C6F-ABC4-905467690690}" type="slidenum">
              <a:rPr lang="es-EC" smtClean="0"/>
              <a:pPr/>
              <a:t>‹Nº›</a:t>
            </a:fld>
            <a:endParaRPr lang="es-EC"/>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CB4D2D14-53A3-448E-B666-E70DFDE26286}" type="datetimeFigureOut">
              <a:rPr lang="es-EC" smtClean="0"/>
              <a:pPr/>
              <a:t>15/07/2010</a:t>
            </a:fld>
            <a:endParaRPr lang="es-EC"/>
          </a:p>
        </p:txBody>
      </p:sp>
      <p:sp>
        <p:nvSpPr>
          <p:cNvPr id="22" name="21 Marcador de número de diapositiva"/>
          <p:cNvSpPr>
            <a:spLocks noGrp="1"/>
          </p:cNvSpPr>
          <p:nvPr>
            <p:ph type="sldNum" sz="quarter" idx="15"/>
          </p:nvPr>
        </p:nvSpPr>
        <p:spPr/>
        <p:txBody>
          <a:bodyPr rtlCol="0"/>
          <a:lstStyle/>
          <a:p>
            <a:fld id="{179E1488-57CA-4C6F-ABC4-905467690690}" type="slidenum">
              <a:rPr lang="es-EC" smtClean="0"/>
              <a:pPr/>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CB4D2D14-53A3-448E-B666-E70DFDE26286}" type="datetimeFigureOut">
              <a:rPr lang="es-EC" smtClean="0"/>
              <a:pPr/>
              <a:t>15/07/2010</a:t>
            </a:fld>
            <a:endParaRPr lang="es-EC"/>
          </a:p>
        </p:txBody>
      </p:sp>
      <p:sp>
        <p:nvSpPr>
          <p:cNvPr id="18" name="17 Marcador de número de diapositiva"/>
          <p:cNvSpPr>
            <a:spLocks noGrp="1"/>
          </p:cNvSpPr>
          <p:nvPr>
            <p:ph type="sldNum" sz="quarter" idx="11"/>
          </p:nvPr>
        </p:nvSpPr>
        <p:spPr/>
        <p:txBody>
          <a:bodyPr rtlCol="0"/>
          <a:lstStyle/>
          <a:p>
            <a:fld id="{179E1488-57CA-4C6F-ABC4-905467690690}" type="slidenum">
              <a:rPr lang="es-EC" smtClean="0"/>
              <a:pPr/>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3"/>
            <a:ext cx="457200" cy="441325"/>
          </a:xfrm>
        </p:spPr>
        <p:txBody>
          <a:bodyPr/>
          <a:lstStyle/>
          <a:p>
            <a:fld id="{179E1488-57CA-4C6F-ABC4-905467690690}"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1"/>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
        <p:nvSpPr>
          <p:cNvPr id="8" name="7 Conector recto"/>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4"/>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7"/>
            <a:ext cx="457200" cy="441325"/>
          </a:xfrm>
        </p:spPr>
        <p:txBody>
          <a:bodyPr/>
          <a:lstStyle>
            <a:lvl1pPr algn="ctr">
              <a:defRPr/>
            </a:lvl1pPr>
          </a:lstStyle>
          <a:p>
            <a:fld id="{179E1488-57CA-4C6F-ABC4-905467690690}"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1"/>
            <a:ext cx="457200" cy="441325"/>
          </a:xfrm>
        </p:spPr>
        <p:txBody>
          <a:bodyPr/>
          <a:lstStyle/>
          <a:p>
            <a:fld id="{179E1488-57CA-4C6F-ABC4-905467690690}" type="slidenum">
              <a:rPr lang="es-EC" smtClean="0"/>
              <a:pPr/>
              <a:t>‹Nº›</a:t>
            </a:fld>
            <a:endParaRPr lang="es-EC"/>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79E1488-57CA-4C6F-ABC4-905467690690}" type="slidenum">
              <a:rPr lang="es-EC" smtClean="0"/>
              <a:pPr/>
              <a:t>‹Nº›</a:t>
            </a:fld>
            <a:endParaRPr lang="es-EC"/>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1" name="20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9"/>
            <a:ext cx="457200" cy="441325"/>
          </a:xfrm>
        </p:spPr>
        <p:txBody>
          <a:bodyPr/>
          <a:lstStyle/>
          <a:p>
            <a:fld id="{179E1488-57CA-4C6F-ABC4-905467690690}"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2"/>
            <a:ext cx="457200" cy="441325"/>
          </a:xfrm>
        </p:spPr>
        <p:txBody>
          <a:bodyPr/>
          <a:lstStyle/>
          <a:p>
            <a:fld id="{179E1488-57CA-4C6F-ABC4-905467690690}"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2"/>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79E1488-57CA-4C6F-ABC4-905467690690}" type="slidenum">
              <a:rPr lang="es-EC" smtClean="0"/>
              <a:pPr/>
              <a:t>‹Nº›</a:t>
            </a:fld>
            <a:endParaRPr lang="es-EC"/>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179E1488-57CA-4C6F-ABC4-905467690690}" type="slidenum">
              <a:rPr lang="es-EC" smtClean="0"/>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179E1488-57CA-4C6F-ABC4-90546769069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179E1488-57CA-4C6F-ABC4-905467690690}" type="slidenum">
              <a:rPr lang="es-EC" smtClean="0"/>
              <a:pPr/>
              <a:t>‹Nº›</a:t>
            </a:fld>
            <a:endParaRPr lang="es-EC"/>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179E1488-57CA-4C6F-ABC4-905467690690}"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a:xfrm>
            <a:off x="457200" y="6481891"/>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179E1488-57CA-4C6F-ABC4-905467690690}" type="slidenum">
              <a:rPr lang="es-EC" smtClean="0"/>
              <a:pPr/>
              <a:t>‹Nº›</a:t>
            </a:fld>
            <a:endParaRPr lang="es-EC"/>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179E1488-57CA-4C6F-ABC4-905467690690}"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179E1488-57CA-4C6F-ABC4-905467690690}" type="slidenum">
              <a:rPr lang="es-EC" smtClean="0"/>
              <a:pPr/>
              <a:t>‹Nº›</a:t>
            </a:fld>
            <a:endParaRPr lang="es-EC"/>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79E1488-57CA-4C6F-ABC4-905467690690}" type="slidenum">
              <a:rPr lang="es-EC" smtClean="0"/>
              <a:pPr/>
              <a:t>‹Nº›</a:t>
            </a:fld>
            <a:endParaRPr lang="es-EC"/>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9E1488-57CA-4C6F-ABC4-905467690690}"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179E1488-57CA-4C6F-ABC4-905467690690}"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79E1488-57CA-4C6F-ABC4-905467690690}"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179E1488-57CA-4C6F-ABC4-905467690690}"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1"/>
          </p:nvPr>
        </p:nvSpPr>
        <p:spPr>
          <a:xfrm>
            <a:off x="6553200" y="6243638"/>
            <a:ext cx="2133600" cy="457200"/>
          </a:xfrm>
        </p:spPr>
        <p:txBody>
          <a:bodyPr/>
          <a:lstStyle>
            <a:lvl1pPr>
              <a:defRPr/>
            </a:lvl1pPr>
          </a:lstStyle>
          <a:p>
            <a:fld id="{24445ECB-86F9-4DFD-85D6-07141B7FF2D9}" type="slidenum">
              <a:rPr lang="es-ES"/>
              <a:pPr/>
              <a:t>‹Nº›</a:t>
            </a:fld>
            <a:endParaRPr lang="es-ES"/>
          </a:p>
        </p:txBody>
      </p:sp>
      <p:sp>
        <p:nvSpPr>
          <p:cNvPr id="7" name="6 Marcador de fecha"/>
          <p:cNvSpPr>
            <a:spLocks noGrp="1"/>
          </p:cNvSpPr>
          <p:nvPr>
            <p:ph type="dt" sz="half" idx="12"/>
          </p:nvPr>
        </p:nvSpPr>
        <p:spPr>
          <a:xfrm>
            <a:off x="457200" y="6248400"/>
            <a:ext cx="2133600" cy="457200"/>
          </a:xfrm>
        </p:spPr>
        <p:txBody>
          <a:bodyPr/>
          <a:lstStyle>
            <a:lvl1pPr>
              <a:defRPr/>
            </a:lvl1pPr>
          </a:lstStyle>
          <a:p>
            <a:fld id="{2FFF8271-0AD8-4B2F-8788-1ECF7ED56341}" type="datetimeFigureOut">
              <a:rPr lang="es-ES_tradnl"/>
              <a:pPr/>
              <a:t>15/07/2010</a:t>
            </a:fld>
            <a:endParaRPr lang="es-ES"/>
          </a:p>
        </p:txBody>
      </p:sp>
    </p:spTree>
  </p:cSld>
  <p:clrMapOvr>
    <a:masterClrMapping/>
  </p:clrMapOvr>
  <p:transition>
    <p:split orient="vert"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4D2D14-53A3-448E-B666-E70DFDE26286}" type="datetimeFigureOut">
              <a:rPr lang="es-EC" smtClean="0"/>
              <a:pPr/>
              <a:t>15/07/2010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79E1488-57CA-4C6F-ABC4-90546769069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CB4D2D14-53A3-448E-B666-E70DFDE26286}" type="datetimeFigureOut">
              <a:rPr lang="es-EC" smtClean="0"/>
              <a:pPr/>
              <a:t>15/07/2010</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79E1488-57CA-4C6F-ABC4-90546769069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1"/>
          </p:nvPr>
        </p:nvSpPr>
        <p:spPr>
          <a:xfrm>
            <a:off x="6553200" y="6243638"/>
            <a:ext cx="2133600" cy="457200"/>
          </a:xfrm>
        </p:spPr>
        <p:txBody>
          <a:bodyPr/>
          <a:lstStyle>
            <a:lvl1pPr>
              <a:defRPr/>
            </a:lvl1pPr>
          </a:lstStyle>
          <a:p>
            <a:fld id="{24445ECB-86F9-4DFD-85D6-07141B7FF2D9}" type="slidenum">
              <a:rPr lang="es-ES"/>
              <a:pPr/>
              <a:t>‹Nº›</a:t>
            </a:fld>
            <a:endParaRPr lang="es-ES"/>
          </a:p>
        </p:txBody>
      </p:sp>
      <p:sp>
        <p:nvSpPr>
          <p:cNvPr id="7" name="6 Marcador de fecha"/>
          <p:cNvSpPr>
            <a:spLocks noGrp="1"/>
          </p:cNvSpPr>
          <p:nvPr>
            <p:ph type="dt" sz="half" idx="12"/>
          </p:nvPr>
        </p:nvSpPr>
        <p:spPr>
          <a:xfrm>
            <a:off x="457200" y="6248400"/>
            <a:ext cx="2133600" cy="457200"/>
          </a:xfrm>
        </p:spPr>
        <p:txBody>
          <a:bodyPr/>
          <a:lstStyle>
            <a:lvl1pPr>
              <a:defRPr/>
            </a:lvl1pPr>
          </a:lstStyle>
          <a:p>
            <a:fld id="{2FFF8271-0AD8-4B2F-8788-1ECF7ED56341}" type="datetimeFigureOut">
              <a:rPr lang="es-ES_tradnl"/>
              <a:pPr/>
              <a:t>15/07/2010</a:t>
            </a:fld>
            <a:endParaRPr lang="es-E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79E1488-57CA-4C6F-ABC4-905467690690}"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9E1488-57CA-4C6F-ABC4-905467690690}"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4D2D14-53A3-448E-B666-E70DFDE26286}" type="datetimeFigureOut">
              <a:rPr lang="es-EC" smtClean="0"/>
              <a:pPr/>
              <a:t>15/07/2010</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9E1488-57CA-4C6F-ABC4-90546769069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9E1488-57CA-4C6F-ABC4-90546769069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9E1488-57CA-4C6F-ABC4-905467690690}"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79E1488-57CA-4C6F-ABC4-905467690690}"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B4D2D14-53A3-448E-B666-E70DFDE26286}" type="datetimeFigureOut">
              <a:rPr lang="es-EC" smtClean="0"/>
              <a:pPr/>
              <a:t>15/07/2010</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9E1488-57CA-4C6F-ABC4-905467690690}"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4D2D14-53A3-448E-B666-E70DFDE26286}" type="datetimeFigureOut">
              <a:rPr lang="es-EC" smtClean="0"/>
              <a:pPr/>
              <a:t>15/07/2010</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9E1488-57CA-4C6F-ABC4-905467690690}"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36.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gif"/><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INTEGRANTES:</a:t>
            </a:r>
            <a:endParaRPr lang="es-EC" dirty="0"/>
          </a:p>
        </p:txBody>
      </p:sp>
      <p:sp>
        <p:nvSpPr>
          <p:cNvPr id="4" name="3 Marcador de contenido"/>
          <p:cNvSpPr>
            <a:spLocks noGrp="1"/>
          </p:cNvSpPr>
          <p:nvPr>
            <p:ph idx="1"/>
          </p:nvPr>
        </p:nvSpPr>
        <p:spPr/>
        <p:txBody>
          <a:bodyPr/>
          <a:lstStyle/>
          <a:p>
            <a:r>
              <a:rPr lang="es-EC" dirty="0" smtClean="0">
                <a:solidFill>
                  <a:schemeClr val="bg2">
                    <a:lumMod val="10000"/>
                  </a:schemeClr>
                </a:solidFill>
              </a:rPr>
              <a:t>- Iván Gomez</a:t>
            </a:r>
          </a:p>
          <a:p>
            <a:r>
              <a:rPr lang="es-EC" dirty="0" smtClean="0">
                <a:solidFill>
                  <a:schemeClr val="bg2">
                    <a:lumMod val="10000"/>
                  </a:schemeClr>
                </a:solidFill>
              </a:rPr>
              <a:t>- Alvaro Guachisaca</a:t>
            </a:r>
          </a:p>
          <a:p>
            <a:r>
              <a:rPr lang="es-EC" dirty="0" smtClean="0">
                <a:solidFill>
                  <a:schemeClr val="bg2">
                    <a:lumMod val="10000"/>
                  </a:schemeClr>
                </a:solidFill>
              </a:rPr>
              <a:t>- Victor ortiz</a:t>
            </a:r>
          </a:p>
          <a:p>
            <a:r>
              <a:rPr lang="es-EC" dirty="0" smtClean="0">
                <a:solidFill>
                  <a:schemeClr val="bg2">
                    <a:lumMod val="10000"/>
                  </a:schemeClr>
                </a:solidFill>
              </a:rPr>
              <a:t>-Jorge Mena</a:t>
            </a:r>
          </a:p>
          <a:p>
            <a:r>
              <a:rPr lang="es-EC" dirty="0" smtClean="0">
                <a:solidFill>
                  <a:schemeClr val="bg2">
                    <a:lumMod val="10000"/>
                  </a:schemeClr>
                </a:solidFill>
              </a:rPr>
              <a:t>- Freddy Rada</a:t>
            </a:r>
            <a:endParaRPr lang="es-EC" dirty="0">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000232" y="1500174"/>
            <a:ext cx="6215106" cy="1569660"/>
          </a:xfrm>
          <a:prstGeom prst="rect">
            <a:avLst/>
          </a:prstGeom>
          <a:effectLst>
            <a:glow rad="63500">
              <a:schemeClr val="accent2">
                <a:satMod val="175000"/>
                <a:alpha val="40000"/>
              </a:schemeClr>
            </a:glow>
            <a:outerShdw blurRad="50800" dist="25400" dir="5400000" rotWithShape="0">
              <a:srgbClr val="000000">
                <a:alpha val="45000"/>
              </a:srgbClr>
            </a:outerShdw>
            <a:reflection blurRad="6350" stA="50000" endA="300" endPos="55000" dir="5400000" sy="-100000" algn="bl" rotWithShape="0"/>
          </a:effectLst>
          <a:scene3d>
            <a:camera prst="perspectiveContrastingRightFacing"/>
            <a:lightRig rig="threePt" dir="t">
              <a:rot lat="0" lon="0" rev="0"/>
            </a:lightRig>
          </a:scene3d>
          <a:sp3d contourW="9525" prstMaterial="matte">
            <a:bevelT w="0" h="0"/>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EC" sz="4800" dirty="0" smtClean="0">
                <a:latin typeface="Batang" pitchFamily="18" charset="-127"/>
                <a:ea typeface="Batang" pitchFamily="18" charset="-127"/>
              </a:rPr>
              <a:t>Comandos   más  usados</a:t>
            </a:r>
            <a:endParaRPr lang="es-EC" sz="48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33"/>
          <p:cNvGraphicFramePr>
            <a:graphicFrameLocks/>
          </p:cNvGraphicFramePr>
          <p:nvPr/>
        </p:nvGraphicFramePr>
        <p:xfrm>
          <a:off x="457201" y="268063"/>
          <a:ext cx="8329642" cy="5921402"/>
        </p:xfrm>
        <a:graphic>
          <a:graphicData uri="http://schemas.openxmlformats.org/drawingml/2006/table">
            <a:tbl>
              <a:tblPr/>
              <a:tblGrid>
                <a:gridCol w="1465400"/>
                <a:gridCol w="3085053"/>
                <a:gridCol w="184783"/>
                <a:gridCol w="3594406"/>
              </a:tblGrid>
              <a:tr h="2963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MANDATOS</a:t>
                      </a:r>
                      <a:endParaRPr kumimoji="0" lang="es-ES"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DESCRIPCIÓN</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SINTAXIS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296379">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GENERALES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c hMerge="1">
                  <a:txBody>
                    <a:bodyPr/>
                    <a:lstStyle/>
                    <a:p>
                      <a:endParaRPr lang="es-EC"/>
                    </a:p>
                  </a:txBody>
                  <a:tcPr/>
                </a:tc>
              </a:tr>
              <a:tr h="13310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VER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DATE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TIME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HELP</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Visualiza el número de versión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Borra la pantalla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Muestra y establece la fecha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Muestra y establece la hora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Menú de ayuda</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VER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DATE [DD-MM-AA]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TIME [HH:MM:SS]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HELP [NomOrden]</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296379">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DISCO</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c hMerge="1">
                  <a:txBody>
                    <a:bodyPr/>
                    <a:lstStyle/>
                    <a:p>
                      <a:endParaRPr lang="es-EC"/>
                    </a:p>
                  </a:txBody>
                  <a:tcPr/>
                </a:tc>
              </a:tr>
              <a:tr h="8136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FORMAT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DISKCOPY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SCANDISK</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Prepara (formatea) los discos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Copia un disco en otro</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Analiza y repara discos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FORMAT U:</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DISKCOPY U: U:</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SCANDISK U:</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296379">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DIRECTORIOS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c hMerge="1">
                  <a:txBody>
                    <a:bodyPr/>
                    <a:lstStyle/>
                    <a:p>
                      <a:endParaRPr lang="es-EC"/>
                    </a:p>
                  </a:txBody>
                  <a:tcPr/>
                </a:tc>
              </a:tr>
              <a:tr h="10723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TREE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MKDIR (MD)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RMDIR (RD)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CHDIR (CD)</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Muestra el árbol de directorios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Crea subdirectorios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Borra subdirectorios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Indica o cambia de subdirectorio</a:t>
                      </a:r>
                      <a:endParaRPr kumimoji="0" lang="es-ES"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TREE [U:][\tray][/F]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MD [U:][\tray][NOMDIRECT]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RD [U:][\tray][NOMDIRECT]</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CD [U:][\tray][NOMDIRECT]</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9">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FICHEROS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c hMerge="1">
                  <a:txBody>
                    <a:bodyPr/>
                    <a:lstStyle/>
                    <a:p>
                      <a:endParaRPr lang="es-EC"/>
                    </a:p>
                  </a:txBody>
                  <a:tcPr/>
                </a:tc>
              </a:tr>
              <a:tr h="1176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DIR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COPY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DEL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RENAME</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Muestra lista archivos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Copia archivos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Borra archivos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rPr>
                        <a:t>Renombra archivos</a:t>
                      </a:r>
                      <a:endParaRPr kumimoji="0" lang="es-ES" sz="1400" b="0" i="0" u="none" strike="noStrike" cap="none" normalizeH="0" baseline="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DIR [U:][\</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tray</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][NOMFICH]  [/W][/P]</a:t>
                      </a:r>
                      <a:endParaRPr kumimoji="0" lang="es-ES"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COPY [U:][\</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tray</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][NOMFICH][U:][\</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tray</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DEL [U:][\</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tray</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][NOMFICH]</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REN [U:][\</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tray</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][NOMFICHA][</a:t>
                      </a:r>
                      <a:r>
                        <a:rPr kumimoji="0" lang="es-ES_tradnl" sz="1400" b="0" i="0" u="none" strike="noStrike" cap="none" normalizeH="0" baseline="0" dirty="0" err="1" smtClean="0">
                          <a:ln>
                            <a:noFill/>
                          </a:ln>
                          <a:solidFill>
                            <a:srgbClr val="002060"/>
                          </a:solidFill>
                          <a:effectLst>
                            <a:outerShdw blurRad="38100" dist="38100" dir="2700000" algn="tl">
                              <a:srgbClr val="000000"/>
                            </a:outerShdw>
                          </a:effectLst>
                          <a:latin typeface="Tahoma" pitchFamily="34" charset="0"/>
                        </a:rPr>
                        <a:t>NomNUE</a:t>
                      </a:r>
                      <a:r>
                        <a:rPr kumimoji="0" lang="es-ES_tradnl"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rPr>
                        <a:t>]</a:t>
                      </a:r>
                      <a:endParaRPr kumimoji="0" lang="es-ES" sz="1400" b="0" i="0" u="none" strike="noStrike" cap="none" normalizeH="0" baseline="0" dirty="0" smtClean="0">
                        <a:ln>
                          <a:noFill/>
                        </a:ln>
                        <a:solidFill>
                          <a:srgbClr val="00206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47106" name="Picture 2" descr="http://matarhumanos.com/wp-content/uploads/2007/11/os2.jpg"/>
          <p:cNvPicPr>
            <a:picLocks noChangeAspect="1" noChangeArrowheads="1"/>
          </p:cNvPicPr>
          <p:nvPr/>
        </p:nvPicPr>
        <p:blipFill>
          <a:blip r:embed="rId2" cstate="print"/>
          <a:srcRect/>
          <a:stretch>
            <a:fillRect/>
          </a:stretch>
        </p:blipFill>
        <p:spPr bwMode="auto">
          <a:xfrm>
            <a:off x="2928926" y="428604"/>
            <a:ext cx="4857784" cy="58757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71480"/>
            <a:ext cx="7467600" cy="1143000"/>
          </a:xfrm>
          <a:effectLst>
            <a:outerShdw blurRad="50800" dist="38100" dir="5400000" algn="t" rotWithShape="0">
              <a:prstClr val="black">
                <a:alpha val="40000"/>
              </a:prstClr>
            </a:outerShdw>
          </a:effectLst>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a:normAutofit/>
          </a:bodyPr>
          <a:lstStyle/>
          <a:p>
            <a:pPr algn="ctr"/>
            <a:r>
              <a:rPr lang="es-EC" sz="4800" dirty="0" smtClean="0">
                <a:solidFill>
                  <a:schemeClr val="accent2">
                    <a:lumMod val="50000"/>
                  </a:schemeClr>
                </a:solidFill>
              </a:rPr>
              <a:t>OS / 2</a:t>
            </a:r>
            <a:endParaRPr lang="es-EC" sz="4800" dirty="0">
              <a:solidFill>
                <a:schemeClr val="accent2">
                  <a:lumMod val="50000"/>
                </a:schemeClr>
              </a:solidFill>
            </a:endParaRPr>
          </a:p>
        </p:txBody>
      </p:sp>
      <p:sp>
        <p:nvSpPr>
          <p:cNvPr id="3" name="2 Marcador de contenido"/>
          <p:cNvSpPr>
            <a:spLocks noGrp="1"/>
          </p:cNvSpPr>
          <p:nvPr>
            <p:ph sz="quarter" idx="1"/>
          </p:nvPr>
        </p:nvSpPr>
        <p:spPr>
          <a:xfrm>
            <a:off x="785786" y="2285992"/>
            <a:ext cx="7715304" cy="3357586"/>
          </a:xfrm>
          <a:effectLst>
            <a:outerShdw blurRad="50800" dist="38100" dir="5400000" algn="t" rotWithShape="0">
              <a:prstClr val="black">
                <a:alpha val="40000"/>
              </a:prstClr>
            </a:outerShdw>
            <a:reflection blurRad="6350" stA="52000" endA="300" endPos="35000" dir="5400000" sy="-100000" algn="bl" rotWithShape="0"/>
          </a:effectLst>
          <a:scene3d>
            <a:camera prst="perspectiveRight"/>
            <a:lightRig rig="threePt" dir="t"/>
          </a:scene3d>
        </p:spPr>
        <p:style>
          <a:lnRef idx="2">
            <a:schemeClr val="accent4"/>
          </a:lnRef>
          <a:fillRef idx="1">
            <a:schemeClr val="lt1"/>
          </a:fillRef>
          <a:effectRef idx="0">
            <a:schemeClr val="accent4"/>
          </a:effectRef>
          <a:fontRef idx="minor">
            <a:schemeClr val="dk1"/>
          </a:fontRef>
        </p:style>
        <p:txBody>
          <a:bodyPr anchor="ctr"/>
          <a:lstStyle/>
          <a:p>
            <a:pPr algn="just"/>
            <a:r>
              <a:rPr lang="es-ES" dirty="0" smtClean="0">
                <a:solidFill>
                  <a:schemeClr val="tx2">
                    <a:lumMod val="75000"/>
                  </a:schemeClr>
                </a:solidFill>
                <a:effectLst>
                  <a:outerShdw blurRad="38100" dist="38100" dir="2700000" algn="tl">
                    <a:srgbClr val="000000">
                      <a:alpha val="43137"/>
                    </a:srgbClr>
                  </a:outerShdw>
                </a:effectLst>
                <a:latin typeface="Gisha" pitchFamily="34" charset="-79"/>
                <a:cs typeface="Gisha" pitchFamily="34" charset="-79"/>
              </a:rPr>
              <a:t>OS/2 es un sistema operativo de IBM que intentó suceder a DOS como sistema operativo de las computadoras personales. Se desarrolló inicialmente de manera conjunta entre Microsoft e IBM, hasta que la primera decidió seguir su camino con su Windows 3.0 e IBM se ocupó en solitario de OS/2.</a:t>
            </a:r>
            <a:endParaRPr lang="es-EC" dirty="0" smtClean="0">
              <a:solidFill>
                <a:schemeClr val="tx2">
                  <a:lumMod val="75000"/>
                </a:schemeClr>
              </a:solidFill>
              <a:effectLst>
                <a:outerShdw blurRad="38100" dist="38100" dir="2700000" algn="tl">
                  <a:srgbClr val="000000">
                    <a:alpha val="43137"/>
                  </a:srgbClr>
                </a:outerShdw>
              </a:effectLst>
              <a:latin typeface="Gisha" pitchFamily="34" charset="-79"/>
              <a:cs typeface="Gisha" pitchFamily="34" charset="-79"/>
            </a:endParaRPr>
          </a:p>
          <a:p>
            <a:pPr>
              <a:buNone/>
            </a:pPr>
            <a:endParaRPr lang="es-EC" dirty="0">
              <a:effectLst>
                <a:outerShdw blurRad="38100" dist="38100" dir="2700000" algn="tl">
                  <a:srgbClr val="000000">
                    <a:alpha val="43137"/>
                  </a:srgbClr>
                </a:outerShdw>
              </a:effectLst>
            </a:endParaRPr>
          </a:p>
        </p:txBody>
      </p:sp>
      <p:pic>
        <p:nvPicPr>
          <p:cNvPr id="4" name="Picture 2" descr="http://matarhumanos.com/wp-content/uploads/2007/11/os2.jpg"/>
          <p:cNvPicPr>
            <a:picLocks noChangeAspect="1" noChangeArrowheads="1"/>
          </p:cNvPicPr>
          <p:nvPr/>
        </p:nvPicPr>
        <p:blipFill>
          <a:blip r:embed="rId2" cstate="print"/>
          <a:srcRect/>
          <a:stretch>
            <a:fillRect/>
          </a:stretch>
        </p:blipFill>
        <p:spPr bwMode="auto">
          <a:xfrm>
            <a:off x="5357818" y="1000108"/>
            <a:ext cx="714380" cy="86408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www.volny.cz/brdy/cmoud/os2-20.png"/>
          <p:cNvPicPr/>
          <p:nvPr/>
        </p:nvPicPr>
        <p:blipFill>
          <a:blip r:embed="rId2" cstate="print"/>
          <a:srcRect/>
          <a:stretch>
            <a:fillRect/>
          </a:stretch>
        </p:blipFill>
        <p:spPr bwMode="auto">
          <a:xfrm>
            <a:off x="1214414" y="1643050"/>
            <a:ext cx="6643734" cy="4489484"/>
          </a:xfrm>
          <a:prstGeom prst="rect">
            <a:avLst/>
          </a:prstGeom>
          <a:noFill/>
          <a:ln w="9525">
            <a:noFill/>
            <a:miter lim="800000"/>
            <a:headEnd/>
            <a:tailEnd/>
          </a:ln>
        </p:spPr>
      </p:pic>
      <p:sp>
        <p:nvSpPr>
          <p:cNvPr id="8" name="7 CuadroTexto"/>
          <p:cNvSpPr txBox="1"/>
          <p:nvPr/>
        </p:nvSpPr>
        <p:spPr>
          <a:xfrm>
            <a:off x="2357422" y="500042"/>
            <a:ext cx="4572032" cy="584775"/>
          </a:xfrm>
          <a:prstGeom prst="rect">
            <a:avLst/>
          </a:prstGeom>
          <a:blipFill>
            <a:blip r:embed="rId3" cstate="print"/>
            <a:tile tx="0" ty="0" sx="85000" sy="85000" flip="none" algn="tl"/>
          </a:blipFill>
          <a:effectLst>
            <a:outerShdw blurRad="50800" dist="38100" dir="16200000" rotWithShape="0">
              <a:prstClr val="black">
                <a:alpha val="40000"/>
              </a:prst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EC" sz="3200" b="1" spc="150" dirty="0" smtClean="0">
                <a:ln w="11430"/>
                <a:solidFill>
                  <a:schemeClr val="bg2">
                    <a:lumMod val="50000"/>
                  </a:schemeClr>
                </a:solidFill>
                <a:effectLst>
                  <a:outerShdw blurRad="25400" algn="tl" rotWithShape="0">
                    <a:srgbClr val="000000">
                      <a:alpha val="43000"/>
                    </a:srgbClr>
                  </a:outerShdw>
                </a:effectLst>
                <a:latin typeface="Arabic Typesetting" pitchFamily="66" charset="-78"/>
                <a:cs typeface="Arabic Typesetting" pitchFamily="66" charset="-78"/>
              </a:rPr>
              <a:t>CAPTURA DE IMAGENES</a:t>
            </a:r>
            <a:endParaRPr lang="es-EC" sz="3200" b="1" spc="150" dirty="0">
              <a:ln w="11430"/>
              <a:solidFill>
                <a:schemeClr val="bg2">
                  <a:lumMod val="50000"/>
                </a:schemeClr>
              </a:solidFill>
              <a:effectLst>
                <a:outerShdw blurRad="25400" algn="tl" rotWithShape="0">
                  <a:srgbClr val="000000">
                    <a:alpha val="43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357290" y="0"/>
            <a:ext cx="6572296" cy="785794"/>
          </a:xfrm>
        </p:spPr>
        <p:txBody>
          <a:bodyPr anchor="ctr"/>
          <a:lstStyle/>
          <a:p>
            <a:pPr algn="ctr"/>
            <a:r>
              <a:rPr lang="es-EC" dirty="0" smtClean="0"/>
              <a:t>Versiones</a:t>
            </a:r>
            <a:endParaRPr lang="es-EC" dirty="0"/>
          </a:p>
        </p:txBody>
      </p:sp>
      <p:graphicFrame>
        <p:nvGraphicFramePr>
          <p:cNvPr id="19" name="18 Marcador de contenido"/>
          <p:cNvGraphicFramePr>
            <a:graphicFrameLocks noGrp="1"/>
          </p:cNvGraphicFramePr>
          <p:nvPr>
            <p:ph sz="quarter" idx="1"/>
          </p:nvPr>
        </p:nvGraphicFramePr>
        <p:xfrm>
          <a:off x="285720" y="714356"/>
          <a:ext cx="8429684"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ttp://juliocert.files.wordpress.com/2009/05/jp_unix_logo.gif"/>
          <p:cNvPicPr>
            <a:picLocks noChangeAspect="1" noChangeArrowheads="1"/>
          </p:cNvPicPr>
          <p:nvPr/>
        </p:nvPicPr>
        <p:blipFill>
          <a:blip r:embed="rId3" cstate="print"/>
          <a:srcRect/>
          <a:stretch>
            <a:fillRect/>
          </a:stretch>
        </p:blipFill>
        <p:spPr bwMode="auto">
          <a:xfrm>
            <a:off x="4429124" y="642918"/>
            <a:ext cx="1159768" cy="12144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CuadroTexto"/>
          <p:cNvSpPr txBox="1"/>
          <p:nvPr/>
        </p:nvSpPr>
        <p:spPr>
          <a:xfrm>
            <a:off x="2285984" y="2428868"/>
            <a:ext cx="6500858" cy="3416320"/>
          </a:xfrm>
          <a:prstGeom prst="rect">
            <a:avLst/>
          </a:prstGeom>
          <a:noFill/>
        </p:spPr>
        <p:txBody>
          <a:bodyPr wrap="square" rtlCol="0">
            <a:spAutoFit/>
          </a:bodyPr>
          <a:lstStyle/>
          <a:p>
            <a:pPr algn="just"/>
            <a:r>
              <a:rPr lang="es-EC" sz="2400" dirty="0"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Se conoce a Unix como el abuelo de Linux </a:t>
            </a:r>
            <a:r>
              <a:rPr lang="es-EC" sz="2400" dirty="0" err="1"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fué</a:t>
            </a:r>
            <a:r>
              <a:rPr lang="es-EC" sz="2400" dirty="0"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 desarrollado a base de lenguaje C y otra parte en lenguaje ensamblador.</a:t>
            </a:r>
          </a:p>
          <a:p>
            <a:pPr algn="just"/>
            <a:r>
              <a:rPr lang="es-EC" sz="2400" dirty="0"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El año de lanzamiento fue 1969 fue creado principalmente por un grupo de empleados de los laboratorios Bell AT&amp;T Entre los que podemos nombrar Ken Thompson y Dennis </a:t>
            </a:r>
            <a:r>
              <a:rPr lang="es-EC" sz="2400" dirty="0" err="1"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Ritchie</a:t>
            </a:r>
            <a:r>
              <a:rPr lang="es-EC" sz="2400" dirty="0" smtClean="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rPr>
              <a:t> (Creador de C)</a:t>
            </a:r>
            <a:endParaRPr lang="es-EC" sz="2400" dirty="0">
              <a:solidFill>
                <a:schemeClr val="tx2">
                  <a:lumMod val="75000"/>
                </a:schemeClr>
              </a:solidFill>
              <a:effectLst>
                <a:outerShdw blurRad="38100" dist="38100" dir="2700000" algn="tl">
                  <a:srgbClr val="000000">
                    <a:alpha val="43137"/>
                  </a:srgbClr>
                </a:outerShdw>
              </a:effectLst>
              <a:latin typeface="Levenim MT" pitchFamily="2" charset="-79"/>
              <a:cs typeface="Levenim MT"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2643174" y="1428736"/>
            <a:ext cx="4040188" cy="659352"/>
          </a:xfrm>
        </p:spPr>
        <p:txBody>
          <a:bodyPr/>
          <a:lstStyle/>
          <a:p>
            <a:pPr algn="ctr"/>
            <a:r>
              <a:rPr lang="es-EC" dirty="0" smtClean="0">
                <a:solidFill>
                  <a:schemeClr val="bg1"/>
                </a:solidFill>
              </a:rPr>
              <a:t>HISTORIA</a:t>
            </a:r>
            <a:endParaRPr lang="es-EC" dirty="0">
              <a:solidFill>
                <a:schemeClr val="bg1"/>
              </a:solidFill>
            </a:endParaRPr>
          </a:p>
        </p:txBody>
      </p:sp>
      <p:sp>
        <p:nvSpPr>
          <p:cNvPr id="7" name="6 Marcador de contenido"/>
          <p:cNvSpPr>
            <a:spLocks noGrp="1"/>
          </p:cNvSpPr>
          <p:nvPr>
            <p:ph sz="quarter" idx="2"/>
          </p:nvPr>
        </p:nvSpPr>
        <p:spPr>
          <a:xfrm>
            <a:off x="285720" y="2357430"/>
            <a:ext cx="4143404" cy="3917158"/>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endParaRPr lang="es-EC" sz="2300" dirty="0" smtClean="0">
              <a:solidFill>
                <a:schemeClr val="accent1">
                  <a:lumMod val="75000"/>
                </a:schemeClr>
              </a:solidFill>
              <a:latin typeface="Levenim MT" pitchFamily="2" charset="-79"/>
              <a:cs typeface="Levenim MT" pitchFamily="2" charset="-79"/>
            </a:endParaRPr>
          </a:p>
          <a:p>
            <a:r>
              <a:rPr lang="es-EC" sz="2300" dirty="0" smtClean="0">
                <a:solidFill>
                  <a:schemeClr val="accent1">
                    <a:lumMod val="75000"/>
                  </a:schemeClr>
                </a:solidFill>
                <a:latin typeface="Levenim MT" pitchFamily="2" charset="-79"/>
                <a:cs typeface="Levenim MT" pitchFamily="2" charset="-79"/>
              </a:rPr>
              <a:t>A finales de 1960 se trabajaba en el proyecto </a:t>
            </a:r>
            <a:r>
              <a:rPr lang="es-EC" sz="2300" dirty="0" err="1" smtClean="0">
                <a:solidFill>
                  <a:schemeClr val="accent1">
                    <a:lumMod val="75000"/>
                  </a:schemeClr>
                </a:solidFill>
                <a:latin typeface="Levenim MT" pitchFamily="2" charset="-79"/>
                <a:cs typeface="Levenim MT" pitchFamily="2" charset="-79"/>
              </a:rPr>
              <a:t>Multics</a:t>
            </a:r>
            <a:r>
              <a:rPr lang="es-EC" sz="2300" dirty="0" smtClean="0">
                <a:solidFill>
                  <a:schemeClr val="accent1">
                    <a:lumMod val="75000"/>
                  </a:schemeClr>
                </a:solidFill>
                <a:latin typeface="Levenim MT" pitchFamily="2" charset="-79"/>
                <a:cs typeface="Levenim MT" pitchFamily="2" charset="-79"/>
              </a:rPr>
              <a:t> (</a:t>
            </a:r>
            <a:r>
              <a:rPr lang="en-US" sz="2300" dirty="0" smtClean="0">
                <a:solidFill>
                  <a:schemeClr val="accent1">
                    <a:lumMod val="75000"/>
                  </a:schemeClr>
                </a:solidFill>
                <a:latin typeface="Levenim MT" pitchFamily="2" charset="-79"/>
                <a:cs typeface="Levenim MT" pitchFamily="2" charset="-79"/>
              </a:rPr>
              <a:t>Multiplexed Information and Computing Service</a:t>
            </a:r>
            <a:r>
              <a:rPr lang="es-EC" sz="2300" dirty="0" smtClean="0">
                <a:solidFill>
                  <a:schemeClr val="accent1">
                    <a:lumMod val="75000"/>
                  </a:schemeClr>
                </a:solidFill>
                <a:latin typeface="Levenim MT" pitchFamily="2" charset="-79"/>
                <a:cs typeface="Levenim MT" pitchFamily="2" charset="-79"/>
              </a:rPr>
              <a:t>)</a:t>
            </a:r>
          </a:p>
          <a:p>
            <a:pPr>
              <a:buNone/>
            </a:pPr>
            <a:endParaRPr lang="es-EC" sz="2300" dirty="0" smtClean="0">
              <a:solidFill>
                <a:schemeClr val="accent1">
                  <a:lumMod val="75000"/>
                </a:schemeClr>
              </a:solidFill>
              <a:latin typeface="Levenim MT" pitchFamily="2" charset="-79"/>
              <a:cs typeface="Levenim MT" pitchFamily="2" charset="-79"/>
            </a:endParaRPr>
          </a:p>
          <a:p>
            <a:r>
              <a:rPr lang="es-EC" sz="2300" dirty="0" smtClean="0">
                <a:solidFill>
                  <a:schemeClr val="accent1">
                    <a:lumMod val="75000"/>
                  </a:schemeClr>
                </a:solidFill>
                <a:latin typeface="Levenim MT" pitchFamily="2" charset="-79"/>
                <a:cs typeface="Levenim MT" pitchFamily="2" charset="-79"/>
              </a:rPr>
              <a:t>El objetivo del proyecto era desarrollar un gran sistema operativo interactivo que contase con muchas innovaciones, entre ellas mejoras en las políticas de seguridad. El proyecto consiguió dar a luz versiones para producción, pero las primeras versiones contaban con un pobre rendimiento</a:t>
            </a:r>
          </a:p>
          <a:p>
            <a:pPr algn="just"/>
            <a:endParaRPr lang="es-EC" dirty="0">
              <a:solidFill>
                <a:schemeClr val="accent1">
                  <a:lumMod val="50000"/>
                </a:schemeClr>
              </a:solidFill>
            </a:endParaRPr>
          </a:p>
        </p:txBody>
      </p:sp>
      <p:sp>
        <p:nvSpPr>
          <p:cNvPr id="5" name="4 Título"/>
          <p:cNvSpPr>
            <a:spLocks noGrp="1"/>
          </p:cNvSpPr>
          <p:nvPr>
            <p:ph type="title"/>
          </p:nvPr>
        </p:nvSpPr>
        <p:spPr>
          <a:xfrm>
            <a:off x="-285784" y="0"/>
            <a:ext cx="8229600" cy="1143000"/>
          </a:xfrm>
          <a:scene3d>
            <a:camera prst="perspectiveHeroicExtremeRightFacing"/>
            <a:lightRig rig="threePt" dir="t"/>
          </a:scene3d>
        </p:spPr>
        <p:txBody>
          <a:bodyPr>
            <a:normAutofit/>
          </a:bodyPr>
          <a:lstStyle/>
          <a:p>
            <a:pPr algn="l"/>
            <a:r>
              <a:rPr lang="es-EC" sz="3600" dirty="0" smtClean="0">
                <a:solidFill>
                  <a:schemeClr val="accent1"/>
                </a:solidFill>
              </a:rPr>
              <a:t>                               </a:t>
            </a:r>
            <a:r>
              <a:rPr lang="es-EC" sz="3600" u="sng" dirty="0" smtClean="0">
                <a:solidFill>
                  <a:schemeClr val="accent1"/>
                </a:solidFill>
                <a:latin typeface="DigifaceWide" pitchFamily="2" charset="0"/>
              </a:rPr>
              <a:t>Unix</a:t>
            </a:r>
            <a:endParaRPr lang="es-EC" sz="3600" u="sng" dirty="0">
              <a:solidFill>
                <a:schemeClr val="accent1"/>
              </a:solidFill>
              <a:latin typeface="DigifaceWide" pitchFamily="2" charset="0"/>
            </a:endParaRPr>
          </a:p>
        </p:txBody>
      </p:sp>
      <p:pic>
        <p:nvPicPr>
          <p:cNvPr id="8" name="Picture 12" descr="http://juliocert.files.wordpress.com/2009/05/jp_unix_logo.gif"/>
          <p:cNvPicPr>
            <a:picLocks noChangeAspect="1" noChangeArrowheads="1"/>
          </p:cNvPicPr>
          <p:nvPr/>
        </p:nvPicPr>
        <p:blipFill>
          <a:blip r:embed="rId2" cstate="print"/>
          <a:srcRect/>
          <a:stretch>
            <a:fillRect/>
          </a:stretch>
        </p:blipFill>
        <p:spPr bwMode="auto">
          <a:xfrm>
            <a:off x="4929190" y="428604"/>
            <a:ext cx="649375" cy="679990"/>
          </a:xfrm>
          <a:prstGeom prst="rect">
            <a:avLst/>
          </a:prstGeom>
          <a:noFill/>
        </p:spPr>
      </p:pic>
      <p:pic>
        <p:nvPicPr>
          <p:cNvPr id="60418" name="Picture 2" descr="Archivo:X-Window-System.png"/>
          <p:cNvPicPr>
            <a:picLocks noChangeAspect="1" noChangeArrowheads="1"/>
          </p:cNvPicPr>
          <p:nvPr/>
        </p:nvPicPr>
        <p:blipFill>
          <a:blip r:embed="rId3" cstate="print"/>
          <a:srcRect/>
          <a:stretch>
            <a:fillRect/>
          </a:stretch>
        </p:blipFill>
        <p:spPr bwMode="auto">
          <a:xfrm>
            <a:off x="4929190" y="2357430"/>
            <a:ext cx="3929090" cy="40005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00034" y="0"/>
            <a:ext cx="7467600" cy="1143000"/>
          </a:xfrm>
        </p:spPr>
        <p:txBody>
          <a:bodyPr/>
          <a:lstStyle/>
          <a:p>
            <a:r>
              <a:rPr lang="es-EC" dirty="0" smtClean="0"/>
              <a:t>Unix en La Actualidad</a:t>
            </a:r>
            <a:endParaRPr lang="es-EC" dirty="0"/>
          </a:p>
        </p:txBody>
      </p:sp>
      <p:pic>
        <p:nvPicPr>
          <p:cNvPr id="78852" name="Picture 4" descr="Archivo:Solaris10-x86-240507.png"/>
          <p:cNvPicPr>
            <a:picLocks noChangeAspect="1" noChangeArrowheads="1"/>
          </p:cNvPicPr>
          <p:nvPr/>
        </p:nvPicPr>
        <p:blipFill>
          <a:blip r:embed="rId2" cstate="print"/>
          <a:srcRect/>
          <a:stretch>
            <a:fillRect/>
          </a:stretch>
        </p:blipFill>
        <p:spPr bwMode="auto">
          <a:xfrm>
            <a:off x="1643042" y="1357298"/>
            <a:ext cx="6143668" cy="491493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5357850" cy="857256"/>
          </a:xfrm>
        </p:spPr>
        <p:style>
          <a:lnRef idx="2">
            <a:schemeClr val="accent2"/>
          </a:lnRef>
          <a:fillRef idx="1001">
            <a:schemeClr val="lt1"/>
          </a:fillRef>
          <a:effectRef idx="0">
            <a:schemeClr val="accent2"/>
          </a:effectRef>
          <a:fontRef idx="minor">
            <a:schemeClr val="dk1"/>
          </a:fontRef>
        </p:style>
        <p:txBody>
          <a:bodyPr anchor="ctr"/>
          <a:lstStyle/>
          <a:p>
            <a:r>
              <a:rPr lang="es-EC" dirty="0" smtClean="0"/>
              <a:t>Reestructuración    Unix</a:t>
            </a:r>
            <a:endParaRPr lang="es-EC" dirty="0"/>
          </a:p>
        </p:txBody>
      </p:sp>
      <p:sp>
        <p:nvSpPr>
          <p:cNvPr id="3" name="2 Rectángulo"/>
          <p:cNvSpPr/>
          <p:nvPr/>
        </p:nvSpPr>
        <p:spPr>
          <a:xfrm>
            <a:off x="1500166" y="2000240"/>
            <a:ext cx="7072362" cy="42148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dirty="0" smtClean="0">
                <a:solidFill>
                  <a:schemeClr val="accent1">
                    <a:lumMod val="75000"/>
                  </a:schemeClr>
                </a:solidFill>
              </a:rPr>
              <a:t>En 1972 se tomó la decisión de escribir nuevamente UNIX, pero esta vez en el lenguaje de programación C Este cambio significaba que UNIX podría ser fácilmente modificado para funcionar en otras computadoras (de esta manera, se volvía portable) y así otras variaciones podían ser desarrolladas por otros programadores. Ahora, el código era más conciso y compacto, lo que se tradujo en un aumento en la velocidad de desarrollo de UNIX. AT&amp;T puso a UNIX a disposición de universidades y compañías, también al gobierno de los Estados Unidos, a través de licencias. Una de estas licencias fue otorgada al Departamento de Computación de la Universidad de California, con sede en Berkeley. En 1975 esta institución desarrolló y publicó su propio sucedáneo de UNIX, conocida como </a:t>
            </a:r>
            <a:r>
              <a:rPr lang="es-EC" i="1" dirty="0" smtClean="0">
                <a:solidFill>
                  <a:schemeClr val="accent1">
                    <a:lumMod val="75000"/>
                  </a:schemeClr>
                </a:solidFill>
              </a:rPr>
              <a:t>Berkeley Software </a:t>
            </a:r>
            <a:r>
              <a:rPr lang="es-EC" i="1" dirty="0" err="1" smtClean="0">
                <a:solidFill>
                  <a:schemeClr val="accent1">
                    <a:lumMod val="75000"/>
                  </a:schemeClr>
                </a:solidFill>
              </a:rPr>
              <a:t>Distribution</a:t>
            </a:r>
            <a:r>
              <a:rPr lang="es-EC" dirty="0" smtClean="0">
                <a:solidFill>
                  <a:schemeClr val="accent1">
                    <a:lumMod val="75000"/>
                  </a:schemeClr>
                </a:solidFill>
              </a:rPr>
              <a:t>(BSD), que se convirtió en una fuerte competencia para la familia UNIX de AT&amp;T.</a:t>
            </a:r>
            <a:endParaRPr lang="es-EC" dirty="0">
              <a:solidFill>
                <a:schemeClr val="accent1">
                  <a:lumMod val="75000"/>
                </a:schemeClr>
              </a:solidFill>
            </a:endParaRPr>
          </a:p>
        </p:txBody>
      </p:sp>
      <p:pic>
        <p:nvPicPr>
          <p:cNvPr id="93186" name="Picture 2" descr="http://upload.wikimedia.org/wikipedia/commons/thumb/3/36/Ken_n_dennis.jpg/300px-Ken_n_dennis.jpg"/>
          <p:cNvPicPr>
            <a:picLocks noChangeAspect="1" noChangeArrowheads="1"/>
          </p:cNvPicPr>
          <p:nvPr/>
        </p:nvPicPr>
        <p:blipFill>
          <a:blip r:embed="rId2" cstate="print"/>
          <a:srcRect/>
          <a:stretch>
            <a:fillRect/>
          </a:stretch>
        </p:blipFill>
        <p:spPr bwMode="auto">
          <a:xfrm>
            <a:off x="5786446" y="0"/>
            <a:ext cx="2857500" cy="1857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2" name="11 Grupo"/>
          <p:cNvGrpSpPr/>
          <p:nvPr/>
        </p:nvGrpSpPr>
        <p:grpSpPr>
          <a:xfrm>
            <a:off x="642910" y="1357298"/>
            <a:ext cx="472221" cy="4929222"/>
            <a:chOff x="428596" y="1285860"/>
            <a:chExt cx="472221" cy="4929222"/>
          </a:xfrm>
        </p:grpSpPr>
        <p:grpSp>
          <p:nvGrpSpPr>
            <p:cNvPr id="11" name="10 Grupo"/>
            <p:cNvGrpSpPr/>
            <p:nvPr/>
          </p:nvGrpSpPr>
          <p:grpSpPr>
            <a:xfrm>
              <a:off x="428596" y="1285860"/>
              <a:ext cx="472221" cy="4929222"/>
              <a:chOff x="1643042" y="1285860"/>
              <a:chExt cx="472221" cy="4929222"/>
            </a:xfrm>
          </p:grpSpPr>
          <p:sp>
            <p:nvSpPr>
              <p:cNvPr id="6" name="5 Forma libre"/>
              <p:cNvSpPr/>
              <p:nvPr/>
            </p:nvSpPr>
            <p:spPr>
              <a:xfrm>
                <a:off x="1857356" y="1643050"/>
                <a:ext cx="257907" cy="4363330"/>
              </a:xfrm>
              <a:custGeom>
                <a:avLst/>
                <a:gdLst>
                  <a:gd name="connsiteX0" fmla="*/ 28135 w 257907"/>
                  <a:gd name="connsiteY0" fmla="*/ 0 h 4363330"/>
                  <a:gd name="connsiteX1" fmla="*/ 28135 w 257907"/>
                  <a:gd name="connsiteY1" fmla="*/ 1448973 h 4363330"/>
                  <a:gd name="connsiteX2" fmla="*/ 196948 w 257907"/>
                  <a:gd name="connsiteY2" fmla="*/ 2053883 h 4363330"/>
                  <a:gd name="connsiteX3" fmla="*/ 14068 w 257907"/>
                  <a:gd name="connsiteY3" fmla="*/ 3137096 h 4363330"/>
                  <a:gd name="connsiteX4" fmla="*/ 253218 w 257907"/>
                  <a:gd name="connsiteY4" fmla="*/ 3812345 h 4363330"/>
                  <a:gd name="connsiteX5" fmla="*/ 42203 w 257907"/>
                  <a:gd name="connsiteY5" fmla="*/ 4276579 h 4363330"/>
                  <a:gd name="connsiteX6" fmla="*/ 70338 w 257907"/>
                  <a:gd name="connsiteY6" fmla="*/ 4332850 h 4363330"/>
                  <a:gd name="connsiteX7" fmla="*/ 70338 w 257907"/>
                  <a:gd name="connsiteY7" fmla="*/ 4332850 h 436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7" h="4363330">
                    <a:moveTo>
                      <a:pt x="28135" y="0"/>
                    </a:moveTo>
                    <a:cubicBezTo>
                      <a:pt x="14067" y="553329"/>
                      <a:pt x="0" y="1106659"/>
                      <a:pt x="28135" y="1448973"/>
                    </a:cubicBezTo>
                    <a:cubicBezTo>
                      <a:pt x="56270" y="1791287"/>
                      <a:pt x="199292" y="1772529"/>
                      <a:pt x="196948" y="2053883"/>
                    </a:cubicBezTo>
                    <a:cubicBezTo>
                      <a:pt x="194604" y="2335237"/>
                      <a:pt x="4690" y="2844019"/>
                      <a:pt x="14068" y="3137096"/>
                    </a:cubicBezTo>
                    <a:cubicBezTo>
                      <a:pt x="23446" y="3430173"/>
                      <a:pt x="248529" y="3622431"/>
                      <a:pt x="253218" y="3812345"/>
                    </a:cubicBezTo>
                    <a:cubicBezTo>
                      <a:pt x="257907" y="4002259"/>
                      <a:pt x="72683" y="4189828"/>
                      <a:pt x="42203" y="4276579"/>
                    </a:cubicBezTo>
                    <a:cubicBezTo>
                      <a:pt x="11723" y="4363330"/>
                      <a:pt x="70338" y="4332850"/>
                      <a:pt x="70338" y="4332850"/>
                    </a:cubicBezTo>
                    <a:lnTo>
                      <a:pt x="70338" y="4332850"/>
                    </a:lnTo>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chemeClr val="bg1">
                      <a:lumMod val="85000"/>
                    </a:schemeClr>
                  </a:solidFill>
                </a:endParaRPr>
              </a:p>
            </p:txBody>
          </p:sp>
          <p:grpSp>
            <p:nvGrpSpPr>
              <p:cNvPr id="9" name="8 Grupo"/>
              <p:cNvGrpSpPr/>
              <p:nvPr/>
            </p:nvGrpSpPr>
            <p:grpSpPr>
              <a:xfrm>
                <a:off x="1643042" y="1285860"/>
                <a:ext cx="410307" cy="4929222"/>
                <a:chOff x="428596" y="1571612"/>
                <a:chExt cx="410307" cy="4929222"/>
              </a:xfrm>
            </p:grpSpPr>
            <p:sp>
              <p:nvSpPr>
                <p:cNvPr id="5" name="4 Rectángulo redondeado"/>
                <p:cNvSpPr/>
                <p:nvPr/>
              </p:nvSpPr>
              <p:spPr>
                <a:xfrm>
                  <a:off x="428596" y="1571612"/>
                  <a:ext cx="357190" cy="49292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7" name="6 Forma libre"/>
                <p:cNvSpPr/>
                <p:nvPr/>
              </p:nvSpPr>
              <p:spPr>
                <a:xfrm>
                  <a:off x="580996" y="1866888"/>
                  <a:ext cx="257907" cy="4363330"/>
                </a:xfrm>
                <a:custGeom>
                  <a:avLst/>
                  <a:gdLst>
                    <a:gd name="connsiteX0" fmla="*/ 28135 w 257907"/>
                    <a:gd name="connsiteY0" fmla="*/ 0 h 4363330"/>
                    <a:gd name="connsiteX1" fmla="*/ 28135 w 257907"/>
                    <a:gd name="connsiteY1" fmla="*/ 1448973 h 4363330"/>
                    <a:gd name="connsiteX2" fmla="*/ 196948 w 257907"/>
                    <a:gd name="connsiteY2" fmla="*/ 2053883 h 4363330"/>
                    <a:gd name="connsiteX3" fmla="*/ 14068 w 257907"/>
                    <a:gd name="connsiteY3" fmla="*/ 3137096 h 4363330"/>
                    <a:gd name="connsiteX4" fmla="*/ 253218 w 257907"/>
                    <a:gd name="connsiteY4" fmla="*/ 3812345 h 4363330"/>
                    <a:gd name="connsiteX5" fmla="*/ 42203 w 257907"/>
                    <a:gd name="connsiteY5" fmla="*/ 4276579 h 4363330"/>
                    <a:gd name="connsiteX6" fmla="*/ 70338 w 257907"/>
                    <a:gd name="connsiteY6" fmla="*/ 4332850 h 4363330"/>
                    <a:gd name="connsiteX7" fmla="*/ 70338 w 257907"/>
                    <a:gd name="connsiteY7" fmla="*/ 4332850 h 436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7" h="4363330">
                      <a:moveTo>
                        <a:pt x="28135" y="0"/>
                      </a:moveTo>
                      <a:cubicBezTo>
                        <a:pt x="14067" y="553329"/>
                        <a:pt x="0" y="1106659"/>
                        <a:pt x="28135" y="1448973"/>
                      </a:cubicBezTo>
                      <a:cubicBezTo>
                        <a:pt x="56270" y="1791287"/>
                        <a:pt x="199292" y="1772529"/>
                        <a:pt x="196948" y="2053883"/>
                      </a:cubicBezTo>
                      <a:cubicBezTo>
                        <a:pt x="194604" y="2335237"/>
                        <a:pt x="4690" y="2844019"/>
                        <a:pt x="14068" y="3137096"/>
                      </a:cubicBezTo>
                      <a:cubicBezTo>
                        <a:pt x="23446" y="3430173"/>
                        <a:pt x="248529" y="3622431"/>
                        <a:pt x="253218" y="3812345"/>
                      </a:cubicBezTo>
                      <a:cubicBezTo>
                        <a:pt x="257907" y="4002259"/>
                        <a:pt x="72683" y="4189828"/>
                        <a:pt x="42203" y="4276579"/>
                      </a:cubicBezTo>
                      <a:cubicBezTo>
                        <a:pt x="11723" y="4363330"/>
                        <a:pt x="70338" y="4332850"/>
                        <a:pt x="70338" y="4332850"/>
                      </a:cubicBezTo>
                      <a:lnTo>
                        <a:pt x="70338" y="4332850"/>
                      </a:lnTo>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chemeClr val="bg1">
                        <a:lumMod val="85000"/>
                      </a:schemeClr>
                    </a:solidFill>
                  </a:endParaRPr>
                </a:p>
              </p:txBody>
            </p:sp>
            <p:sp>
              <p:nvSpPr>
                <p:cNvPr id="8" name="7 Forma libre"/>
                <p:cNvSpPr/>
                <p:nvPr/>
              </p:nvSpPr>
              <p:spPr>
                <a:xfrm flipV="1">
                  <a:off x="428596" y="1785926"/>
                  <a:ext cx="257907" cy="4363330"/>
                </a:xfrm>
                <a:custGeom>
                  <a:avLst/>
                  <a:gdLst>
                    <a:gd name="connsiteX0" fmla="*/ 28135 w 257907"/>
                    <a:gd name="connsiteY0" fmla="*/ 0 h 4363330"/>
                    <a:gd name="connsiteX1" fmla="*/ 28135 w 257907"/>
                    <a:gd name="connsiteY1" fmla="*/ 1448973 h 4363330"/>
                    <a:gd name="connsiteX2" fmla="*/ 196948 w 257907"/>
                    <a:gd name="connsiteY2" fmla="*/ 2053883 h 4363330"/>
                    <a:gd name="connsiteX3" fmla="*/ 14068 w 257907"/>
                    <a:gd name="connsiteY3" fmla="*/ 3137096 h 4363330"/>
                    <a:gd name="connsiteX4" fmla="*/ 253218 w 257907"/>
                    <a:gd name="connsiteY4" fmla="*/ 3812345 h 4363330"/>
                    <a:gd name="connsiteX5" fmla="*/ 42203 w 257907"/>
                    <a:gd name="connsiteY5" fmla="*/ 4276579 h 4363330"/>
                    <a:gd name="connsiteX6" fmla="*/ 70338 w 257907"/>
                    <a:gd name="connsiteY6" fmla="*/ 4332850 h 4363330"/>
                    <a:gd name="connsiteX7" fmla="*/ 70338 w 257907"/>
                    <a:gd name="connsiteY7" fmla="*/ 4332850 h 436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7" h="4363330">
                      <a:moveTo>
                        <a:pt x="28135" y="0"/>
                      </a:moveTo>
                      <a:cubicBezTo>
                        <a:pt x="14067" y="553329"/>
                        <a:pt x="0" y="1106659"/>
                        <a:pt x="28135" y="1448973"/>
                      </a:cubicBezTo>
                      <a:cubicBezTo>
                        <a:pt x="56270" y="1791287"/>
                        <a:pt x="199292" y="1772529"/>
                        <a:pt x="196948" y="2053883"/>
                      </a:cubicBezTo>
                      <a:cubicBezTo>
                        <a:pt x="194604" y="2335237"/>
                        <a:pt x="4690" y="2844019"/>
                        <a:pt x="14068" y="3137096"/>
                      </a:cubicBezTo>
                      <a:cubicBezTo>
                        <a:pt x="23446" y="3430173"/>
                        <a:pt x="248529" y="3622431"/>
                        <a:pt x="253218" y="3812345"/>
                      </a:cubicBezTo>
                      <a:cubicBezTo>
                        <a:pt x="257907" y="4002259"/>
                        <a:pt x="72683" y="4189828"/>
                        <a:pt x="42203" y="4276579"/>
                      </a:cubicBezTo>
                      <a:cubicBezTo>
                        <a:pt x="11723" y="4363330"/>
                        <a:pt x="70338" y="4332850"/>
                        <a:pt x="70338" y="4332850"/>
                      </a:cubicBezTo>
                      <a:lnTo>
                        <a:pt x="70338" y="4332850"/>
                      </a:lnTo>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chemeClr val="bg1">
                        <a:lumMod val="85000"/>
                      </a:schemeClr>
                    </a:solidFill>
                  </a:endParaRPr>
                </a:p>
              </p:txBody>
            </p:sp>
          </p:grpSp>
        </p:grpSp>
        <p:sp>
          <p:nvSpPr>
            <p:cNvPr id="10" name="9 Forma libre"/>
            <p:cNvSpPr/>
            <p:nvPr/>
          </p:nvSpPr>
          <p:spPr>
            <a:xfrm>
              <a:off x="500034" y="1643050"/>
              <a:ext cx="257907" cy="4363330"/>
            </a:xfrm>
            <a:custGeom>
              <a:avLst/>
              <a:gdLst>
                <a:gd name="connsiteX0" fmla="*/ 28135 w 257907"/>
                <a:gd name="connsiteY0" fmla="*/ 0 h 4363330"/>
                <a:gd name="connsiteX1" fmla="*/ 28135 w 257907"/>
                <a:gd name="connsiteY1" fmla="*/ 1448973 h 4363330"/>
                <a:gd name="connsiteX2" fmla="*/ 196948 w 257907"/>
                <a:gd name="connsiteY2" fmla="*/ 2053883 h 4363330"/>
                <a:gd name="connsiteX3" fmla="*/ 14068 w 257907"/>
                <a:gd name="connsiteY3" fmla="*/ 3137096 h 4363330"/>
                <a:gd name="connsiteX4" fmla="*/ 253218 w 257907"/>
                <a:gd name="connsiteY4" fmla="*/ 3812345 h 4363330"/>
                <a:gd name="connsiteX5" fmla="*/ 42203 w 257907"/>
                <a:gd name="connsiteY5" fmla="*/ 4276579 h 4363330"/>
                <a:gd name="connsiteX6" fmla="*/ 70338 w 257907"/>
                <a:gd name="connsiteY6" fmla="*/ 4332850 h 4363330"/>
                <a:gd name="connsiteX7" fmla="*/ 70338 w 257907"/>
                <a:gd name="connsiteY7" fmla="*/ 4332850 h 436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7" h="4363330">
                  <a:moveTo>
                    <a:pt x="28135" y="0"/>
                  </a:moveTo>
                  <a:cubicBezTo>
                    <a:pt x="14067" y="553329"/>
                    <a:pt x="0" y="1106659"/>
                    <a:pt x="28135" y="1448973"/>
                  </a:cubicBezTo>
                  <a:cubicBezTo>
                    <a:pt x="56270" y="1791287"/>
                    <a:pt x="199292" y="1772529"/>
                    <a:pt x="196948" y="2053883"/>
                  </a:cubicBezTo>
                  <a:cubicBezTo>
                    <a:pt x="194604" y="2335237"/>
                    <a:pt x="4690" y="2844019"/>
                    <a:pt x="14068" y="3137096"/>
                  </a:cubicBezTo>
                  <a:cubicBezTo>
                    <a:pt x="23446" y="3430173"/>
                    <a:pt x="248529" y="3622431"/>
                    <a:pt x="253218" y="3812345"/>
                  </a:cubicBezTo>
                  <a:cubicBezTo>
                    <a:pt x="257907" y="4002259"/>
                    <a:pt x="72683" y="4189828"/>
                    <a:pt x="42203" y="4276579"/>
                  </a:cubicBezTo>
                  <a:cubicBezTo>
                    <a:pt x="11723" y="4363330"/>
                    <a:pt x="70338" y="4332850"/>
                    <a:pt x="70338" y="4332850"/>
                  </a:cubicBezTo>
                  <a:lnTo>
                    <a:pt x="70338" y="4332850"/>
                  </a:lnTo>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chemeClr val="bg1">
                    <a:lumMod val="85000"/>
                  </a:schemeClr>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81088" y="1"/>
            <a:ext cx="8062912" cy="1470025"/>
          </a:xfrm>
        </p:spPr>
        <p:txBody>
          <a:bodyPr/>
          <a:lstStyle/>
          <a:p>
            <a:r>
              <a:rPr lang="es-EC" dirty="0" smtClean="0">
                <a:solidFill>
                  <a:schemeClr val="accent1">
                    <a:lumMod val="40000"/>
                    <a:lumOff val="60000"/>
                  </a:schemeClr>
                </a:solidFill>
              </a:rPr>
              <a:t>Sistemas   Operativos</a:t>
            </a:r>
            <a:endParaRPr lang="es-EC" dirty="0">
              <a:solidFill>
                <a:schemeClr val="accent1">
                  <a:lumMod val="40000"/>
                  <a:lumOff val="60000"/>
                </a:schemeClr>
              </a:solidFill>
            </a:endParaRPr>
          </a:p>
        </p:txBody>
      </p:sp>
      <p:sp>
        <p:nvSpPr>
          <p:cNvPr id="3" name="2 Subtítulo"/>
          <p:cNvSpPr>
            <a:spLocks noGrp="1"/>
          </p:cNvSpPr>
          <p:nvPr>
            <p:ph type="subTitle" idx="1"/>
          </p:nvPr>
        </p:nvSpPr>
        <p:spPr>
          <a:xfrm>
            <a:off x="0" y="1500174"/>
            <a:ext cx="8062912" cy="1752600"/>
          </a:xfrm>
        </p:spPr>
        <p:txBody>
          <a:bodyPr/>
          <a:lstStyle/>
          <a:p>
            <a:r>
              <a:rPr lang="es-EC" b="1" i="1" dirty="0" smtClean="0">
                <a:solidFill>
                  <a:schemeClr val="accent2">
                    <a:lumMod val="50000"/>
                  </a:schemeClr>
                </a:solidFill>
              </a:rPr>
              <a:t>Historia, Generalidades y Características</a:t>
            </a:r>
            <a:endParaRPr lang="es-EC" b="1" i="1" dirty="0">
              <a:solidFill>
                <a:schemeClr val="accent2">
                  <a:lumMod val="50000"/>
                </a:schemeClr>
              </a:solidFill>
            </a:endParaRPr>
          </a:p>
        </p:txBody>
      </p:sp>
      <p:pic>
        <p:nvPicPr>
          <p:cNvPr id="49156" name="Picture 4" descr="windows.png"/>
          <p:cNvPicPr>
            <a:picLocks noChangeAspect="1" noChangeArrowheads="1"/>
          </p:cNvPicPr>
          <p:nvPr/>
        </p:nvPicPr>
        <p:blipFill>
          <a:blip r:embed="rId2" cstate="print"/>
          <a:srcRect/>
          <a:stretch>
            <a:fillRect/>
          </a:stretch>
        </p:blipFill>
        <p:spPr bwMode="auto">
          <a:xfrm>
            <a:off x="5000628" y="2786058"/>
            <a:ext cx="2071703" cy="2071702"/>
          </a:xfrm>
          <a:prstGeom prst="rect">
            <a:avLst/>
          </a:prstGeom>
          <a:noFill/>
        </p:spPr>
      </p:pic>
      <p:pic>
        <p:nvPicPr>
          <p:cNvPr id="49158" name="Picture 6" descr="http://www.cesnavarra.net/cesdigital/Imagenes%20Boletin/_w/etiqueta_linux_png.jpg"/>
          <p:cNvPicPr>
            <a:picLocks noChangeAspect="1" noChangeArrowheads="1"/>
          </p:cNvPicPr>
          <p:nvPr/>
        </p:nvPicPr>
        <p:blipFill>
          <a:blip r:embed="rId3" cstate="print"/>
          <a:srcRect/>
          <a:stretch>
            <a:fillRect/>
          </a:stretch>
        </p:blipFill>
        <p:spPr bwMode="auto">
          <a:xfrm>
            <a:off x="7500959" y="2928935"/>
            <a:ext cx="1285884" cy="1927035"/>
          </a:xfrm>
          <a:prstGeom prst="rect">
            <a:avLst/>
          </a:prstGeom>
          <a:noFill/>
        </p:spPr>
      </p:pic>
      <p:pic>
        <p:nvPicPr>
          <p:cNvPr id="49160" name="Picture 8" descr="http://centros.edu.xunta.es/iessanmamede/joomla1.5/docs/portais/2009_2010/narciso_g1/img/MacOS.png"/>
          <p:cNvPicPr>
            <a:picLocks noChangeAspect="1" noChangeArrowheads="1"/>
          </p:cNvPicPr>
          <p:nvPr/>
        </p:nvPicPr>
        <p:blipFill>
          <a:blip r:embed="rId4" cstate="print"/>
          <a:srcRect/>
          <a:stretch>
            <a:fillRect/>
          </a:stretch>
        </p:blipFill>
        <p:spPr bwMode="auto">
          <a:xfrm>
            <a:off x="2500297" y="2643183"/>
            <a:ext cx="2500331" cy="2175287"/>
          </a:xfrm>
          <a:prstGeom prst="rect">
            <a:avLst/>
          </a:prstGeom>
          <a:noFill/>
        </p:spPr>
      </p:pic>
      <p:pic>
        <p:nvPicPr>
          <p:cNvPr id="49164" name="Picture 12" descr="http://juliocert.files.wordpress.com/2009/05/jp_unix_logo.gif"/>
          <p:cNvPicPr>
            <a:picLocks noChangeAspect="1" noChangeArrowheads="1"/>
          </p:cNvPicPr>
          <p:nvPr/>
        </p:nvPicPr>
        <p:blipFill>
          <a:blip r:embed="rId5" cstate="print"/>
          <a:srcRect/>
          <a:stretch>
            <a:fillRect/>
          </a:stretch>
        </p:blipFill>
        <p:spPr bwMode="auto">
          <a:xfrm>
            <a:off x="642911" y="2928935"/>
            <a:ext cx="1649507" cy="1727275"/>
          </a:xfrm>
          <a:prstGeom prst="rect">
            <a:avLst/>
          </a:prstGeom>
          <a:noFill/>
        </p:spPr>
      </p:pic>
      <p:pic>
        <p:nvPicPr>
          <p:cNvPr id="49169" name="Picture 17" descr="http://programasfull23.files.wordpress.com/2010/02/ms-dos_icon.png"/>
          <p:cNvPicPr>
            <a:picLocks noChangeAspect="1" noChangeArrowheads="1"/>
          </p:cNvPicPr>
          <p:nvPr/>
        </p:nvPicPr>
        <p:blipFill>
          <a:blip r:embed="rId6" cstate="print"/>
          <a:srcRect/>
          <a:stretch>
            <a:fillRect/>
          </a:stretch>
        </p:blipFill>
        <p:spPr bwMode="auto">
          <a:xfrm>
            <a:off x="4214811" y="5214951"/>
            <a:ext cx="1143008" cy="11430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85728"/>
            <a:ext cx="4900618" cy="917596"/>
          </a:xfrm>
        </p:spPr>
        <p:txBody>
          <a:bodyPr anchor="ctr"/>
          <a:lstStyle/>
          <a:p>
            <a:r>
              <a:rPr lang="es-EC" dirty="0" smtClean="0"/>
              <a:t>Familias.-</a:t>
            </a:r>
            <a:endParaRPr lang="es-EC" dirty="0"/>
          </a:p>
        </p:txBody>
      </p:sp>
      <p:pic>
        <p:nvPicPr>
          <p:cNvPr id="94210" name="Picture 2" descr="Archivo:Unix history-simple.svg"/>
          <p:cNvPicPr>
            <a:picLocks noChangeAspect="1" noChangeArrowheads="1"/>
          </p:cNvPicPr>
          <p:nvPr/>
        </p:nvPicPr>
        <p:blipFill>
          <a:blip r:embed="rId2" cstate="print"/>
          <a:srcRect/>
          <a:stretch>
            <a:fillRect/>
          </a:stretch>
        </p:blipFill>
        <p:spPr bwMode="auto">
          <a:xfrm>
            <a:off x="500034" y="1142984"/>
            <a:ext cx="8286808" cy="522069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GNU-Linux</a:t>
            </a:r>
            <a:endParaRPr lang="es-EC" dirty="0"/>
          </a:p>
        </p:txBody>
      </p:sp>
      <p:pic>
        <p:nvPicPr>
          <p:cNvPr id="3" name="Picture 6" descr="http://www.cesnavarra.net/cesdigital/Imagenes%20Boletin/_w/etiqueta_linux_png.jpg"/>
          <p:cNvPicPr>
            <a:picLocks noChangeAspect="1" noChangeArrowheads="1"/>
          </p:cNvPicPr>
          <p:nvPr/>
        </p:nvPicPr>
        <p:blipFill>
          <a:blip r:embed="rId2" cstate="print"/>
          <a:srcRect/>
          <a:stretch>
            <a:fillRect/>
          </a:stretch>
        </p:blipFill>
        <p:spPr bwMode="auto">
          <a:xfrm>
            <a:off x="3571868" y="1857364"/>
            <a:ext cx="2214578" cy="331878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2938" y="1000125"/>
            <a:ext cx="3095625" cy="4819650"/>
          </a:xfrm>
          <a:prstGeom prst="rect">
            <a:avLst/>
          </a:prstGeom>
          <a:noFill/>
          <a:ln w="9525">
            <a:noFill/>
            <a:miter lim="800000"/>
            <a:headEnd/>
            <a:tailEnd/>
          </a:ln>
        </p:spPr>
      </p:pic>
      <p:sp>
        <p:nvSpPr>
          <p:cNvPr id="3075" name="4 CuadroTexto"/>
          <p:cNvSpPr txBox="1">
            <a:spLocks noChangeArrowheads="1"/>
          </p:cNvSpPr>
          <p:nvPr/>
        </p:nvSpPr>
        <p:spPr bwMode="auto">
          <a:xfrm>
            <a:off x="4071938" y="928688"/>
            <a:ext cx="4643437" cy="2246312"/>
          </a:xfrm>
          <a:prstGeom prst="rect">
            <a:avLst/>
          </a:prstGeom>
          <a:noFill/>
          <a:ln w="9525">
            <a:noFill/>
            <a:miter lim="800000"/>
            <a:headEnd/>
            <a:tailEnd/>
          </a:ln>
        </p:spPr>
        <p:txBody>
          <a:bodyPr>
            <a:spAutoFit/>
          </a:bodyPr>
          <a:lstStyle/>
          <a:p>
            <a:r>
              <a:rPr lang="es-ES_tradnl" sz="2800" b="1">
                <a:latin typeface="Calibri" pitchFamily="34" charset="0"/>
              </a:rPr>
              <a:t>Linux</a:t>
            </a:r>
            <a:r>
              <a:rPr lang="es-ES_tradnl" sz="2800">
                <a:latin typeface="Calibri" pitchFamily="34" charset="0"/>
              </a:rPr>
              <a:t> (o GNU/Linux) es un </a:t>
            </a:r>
            <a:r>
              <a:rPr lang="es-ES_tradnl" sz="2800" b="1">
                <a:latin typeface="Calibri" pitchFamily="34" charset="0"/>
              </a:rPr>
              <a:t>sistema operativo libre:</a:t>
            </a:r>
            <a:r>
              <a:rPr lang="es-ES_tradnl" sz="2800">
                <a:latin typeface="Calibri" pitchFamily="34" charset="0"/>
              </a:rPr>
              <a:t> se puede utilizar, copiar, mejorar y compartir sin necesidad de autorización.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214290"/>
            <a:ext cx="8229600" cy="1139825"/>
          </a:xfrm>
        </p:spPr>
        <p:txBody>
          <a:bodyPr/>
          <a:lstStyle/>
          <a:p>
            <a:r>
              <a:rPr lang="es-ES" sz="2500" dirty="0"/>
              <a:t>HISTORIA DE UBUNTU</a:t>
            </a:r>
          </a:p>
        </p:txBody>
      </p:sp>
      <p:pic>
        <p:nvPicPr>
          <p:cNvPr id="19464" name="Picture 8"/>
          <p:cNvPicPr>
            <a:picLocks noGrp="1" noChangeAspect="1" noChangeArrowheads="1"/>
          </p:cNvPicPr>
          <p:nvPr>
            <p:ph sz="half" idx="1"/>
          </p:nvPr>
        </p:nvPicPr>
        <p:blipFill>
          <a:blip r:embed="rId2" cstate="print"/>
          <a:stretch>
            <a:fillRect/>
          </a:stretch>
        </p:blipFill>
        <p:spPr>
          <a:xfrm>
            <a:off x="285720" y="1785926"/>
            <a:ext cx="4766770" cy="3571900"/>
          </a:xfrm>
        </p:spPr>
      </p:pic>
      <p:sp>
        <p:nvSpPr>
          <p:cNvPr id="19459" name="Rectangle 3"/>
          <p:cNvSpPr>
            <a:spLocks noGrp="1" noChangeArrowheads="1"/>
          </p:cNvSpPr>
          <p:nvPr>
            <p:ph type="body" sz="half" idx="2"/>
          </p:nvPr>
        </p:nvSpPr>
        <p:spPr>
          <a:xfrm>
            <a:off x="4929190" y="1571612"/>
            <a:ext cx="4038600" cy="4530725"/>
          </a:xfrm>
        </p:spPr>
        <p:txBody>
          <a:bodyPr/>
          <a:lstStyle/>
          <a:p>
            <a:pPr>
              <a:lnSpc>
                <a:spcPct val="90000"/>
              </a:lnSpc>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HISTORIA</a:t>
            </a:r>
          </a:p>
          <a:p>
            <a:pPr>
              <a:lnSpc>
                <a:spcPct val="90000"/>
              </a:lnSpc>
            </a:pPr>
            <a:endParaRPr lang="es-E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lnSpc>
                <a:spcPct val="90000"/>
              </a:lnSpc>
              <a:buFont typeface="Wingdings" pitchFamily="2" charset="2"/>
              <a:buNone/>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 Abril de 2004, Mark </a:t>
            </a:r>
            <a:r>
              <a:rPr lang="es-E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Shuttleworth</a:t>
            </a: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reunió a una docena de desarrolladores de los proyectos </a:t>
            </a:r>
            <a:r>
              <a:rPr lang="es-E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Debian</a:t>
            </a: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GNOME, y GNU </a:t>
            </a:r>
            <a:r>
              <a:rPr lang="es-E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Arch</a:t>
            </a: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 lo que llamo </a:t>
            </a:r>
            <a:r>
              <a:rPr lang="es-E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Brainstorm</a:t>
            </a: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Shuttleworth</a:t>
            </a: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les pregunto si un mejor tipo de sistema operativo era posible. La respuesta fue SI. El les pregunto como se vería. Les pidió que describieran a la comunidad que construiría tal Sistema operativo (SO). Ese grupo, trabajo con Mark para obtener respuestas a esas preguntas y luego decidieron tratar de convertir esas respuestas en realidad. El grupo se autodenomino los WARTHOGS y se dieron una fecha limite de seis meses para crear el SO. Ellos le pusieron de sobrenombre a su primer lanzamiento WARTY WARTHOG. Era el nacimiento de </a:t>
            </a:r>
            <a:r>
              <a:rPr lang="es-ES" sz="1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ubuntu</a:t>
            </a:r>
            <a:r>
              <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s-E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l="-1000" r="-1000"/>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282" y="357166"/>
            <a:ext cx="8534400" cy="758952"/>
          </a:xfrm>
        </p:spPr>
        <p:txBody>
          <a:bodyPr>
            <a:normAutofit/>
          </a:bodyPr>
          <a:lstStyle/>
          <a:p>
            <a:r>
              <a:rPr lang="es-ES" sz="3200" dirty="0"/>
              <a:t>QUE ES UBUNTU </a:t>
            </a:r>
            <a:r>
              <a:rPr lang="es-ES" sz="3200" dirty="0" smtClean="0"/>
              <a:t>?</a:t>
            </a:r>
            <a:endParaRPr lang="es-ES" sz="3200" dirty="0"/>
          </a:p>
        </p:txBody>
      </p:sp>
      <p:sp>
        <p:nvSpPr>
          <p:cNvPr id="31748" name="Rectangle 4"/>
          <p:cNvSpPr>
            <a:spLocks noGrp="1" noChangeArrowheads="1"/>
          </p:cNvSpPr>
          <p:nvPr>
            <p:ph idx="1"/>
          </p:nvPr>
        </p:nvSpPr>
        <p:spPr>
          <a:xfrm>
            <a:off x="1500166" y="1785926"/>
            <a:ext cx="7498080" cy="4800600"/>
          </a:xfrm>
        </p:spPr>
        <p:txBody>
          <a:bodyPr>
            <a:normAutofit/>
          </a:bodyPr>
          <a:lstStyle/>
          <a:p>
            <a:pPr>
              <a:lnSpc>
                <a:spcPct val="90000"/>
              </a:lnSpc>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Ubuntu es un sistema operativo desarrollado por la comunidad que es perfecto para las computadoras portátiles, los equipos de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escritorio y servidores.</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 lo utilizas en el país, en la escuela o en el trabajo Ubuntu contiene todo lo que necesitarás siempre, desde  procesadores de textos y del email, a las herramientas del software para servidores web y de programación. </a:t>
            </a:r>
            <a:b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Ubuntu es y será siempre gratuito. No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 paga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honorarios por la licencia. Puedes descargar, utilizar y compartir  Ubuntu con tus amigos, familia, escuela o negocio sin pagar absolutamente nada. </a:t>
            </a:r>
          </a:p>
          <a:p>
            <a:pPr>
              <a:lnSpc>
                <a:spcPct val="90000"/>
              </a:lnSpc>
              <a:buFont typeface="Wingdings" pitchFamily="2" charset="2"/>
              <a:buNone/>
            </a:pPr>
            <a:endPar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90000"/>
              </a:lnSpc>
              <a:buNone/>
            </a:pPr>
            <a:endParaRPr lang="es-E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2" descr="http://www.diariohacker.com/wp-content/uploads/2008/02/aa.jpg"/>
          <p:cNvPicPr>
            <a:picLocks noChangeAspect="1" noChangeArrowheads="1"/>
          </p:cNvPicPr>
          <p:nvPr/>
        </p:nvPicPr>
        <p:blipFill>
          <a:blip r:embed="rId3" cstate="print"/>
          <a:srcRect/>
          <a:stretch>
            <a:fillRect/>
          </a:stretch>
        </p:blipFill>
        <p:spPr bwMode="auto">
          <a:xfrm>
            <a:off x="6000760" y="5000636"/>
            <a:ext cx="2071670" cy="15537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Archivo:Gnome-2.28.png"/>
          <p:cNvPicPr>
            <a:picLocks noChangeAspect="1" noChangeArrowheads="1"/>
          </p:cNvPicPr>
          <p:nvPr/>
        </p:nvPicPr>
        <p:blipFill>
          <a:blip r:embed="rId2" cstate="print"/>
          <a:srcRect/>
          <a:stretch>
            <a:fillRect/>
          </a:stretch>
        </p:blipFill>
        <p:spPr bwMode="auto">
          <a:xfrm>
            <a:off x="642910" y="785794"/>
            <a:ext cx="7620000" cy="5715000"/>
          </a:xfrm>
          <a:prstGeom prst="rect">
            <a:avLst/>
          </a:prstGeom>
          <a:noFill/>
        </p:spPr>
      </p:pic>
      <p:sp>
        <p:nvSpPr>
          <p:cNvPr id="5" name="4 CuadroTexto"/>
          <p:cNvSpPr txBox="1"/>
          <p:nvPr/>
        </p:nvSpPr>
        <p:spPr>
          <a:xfrm>
            <a:off x="2285984" y="214290"/>
            <a:ext cx="4857784" cy="461665"/>
          </a:xfrm>
          <a:prstGeom prst="rect">
            <a:avLst/>
          </a:prstGeom>
          <a:noFill/>
        </p:spPr>
        <p:txBody>
          <a:bodyPr wrap="square" rtlCol="0">
            <a:spAutoFit/>
          </a:bodyPr>
          <a:lstStyle/>
          <a:p>
            <a:r>
              <a:rPr lang="es-EC"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Escritorio Ubuntu</a:t>
            </a:r>
            <a:endParaRPr lang="es-EC"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472" y="2214554"/>
            <a:ext cx="7643866" cy="4425948"/>
          </a:xfrm>
          <a:prstGeom prst="rect">
            <a:avLst/>
          </a:prstGeom>
          <a:ln/>
        </p:spPr>
        <p:txBody>
          <a:bodyPr/>
          <a:lstStyle/>
          <a:p>
            <a:pPr marL="88900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Mac OS X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operativo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la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familia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ordenadores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Macintosh, al ser 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tipo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Unix, Mac OS X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operativo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multiusuario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disponiendo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interfaz</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gráfica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usuario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(GUI)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denominada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Aqua.</a:t>
            </a:r>
          </a:p>
          <a:p>
            <a:pPr marL="88900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88900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núcleo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 llama Darwin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creándose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efecto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OpenDarwin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licencia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AFPL de Apple) 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GnuDarwin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licencia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GNU).</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8" descr="http://centros.edu.xunta.es/iessanmamede/joomla1.5/docs/portais/2009_2010/narciso_g1/img/MacOS.png"/>
          <p:cNvPicPr>
            <a:picLocks noChangeAspect="1" noChangeArrowheads="1"/>
          </p:cNvPicPr>
          <p:nvPr/>
        </p:nvPicPr>
        <p:blipFill>
          <a:blip r:embed="rId2" cstate="print"/>
          <a:srcRect/>
          <a:stretch>
            <a:fillRect/>
          </a:stretch>
        </p:blipFill>
        <p:spPr bwMode="auto">
          <a:xfrm>
            <a:off x="3357554" y="0"/>
            <a:ext cx="2500331" cy="21752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785787" y="0"/>
            <a:ext cx="7215238" cy="1428736"/>
          </a:xfrm>
          <a:ln/>
        </p:spPr>
        <p:txBody>
          <a:bodyPr lIns="64291" tIns="32146" rIns="64291" bIns="32146">
            <a:normAutofit fontScale="90000"/>
          </a:bodyPr>
          <a:lstStyle/>
          <a:p>
            <a:r>
              <a:rPr lang="en-US" sz="5100" dirty="0" err="1"/>
              <a:t>Características</a:t>
            </a:r>
            <a:r>
              <a:rPr lang="en-US" sz="5100" dirty="0"/>
              <a:t> del SO Mac OS </a:t>
            </a:r>
          </a:p>
        </p:txBody>
      </p:sp>
      <p:sp>
        <p:nvSpPr>
          <p:cNvPr id="33794" name="Rectangle 2"/>
          <p:cNvSpPr>
            <a:spLocks noGrp="1" noChangeArrowheads="1"/>
          </p:cNvSpPr>
          <p:nvPr>
            <p:ph type="body" idx="1"/>
          </p:nvPr>
        </p:nvSpPr>
        <p:spPr>
          <a:xfrm>
            <a:off x="857224" y="1428736"/>
            <a:ext cx="7358063" cy="5197078"/>
          </a:xfrm>
          <a:ln/>
        </p:spPr>
        <p:txBody>
          <a:bodyPr lIns="64291" tIns="32146" rIns="64291" bIns="32146"/>
          <a:lstStyle/>
          <a:p>
            <a:pPr marL="625056" algn="just"/>
            <a:r>
              <a:rPr lang="en-US" sz="2100" dirty="0" err="1"/>
              <a:t>Establece</a:t>
            </a:r>
            <a:r>
              <a:rPr lang="en-US" sz="2100" dirty="0"/>
              <a:t> un </a:t>
            </a:r>
            <a:r>
              <a:rPr lang="en-US" sz="2100" dirty="0" err="1"/>
              <a:t>entorno</a:t>
            </a:r>
            <a:r>
              <a:rPr lang="en-US" sz="2100" dirty="0"/>
              <a:t> de </a:t>
            </a:r>
            <a:r>
              <a:rPr lang="en-US" sz="2100" dirty="0" err="1"/>
              <a:t>colaboración</a:t>
            </a:r>
            <a:r>
              <a:rPr lang="en-US" sz="2100" dirty="0"/>
              <a:t> </a:t>
            </a:r>
            <a:r>
              <a:rPr lang="en-US" sz="2100" dirty="0" err="1"/>
              <a:t>seguro</a:t>
            </a:r>
            <a:r>
              <a:rPr lang="en-US" sz="2100" dirty="0"/>
              <a:t> y </a:t>
            </a:r>
            <a:r>
              <a:rPr lang="en-US" sz="2100" dirty="0" err="1"/>
              <a:t>eficiente</a:t>
            </a:r>
            <a:r>
              <a:rPr lang="en-US" sz="2100" dirty="0"/>
              <a:t>. </a:t>
            </a:r>
          </a:p>
          <a:p>
            <a:pPr marL="625056" algn="just"/>
            <a:r>
              <a:rPr lang="en-US" sz="2100" dirty="0" err="1"/>
              <a:t>Alberga</a:t>
            </a:r>
            <a:r>
              <a:rPr lang="en-US" sz="2100" dirty="0"/>
              <a:t> </a:t>
            </a:r>
            <a:r>
              <a:rPr lang="en-US" sz="2100" dirty="0" err="1"/>
              <a:t>sitios</a:t>
            </a:r>
            <a:r>
              <a:rPr lang="en-US" sz="2100" dirty="0"/>
              <a:t> web </a:t>
            </a:r>
            <a:r>
              <a:rPr lang="en-US" sz="2100" dirty="0" err="1"/>
              <a:t>dinámicos</a:t>
            </a:r>
            <a:r>
              <a:rPr lang="en-US" sz="2100" dirty="0"/>
              <a:t>, </a:t>
            </a:r>
            <a:r>
              <a:rPr lang="en-US" sz="2100" dirty="0" err="1"/>
              <a:t>emite</a:t>
            </a:r>
            <a:r>
              <a:rPr lang="en-US" sz="2100" dirty="0"/>
              <a:t> </a:t>
            </a:r>
            <a:r>
              <a:rPr lang="en-US" sz="2100" dirty="0" err="1"/>
              <a:t>archivos</a:t>
            </a:r>
            <a:r>
              <a:rPr lang="en-US" sz="2100" dirty="0"/>
              <a:t> multimedia y </a:t>
            </a:r>
            <a:r>
              <a:rPr lang="en-US" sz="2100" dirty="0" err="1"/>
              <a:t>ejecuta</a:t>
            </a:r>
            <a:r>
              <a:rPr lang="en-US" sz="2100" dirty="0"/>
              <a:t> </a:t>
            </a:r>
            <a:r>
              <a:rPr lang="en-US" sz="2100" dirty="0" err="1"/>
              <a:t>aplicaciones</a:t>
            </a:r>
            <a:r>
              <a:rPr lang="en-US" sz="2100" dirty="0"/>
              <a:t> </a:t>
            </a:r>
            <a:r>
              <a:rPr lang="en-US" sz="2100" dirty="0" err="1"/>
              <a:t>empresariales</a:t>
            </a:r>
            <a:r>
              <a:rPr lang="en-US" sz="2100" dirty="0"/>
              <a:t>.  Apple </a:t>
            </a:r>
            <a:r>
              <a:rPr lang="en-US" sz="2100" dirty="0" err="1"/>
              <a:t>optimiza</a:t>
            </a:r>
            <a:r>
              <a:rPr lang="en-US" sz="2100" dirty="0"/>
              <a:t> </a:t>
            </a:r>
            <a:r>
              <a:rPr lang="en-US" sz="2100" dirty="0" err="1"/>
              <a:t>estas</a:t>
            </a:r>
            <a:r>
              <a:rPr lang="en-US" sz="2100" dirty="0"/>
              <a:t> </a:t>
            </a:r>
            <a:r>
              <a:rPr lang="en-US" sz="2100" dirty="0" err="1"/>
              <a:t>tareas</a:t>
            </a:r>
            <a:r>
              <a:rPr lang="en-US" sz="2100" dirty="0"/>
              <a:t> de </a:t>
            </a:r>
            <a:r>
              <a:rPr lang="en-US" sz="2100" dirty="0" err="1"/>
              <a:t>gestión</a:t>
            </a:r>
            <a:r>
              <a:rPr lang="en-US" sz="2100" dirty="0"/>
              <a:t> con </a:t>
            </a:r>
            <a:r>
              <a:rPr lang="en-US" sz="2100" dirty="0" err="1"/>
              <a:t>aplicaciones</a:t>
            </a:r>
            <a:r>
              <a:rPr lang="en-US" sz="2100" dirty="0"/>
              <a:t> y </a:t>
            </a:r>
            <a:r>
              <a:rPr lang="en-US" sz="2100" dirty="0" err="1"/>
              <a:t>utilidades</a:t>
            </a:r>
            <a:r>
              <a:rPr lang="en-US" sz="2100" dirty="0"/>
              <a:t> </a:t>
            </a:r>
            <a:r>
              <a:rPr lang="en-US" sz="2100" dirty="0" err="1"/>
              <a:t>potentes</a:t>
            </a:r>
            <a:r>
              <a:rPr lang="en-US" sz="2100" dirty="0"/>
              <a:t> y </a:t>
            </a:r>
            <a:r>
              <a:rPr lang="en-US" sz="2100" dirty="0" err="1"/>
              <a:t>fáciles</a:t>
            </a:r>
            <a:r>
              <a:rPr lang="en-US" sz="2100" dirty="0"/>
              <a:t> de </a:t>
            </a:r>
            <a:r>
              <a:rPr lang="en-US" sz="2100" dirty="0" err="1"/>
              <a:t>utilizar</a:t>
            </a:r>
            <a:r>
              <a:rPr lang="en-US" sz="2100" dirty="0"/>
              <a:t>.</a:t>
            </a:r>
          </a:p>
          <a:p>
            <a:pPr marL="625056" algn="just"/>
            <a:r>
              <a:rPr lang="en-US" sz="2100" dirty="0" err="1"/>
              <a:t>Proporcionar</a:t>
            </a:r>
            <a:r>
              <a:rPr lang="en-US" sz="2100" dirty="0"/>
              <a:t> </a:t>
            </a:r>
            <a:r>
              <a:rPr lang="en-US" sz="2100" dirty="0" err="1"/>
              <a:t>servicios</a:t>
            </a:r>
            <a:r>
              <a:rPr lang="en-US" sz="2100" dirty="0"/>
              <a:t> </a:t>
            </a:r>
            <a:r>
              <a:rPr lang="en-US" sz="2100" dirty="0" err="1"/>
              <a:t>estándar</a:t>
            </a:r>
            <a:r>
              <a:rPr lang="en-US" sz="2100" dirty="0"/>
              <a:t> de </a:t>
            </a:r>
            <a:r>
              <a:rPr lang="en-US" sz="2100" dirty="0" err="1"/>
              <a:t>grupo</a:t>
            </a:r>
            <a:r>
              <a:rPr lang="en-US" sz="2100" dirty="0"/>
              <a:t> de </a:t>
            </a:r>
            <a:r>
              <a:rPr lang="en-US" sz="2100" dirty="0" err="1"/>
              <a:t>trabajo</a:t>
            </a:r>
            <a:r>
              <a:rPr lang="en-US" sz="2100" dirty="0"/>
              <a:t> y de Internet, </a:t>
            </a:r>
            <a:r>
              <a:rPr lang="en-US" sz="2100" dirty="0" err="1"/>
              <a:t>todo</a:t>
            </a:r>
            <a:r>
              <a:rPr lang="en-US" sz="2100" dirty="0"/>
              <a:t> sin </a:t>
            </a:r>
            <a:r>
              <a:rPr lang="en-US" sz="2100" dirty="0" err="1"/>
              <a:t>las</a:t>
            </a:r>
            <a:r>
              <a:rPr lang="en-US" sz="2100" dirty="0"/>
              <a:t> </a:t>
            </a:r>
            <a:r>
              <a:rPr lang="en-US" sz="2100" dirty="0" err="1"/>
              <a:t>complicaciones</a:t>
            </a:r>
            <a:r>
              <a:rPr lang="en-US" sz="2100" dirty="0"/>
              <a:t> de Linux </a:t>
            </a:r>
            <a:r>
              <a:rPr lang="en-US" sz="2100" dirty="0" err="1"/>
              <a:t>ni</a:t>
            </a:r>
            <a:r>
              <a:rPr lang="en-US" sz="2100" dirty="0"/>
              <a:t> el alto </a:t>
            </a:r>
            <a:r>
              <a:rPr lang="en-US" sz="2100" dirty="0" err="1"/>
              <a:t>precio</a:t>
            </a:r>
            <a:r>
              <a:rPr lang="en-US" sz="2100" dirty="0"/>
              <a:t> de </a:t>
            </a:r>
            <a:r>
              <a:rPr lang="en-US" sz="2100" dirty="0" err="1"/>
              <a:t>otras</a:t>
            </a:r>
            <a:r>
              <a:rPr lang="en-US" sz="2100" dirty="0"/>
              <a:t> </a:t>
            </a:r>
            <a:r>
              <a:rPr lang="en-US" sz="2100" dirty="0" err="1"/>
              <a:t>soluciones</a:t>
            </a:r>
            <a:r>
              <a:rPr lang="en-US" sz="2100" dirty="0"/>
              <a:t> </a:t>
            </a:r>
            <a:r>
              <a:rPr lang="en-US" sz="2100" dirty="0" err="1"/>
              <a:t>basadas</a:t>
            </a:r>
            <a:r>
              <a:rPr lang="en-US" sz="2100" dirty="0"/>
              <a:t> en UNIX.</a:t>
            </a:r>
          </a:p>
          <a:p>
            <a:pPr marL="625056" algn="just"/>
            <a:r>
              <a:rPr lang="en-US" sz="2100" dirty="0" err="1"/>
              <a:t>Administra</a:t>
            </a:r>
            <a:r>
              <a:rPr lang="en-US" sz="2100" dirty="0"/>
              <a:t> </a:t>
            </a:r>
            <a:r>
              <a:rPr lang="en-US" sz="2100" dirty="0" err="1"/>
              <a:t>grupos</a:t>
            </a:r>
            <a:r>
              <a:rPr lang="en-US" sz="2100" dirty="0"/>
              <a:t> de </a:t>
            </a:r>
            <a:r>
              <a:rPr lang="en-US" sz="2100" dirty="0" err="1"/>
              <a:t>trabajos</a:t>
            </a:r>
            <a:r>
              <a:rPr lang="en-US" sz="2100" dirty="0"/>
              <a:t> Mac y Windows.</a:t>
            </a:r>
          </a:p>
          <a:p>
            <a:pPr marL="625056" algn="just"/>
            <a:r>
              <a:rPr lang="en-US" sz="2100" dirty="0"/>
              <a:t>Server Admin </a:t>
            </a:r>
            <a:r>
              <a:rPr lang="en-US" sz="2100" dirty="0" err="1"/>
              <a:t>proporciona</a:t>
            </a:r>
            <a:r>
              <a:rPr lang="en-US" sz="2100" dirty="0"/>
              <a:t> </a:t>
            </a:r>
            <a:r>
              <a:rPr lang="en-US" sz="2100" dirty="0" err="1"/>
              <a:t>una</a:t>
            </a:r>
            <a:r>
              <a:rPr lang="en-US" sz="2100" dirty="0"/>
              <a:t> </a:t>
            </a:r>
            <a:r>
              <a:rPr lang="en-US" sz="2100" dirty="0" err="1"/>
              <a:t>interfaz</a:t>
            </a:r>
            <a:r>
              <a:rPr lang="en-US" sz="2100" dirty="0"/>
              <a:t> </a:t>
            </a:r>
            <a:r>
              <a:rPr lang="en-US" sz="2100" dirty="0" err="1"/>
              <a:t>gráfica</a:t>
            </a:r>
            <a:r>
              <a:rPr lang="en-US" sz="2100" dirty="0"/>
              <a:t> de </a:t>
            </a:r>
            <a:r>
              <a:rPr lang="en-US" sz="2100" dirty="0" err="1"/>
              <a:t>usuario</a:t>
            </a:r>
            <a:r>
              <a:rPr lang="en-US" sz="2100" dirty="0"/>
              <a:t> </a:t>
            </a:r>
            <a:r>
              <a:rPr lang="en-US" sz="2100" dirty="0" err="1"/>
              <a:t>que</a:t>
            </a:r>
            <a:r>
              <a:rPr lang="en-US" sz="2100" dirty="0"/>
              <a:t> </a:t>
            </a:r>
            <a:r>
              <a:rPr lang="en-US" sz="2100" dirty="0" err="1"/>
              <a:t>facilita</a:t>
            </a:r>
            <a:r>
              <a:rPr lang="en-US" sz="2100" dirty="0"/>
              <a:t> la </a:t>
            </a:r>
            <a:r>
              <a:rPr lang="en-US" sz="2100" dirty="0" err="1"/>
              <a:t>configuración</a:t>
            </a:r>
            <a:r>
              <a:rPr lang="en-US" sz="2100" dirty="0"/>
              <a:t>, </a:t>
            </a:r>
            <a:r>
              <a:rPr lang="en-US" sz="2100" dirty="0" err="1"/>
              <a:t>gestión</a:t>
            </a:r>
            <a:r>
              <a:rPr lang="en-US" sz="2100" dirty="0"/>
              <a:t> y control de </a:t>
            </a:r>
            <a:r>
              <a:rPr lang="en-US" sz="2100" dirty="0" err="1"/>
              <a:t>servicios</a:t>
            </a:r>
            <a:r>
              <a:rPr lang="en-US" sz="2100" dirty="0"/>
              <a:t> </a:t>
            </a:r>
            <a:r>
              <a:rPr lang="en-US" sz="2100" dirty="0" err="1"/>
              <a:t>desde</a:t>
            </a:r>
            <a:r>
              <a:rPr lang="en-US" sz="2100" dirty="0"/>
              <a:t> </a:t>
            </a:r>
            <a:r>
              <a:rPr lang="en-US" sz="2100" dirty="0" err="1"/>
              <a:t>cualquier</a:t>
            </a:r>
            <a:r>
              <a:rPr lang="en-US" sz="2100" dirty="0"/>
              <a:t> </a:t>
            </a:r>
            <a:r>
              <a:rPr lang="en-US" sz="2100" dirty="0" err="1"/>
              <a:t>sistema</a:t>
            </a:r>
            <a:r>
              <a:rPr lang="en-US" sz="2100" dirty="0"/>
              <a:t> con Mac OS X </a:t>
            </a:r>
            <a:r>
              <a:rPr lang="en-US" sz="2100" dirty="0" err="1"/>
              <a:t>conectado</a:t>
            </a:r>
            <a:r>
              <a:rPr lang="en-US" sz="2100" dirty="0"/>
              <a:t> a Internet.</a:t>
            </a:r>
          </a:p>
        </p:txBody>
      </p:sp>
      <p:pic>
        <p:nvPicPr>
          <p:cNvPr id="4" name="Picture 3"/>
          <p:cNvPicPr>
            <a:picLocks noChangeAspect="1" noChangeArrowheads="1"/>
          </p:cNvPicPr>
          <p:nvPr/>
        </p:nvPicPr>
        <p:blipFill>
          <a:blip r:embed="rId2" cstate="print"/>
          <a:srcRect/>
          <a:stretch>
            <a:fillRect/>
          </a:stretch>
        </p:blipFill>
        <p:spPr bwMode="auto">
          <a:xfrm>
            <a:off x="7643834" y="0"/>
            <a:ext cx="1041400" cy="9525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85720" y="5786454"/>
            <a:ext cx="825500" cy="82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57224" y="214290"/>
            <a:ext cx="7179493" cy="1339438"/>
          </a:xfrm>
          <a:ln/>
        </p:spPr>
        <p:txBody>
          <a:bodyPr lIns="64291" tIns="32146" rIns="64291" bIns="32146">
            <a:normAutofit fontScale="90000"/>
          </a:bodyPr>
          <a:lstStyle/>
          <a:p>
            <a:r>
              <a:rPr lang="en-US" sz="5100" dirty="0" err="1"/>
              <a:t>Características</a:t>
            </a:r>
            <a:r>
              <a:rPr lang="en-US" sz="5100" dirty="0"/>
              <a:t> del SO Mac </a:t>
            </a:r>
            <a:r>
              <a:rPr lang="en-US" sz="5100" dirty="0" smtClean="0"/>
              <a:t>OS</a:t>
            </a:r>
            <a:endParaRPr lang="en-US" sz="5100" dirty="0"/>
          </a:p>
        </p:txBody>
      </p:sp>
      <p:sp>
        <p:nvSpPr>
          <p:cNvPr id="34818" name="Rectangle 2"/>
          <p:cNvSpPr>
            <a:spLocks noGrp="1" noChangeArrowheads="1"/>
          </p:cNvSpPr>
          <p:nvPr>
            <p:ph type="body" idx="1"/>
          </p:nvPr>
        </p:nvSpPr>
        <p:spPr>
          <a:xfrm>
            <a:off x="892969" y="1562695"/>
            <a:ext cx="7358063" cy="4464844"/>
          </a:xfrm>
          <a:ln/>
        </p:spPr>
        <p:txBody>
          <a:bodyPr lIns="64291" tIns="32146" rIns="64291" bIns="32146"/>
          <a:lstStyle/>
          <a:p>
            <a:pPr marL="625056" algn="just"/>
            <a:r>
              <a:rPr lang="en-US" sz="2100" dirty="0" err="1"/>
              <a:t>Aprovechar</a:t>
            </a:r>
            <a:r>
              <a:rPr lang="en-US" sz="2100" dirty="0"/>
              <a:t> la </a:t>
            </a:r>
            <a:r>
              <a:rPr lang="en-US" sz="2100" dirty="0" err="1"/>
              <a:t>potente</a:t>
            </a:r>
            <a:r>
              <a:rPr lang="en-US" sz="2100" dirty="0"/>
              <a:t> </a:t>
            </a:r>
            <a:r>
              <a:rPr lang="en-US" sz="2100" dirty="0" err="1"/>
              <a:t>aplicación</a:t>
            </a:r>
            <a:r>
              <a:rPr lang="en-US" sz="2100" dirty="0"/>
              <a:t> Workgroup Manager, </a:t>
            </a:r>
            <a:r>
              <a:rPr lang="en-US" sz="2100" dirty="0" err="1"/>
              <a:t>una</a:t>
            </a:r>
            <a:r>
              <a:rPr lang="en-US" sz="2100" dirty="0"/>
              <a:t> </a:t>
            </a:r>
            <a:r>
              <a:rPr lang="en-US" sz="2100" dirty="0" err="1"/>
              <a:t>herramienta</a:t>
            </a:r>
            <a:r>
              <a:rPr lang="en-US" sz="2100" dirty="0"/>
              <a:t> </a:t>
            </a:r>
            <a:r>
              <a:rPr lang="en-US" sz="2100" dirty="0" err="1"/>
              <a:t>fácil</a:t>
            </a:r>
            <a:r>
              <a:rPr lang="en-US" sz="2100" dirty="0"/>
              <a:t> de </a:t>
            </a:r>
            <a:r>
              <a:rPr lang="en-US" sz="2100" dirty="0" err="1"/>
              <a:t>usar</a:t>
            </a:r>
            <a:r>
              <a:rPr lang="en-US" sz="2100" dirty="0"/>
              <a:t> </a:t>
            </a:r>
            <a:r>
              <a:rPr lang="en-US" sz="2100" dirty="0" err="1"/>
              <a:t>para</a:t>
            </a:r>
            <a:r>
              <a:rPr lang="en-US" sz="2100" dirty="0"/>
              <a:t> </a:t>
            </a:r>
            <a:r>
              <a:rPr lang="en-US" sz="2100" dirty="0" err="1"/>
              <a:t>configurar</a:t>
            </a:r>
            <a:r>
              <a:rPr lang="en-US" sz="2100" dirty="0"/>
              <a:t> </a:t>
            </a:r>
            <a:r>
              <a:rPr lang="en-US" sz="2100" dirty="0" err="1"/>
              <a:t>cuentas</a:t>
            </a:r>
            <a:r>
              <a:rPr lang="en-US" sz="2100" dirty="0"/>
              <a:t> de </a:t>
            </a:r>
            <a:r>
              <a:rPr lang="en-US" sz="2100" dirty="0" err="1"/>
              <a:t>usuario</a:t>
            </a:r>
            <a:r>
              <a:rPr lang="en-US" sz="2100" dirty="0"/>
              <a:t>, </a:t>
            </a:r>
            <a:r>
              <a:rPr lang="en-US" sz="2100" dirty="0" err="1"/>
              <a:t>definir</a:t>
            </a:r>
            <a:r>
              <a:rPr lang="en-US" sz="2100" dirty="0"/>
              <a:t> </a:t>
            </a:r>
            <a:r>
              <a:rPr lang="en-US" sz="2100" dirty="0" err="1"/>
              <a:t>grupos</a:t>
            </a:r>
            <a:r>
              <a:rPr lang="en-US" sz="2100" dirty="0"/>
              <a:t> y </a:t>
            </a:r>
            <a:r>
              <a:rPr lang="en-US" sz="2100" dirty="0" err="1"/>
              <a:t>administrar</a:t>
            </a:r>
            <a:r>
              <a:rPr lang="en-US" sz="2100" dirty="0"/>
              <a:t> </a:t>
            </a:r>
            <a:r>
              <a:rPr lang="en-US" sz="2100" dirty="0" err="1"/>
              <a:t>recursos</a:t>
            </a:r>
            <a:r>
              <a:rPr lang="en-US" sz="2100" dirty="0"/>
              <a:t> </a:t>
            </a:r>
            <a:r>
              <a:rPr lang="en-US" sz="2100" dirty="0" err="1"/>
              <a:t>informáticos</a:t>
            </a:r>
            <a:r>
              <a:rPr lang="en-US" sz="2100" dirty="0"/>
              <a:t> en </a:t>
            </a:r>
            <a:r>
              <a:rPr lang="en-US" sz="2100" dirty="0" err="1"/>
              <a:t>entornos</a:t>
            </a:r>
            <a:r>
              <a:rPr lang="en-US" sz="2100" dirty="0"/>
              <a:t> de red </a:t>
            </a:r>
            <a:r>
              <a:rPr lang="en-US" sz="2100" dirty="0" err="1"/>
              <a:t>basados</a:t>
            </a:r>
            <a:r>
              <a:rPr lang="en-US" sz="2100" dirty="0"/>
              <a:t> en </a:t>
            </a:r>
            <a:r>
              <a:rPr lang="en-US" sz="2100" dirty="0" err="1"/>
              <a:t>directorios</a:t>
            </a:r>
            <a:r>
              <a:rPr lang="en-US" sz="2100" dirty="0"/>
              <a:t>.</a:t>
            </a:r>
          </a:p>
          <a:p>
            <a:pPr marL="625056" algn="just"/>
            <a:r>
              <a:rPr lang="en-US" sz="2100" dirty="0" err="1"/>
              <a:t>Estable</a:t>
            </a:r>
            <a:r>
              <a:rPr lang="en-US" sz="2100" dirty="0"/>
              <a:t>, compatible, </a:t>
            </a:r>
            <a:r>
              <a:rPr lang="en-US" sz="2100" dirty="0" err="1"/>
              <a:t>fácil</a:t>
            </a:r>
            <a:r>
              <a:rPr lang="en-US" sz="2100" dirty="0"/>
              <a:t> de </a:t>
            </a:r>
            <a:r>
              <a:rPr lang="en-US" sz="2100" dirty="0" err="1"/>
              <a:t>usar</a:t>
            </a:r>
            <a:r>
              <a:rPr lang="en-US" sz="2100" dirty="0"/>
              <a:t> y </a:t>
            </a:r>
            <a:r>
              <a:rPr lang="en-US" sz="2100" dirty="0" err="1"/>
              <a:t>además</a:t>
            </a:r>
            <a:r>
              <a:rPr lang="en-US" sz="2100" dirty="0"/>
              <a:t> </a:t>
            </a:r>
            <a:r>
              <a:rPr lang="en-US" sz="2100" dirty="0" err="1"/>
              <a:t>asequible</a:t>
            </a:r>
            <a:r>
              <a:rPr lang="en-US" sz="2100" dirty="0"/>
              <a:t>.</a:t>
            </a:r>
          </a:p>
          <a:p>
            <a:pPr marL="625056" algn="just"/>
            <a:r>
              <a:rPr lang="en-US" sz="2100" dirty="0"/>
              <a:t>Este </a:t>
            </a:r>
            <a:r>
              <a:rPr lang="en-US" sz="2100" dirty="0" err="1"/>
              <a:t>soporte</a:t>
            </a:r>
            <a:r>
              <a:rPr lang="en-US" sz="2100" dirty="0"/>
              <a:t> </a:t>
            </a:r>
            <a:r>
              <a:rPr lang="en-US" sz="2100" dirty="0" err="1"/>
              <a:t>lógico</a:t>
            </a:r>
            <a:r>
              <a:rPr lang="en-US" sz="2100" dirty="0"/>
              <a:t> </a:t>
            </a:r>
            <a:r>
              <a:rPr lang="en-US" sz="2100" dirty="0" err="1"/>
              <a:t>comprende</a:t>
            </a:r>
            <a:r>
              <a:rPr lang="en-US" sz="2100" dirty="0"/>
              <a:t> un </a:t>
            </a:r>
            <a:r>
              <a:rPr lang="en-US" sz="2100" dirty="0" err="1"/>
              <a:t>completo</a:t>
            </a:r>
            <a:r>
              <a:rPr lang="en-US" sz="2100" dirty="0"/>
              <a:t> </a:t>
            </a:r>
            <a:r>
              <a:rPr lang="en-US" sz="2100" dirty="0" err="1"/>
              <a:t>paquete</a:t>
            </a:r>
            <a:r>
              <a:rPr lang="en-US" sz="2100" dirty="0"/>
              <a:t> de </a:t>
            </a:r>
            <a:r>
              <a:rPr lang="en-US" sz="2100" dirty="0" err="1"/>
              <a:t>servicios</a:t>
            </a:r>
            <a:r>
              <a:rPr lang="en-US" sz="2100" dirty="0"/>
              <a:t> de Internet y </a:t>
            </a:r>
            <a:r>
              <a:rPr lang="en-US" sz="2100" dirty="0" err="1"/>
              <a:t>grupos</a:t>
            </a:r>
            <a:r>
              <a:rPr lang="en-US" sz="2100" dirty="0"/>
              <a:t> de </a:t>
            </a:r>
            <a:r>
              <a:rPr lang="en-US" sz="2100" dirty="0" err="1"/>
              <a:t>trabajo</a:t>
            </a:r>
            <a:r>
              <a:rPr lang="en-US" sz="2100" dirty="0"/>
              <a:t>, de </a:t>
            </a:r>
            <a:r>
              <a:rPr lang="en-US" sz="2100" dirty="0" err="1"/>
              <a:t>modo</a:t>
            </a:r>
            <a:r>
              <a:rPr lang="en-US" sz="2100" dirty="0"/>
              <a:t> </a:t>
            </a:r>
            <a:r>
              <a:rPr lang="en-US" sz="2100" dirty="0" err="1"/>
              <a:t>que</a:t>
            </a:r>
            <a:r>
              <a:rPr lang="en-US" sz="2100" dirty="0"/>
              <a:t> </a:t>
            </a:r>
            <a:r>
              <a:rPr lang="en-US" sz="2100" dirty="0" err="1"/>
              <a:t>puedes</a:t>
            </a:r>
            <a:r>
              <a:rPr lang="en-US" sz="2100" dirty="0"/>
              <a:t> </a:t>
            </a:r>
            <a:r>
              <a:rPr lang="en-US" sz="2100" dirty="0" err="1"/>
              <a:t>empezar</a:t>
            </a:r>
            <a:r>
              <a:rPr lang="en-US" sz="2100" dirty="0"/>
              <a:t> a </a:t>
            </a:r>
            <a:r>
              <a:rPr lang="en-US" sz="2100" dirty="0" err="1"/>
              <a:t>trabajar</a:t>
            </a:r>
            <a:r>
              <a:rPr lang="en-US" sz="2100" dirty="0"/>
              <a:t> </a:t>
            </a:r>
            <a:r>
              <a:rPr lang="en-US" sz="2100" dirty="0" err="1"/>
              <a:t>directamente</a:t>
            </a:r>
            <a:r>
              <a:rPr lang="en-US" sz="2100" dirty="0"/>
              <a:t>.</a:t>
            </a:r>
          </a:p>
          <a:p>
            <a:pPr marL="625056" algn="just"/>
            <a:r>
              <a:rPr lang="en-US" sz="2100" dirty="0" err="1"/>
              <a:t>Admite</a:t>
            </a:r>
            <a:r>
              <a:rPr lang="en-US" sz="2100" dirty="0"/>
              <a:t> </a:t>
            </a:r>
            <a:r>
              <a:rPr lang="en-US" sz="2100" dirty="0" err="1"/>
              <a:t>aplicaciones</a:t>
            </a:r>
            <a:r>
              <a:rPr lang="en-US" sz="2100" dirty="0"/>
              <a:t> de 64 bits. </a:t>
            </a:r>
            <a:r>
              <a:rPr lang="en-US" sz="2100" dirty="0" err="1"/>
              <a:t>Aprovecha</a:t>
            </a:r>
            <a:r>
              <a:rPr lang="en-US" sz="2100" dirty="0"/>
              <a:t> el </a:t>
            </a:r>
            <a:r>
              <a:rPr lang="en-US" sz="2100" dirty="0" err="1"/>
              <a:t>direccionamiento</a:t>
            </a:r>
            <a:r>
              <a:rPr lang="en-US" sz="2100" dirty="0"/>
              <a:t> de 64 bits sin </a:t>
            </a:r>
            <a:r>
              <a:rPr lang="en-US" sz="2100" dirty="0" err="1"/>
              <a:t>sacrificar</a:t>
            </a:r>
            <a:r>
              <a:rPr lang="en-US" sz="2100" dirty="0"/>
              <a:t> el </a:t>
            </a:r>
            <a:r>
              <a:rPr lang="en-US" sz="2100" dirty="0" err="1"/>
              <a:t>rendimiento</a:t>
            </a:r>
            <a:r>
              <a:rPr lang="en-US" sz="2100" dirty="0"/>
              <a:t> de </a:t>
            </a:r>
            <a:r>
              <a:rPr lang="en-US" sz="2100" dirty="0" err="1"/>
              <a:t>las</a:t>
            </a:r>
            <a:r>
              <a:rPr lang="en-US" sz="2100" dirty="0"/>
              <a:t> </a:t>
            </a:r>
            <a:r>
              <a:rPr lang="en-US" sz="2100" dirty="0" err="1"/>
              <a:t>aplicaciones</a:t>
            </a:r>
            <a:r>
              <a:rPr lang="en-US" sz="2100" dirty="0"/>
              <a:t> de 32 bits.</a:t>
            </a:r>
          </a:p>
        </p:txBody>
      </p:sp>
      <p:pic>
        <p:nvPicPr>
          <p:cNvPr id="34819" name="Picture 3"/>
          <p:cNvPicPr>
            <a:picLocks noChangeAspect="1" noChangeArrowheads="1"/>
          </p:cNvPicPr>
          <p:nvPr/>
        </p:nvPicPr>
        <p:blipFill>
          <a:blip r:embed="rId2" cstate="print"/>
          <a:srcRect/>
          <a:stretch>
            <a:fillRect/>
          </a:stretch>
        </p:blipFill>
        <p:spPr bwMode="auto">
          <a:xfrm>
            <a:off x="8072462" y="785794"/>
            <a:ext cx="732234" cy="669727"/>
          </a:xfrm>
          <a:prstGeom prst="rect">
            <a:avLst/>
          </a:prstGeom>
          <a:noFill/>
          <a:ln w="9525">
            <a:noFill/>
            <a:miter lim="800000"/>
            <a:headEnd/>
            <a:tailEnd/>
          </a:ln>
        </p:spPr>
      </p:pic>
      <p:pic>
        <p:nvPicPr>
          <p:cNvPr id="34821" name="Picture 5"/>
          <p:cNvPicPr>
            <a:picLocks noChangeAspect="1" noChangeArrowheads="1"/>
          </p:cNvPicPr>
          <p:nvPr/>
        </p:nvPicPr>
        <p:blipFill>
          <a:blip r:embed="rId3" cstate="print"/>
          <a:srcRect/>
          <a:stretch>
            <a:fillRect/>
          </a:stretch>
        </p:blipFill>
        <p:spPr bwMode="auto">
          <a:xfrm>
            <a:off x="357158" y="5929330"/>
            <a:ext cx="580430" cy="580430"/>
          </a:xfrm>
          <a:prstGeom prst="rect">
            <a:avLst/>
          </a:prstGeom>
          <a:noFill/>
          <a:ln w="9525">
            <a:noFill/>
            <a:miter lim="800000"/>
            <a:headEnd/>
            <a:tailEnd/>
          </a:ln>
        </p:spPr>
      </p:pic>
      <p:pic>
        <p:nvPicPr>
          <p:cNvPr id="34823" name="Picture 7"/>
          <p:cNvPicPr>
            <a:picLocks noChangeAspect="1" noChangeArrowheads="1"/>
          </p:cNvPicPr>
          <p:nvPr/>
        </p:nvPicPr>
        <p:blipFill>
          <a:blip r:embed="rId4" cstate="print"/>
          <a:srcRect/>
          <a:stretch>
            <a:fillRect/>
          </a:stretch>
        </p:blipFill>
        <p:spPr bwMode="auto">
          <a:xfrm>
            <a:off x="2955727" y="5863457"/>
            <a:ext cx="3223617" cy="14220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lasegundapuerta.com/wp-content/uploads/2007/09/mac-os-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14348" y="0"/>
            <a:ext cx="7772400" cy="1524000"/>
          </a:xfrm>
        </p:spPr>
        <p:txBody>
          <a:bodyPr/>
          <a:lstStyle/>
          <a:p>
            <a:r>
              <a:rPr lang="es-EC" dirty="0" smtClean="0"/>
              <a:t>Introducción</a:t>
            </a:r>
            <a:endParaRPr lang="es-EC" dirty="0"/>
          </a:p>
        </p:txBody>
      </p:sp>
      <p:sp>
        <p:nvSpPr>
          <p:cNvPr id="7" name="6 CuadroTexto"/>
          <p:cNvSpPr txBox="1"/>
          <p:nvPr/>
        </p:nvSpPr>
        <p:spPr>
          <a:xfrm>
            <a:off x="1000101" y="2714621"/>
            <a:ext cx="7215239" cy="1323439"/>
          </a:xfrm>
          <a:prstGeom prst="rect">
            <a:avLst/>
          </a:prstGeom>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2000" i="1" dirty="0" smtClean="0">
                <a:latin typeface="Lucida Sans Typewriter" pitchFamily="49" charset="0"/>
              </a:rPr>
              <a:t>El sistema operativo es el programa o software más importante de una computadora. Para que funcionen los demás programas cada computador de uso general debe tener un sistema operativo</a:t>
            </a:r>
            <a:endParaRPr lang="es-EC" sz="2000" i="1" dirty="0">
              <a:latin typeface="Lucida Sans Typewriter" pitchFamily="49" charset="0"/>
            </a:endParaRPr>
          </a:p>
        </p:txBody>
      </p:sp>
      <p:sp>
        <p:nvSpPr>
          <p:cNvPr id="8" name="7 CuadroTexto"/>
          <p:cNvSpPr txBox="1"/>
          <p:nvPr/>
        </p:nvSpPr>
        <p:spPr>
          <a:xfrm>
            <a:off x="357159" y="4143381"/>
            <a:ext cx="142876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dirty="0" smtClean="0"/>
              <a:t>Funciones.-</a:t>
            </a:r>
            <a:endParaRPr lang="es-EC" dirty="0"/>
          </a:p>
        </p:txBody>
      </p:sp>
      <p:sp>
        <p:nvSpPr>
          <p:cNvPr id="9" name="8 CuadroTexto"/>
          <p:cNvSpPr txBox="1"/>
          <p:nvPr/>
        </p:nvSpPr>
        <p:spPr>
          <a:xfrm>
            <a:off x="1071539" y="4786322"/>
            <a:ext cx="7286676" cy="1200329"/>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i="1" dirty="0" smtClean="0">
                <a:solidFill>
                  <a:srgbClr val="7030A0"/>
                </a:solidFill>
                <a:latin typeface="Verdana" pitchFamily="34" charset="0"/>
                <a:ea typeface="Verdana" pitchFamily="34" charset="0"/>
                <a:cs typeface="Verdana" pitchFamily="34" charset="0"/>
              </a:rPr>
              <a:t>Entre las funciones básicas tenemos el reconocimiento de la conexión del teclado, enviar información a la pantalla, no perder de vista archivos, directorios en el disco y controlar </a:t>
            </a:r>
            <a:r>
              <a:rPr lang="es-EC" i="1" dirty="0" err="1" smtClean="0">
                <a:solidFill>
                  <a:srgbClr val="7030A0"/>
                </a:solidFill>
                <a:latin typeface="Verdana" pitchFamily="34" charset="0"/>
                <a:ea typeface="Verdana" pitchFamily="34" charset="0"/>
                <a:cs typeface="Verdana" pitchFamily="34" charset="0"/>
              </a:rPr>
              <a:t>dispostivos</a:t>
            </a:r>
            <a:r>
              <a:rPr lang="es-EC" i="1" dirty="0" smtClean="0">
                <a:solidFill>
                  <a:srgbClr val="7030A0"/>
                </a:solidFill>
                <a:latin typeface="Verdana" pitchFamily="34" charset="0"/>
                <a:ea typeface="Verdana" pitchFamily="34" charset="0"/>
                <a:cs typeface="Verdana" pitchFamily="34" charset="0"/>
              </a:rPr>
              <a:t> - periféricos</a:t>
            </a:r>
            <a:endParaRPr lang="es-EC" i="1" dirty="0">
              <a:solidFill>
                <a:srgbClr val="7030A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2285984" y="285728"/>
            <a:ext cx="5000660" cy="523220"/>
          </a:xfrm>
          <a:prstGeom prst="rect">
            <a:avLst/>
          </a:prstGeom>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800" dirty="0" smtClean="0">
                <a:solidFill>
                  <a:schemeClr val="accent2"/>
                </a:solidFill>
              </a:rPr>
              <a:t>Versiones</a:t>
            </a:r>
            <a:endParaRPr lang="es-EC" sz="2800" dirty="0">
              <a:solidFill>
                <a:schemeClr val="accent2"/>
              </a:solidFill>
            </a:endParaRPr>
          </a:p>
        </p:txBody>
      </p:sp>
      <p:sp>
        <p:nvSpPr>
          <p:cNvPr id="3" name="2 Rectángulo"/>
          <p:cNvSpPr/>
          <p:nvPr/>
        </p:nvSpPr>
        <p:spPr>
          <a:xfrm>
            <a:off x="1000100" y="1000108"/>
            <a:ext cx="7429552" cy="1200329"/>
          </a:xfrm>
          <a:prstGeom prst="rect">
            <a:avLst/>
          </a:prstGeom>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solidFill>
                  <a:schemeClr val="accent3">
                    <a:lumMod val="75000"/>
                  </a:schemeClr>
                </a:solidFill>
              </a:rPr>
              <a:t>Los nombres de las versiones de Mac OS X tienen nombre de grandes felinos, por ejemplo: Mac OS X v10.6 es denominado "Snow </a:t>
            </a:r>
            <a:r>
              <a:rPr lang="es-EC" dirty="0" err="1" smtClean="0">
                <a:solidFill>
                  <a:schemeClr val="accent3">
                    <a:lumMod val="75000"/>
                  </a:schemeClr>
                </a:solidFill>
              </a:rPr>
              <a:t>Leopard</a:t>
            </a:r>
            <a:r>
              <a:rPr lang="es-EC" dirty="0" smtClean="0">
                <a:solidFill>
                  <a:schemeClr val="accent3">
                    <a:lumMod val="75000"/>
                  </a:schemeClr>
                </a:solidFill>
              </a:rPr>
              <a:t>". En Mac OS X, la X denota el 10 en número romano y se constituye en parte prominente de la identidad de la marca.</a:t>
            </a:r>
            <a:endParaRPr lang="es-EC" dirty="0">
              <a:solidFill>
                <a:schemeClr val="accent3">
                  <a:lumMod val="75000"/>
                </a:schemeClr>
              </a:solidFill>
            </a:endParaRPr>
          </a:p>
        </p:txBody>
      </p:sp>
      <p:graphicFrame>
        <p:nvGraphicFramePr>
          <p:cNvPr id="6" name="5 Tabla"/>
          <p:cNvGraphicFramePr>
            <a:graphicFrameLocks noGrp="1"/>
          </p:cNvGraphicFramePr>
          <p:nvPr/>
        </p:nvGraphicFramePr>
        <p:xfrm>
          <a:off x="642910" y="2428868"/>
          <a:ext cx="7786740" cy="4184880"/>
        </p:xfrm>
        <a:graphic>
          <a:graphicData uri="http://schemas.openxmlformats.org/drawingml/2006/table">
            <a:tbl>
              <a:tblPr>
                <a:tableStyleId>{0505E3EF-67EA-436B-97B2-0124C06EBD24}</a:tableStyleId>
              </a:tblPr>
              <a:tblGrid>
                <a:gridCol w="1557348"/>
                <a:gridCol w="1557348"/>
                <a:gridCol w="1557348"/>
                <a:gridCol w="1557348"/>
                <a:gridCol w="1557348"/>
              </a:tblGrid>
              <a:tr h="320944">
                <a:tc>
                  <a:txBody>
                    <a:bodyPr/>
                    <a:lstStyle/>
                    <a:p>
                      <a:pPr algn="ctr"/>
                      <a:r>
                        <a:rPr lang="es-EC" sz="1200" b="1" dirty="0">
                          <a:solidFill>
                            <a:schemeClr val="accent1">
                              <a:lumMod val="75000"/>
                            </a:schemeClr>
                          </a:solidFill>
                        </a:rPr>
                        <a:t>Versión</a:t>
                      </a:r>
                    </a:p>
                  </a:txBody>
                  <a:tcPr marL="34441" marR="34441" marT="17220" marB="17220" anchor="ctr"/>
                </a:tc>
                <a:tc>
                  <a:txBody>
                    <a:bodyPr/>
                    <a:lstStyle/>
                    <a:p>
                      <a:pPr algn="ctr"/>
                      <a:r>
                        <a:rPr lang="es-EC" sz="1200" b="1">
                          <a:solidFill>
                            <a:schemeClr val="accent1">
                              <a:lumMod val="75000"/>
                            </a:schemeClr>
                          </a:solidFill>
                        </a:rPr>
                        <a:t>Nombre en código</a:t>
                      </a:r>
                    </a:p>
                  </a:txBody>
                  <a:tcPr marL="34441" marR="34441" marT="17220" marB="17220" anchor="ctr"/>
                </a:tc>
                <a:tc>
                  <a:txBody>
                    <a:bodyPr/>
                    <a:lstStyle/>
                    <a:p>
                      <a:pPr algn="ctr"/>
                      <a:r>
                        <a:rPr lang="es-EC" sz="1200" b="1" dirty="0">
                          <a:solidFill>
                            <a:schemeClr val="accent1">
                              <a:lumMod val="75000"/>
                            </a:schemeClr>
                          </a:solidFill>
                        </a:rPr>
                        <a:t>Anuncio</a:t>
                      </a:r>
                    </a:p>
                  </a:txBody>
                  <a:tcPr marL="34441" marR="34441" marT="17220" marB="17220" anchor="ctr"/>
                </a:tc>
                <a:tc>
                  <a:txBody>
                    <a:bodyPr/>
                    <a:lstStyle/>
                    <a:p>
                      <a:pPr algn="ctr"/>
                      <a:r>
                        <a:rPr lang="es-EC" sz="1200" b="1" dirty="0">
                          <a:solidFill>
                            <a:schemeClr val="accent1">
                              <a:lumMod val="75000"/>
                            </a:schemeClr>
                          </a:solidFill>
                        </a:rPr>
                        <a:t>Presentación</a:t>
                      </a:r>
                    </a:p>
                  </a:txBody>
                  <a:tcPr marL="34441" marR="34441" marT="17220" marB="17220" anchor="ctr"/>
                </a:tc>
                <a:tc>
                  <a:txBody>
                    <a:bodyPr/>
                    <a:lstStyle/>
                    <a:p>
                      <a:pPr algn="ctr"/>
                      <a:r>
                        <a:rPr lang="es-EC" sz="1200" b="1">
                          <a:solidFill>
                            <a:schemeClr val="accent1">
                              <a:lumMod val="75000"/>
                            </a:schemeClr>
                          </a:solidFill>
                        </a:rPr>
                        <a:t>Versión más reciente</a:t>
                      </a:r>
                    </a:p>
                  </a:txBody>
                  <a:tcPr marL="34441" marR="34441" marT="17220" marB="17220" anchor="ctr"/>
                </a:tc>
              </a:tr>
              <a:tr h="320944">
                <a:tc>
                  <a:txBody>
                    <a:bodyPr/>
                    <a:lstStyle/>
                    <a:p>
                      <a:r>
                        <a:rPr lang="pt-BR" sz="1200" b="1" u="none" strike="noStrike" dirty="0">
                          <a:solidFill>
                            <a:schemeClr val="accent1">
                              <a:lumMod val="75000"/>
                            </a:schemeClr>
                          </a:solidFill>
                        </a:rPr>
                        <a:t>Mac OS X Server 1.0</a:t>
                      </a:r>
                      <a:endParaRPr lang="pt-BR"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Hera</a:t>
                      </a:r>
                    </a:p>
                  </a:txBody>
                  <a:tcPr marL="34441" marR="34441" marT="17220" marB="17220" anchor="ctr"/>
                </a:tc>
                <a:tc>
                  <a:txBody>
                    <a:bodyPr/>
                    <a:lstStyle/>
                    <a:p>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16 de marzo de 1999</a:t>
                      </a:r>
                    </a:p>
                  </a:txBody>
                  <a:tcPr marL="34441" marR="34441" marT="17220" marB="17220" anchor="ctr"/>
                </a:tc>
                <a:tc>
                  <a:txBody>
                    <a:bodyPr/>
                    <a:lstStyle/>
                    <a:p>
                      <a:r>
                        <a:rPr lang="es-EC" sz="1200" b="1">
                          <a:solidFill>
                            <a:schemeClr val="accent1">
                              <a:lumMod val="75000"/>
                            </a:schemeClr>
                          </a:solidFill>
                        </a:rPr>
                        <a:t>1.2v3 (27 de octubre de 2000)</a:t>
                      </a:r>
                    </a:p>
                  </a:txBody>
                  <a:tcPr marL="34441" marR="34441" marT="17220" marB="17220" anchor="ctr"/>
                </a:tc>
              </a:tr>
              <a:tr h="320944">
                <a:tc>
                  <a:txBody>
                    <a:bodyPr/>
                    <a:lstStyle/>
                    <a:p>
                      <a:r>
                        <a:rPr lang="es-EC" sz="1200" b="1" u="none" strike="noStrike" dirty="0">
                          <a:solidFill>
                            <a:schemeClr val="accent1">
                              <a:lumMod val="75000"/>
                            </a:schemeClr>
                          </a:solidFill>
                        </a:rPr>
                        <a:t>Beta pública</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Kodiak</a:t>
                      </a:r>
                    </a:p>
                  </a:txBody>
                  <a:tcPr marL="34441" marR="34441" marT="17220" marB="17220" anchor="ctr"/>
                </a:tc>
                <a:tc>
                  <a:txBody>
                    <a:bodyPr/>
                    <a:lstStyle/>
                    <a:p>
                      <a:endParaRPr lang="es-EC" sz="1200" b="1">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13 de septiembre de 2000</a:t>
                      </a:r>
                    </a:p>
                  </a:txBody>
                  <a:tcPr marL="34441" marR="34441" marT="17220" marB="17220" anchor="ctr"/>
                </a:tc>
                <a:tc>
                  <a:txBody>
                    <a:bodyPr/>
                    <a:lstStyle/>
                    <a:p>
                      <a:endParaRPr lang="es-EC" sz="1200" b="1">
                        <a:solidFill>
                          <a:schemeClr val="accent1">
                            <a:lumMod val="75000"/>
                          </a:schemeClr>
                        </a:solidFill>
                      </a:endParaRPr>
                    </a:p>
                  </a:txBody>
                  <a:tcPr marL="34441" marR="34441" marT="17220" marB="17220" anchor="ctr"/>
                </a:tc>
              </a:tr>
              <a:tr h="320944">
                <a:tc>
                  <a:txBody>
                    <a:bodyPr/>
                    <a:lstStyle/>
                    <a:p>
                      <a:r>
                        <a:rPr lang="es-EC" sz="1200" b="1" u="none" strike="noStrike" dirty="0">
                          <a:solidFill>
                            <a:schemeClr val="accent1">
                              <a:lumMod val="75000"/>
                            </a:schemeClr>
                          </a:solidFill>
                        </a:rPr>
                        <a:t>10.0</a:t>
                      </a:r>
                      <a:endParaRPr lang="es-EC" sz="1200" b="1" dirty="0">
                        <a:solidFill>
                          <a:schemeClr val="accent1">
                            <a:lumMod val="75000"/>
                          </a:schemeClr>
                        </a:solidFill>
                      </a:endParaRPr>
                    </a:p>
                  </a:txBody>
                  <a:tcPr marL="34441" marR="34441" marT="17220" marB="17220" anchor="ctr"/>
                </a:tc>
                <a:tc>
                  <a:txBody>
                    <a:bodyPr/>
                    <a:lstStyle/>
                    <a:p>
                      <a:r>
                        <a:rPr lang="es-EC" sz="1200" b="1" dirty="0" err="1">
                          <a:solidFill>
                            <a:schemeClr val="accent1">
                              <a:lumMod val="75000"/>
                            </a:schemeClr>
                          </a:solidFill>
                        </a:rPr>
                        <a:t>Cheetah</a:t>
                      </a:r>
                      <a:endParaRPr lang="es-EC" sz="1200" b="1" dirty="0">
                        <a:solidFill>
                          <a:schemeClr val="accent1">
                            <a:lumMod val="75000"/>
                          </a:schemeClr>
                        </a:solidFill>
                      </a:endParaRPr>
                    </a:p>
                  </a:txBody>
                  <a:tcPr marL="34441" marR="34441" marT="17220" marB="17220" anchor="ctr"/>
                </a:tc>
                <a:tc>
                  <a:txBody>
                    <a:bodyPr/>
                    <a:lstStyle/>
                    <a:p>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24 de marzo de 2001</a:t>
                      </a:r>
                    </a:p>
                  </a:txBody>
                  <a:tcPr marL="34441" marR="34441" marT="17220" marB="17220" anchor="ctr"/>
                </a:tc>
                <a:tc>
                  <a:txBody>
                    <a:bodyPr/>
                    <a:lstStyle/>
                    <a:p>
                      <a:r>
                        <a:rPr lang="es-EC" sz="1200" b="1">
                          <a:solidFill>
                            <a:schemeClr val="accent1">
                              <a:lumMod val="75000"/>
                            </a:schemeClr>
                          </a:solidFill>
                        </a:rPr>
                        <a:t>10.0.4 (22 de junio de 2001)</a:t>
                      </a:r>
                    </a:p>
                  </a:txBody>
                  <a:tcPr marL="34441" marR="34441" marT="17220" marB="17220" anchor="ctr"/>
                </a:tc>
              </a:tr>
              <a:tr h="320944">
                <a:tc>
                  <a:txBody>
                    <a:bodyPr/>
                    <a:lstStyle/>
                    <a:p>
                      <a:r>
                        <a:rPr lang="es-EC" sz="1200" b="1" u="none" strike="noStrike" dirty="0">
                          <a:solidFill>
                            <a:schemeClr val="accent1">
                              <a:lumMod val="75000"/>
                            </a:schemeClr>
                          </a:solidFill>
                        </a:rPr>
                        <a:t>10.1</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Puma</a:t>
                      </a:r>
                    </a:p>
                  </a:txBody>
                  <a:tcPr marL="34441" marR="34441" marT="17220" marB="17220" anchor="ctr"/>
                </a:tc>
                <a:tc>
                  <a:txBody>
                    <a:bodyPr/>
                    <a:lstStyle/>
                    <a:p>
                      <a:r>
                        <a:rPr lang="es-EC" sz="1200" b="1" dirty="0">
                          <a:solidFill>
                            <a:schemeClr val="accent1">
                              <a:lumMod val="75000"/>
                            </a:schemeClr>
                          </a:solidFill>
                        </a:rPr>
                        <a:t>18 de julio de </a:t>
                      </a:r>
                      <a:r>
                        <a:rPr lang="es-EC" sz="1200" b="1" dirty="0" smtClean="0">
                          <a:solidFill>
                            <a:schemeClr val="accent1">
                              <a:lumMod val="75000"/>
                            </a:schemeClr>
                          </a:solidFill>
                        </a:rPr>
                        <a:t>2001</a:t>
                      </a:r>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25 de septiembre de 2001</a:t>
                      </a:r>
                    </a:p>
                  </a:txBody>
                  <a:tcPr marL="34441" marR="34441" marT="17220" marB="17220" anchor="ctr"/>
                </a:tc>
                <a:tc>
                  <a:txBody>
                    <a:bodyPr/>
                    <a:lstStyle/>
                    <a:p>
                      <a:r>
                        <a:rPr lang="es-EC" sz="1200" b="1">
                          <a:solidFill>
                            <a:schemeClr val="accent1">
                              <a:lumMod val="75000"/>
                            </a:schemeClr>
                          </a:solidFill>
                        </a:rPr>
                        <a:t>10.1.5 (6 de junio de 2002)</a:t>
                      </a:r>
                    </a:p>
                  </a:txBody>
                  <a:tcPr marL="34441" marR="34441" marT="17220" marB="17220" anchor="ctr"/>
                </a:tc>
              </a:tr>
              <a:tr h="320944">
                <a:tc>
                  <a:txBody>
                    <a:bodyPr/>
                    <a:lstStyle/>
                    <a:p>
                      <a:r>
                        <a:rPr lang="es-EC" sz="1200" b="1" u="none" strike="noStrike" dirty="0">
                          <a:solidFill>
                            <a:schemeClr val="accent1">
                              <a:lumMod val="75000"/>
                            </a:schemeClr>
                          </a:solidFill>
                        </a:rPr>
                        <a:t>10.2</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Jaguar</a:t>
                      </a:r>
                    </a:p>
                  </a:txBody>
                  <a:tcPr marL="34441" marR="34441" marT="17220" marB="17220" anchor="ctr"/>
                </a:tc>
                <a:tc>
                  <a:txBody>
                    <a:bodyPr/>
                    <a:lstStyle/>
                    <a:p>
                      <a:r>
                        <a:rPr lang="es-EC" sz="1200" b="1" dirty="0">
                          <a:solidFill>
                            <a:schemeClr val="accent1">
                              <a:lumMod val="75000"/>
                            </a:schemeClr>
                          </a:solidFill>
                        </a:rPr>
                        <a:t>6 de mayo de </a:t>
                      </a:r>
                      <a:r>
                        <a:rPr lang="es-EC" sz="1200" b="1" dirty="0" smtClean="0">
                          <a:solidFill>
                            <a:schemeClr val="accent1">
                              <a:lumMod val="75000"/>
                            </a:schemeClr>
                          </a:solidFill>
                        </a:rPr>
                        <a:t>2002</a:t>
                      </a:r>
                      <a:endParaRPr lang="es-EC" sz="1200" b="1" dirty="0">
                        <a:solidFill>
                          <a:schemeClr val="accent1">
                            <a:lumMod val="75000"/>
                          </a:schemeClr>
                        </a:solidFill>
                      </a:endParaRPr>
                    </a:p>
                  </a:txBody>
                  <a:tcPr marL="34441" marR="34441" marT="17220" marB="17220" anchor="ctr"/>
                </a:tc>
                <a:tc>
                  <a:txBody>
                    <a:bodyPr/>
                    <a:lstStyle/>
                    <a:p>
                      <a:r>
                        <a:rPr lang="pt-BR" sz="1200" b="1">
                          <a:solidFill>
                            <a:schemeClr val="accent1">
                              <a:lumMod val="75000"/>
                            </a:schemeClr>
                          </a:solidFill>
                        </a:rPr>
                        <a:t>24 de agosto de 2002</a:t>
                      </a:r>
                    </a:p>
                  </a:txBody>
                  <a:tcPr marL="34441" marR="34441" marT="17220" marB="17220" anchor="ctr"/>
                </a:tc>
                <a:tc>
                  <a:txBody>
                    <a:bodyPr/>
                    <a:lstStyle/>
                    <a:p>
                      <a:r>
                        <a:rPr lang="es-EC" sz="1200" b="1">
                          <a:solidFill>
                            <a:schemeClr val="accent1">
                              <a:lumMod val="75000"/>
                            </a:schemeClr>
                          </a:solidFill>
                        </a:rPr>
                        <a:t>10.2.8 (3 de octubre de 2003)</a:t>
                      </a:r>
                    </a:p>
                  </a:txBody>
                  <a:tcPr marL="34441" marR="34441" marT="17220" marB="17220" anchor="ctr"/>
                </a:tc>
              </a:tr>
              <a:tr h="320944">
                <a:tc>
                  <a:txBody>
                    <a:bodyPr/>
                    <a:lstStyle/>
                    <a:p>
                      <a:r>
                        <a:rPr lang="es-EC" sz="1200" b="1" u="none" strike="noStrike" dirty="0">
                          <a:solidFill>
                            <a:schemeClr val="accent1">
                              <a:lumMod val="75000"/>
                            </a:schemeClr>
                          </a:solidFill>
                        </a:rPr>
                        <a:t>10.3</a:t>
                      </a:r>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Panther</a:t>
                      </a:r>
                    </a:p>
                  </a:txBody>
                  <a:tcPr marL="34441" marR="34441" marT="17220" marB="17220" anchor="ctr"/>
                </a:tc>
                <a:tc>
                  <a:txBody>
                    <a:bodyPr/>
                    <a:lstStyle/>
                    <a:p>
                      <a:r>
                        <a:rPr lang="es-EC" sz="1200" b="1" dirty="0">
                          <a:solidFill>
                            <a:schemeClr val="accent1">
                              <a:lumMod val="75000"/>
                            </a:schemeClr>
                          </a:solidFill>
                        </a:rPr>
                        <a:t>23 de junio de </a:t>
                      </a:r>
                      <a:r>
                        <a:rPr lang="es-EC" sz="1200" b="1" dirty="0" smtClean="0">
                          <a:solidFill>
                            <a:schemeClr val="accent1">
                              <a:lumMod val="75000"/>
                            </a:schemeClr>
                          </a:solidFill>
                        </a:rPr>
                        <a:t>2003</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24 de octubre de 2003</a:t>
                      </a:r>
                    </a:p>
                  </a:txBody>
                  <a:tcPr marL="34441" marR="34441" marT="17220" marB="17220" anchor="ctr"/>
                </a:tc>
                <a:tc>
                  <a:txBody>
                    <a:bodyPr/>
                    <a:lstStyle/>
                    <a:p>
                      <a:r>
                        <a:rPr lang="es-EC" sz="1200" b="1">
                          <a:solidFill>
                            <a:schemeClr val="accent1">
                              <a:lumMod val="75000"/>
                            </a:schemeClr>
                          </a:solidFill>
                        </a:rPr>
                        <a:t>10.3.9 (15 de abril de 2005)</a:t>
                      </a:r>
                    </a:p>
                  </a:txBody>
                  <a:tcPr marL="34441" marR="34441" marT="17220" marB="17220" anchor="ctr"/>
                </a:tc>
              </a:tr>
              <a:tr h="467606">
                <a:tc>
                  <a:txBody>
                    <a:bodyPr/>
                    <a:lstStyle/>
                    <a:p>
                      <a:r>
                        <a:rPr lang="es-EC" sz="1200" b="1" u="none" strike="noStrike" dirty="0">
                          <a:solidFill>
                            <a:schemeClr val="accent1">
                              <a:lumMod val="75000"/>
                            </a:schemeClr>
                          </a:solidFill>
                        </a:rPr>
                        <a:t>10.4</a:t>
                      </a:r>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Tiger</a:t>
                      </a:r>
                    </a:p>
                  </a:txBody>
                  <a:tcPr marL="34441" marR="34441" marT="17220" marB="17220" anchor="ctr"/>
                </a:tc>
                <a:tc>
                  <a:txBody>
                    <a:bodyPr/>
                    <a:lstStyle/>
                    <a:p>
                      <a:r>
                        <a:rPr lang="es-EC" sz="1200" b="1" dirty="0">
                          <a:solidFill>
                            <a:schemeClr val="accent1">
                              <a:lumMod val="75000"/>
                            </a:schemeClr>
                          </a:solidFill>
                        </a:rPr>
                        <a:t>4 de mayo de </a:t>
                      </a:r>
                      <a:r>
                        <a:rPr lang="es-EC" sz="1200" b="1" dirty="0" smtClean="0">
                          <a:solidFill>
                            <a:schemeClr val="accent1">
                              <a:lumMod val="75000"/>
                            </a:schemeClr>
                          </a:solidFill>
                        </a:rPr>
                        <a:t>2004</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29 de abril de 2005</a:t>
                      </a:r>
                    </a:p>
                  </a:txBody>
                  <a:tcPr marL="34441" marR="34441" marT="17220" marB="17220" anchor="ctr"/>
                </a:tc>
                <a:tc>
                  <a:txBody>
                    <a:bodyPr/>
                    <a:lstStyle/>
                    <a:p>
                      <a:r>
                        <a:rPr lang="es-EC" sz="1200" b="1">
                          <a:solidFill>
                            <a:schemeClr val="accent1">
                              <a:lumMod val="75000"/>
                            </a:schemeClr>
                          </a:solidFill>
                        </a:rPr>
                        <a:t>10.4.11 (14 de noviembre de 2007)</a:t>
                      </a:r>
                    </a:p>
                  </a:txBody>
                  <a:tcPr marL="34441" marR="34441" marT="17220" marB="17220" anchor="ctr"/>
                </a:tc>
              </a:tr>
              <a:tr h="320944">
                <a:tc>
                  <a:txBody>
                    <a:bodyPr/>
                    <a:lstStyle/>
                    <a:p>
                      <a:r>
                        <a:rPr lang="es-EC" sz="1200" b="1" u="none" strike="noStrike" dirty="0">
                          <a:solidFill>
                            <a:schemeClr val="accent1">
                              <a:lumMod val="75000"/>
                            </a:schemeClr>
                          </a:solidFill>
                        </a:rPr>
                        <a:t>10.5</a:t>
                      </a:r>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Leopard</a:t>
                      </a:r>
                    </a:p>
                  </a:txBody>
                  <a:tcPr marL="34441" marR="34441" marT="17220" marB="17220" anchor="ctr"/>
                </a:tc>
                <a:tc>
                  <a:txBody>
                    <a:bodyPr/>
                    <a:lstStyle/>
                    <a:p>
                      <a:r>
                        <a:rPr lang="es-EC" sz="1200" b="1" dirty="0">
                          <a:solidFill>
                            <a:schemeClr val="accent1">
                              <a:lumMod val="75000"/>
                            </a:schemeClr>
                          </a:solidFill>
                        </a:rPr>
                        <a:t>26 de junio de </a:t>
                      </a:r>
                      <a:r>
                        <a:rPr lang="es-EC" sz="1200" b="1" dirty="0" smtClean="0">
                          <a:solidFill>
                            <a:schemeClr val="accent1">
                              <a:lumMod val="75000"/>
                            </a:schemeClr>
                          </a:solidFill>
                        </a:rPr>
                        <a:t>2006</a:t>
                      </a:r>
                      <a:endParaRPr lang="es-EC" sz="1200" b="1" dirty="0">
                        <a:solidFill>
                          <a:schemeClr val="accent1">
                            <a:lumMod val="75000"/>
                          </a:schemeClr>
                        </a:solidFill>
                      </a:endParaRPr>
                    </a:p>
                  </a:txBody>
                  <a:tcPr marL="34441" marR="34441" marT="17220" marB="17220" anchor="ctr"/>
                </a:tc>
                <a:tc>
                  <a:txBody>
                    <a:bodyPr/>
                    <a:lstStyle/>
                    <a:p>
                      <a:r>
                        <a:rPr lang="es-EC" sz="1200" b="1" dirty="0">
                          <a:solidFill>
                            <a:schemeClr val="accent1">
                              <a:lumMod val="75000"/>
                            </a:schemeClr>
                          </a:solidFill>
                        </a:rPr>
                        <a:t>26 de octubre de 2007</a:t>
                      </a:r>
                    </a:p>
                  </a:txBody>
                  <a:tcPr marL="34441" marR="34441" marT="17220" marB="17220" anchor="ctr"/>
                </a:tc>
                <a:tc>
                  <a:txBody>
                    <a:bodyPr/>
                    <a:lstStyle/>
                    <a:p>
                      <a:r>
                        <a:rPr lang="pt-BR" sz="1200" b="1">
                          <a:solidFill>
                            <a:schemeClr val="accent1">
                              <a:lumMod val="75000"/>
                            </a:schemeClr>
                          </a:solidFill>
                        </a:rPr>
                        <a:t>10.5.8 (5 de agosto de 2009)</a:t>
                      </a:r>
                    </a:p>
                  </a:txBody>
                  <a:tcPr marL="34441" marR="34441" marT="17220" marB="17220" anchor="ctr"/>
                </a:tc>
              </a:tr>
              <a:tr h="320944">
                <a:tc>
                  <a:txBody>
                    <a:bodyPr/>
                    <a:lstStyle/>
                    <a:p>
                      <a:r>
                        <a:rPr lang="es-EC" sz="1200" b="1" u="none" strike="noStrike" dirty="0" smtClean="0">
                          <a:solidFill>
                            <a:schemeClr val="accent1">
                              <a:lumMod val="75000"/>
                            </a:schemeClr>
                          </a:solidFill>
                        </a:rPr>
                        <a:t>10.6</a:t>
                      </a:r>
                    </a:p>
                    <a:p>
                      <a:endParaRPr lang="es-EC" sz="1200" b="1" dirty="0">
                        <a:solidFill>
                          <a:schemeClr val="accent1">
                            <a:lumMod val="75000"/>
                          </a:schemeClr>
                        </a:solidFill>
                      </a:endParaRPr>
                    </a:p>
                  </a:txBody>
                  <a:tcPr marL="34441" marR="34441" marT="17220" marB="17220" anchor="ctr"/>
                </a:tc>
                <a:tc>
                  <a:txBody>
                    <a:bodyPr/>
                    <a:lstStyle/>
                    <a:p>
                      <a:r>
                        <a:rPr lang="es-EC" sz="1200" b="1">
                          <a:solidFill>
                            <a:schemeClr val="accent1">
                              <a:lumMod val="75000"/>
                            </a:schemeClr>
                          </a:solidFill>
                        </a:rPr>
                        <a:t>Snow Leopard</a:t>
                      </a:r>
                    </a:p>
                  </a:txBody>
                  <a:tcPr marL="34441" marR="34441" marT="17220" marB="17220" anchor="ctr"/>
                </a:tc>
                <a:tc>
                  <a:txBody>
                    <a:bodyPr/>
                    <a:lstStyle/>
                    <a:p>
                      <a:r>
                        <a:rPr lang="es-EC" sz="1200" b="1" dirty="0">
                          <a:solidFill>
                            <a:schemeClr val="accent1">
                              <a:lumMod val="75000"/>
                            </a:schemeClr>
                          </a:solidFill>
                        </a:rPr>
                        <a:t>9 de junio de </a:t>
                      </a:r>
                      <a:r>
                        <a:rPr lang="es-EC" sz="1200" b="1" dirty="0" smtClean="0">
                          <a:solidFill>
                            <a:schemeClr val="accent1">
                              <a:lumMod val="75000"/>
                            </a:schemeClr>
                          </a:solidFill>
                        </a:rPr>
                        <a:t>2008</a:t>
                      </a:r>
                      <a:endParaRPr lang="es-EC" sz="1200" b="1" dirty="0">
                        <a:solidFill>
                          <a:schemeClr val="accent1">
                            <a:lumMod val="75000"/>
                          </a:schemeClr>
                        </a:solidFill>
                      </a:endParaRPr>
                    </a:p>
                  </a:txBody>
                  <a:tcPr marL="34441" marR="34441" marT="17220" marB="17220" anchor="ctr"/>
                </a:tc>
                <a:tc>
                  <a:txBody>
                    <a:bodyPr/>
                    <a:lstStyle/>
                    <a:p>
                      <a:r>
                        <a:rPr lang="pt-BR" sz="1200" b="1" dirty="0">
                          <a:solidFill>
                            <a:schemeClr val="accent1">
                              <a:lumMod val="75000"/>
                            </a:schemeClr>
                          </a:solidFill>
                        </a:rPr>
                        <a:t>28 de agosto de 2009</a:t>
                      </a:r>
                    </a:p>
                  </a:txBody>
                  <a:tcPr marL="34441" marR="34441" marT="17220" marB="17220" anchor="ctr"/>
                </a:tc>
                <a:tc>
                  <a:txBody>
                    <a:bodyPr/>
                    <a:lstStyle/>
                    <a:p>
                      <a:r>
                        <a:rPr lang="es-EC" sz="1200" b="1" dirty="0">
                          <a:solidFill>
                            <a:schemeClr val="accent1">
                              <a:lumMod val="75000"/>
                            </a:schemeClr>
                          </a:solidFill>
                        </a:rPr>
                        <a:t>10.6.3 (29 de marzo de 2010)</a:t>
                      </a:r>
                    </a:p>
                  </a:txBody>
                  <a:tcPr marL="34441" marR="34441" marT="17220" marB="1722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indows.png"/>
          <p:cNvPicPr>
            <a:picLocks noChangeAspect="1" noChangeArrowheads="1"/>
          </p:cNvPicPr>
          <p:nvPr/>
        </p:nvPicPr>
        <p:blipFill>
          <a:blip r:embed="rId2" cstate="print"/>
          <a:srcRect/>
          <a:stretch>
            <a:fillRect/>
          </a:stretch>
        </p:blipFill>
        <p:spPr bwMode="auto">
          <a:xfrm>
            <a:off x="3571868" y="714356"/>
            <a:ext cx="2071703" cy="2071702"/>
          </a:xfrm>
          <a:prstGeom prst="rect">
            <a:avLst/>
          </a:prstGeom>
          <a:noFill/>
        </p:spPr>
      </p:pic>
      <p:sp>
        <p:nvSpPr>
          <p:cNvPr id="3" name="2 CuadroTexto"/>
          <p:cNvSpPr txBox="1"/>
          <p:nvPr/>
        </p:nvSpPr>
        <p:spPr>
          <a:xfrm>
            <a:off x="1857356" y="3214686"/>
            <a:ext cx="5929354" cy="707886"/>
          </a:xfrm>
          <a:prstGeom prst="rect">
            <a:avLst/>
          </a:prstGeom>
          <a:effectLst>
            <a:outerShdw blurRad="50800" dist="38100" dir="5400000" algn="t" rotWithShape="0">
              <a:prstClr val="black">
                <a:alpha val="40000"/>
              </a:prstClr>
            </a:outerShdw>
            <a:reflection blurRad="6350" stA="50000" endA="300" endPos="55000" dir="5400000" sy="-100000" algn="bl" rotWithShape="0"/>
          </a:effectLst>
          <a:scene3d>
            <a:camera prst="perspectiveContrastingRightFacing"/>
            <a:lightRig rig="threePt" dir="t"/>
          </a:scene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C" sz="4000" dirty="0" smtClean="0">
                <a:solidFill>
                  <a:schemeClr val="bg1"/>
                </a:solidFill>
              </a:rPr>
              <a:t>Windows SO</a:t>
            </a:r>
            <a:endParaRPr lang="es-EC" sz="40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077200" cy="1143000"/>
          </a:xfrm>
        </p:spPr>
        <p:txBody>
          <a:bodyPr/>
          <a:lstStyle/>
          <a:p>
            <a:r>
              <a:rPr lang="es-ES" dirty="0"/>
              <a:t>Los sistemas operativos Windows</a:t>
            </a:r>
          </a:p>
        </p:txBody>
      </p:sp>
      <p:sp>
        <p:nvSpPr>
          <p:cNvPr id="5123" name="Rectangle 3"/>
          <p:cNvSpPr>
            <a:spLocks noGrp="1" noChangeArrowheads="1"/>
          </p:cNvSpPr>
          <p:nvPr>
            <p:ph type="body" idx="1"/>
          </p:nvPr>
        </p:nvSpPr>
        <p:spPr>
          <a:xfrm>
            <a:off x="685800" y="1828800"/>
            <a:ext cx="7772400" cy="2362200"/>
          </a:xfrm>
        </p:spPr>
        <p:txBody>
          <a:bodyPr/>
          <a:lstStyle/>
          <a:p>
            <a:r>
              <a:rPr lang="es-ES" dirty="0"/>
              <a:t>Los diferentes Windows (95, 98, 2000, </a:t>
            </a:r>
            <a:r>
              <a:rPr lang="es-ES" dirty="0" err="1"/>
              <a:t>Milenium</a:t>
            </a:r>
            <a:r>
              <a:rPr lang="es-ES" dirty="0"/>
              <a:t>, XP) son sistemas que presentan ante la persona que los usa diferentes “ventanas” (de ahí su nombre) en la pantalla del ordenador. </a:t>
            </a:r>
          </a:p>
          <a:p>
            <a:r>
              <a:rPr lang="es-ES" dirty="0"/>
              <a:t>A través de esas ventanas se puede ver y actuar con los programas y los dispositivos.</a:t>
            </a:r>
          </a:p>
        </p:txBody>
      </p:sp>
      <p:pic>
        <p:nvPicPr>
          <p:cNvPr id="5124" name="Picture 4" descr="C:\Documents and Settings\Virgilio\Mis documentos\Mis imágenes\Unidades didácticas\escaneadas y de Internet\Windows 2000.jpg"/>
          <p:cNvPicPr>
            <a:picLocks noChangeAspect="1" noChangeArrowheads="1"/>
          </p:cNvPicPr>
          <p:nvPr/>
        </p:nvPicPr>
        <p:blipFill>
          <a:blip r:embed="rId2" cstate="print"/>
          <a:srcRect/>
          <a:stretch>
            <a:fillRect/>
          </a:stretch>
        </p:blipFill>
        <p:spPr bwMode="auto">
          <a:xfrm>
            <a:off x="4500562" y="4857760"/>
            <a:ext cx="1181100" cy="1447800"/>
          </a:xfrm>
          <a:prstGeom prst="rect">
            <a:avLst/>
          </a:prstGeom>
          <a:noFill/>
        </p:spPr>
      </p:pic>
      <p:pic>
        <p:nvPicPr>
          <p:cNvPr id="5125" name="Picture 5" descr="C:\Documents and Settings\Virgilio\Mis documentos\Mis imágenes\Unidades didácticas\escaneadas y de Internet\Xp.jpg"/>
          <p:cNvPicPr>
            <a:picLocks noChangeAspect="1" noChangeArrowheads="1"/>
          </p:cNvPicPr>
          <p:nvPr/>
        </p:nvPicPr>
        <p:blipFill>
          <a:blip r:embed="rId3" cstate="print"/>
          <a:srcRect/>
          <a:stretch>
            <a:fillRect/>
          </a:stretch>
        </p:blipFill>
        <p:spPr bwMode="auto">
          <a:xfrm>
            <a:off x="7572396" y="4929198"/>
            <a:ext cx="1152525" cy="1447800"/>
          </a:xfrm>
          <a:prstGeom prst="rect">
            <a:avLst/>
          </a:prstGeom>
          <a:noFill/>
        </p:spPr>
      </p:pic>
      <p:pic>
        <p:nvPicPr>
          <p:cNvPr id="5126" name="Picture 6" descr="C:\Documents and Settings\Virgilio\Mis documentos\Mis imágenes\Unidades didácticas\escaneadas y de Internet\Win 95.jpg"/>
          <p:cNvPicPr>
            <a:picLocks noChangeAspect="1" noChangeArrowheads="1"/>
          </p:cNvPicPr>
          <p:nvPr/>
        </p:nvPicPr>
        <p:blipFill>
          <a:blip r:embed="rId4" cstate="print"/>
          <a:srcRect/>
          <a:stretch>
            <a:fillRect/>
          </a:stretch>
        </p:blipFill>
        <p:spPr bwMode="auto">
          <a:xfrm>
            <a:off x="857224" y="4786322"/>
            <a:ext cx="1255712" cy="1524000"/>
          </a:xfrm>
          <a:prstGeom prst="rect">
            <a:avLst/>
          </a:prstGeom>
          <a:noFill/>
        </p:spPr>
      </p:pic>
      <p:pic>
        <p:nvPicPr>
          <p:cNvPr id="5127" name="Picture 7" descr="C:\Documents and Settings\Virgilio\Mis documentos\Mis imágenes\Unidades didácticas\escaneadas y de Internet\Win 98.jpg"/>
          <p:cNvPicPr>
            <a:picLocks noChangeAspect="1" noChangeArrowheads="1"/>
          </p:cNvPicPr>
          <p:nvPr/>
        </p:nvPicPr>
        <p:blipFill>
          <a:blip r:embed="rId5" cstate="print"/>
          <a:srcRect/>
          <a:stretch>
            <a:fillRect/>
          </a:stretch>
        </p:blipFill>
        <p:spPr bwMode="auto">
          <a:xfrm>
            <a:off x="2714612" y="4857760"/>
            <a:ext cx="1179512" cy="1447800"/>
          </a:xfrm>
          <a:prstGeom prst="rect">
            <a:avLst/>
          </a:prstGeom>
          <a:noFill/>
        </p:spPr>
      </p:pic>
      <p:pic>
        <p:nvPicPr>
          <p:cNvPr id="5128" name="Picture 8" descr="C:\Documents and Settings\Virgilio\Mis documentos\Mis imágenes\Unidades didácticas\escaneadas y de Internet\win Me.jpg"/>
          <p:cNvPicPr>
            <a:picLocks noChangeAspect="1" noChangeArrowheads="1"/>
          </p:cNvPicPr>
          <p:nvPr/>
        </p:nvPicPr>
        <p:blipFill>
          <a:blip r:embed="rId6" cstate="print"/>
          <a:srcRect/>
          <a:stretch>
            <a:fillRect/>
          </a:stretch>
        </p:blipFill>
        <p:spPr bwMode="auto">
          <a:xfrm>
            <a:off x="6000760" y="4929198"/>
            <a:ext cx="1295400" cy="14478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76400" y="0"/>
            <a:ext cx="7467600" cy="1143000"/>
          </a:xfrm>
        </p:spPr>
        <p:txBody>
          <a:bodyPr/>
          <a:lstStyle/>
          <a:p>
            <a:r>
              <a:rPr lang="es-ES_tradnl" dirty="0"/>
              <a:t>Windows</a:t>
            </a:r>
            <a:endParaRPr lang="es-ES" dirty="0"/>
          </a:p>
        </p:txBody>
      </p:sp>
      <p:sp>
        <p:nvSpPr>
          <p:cNvPr id="28675" name="Rectangle 3"/>
          <p:cNvSpPr>
            <a:spLocks noGrp="1" noChangeArrowheads="1"/>
          </p:cNvSpPr>
          <p:nvPr>
            <p:ph type="body" idx="1"/>
          </p:nvPr>
        </p:nvSpPr>
        <p:spPr>
          <a:xfrm>
            <a:off x="323850" y="1125538"/>
            <a:ext cx="8424863" cy="5543550"/>
          </a:xfrm>
        </p:spPr>
        <p:txBody>
          <a:bodyPr/>
          <a:lstStyle/>
          <a:p>
            <a:pPr>
              <a:lnSpc>
                <a:spcPct val="90000"/>
              </a:lnSpc>
            </a:pPr>
            <a:r>
              <a:rPr lang="es-ES_tradnl" sz="2400" dirty="0"/>
              <a:t>Interfaz gráfico</a:t>
            </a:r>
          </a:p>
          <a:p>
            <a:pPr>
              <a:lnSpc>
                <a:spcPct val="90000"/>
              </a:lnSpc>
            </a:pPr>
            <a:r>
              <a:rPr lang="es-ES_tradnl" sz="2400" dirty="0"/>
              <a:t>Metáfora escritorio</a:t>
            </a:r>
          </a:p>
          <a:p>
            <a:pPr>
              <a:lnSpc>
                <a:spcPct val="90000"/>
              </a:lnSpc>
            </a:pPr>
            <a:r>
              <a:rPr lang="es-ES_tradnl" sz="2400" dirty="0"/>
              <a:t>Menús y botones</a:t>
            </a:r>
          </a:p>
          <a:p>
            <a:pPr>
              <a:lnSpc>
                <a:spcPct val="90000"/>
              </a:lnSpc>
            </a:pPr>
            <a:r>
              <a:rPr lang="es-ES_tradnl" sz="2400" dirty="0"/>
              <a:t>Teclado y ratón</a:t>
            </a:r>
          </a:p>
          <a:p>
            <a:pPr>
              <a:lnSpc>
                <a:spcPct val="90000"/>
              </a:lnSpc>
            </a:pPr>
            <a:r>
              <a:rPr lang="es-ES_tradnl" sz="2400" dirty="0"/>
              <a:t>S: O. Usuario</a:t>
            </a:r>
          </a:p>
          <a:p>
            <a:pPr>
              <a:lnSpc>
                <a:spcPct val="90000"/>
              </a:lnSpc>
            </a:pPr>
            <a:r>
              <a:rPr lang="es-ES_tradnl" sz="2400" dirty="0"/>
              <a:t>S. O. Servidores</a:t>
            </a:r>
          </a:p>
          <a:p>
            <a:pPr>
              <a:lnSpc>
                <a:spcPct val="90000"/>
              </a:lnSpc>
            </a:pPr>
            <a:r>
              <a:rPr lang="es-ES_tradnl" sz="2400" dirty="0"/>
              <a:t>Historia</a:t>
            </a:r>
          </a:p>
          <a:p>
            <a:pPr lvl="1">
              <a:lnSpc>
                <a:spcPct val="90000"/>
              </a:lnSpc>
            </a:pPr>
            <a:r>
              <a:rPr lang="es-ES_tradnl" sz="2000" dirty="0"/>
              <a:t>Windows 1.0, 2.0, 3.0</a:t>
            </a:r>
          </a:p>
          <a:p>
            <a:pPr lvl="1">
              <a:lnSpc>
                <a:spcPct val="90000"/>
              </a:lnSpc>
            </a:pPr>
            <a:r>
              <a:rPr lang="es-ES_tradnl" sz="2000" dirty="0"/>
              <a:t>Windows 3.1</a:t>
            </a:r>
          </a:p>
          <a:p>
            <a:pPr lvl="1">
              <a:lnSpc>
                <a:spcPct val="90000"/>
              </a:lnSpc>
            </a:pPr>
            <a:r>
              <a:rPr lang="es-ES_tradnl" sz="2000" dirty="0"/>
              <a:t>Windows 3.11</a:t>
            </a:r>
          </a:p>
          <a:p>
            <a:pPr lvl="1">
              <a:lnSpc>
                <a:spcPct val="90000"/>
              </a:lnSpc>
            </a:pPr>
            <a:r>
              <a:rPr lang="es-ES_tradnl" sz="2000" dirty="0"/>
              <a:t>Windows 95 y 98</a:t>
            </a:r>
          </a:p>
          <a:p>
            <a:pPr lvl="1">
              <a:lnSpc>
                <a:spcPct val="90000"/>
              </a:lnSpc>
            </a:pPr>
            <a:r>
              <a:rPr lang="es-ES_tradnl" sz="2000" dirty="0"/>
              <a:t>Windows NT, 2000 y XP</a:t>
            </a:r>
          </a:p>
          <a:p>
            <a:pPr lvl="1">
              <a:lnSpc>
                <a:spcPct val="90000"/>
              </a:lnSpc>
            </a:pPr>
            <a:r>
              <a:rPr lang="es-ES" sz="2000" dirty="0"/>
              <a:t>Windows CE</a:t>
            </a:r>
          </a:p>
          <a:p>
            <a:pPr lvl="1">
              <a:lnSpc>
                <a:spcPct val="90000"/>
              </a:lnSpc>
            </a:pPr>
            <a:r>
              <a:rPr lang="es-ES" sz="2000" dirty="0"/>
              <a:t>Windows Pocket PC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00364" y="3071811"/>
            <a:ext cx="5929355" cy="3071834"/>
          </a:xfrm>
          <a:blipFill>
            <a:blip r:embed="rId2" cstate="print"/>
            <a:tile tx="0" ty="0" sx="100000" sy="100000" flip="none" algn="tl"/>
          </a:blipFill>
          <a:effectLst>
            <a:glow rad="101600">
              <a:schemeClr val="accent4">
                <a:satMod val="175000"/>
                <a:alpha val="40000"/>
              </a:schemeClr>
            </a:glow>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s-EC" kern="1500" dirty="0" smtClean="0">
                <a:latin typeface="Estrangelo Edessa" pitchFamily="66" charset="0"/>
                <a:cs typeface="Estrangelo Edessa" pitchFamily="66" charset="0"/>
              </a:rPr>
              <a:t>Los   sistemas   operativos   proporcionan  una plataforma   de  software   encima   de  la  cual otros   programas   llamados  aplicaciones puedan   funcionar.   Las   aplicaciones   se programan  para  que  funcionen  sobre  un sistema  operativo  por  lo  tanto,  la  elección  del  sistema  operativo  determina en  gran parte las aplicaciones que puedes utilizar.</a:t>
            </a:r>
            <a:br>
              <a:rPr lang="es-EC" kern="1500" dirty="0" smtClean="0">
                <a:latin typeface="Estrangelo Edessa" pitchFamily="66" charset="0"/>
                <a:cs typeface="Estrangelo Edessa" pitchFamily="66" charset="0"/>
              </a:rPr>
            </a:br>
            <a:endParaRPr lang="es-EC" kern="1500" dirty="0">
              <a:latin typeface="Estrangelo Edessa" pitchFamily="66" charset="0"/>
              <a:cs typeface="Estrangelo Edessa" pitchFamily="66" charset="0"/>
            </a:endParaRPr>
          </a:p>
        </p:txBody>
      </p:sp>
      <p:sp>
        <p:nvSpPr>
          <p:cNvPr id="6" name="5 Marcador de texto"/>
          <p:cNvSpPr>
            <a:spLocks noGrp="1"/>
          </p:cNvSpPr>
          <p:nvPr>
            <p:ph type="body" sz="half" idx="2"/>
          </p:nvPr>
        </p:nvSpPr>
        <p:spPr>
          <a:xfrm rot="21379568">
            <a:off x="665981" y="858513"/>
            <a:ext cx="2438400" cy="5257800"/>
          </a:xfrm>
        </p:spPr>
        <p:txBody>
          <a:bodyPr>
            <a:normAutofit fontScale="77500" lnSpcReduction="20000"/>
            <a:scene3d>
              <a:camera prst="orthographicFront">
                <a:rot lat="295432" lon="2228" rev="52222"/>
              </a:camera>
              <a:lightRig rig="threePt" dir="t"/>
            </a:scene3d>
          </a:bodyPr>
          <a:lstStyle/>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Como </a:t>
            </a:r>
          </a:p>
          <a:p>
            <a:endPar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endParaRP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Funcionan </a:t>
            </a:r>
          </a:p>
          <a:p>
            <a:endPar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endParaRP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los </a:t>
            </a:r>
          </a:p>
          <a:p>
            <a:endPar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endParaRP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Sistemas</a:t>
            </a: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 </a:t>
            </a: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Operativos  </a:t>
            </a:r>
          </a:p>
          <a:p>
            <a:endPar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endParaRPr>
          </a:p>
          <a:p>
            <a:r>
              <a:rPr lang="es-EC" sz="2800" dirty="0" smtClean="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rPr>
              <a:t>  ?</a:t>
            </a:r>
            <a:endParaRPr lang="es-EC" sz="2800" dirty="0">
              <a:ln w="18415" cmpd="sng">
                <a:solidFill>
                  <a:srgbClr val="FFFFFF"/>
                </a:solidFill>
                <a:prstDash val="solid"/>
              </a:ln>
              <a:effectLst>
                <a:outerShdw blurRad="50800" dist="38100" dir="18900000" algn="bl" rotWithShape="0">
                  <a:prstClr val="black">
                    <a:alpha val="40000"/>
                  </a:prstClr>
                </a:outerShdw>
                <a:reflection blurRad="6350" stA="60000" endA="900" endPos="58000" dir="5400000" sy="-100000" algn="bl" rotWithShape="0"/>
              </a:effectLst>
            </a:endParaRPr>
          </a:p>
        </p:txBody>
      </p:sp>
      <p:pic>
        <p:nvPicPr>
          <p:cNvPr id="11" name="Picture 2" descr="http://moderntechpy.com/catalog/images/sistema-operativo-2.jpg"/>
          <p:cNvPicPr>
            <a:picLocks noChangeAspect="1" noChangeArrowheads="1"/>
          </p:cNvPicPr>
          <p:nvPr/>
        </p:nvPicPr>
        <p:blipFill>
          <a:blip r:embed="rId3" cstate="print"/>
          <a:srcRect/>
          <a:stretch>
            <a:fillRect/>
          </a:stretch>
        </p:blipFill>
        <p:spPr bwMode="auto">
          <a:xfrm>
            <a:off x="3571869" y="500043"/>
            <a:ext cx="4714908" cy="24556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57620" y="285728"/>
            <a:ext cx="5000660" cy="1285884"/>
          </a:xfrm>
          <a:effectLst>
            <a:glow rad="63500">
              <a:schemeClr val="accent4">
                <a:satMod val="175000"/>
                <a:alpha val="40000"/>
              </a:schemeClr>
            </a:glow>
            <a:outerShdw blurRad="50800" dist="38100" dir="5400000" algn="t" rotWithShape="0">
              <a:prstClr val="black">
                <a:alpha val="40000"/>
              </a:prstClr>
            </a:outerShdw>
            <a:reflection blurRad="6350" stA="50000" endA="300" endPos="55000" dir="5400000" sy="-100000" algn="bl" rotWithShape="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s-EC" sz="6600" u="sng" dirty="0" smtClean="0">
                <a:solidFill>
                  <a:schemeClr val="accent3">
                    <a:lumMod val="60000"/>
                    <a:lumOff val="40000"/>
                  </a:schemeClr>
                </a:solidFill>
                <a:latin typeface="DigifaceWide" pitchFamily="2" charset="0"/>
              </a:rPr>
              <a:t>MS-DOS</a:t>
            </a:r>
            <a:endParaRPr lang="es-EC" sz="6600" dirty="0">
              <a:solidFill>
                <a:schemeClr val="accent3">
                  <a:lumMod val="60000"/>
                  <a:lumOff val="40000"/>
                </a:schemeClr>
              </a:solidFill>
            </a:endParaRPr>
          </a:p>
        </p:txBody>
      </p:sp>
      <p:pic>
        <p:nvPicPr>
          <p:cNvPr id="46086" name="Picture 6" descr="http://silverfenix7.files.wordpress.com/2008/11/msdos.png"/>
          <p:cNvPicPr>
            <a:picLocks noChangeAspect="1" noChangeArrowheads="1"/>
          </p:cNvPicPr>
          <p:nvPr/>
        </p:nvPicPr>
        <p:blipFill>
          <a:blip r:embed="rId3" cstate="print"/>
          <a:srcRect/>
          <a:stretch>
            <a:fillRect/>
          </a:stretch>
        </p:blipFill>
        <p:spPr bwMode="auto">
          <a:xfrm>
            <a:off x="2214546" y="2214554"/>
            <a:ext cx="5668605" cy="4073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2643174" y="1500174"/>
            <a:ext cx="4040188" cy="659352"/>
          </a:xfrm>
        </p:spPr>
        <p:txBody>
          <a:bodyPr/>
          <a:lstStyle/>
          <a:p>
            <a:pPr algn="ctr"/>
            <a:r>
              <a:rPr lang="es-EC" dirty="0" smtClean="0">
                <a:solidFill>
                  <a:schemeClr val="tx1"/>
                </a:solidFill>
              </a:rPr>
              <a:t>HISTORIA</a:t>
            </a:r>
            <a:endParaRPr lang="es-EC" dirty="0">
              <a:solidFill>
                <a:schemeClr val="tx1"/>
              </a:solidFill>
            </a:endParaRPr>
          </a:p>
        </p:txBody>
      </p:sp>
      <p:sp>
        <p:nvSpPr>
          <p:cNvPr id="7" name="6 Marcador de contenido"/>
          <p:cNvSpPr>
            <a:spLocks noGrp="1"/>
          </p:cNvSpPr>
          <p:nvPr>
            <p:ph sz="quarter" idx="2"/>
          </p:nvPr>
        </p:nvSpPr>
        <p:spPr>
          <a:xfrm>
            <a:off x="357158" y="2357430"/>
            <a:ext cx="4071966" cy="3917158"/>
          </a:xfrm>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endParaRPr lang="es-EC" dirty="0" smtClean="0">
              <a:solidFill>
                <a:schemeClr val="bg1"/>
              </a:solidFill>
            </a:endParaRPr>
          </a:p>
          <a:p>
            <a:pPr algn="just"/>
            <a:r>
              <a:rPr lang="es-EC" dirty="0" smtClean="0">
                <a:solidFill>
                  <a:schemeClr val="bg2">
                    <a:lumMod val="50000"/>
                  </a:schemeClr>
                </a:solidFill>
              </a:rPr>
              <a:t>La historia comienza en 1981, con la compra por parte de Microsoft, de un sistema operativo llamado QDOS, que tras realizar unas pocas modificaciones, se convierte en la primera versión del sistema operativo de Microsoft MS-DOS 1.0 (</a:t>
            </a:r>
            <a:r>
              <a:rPr lang="es-EC" dirty="0" err="1" smtClean="0">
                <a:solidFill>
                  <a:schemeClr val="bg2">
                    <a:lumMod val="50000"/>
                  </a:schemeClr>
                </a:solidFill>
              </a:rPr>
              <a:t>MicroSoft</a:t>
            </a:r>
            <a:r>
              <a:rPr lang="es-EC" dirty="0" smtClean="0">
                <a:solidFill>
                  <a:schemeClr val="bg2">
                    <a:lumMod val="50000"/>
                  </a:schemeClr>
                </a:solidFill>
              </a:rPr>
              <a:t> Disk </a:t>
            </a:r>
            <a:r>
              <a:rPr lang="es-EC" dirty="0" err="1" smtClean="0">
                <a:solidFill>
                  <a:schemeClr val="bg2">
                    <a:lumMod val="50000"/>
                  </a:schemeClr>
                </a:solidFill>
              </a:rPr>
              <a:t>Operating</a:t>
            </a:r>
            <a:r>
              <a:rPr lang="es-EC" dirty="0" smtClean="0">
                <a:solidFill>
                  <a:schemeClr val="bg2">
                    <a:lumMod val="50000"/>
                  </a:schemeClr>
                </a:solidFill>
              </a:rPr>
              <a:t> </a:t>
            </a:r>
            <a:r>
              <a:rPr lang="es-EC" dirty="0" err="1" smtClean="0">
                <a:solidFill>
                  <a:schemeClr val="bg2">
                    <a:lumMod val="50000"/>
                  </a:schemeClr>
                </a:solidFill>
              </a:rPr>
              <a:t>System</a:t>
            </a:r>
            <a:r>
              <a:rPr lang="es-EC" dirty="0" smtClean="0">
                <a:solidFill>
                  <a:schemeClr val="bg2">
                    <a:lumMod val="50000"/>
                  </a:schemeClr>
                </a:solidFill>
              </a:rPr>
              <a:t>)</a:t>
            </a:r>
          </a:p>
          <a:p>
            <a:pPr algn="just">
              <a:buNone/>
            </a:pPr>
            <a:endParaRPr lang="es-EC" dirty="0" smtClean="0">
              <a:solidFill>
                <a:schemeClr val="tx1"/>
              </a:solidFill>
            </a:endParaRPr>
          </a:p>
          <a:p>
            <a:pPr algn="just"/>
            <a:endParaRPr lang="es-EC" dirty="0">
              <a:solidFill>
                <a:schemeClr val="accent1">
                  <a:lumMod val="50000"/>
                </a:schemeClr>
              </a:solidFill>
            </a:endParaRPr>
          </a:p>
        </p:txBody>
      </p:sp>
      <p:sp>
        <p:nvSpPr>
          <p:cNvPr id="5" name="4 Título"/>
          <p:cNvSpPr>
            <a:spLocks noGrp="1"/>
          </p:cNvSpPr>
          <p:nvPr>
            <p:ph type="title"/>
          </p:nvPr>
        </p:nvSpPr>
        <p:spPr>
          <a:xfrm>
            <a:off x="-500098" y="0"/>
            <a:ext cx="8229600" cy="1143000"/>
          </a:xfrm>
          <a:scene3d>
            <a:camera prst="perspectiveHeroicExtremeRightFacing"/>
            <a:lightRig rig="threePt" dir="t"/>
          </a:scene3d>
        </p:spPr>
        <p:txBody>
          <a:bodyPr/>
          <a:lstStyle/>
          <a:p>
            <a:pPr algn="l"/>
            <a:r>
              <a:rPr lang="es-EC" dirty="0" smtClean="0">
                <a:solidFill>
                  <a:schemeClr val="accent1"/>
                </a:solidFill>
              </a:rPr>
              <a:t>                               </a:t>
            </a:r>
            <a:r>
              <a:rPr lang="es-EC" u="sng" dirty="0" smtClean="0">
                <a:solidFill>
                  <a:schemeClr val="accent1"/>
                </a:solidFill>
                <a:latin typeface="DigifaceWide" pitchFamily="2" charset="0"/>
              </a:rPr>
              <a:t>MS-DOS</a:t>
            </a:r>
            <a:endParaRPr lang="es-EC" u="sng" dirty="0">
              <a:solidFill>
                <a:schemeClr val="accent1"/>
              </a:solidFill>
              <a:latin typeface="DigifaceWide" pitchFamily="2" charset="0"/>
            </a:endParaRPr>
          </a:p>
        </p:txBody>
      </p:sp>
      <p:pic>
        <p:nvPicPr>
          <p:cNvPr id="11" name="Picture 17" descr="http://programasfull23.files.wordpress.com/2010/02/ms-dos_icon.png"/>
          <p:cNvPicPr>
            <a:picLocks noChangeAspect="1" noChangeArrowheads="1"/>
          </p:cNvPicPr>
          <p:nvPr/>
        </p:nvPicPr>
        <p:blipFill>
          <a:blip r:embed="rId2" cstate="print"/>
          <a:srcRect/>
          <a:stretch>
            <a:fillRect/>
          </a:stretch>
        </p:blipFill>
        <p:spPr bwMode="auto">
          <a:xfrm>
            <a:off x="5000628" y="428604"/>
            <a:ext cx="642943" cy="642942"/>
          </a:xfrm>
          <a:prstGeom prst="rect">
            <a:avLst/>
          </a:prstGeom>
          <a:noFill/>
        </p:spPr>
      </p:pic>
      <p:pic>
        <p:nvPicPr>
          <p:cNvPr id="13" name="Picture 3"/>
          <p:cNvPicPr>
            <a:picLocks noChangeAspect="1" noChangeArrowheads="1"/>
          </p:cNvPicPr>
          <p:nvPr/>
        </p:nvPicPr>
        <p:blipFill>
          <a:blip r:embed="rId3" cstate="print"/>
          <a:srcRect/>
          <a:stretch>
            <a:fillRect/>
          </a:stretch>
        </p:blipFill>
        <p:spPr bwMode="auto">
          <a:xfrm>
            <a:off x="4857752" y="2428868"/>
            <a:ext cx="3929461" cy="39090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85000" sy="85000" flip="none" algn="tl"/>
        </a:blipFill>
        <a:effectLst/>
      </p:bgPr>
    </p:bg>
    <p:spTree>
      <p:nvGrpSpPr>
        <p:cNvPr id="1" name=""/>
        <p:cNvGrpSpPr/>
        <p:nvPr/>
      </p:nvGrpSpPr>
      <p:grpSpPr>
        <a:xfrm>
          <a:off x="0" y="0"/>
          <a:ext cx="0" cy="0"/>
          <a:chOff x="0" y="0"/>
          <a:chExt cx="0" cy="0"/>
        </a:xfrm>
      </p:grpSpPr>
      <p:pic>
        <p:nvPicPr>
          <p:cNvPr id="2050" name="Picture 2" descr="MS-DOS (I): La historia del sistema operativo"/>
          <p:cNvPicPr>
            <a:picLocks noChangeAspect="1" noChangeArrowheads="1"/>
          </p:cNvPicPr>
          <p:nvPr/>
        </p:nvPicPr>
        <p:blipFill>
          <a:blip r:embed="rId3" cstate="print"/>
          <a:srcRect/>
          <a:stretch>
            <a:fillRect/>
          </a:stretch>
        </p:blipFill>
        <p:spPr bwMode="auto">
          <a:xfrm>
            <a:off x="357158" y="2000240"/>
            <a:ext cx="3857652" cy="392909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29124" y="1928802"/>
            <a:ext cx="4429156" cy="3967171"/>
          </a:xfrm>
          <a:prstGeom prst="rect">
            <a:avLst/>
          </a:prstGeom>
          <a:noFill/>
          <a:ln w="9525">
            <a:noFill/>
            <a:miter lim="800000"/>
            <a:headEnd/>
            <a:tailEnd/>
          </a:ln>
          <a:effectLst/>
        </p:spPr>
      </p:pic>
      <p:sp>
        <p:nvSpPr>
          <p:cNvPr id="4" name="3 CuadroTexto"/>
          <p:cNvSpPr txBox="1"/>
          <p:nvPr/>
        </p:nvSpPr>
        <p:spPr>
          <a:xfrm>
            <a:off x="2285984" y="428604"/>
            <a:ext cx="4572032" cy="584775"/>
          </a:xfrm>
          <a:prstGeom prst="rect">
            <a:avLst/>
          </a:prstGeom>
          <a:blipFill>
            <a:blip r:embed="rId5" cstate="print"/>
            <a:tile tx="0" ty="0" sx="85000" sy="85000" flip="none" algn="tl"/>
          </a:blipFill>
          <a:effectLst>
            <a:outerShdw blurRad="50800" dist="38100" dir="16200000" rotWithShape="0">
              <a:prstClr val="black">
                <a:alpha val="40000"/>
              </a:prst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EC" sz="3200" b="1" spc="150" dirty="0" smtClean="0">
                <a:ln w="11430"/>
                <a:solidFill>
                  <a:schemeClr val="bg2">
                    <a:lumMod val="50000"/>
                  </a:schemeClr>
                </a:solidFill>
                <a:effectLst>
                  <a:outerShdw blurRad="25400" algn="tl" rotWithShape="0">
                    <a:srgbClr val="000000">
                      <a:alpha val="43000"/>
                    </a:srgbClr>
                  </a:outerShdw>
                </a:effectLst>
                <a:latin typeface="Arabic Typesetting" pitchFamily="66" charset="-78"/>
                <a:cs typeface="Arabic Typesetting" pitchFamily="66" charset="-78"/>
              </a:rPr>
              <a:t>CAPTURA DE IMAGENES</a:t>
            </a:r>
            <a:endParaRPr lang="es-EC" sz="3200" b="1" spc="150" dirty="0">
              <a:ln w="11430"/>
              <a:solidFill>
                <a:schemeClr val="bg2">
                  <a:lumMod val="50000"/>
                </a:schemeClr>
              </a:solidFill>
              <a:effectLst>
                <a:outerShdw blurRad="25400" algn="tl" rotWithShape="0">
                  <a:srgbClr val="000000">
                    <a:alpha val="43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shade val="25000"/>
                <a:satMod val="190000"/>
              </a:schemeClr>
            </a:gs>
            <a:gs pos="80000">
              <a:schemeClr val="accent1">
                <a:tint val="75000"/>
                <a:satMod val="190000"/>
              </a:schemeClr>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571604" y="357166"/>
            <a:ext cx="8119349" cy="704821"/>
          </a:xfrm>
          <a:ln/>
          <a:scene3d>
            <a:camera prst="perspectiveHeroicExtremeRightFacing"/>
            <a:lightRig rig="threePt" dir="t"/>
          </a:scene3d>
        </p:spPr>
        <p:style>
          <a:lnRef idx="3">
            <a:schemeClr val="lt1"/>
          </a:lnRef>
          <a:fillRef idx="1">
            <a:schemeClr val="accent1"/>
          </a:fillRef>
          <a:effectRef idx="1">
            <a:schemeClr val="accent1"/>
          </a:effectRef>
          <a:fontRef idx="minor">
            <a:schemeClr val="lt1"/>
          </a:fontRef>
        </p:style>
        <p:txBody>
          <a:bodyPr/>
          <a:lstStyle/>
          <a:p>
            <a:pPr algn="ctr"/>
            <a:r>
              <a:rPr lang="es-EC" dirty="0" smtClean="0"/>
              <a:t>Utilización De Ms-Dos</a:t>
            </a:r>
            <a:endParaRPr lang="es-EC" dirty="0"/>
          </a:p>
        </p:txBody>
      </p:sp>
      <p:graphicFrame>
        <p:nvGraphicFramePr>
          <p:cNvPr id="8" name="7 Marcador de contenido"/>
          <p:cNvGraphicFramePr>
            <a:graphicFrameLocks noGrp="1"/>
          </p:cNvGraphicFramePr>
          <p:nvPr>
            <p:ph sz="quarter" idx="4294967295"/>
          </p:nvPr>
        </p:nvGraphicFramePr>
        <p:xfrm>
          <a:off x="285750" y="1571625"/>
          <a:ext cx="8858250" cy="501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Marcador de contenido"/>
          <p:cNvGraphicFramePr>
            <a:graphicFrameLocks noGrp="1"/>
          </p:cNvGraphicFramePr>
          <p:nvPr>
            <p:ph sz="quarter" idx="1"/>
          </p:nvPr>
        </p:nvGraphicFramePr>
        <p:xfrm>
          <a:off x="285720" y="1714488"/>
          <a:ext cx="8572560" cy="3992880"/>
        </p:xfrm>
        <a:graphic>
          <a:graphicData uri="http://schemas.openxmlformats.org/drawingml/2006/table">
            <a:tbl>
              <a:tblPr firstRow="1" bandRow="1">
                <a:tableStyleId>{D03447BB-5D67-496B-8E87-E561075AD55C}</a:tableStyleId>
              </a:tblPr>
              <a:tblGrid>
                <a:gridCol w="4309972"/>
                <a:gridCol w="4262588"/>
              </a:tblGrid>
              <a:tr h="0">
                <a:tc>
                  <a:txBody>
                    <a:bodyPr/>
                    <a:lstStyle/>
                    <a:p>
                      <a:pPr algn="ctr"/>
                      <a:r>
                        <a:rPr lang="es-EC" sz="1800" dirty="0" smtClean="0">
                          <a:effectLst>
                            <a:outerShdw blurRad="38100" dist="38100" dir="2700000" algn="tl">
                              <a:srgbClr val="000000">
                                <a:alpha val="43137"/>
                              </a:srgbClr>
                            </a:outerShdw>
                          </a:effectLst>
                        </a:rPr>
                        <a:t>VENTAJAS</a:t>
                      </a:r>
                      <a:endParaRPr lang="es-EC" sz="1800" dirty="0">
                        <a:effectLst>
                          <a:outerShdw blurRad="38100" dist="38100" dir="2700000" algn="tl">
                            <a:srgbClr val="000000">
                              <a:alpha val="43137"/>
                            </a:srgbClr>
                          </a:outerShdw>
                        </a:effectLst>
                      </a:endParaRPr>
                    </a:p>
                  </a:txBody>
                  <a:tcPr anchor="ctr"/>
                </a:tc>
                <a:tc>
                  <a:txBody>
                    <a:bodyPr/>
                    <a:lstStyle/>
                    <a:p>
                      <a:pPr algn="ctr"/>
                      <a:r>
                        <a:rPr lang="es-EC" sz="1800" dirty="0" smtClean="0">
                          <a:effectLst>
                            <a:outerShdw blurRad="38100" dist="38100" dir="2700000" algn="tl">
                              <a:srgbClr val="000000">
                                <a:alpha val="43137"/>
                              </a:srgbClr>
                            </a:outerShdw>
                          </a:effectLst>
                        </a:rPr>
                        <a:t>DESVENTAJAS</a:t>
                      </a:r>
                      <a:endParaRPr lang="es-EC" sz="1800" dirty="0">
                        <a:effectLst>
                          <a:outerShdw blurRad="38100" dist="38100" dir="2700000" algn="tl">
                            <a:srgbClr val="000000">
                              <a:alpha val="43137"/>
                            </a:srgbClr>
                          </a:outerShdw>
                        </a:effectLst>
                      </a:endParaRPr>
                    </a:p>
                  </a:txBody>
                  <a:tcPr anchor="ctr"/>
                </a:tc>
              </a:tr>
              <a:tr h="516735">
                <a:tc>
                  <a:txBody>
                    <a:bodyPr/>
                    <a:lstStyle/>
                    <a:p>
                      <a:pPr marL="342900" indent="-342900" algn="ctr">
                        <a:buAutoNum type="arabicPeriod"/>
                      </a:pPr>
                      <a:r>
                        <a:rPr lang="es-EC" sz="1600" dirty="0" smtClean="0">
                          <a:effectLst>
                            <a:outerShdw blurRad="38100" dist="38100" dir="2700000" algn="tl">
                              <a:srgbClr val="000000">
                                <a:alpha val="43137"/>
                              </a:srgbClr>
                            </a:outerShdw>
                          </a:effectLst>
                        </a:rPr>
                        <a:t>El </a:t>
                      </a:r>
                      <a:r>
                        <a:rPr lang="es-EC" sz="1600" dirty="0">
                          <a:effectLst>
                            <a:outerShdw blurRad="38100" dist="38100" dir="2700000" algn="tl">
                              <a:srgbClr val="000000">
                                <a:alpha val="43137"/>
                              </a:srgbClr>
                            </a:outerShdw>
                          </a:effectLst>
                        </a:rPr>
                        <a:t>uso de la línea de comandos permite realizar </a:t>
                      </a:r>
                      <a:r>
                        <a:rPr lang="es-EC" sz="1600" dirty="0" err="1">
                          <a:effectLst>
                            <a:outerShdw blurRad="38100" dist="38100" dir="2700000" algn="tl">
                              <a:srgbClr val="000000">
                                <a:alpha val="43137"/>
                              </a:srgbClr>
                            </a:outerShdw>
                          </a:effectLst>
                        </a:rPr>
                        <a:t>augunas</a:t>
                      </a:r>
                      <a:r>
                        <a:rPr lang="es-EC" sz="1600" dirty="0">
                          <a:effectLst>
                            <a:outerShdw blurRad="38100" dist="38100" dir="2700000" algn="tl">
                              <a:srgbClr val="000000">
                                <a:alpha val="43137"/>
                              </a:srgbClr>
                            </a:outerShdw>
                          </a:effectLst>
                        </a:rPr>
                        <a:t> tareas más rápidamente que en modo gráfico</a:t>
                      </a:r>
                      <a:r>
                        <a:rPr lang="es-EC" sz="1600" dirty="0" smtClean="0">
                          <a:effectLst>
                            <a:outerShdw blurRad="38100" dist="38100" dir="2700000" algn="tl">
                              <a:srgbClr val="000000">
                                <a:alpha val="43137"/>
                              </a:srgbClr>
                            </a:outerShdw>
                          </a:effectLst>
                        </a:rPr>
                        <a:t>.</a:t>
                      </a:r>
                    </a:p>
                    <a:p>
                      <a:pPr marL="342900" indent="-342900" algn="ctr">
                        <a:buAutoNum type="arabicPeriod"/>
                      </a:pPr>
                      <a:endParaRPr lang="es-EC" sz="1600" dirty="0">
                        <a:effectLst>
                          <a:outerShdw blurRad="38100" dist="38100" dir="2700000" algn="tl">
                            <a:srgbClr val="000000">
                              <a:alpha val="43137"/>
                            </a:srgbClr>
                          </a:outerShdw>
                        </a:effectLst>
                        <a:latin typeface="Lucida Sans Typewriter" pitchFamily="49" charset="0"/>
                        <a:ea typeface="Times New Roman"/>
                      </a:endParaRPr>
                    </a:p>
                  </a:txBody>
                  <a:tcPr marL="68580" marR="68580" marT="0" marB="0" anchor="ctr"/>
                </a:tc>
                <a:tc>
                  <a:txBody>
                    <a:bodyPr/>
                    <a:lstStyle/>
                    <a:p>
                      <a:pPr algn="ctr"/>
                      <a:r>
                        <a:rPr kumimoji="0" lang="es-EC" sz="1800" kern="1200" dirty="0" smtClean="0">
                          <a:effectLst>
                            <a:outerShdw blurRad="38100" dist="38100" dir="2700000" algn="tl">
                              <a:srgbClr val="000000">
                                <a:alpha val="43137"/>
                              </a:srgbClr>
                            </a:outerShdw>
                          </a:effectLst>
                        </a:rPr>
                        <a:t>1. Hay que memorizar los nombres de comandos y sus parámetros.</a:t>
                      </a:r>
                      <a:endParaRPr lang="es-EC" sz="1800" dirty="0">
                        <a:effectLst>
                          <a:outerShdw blurRad="38100" dist="38100" dir="2700000" algn="tl">
                            <a:srgbClr val="000000">
                              <a:alpha val="43137"/>
                            </a:srgbClr>
                          </a:outerShdw>
                        </a:effectLst>
                        <a:latin typeface="Lucida Sans Typewriter" pitchFamily="49" charset="0"/>
                      </a:endParaRPr>
                    </a:p>
                  </a:txBody>
                  <a:tcPr anchor="ctr"/>
                </a:tc>
              </a:tr>
              <a:tr h="812012">
                <a:tc>
                  <a:txBody>
                    <a:bodyPr/>
                    <a:lstStyle/>
                    <a:p>
                      <a:pPr algn="ctr"/>
                      <a:r>
                        <a:rPr lang="es-EC" sz="1600" dirty="0">
                          <a:effectLst>
                            <a:outerShdw blurRad="38100" dist="38100" dir="2700000" algn="tl">
                              <a:srgbClr val="000000">
                                <a:alpha val="43137"/>
                              </a:srgbClr>
                            </a:outerShdw>
                          </a:effectLst>
                        </a:rPr>
                        <a:t>2. </a:t>
                      </a:r>
                      <a:r>
                        <a:rPr lang="es-EC" sz="1600" dirty="0" smtClean="0">
                          <a:effectLst>
                            <a:outerShdw blurRad="38100" dist="38100" dir="2700000" algn="tl">
                              <a:srgbClr val="000000">
                                <a:alpha val="43137"/>
                              </a:srgbClr>
                            </a:outerShdw>
                          </a:effectLst>
                        </a:rPr>
                        <a:t>Se </a:t>
                      </a:r>
                      <a:r>
                        <a:rPr lang="es-EC" sz="1600" dirty="0">
                          <a:effectLst>
                            <a:outerShdw blurRad="38100" dist="38100" dir="2700000" algn="tl">
                              <a:srgbClr val="000000">
                                <a:alpha val="43137"/>
                              </a:srgbClr>
                            </a:outerShdw>
                          </a:effectLst>
                        </a:rPr>
                        <a:t>pueden automatizar tareas comúnmente utilizadas mediante archivos de procesamiento por lotes, los cuales consisten en comandos de DOS guardados en archivos de extensión .</a:t>
                      </a:r>
                      <a:r>
                        <a:rPr lang="es-EC" sz="1600" dirty="0" err="1">
                          <a:effectLst>
                            <a:outerShdw blurRad="38100" dist="38100" dir="2700000" algn="tl">
                              <a:srgbClr val="000000">
                                <a:alpha val="43137"/>
                              </a:srgbClr>
                            </a:outerShdw>
                          </a:effectLst>
                        </a:rPr>
                        <a:t>bat</a:t>
                      </a:r>
                      <a:r>
                        <a:rPr lang="es-EC" sz="1600" dirty="0" smtClean="0">
                          <a:effectLst>
                            <a:outerShdw blurRad="38100" dist="38100" dir="2700000" algn="tl">
                              <a:srgbClr val="000000">
                                <a:alpha val="43137"/>
                              </a:srgbClr>
                            </a:outerShdw>
                          </a:effectLst>
                        </a:rPr>
                        <a:t>.</a:t>
                      </a:r>
                    </a:p>
                    <a:p>
                      <a:pPr algn="ctr"/>
                      <a:endParaRPr lang="es-EC" sz="1600" dirty="0">
                        <a:effectLst>
                          <a:outerShdw blurRad="38100" dist="38100" dir="2700000" algn="tl">
                            <a:srgbClr val="000000">
                              <a:alpha val="43137"/>
                            </a:srgbClr>
                          </a:outerShdw>
                        </a:effectLst>
                        <a:latin typeface="Lucida Sans Typewriter" pitchFamily="49" charset="0"/>
                        <a:ea typeface="Times New Roman"/>
                      </a:endParaRPr>
                    </a:p>
                  </a:txBody>
                  <a:tcPr marL="68580" marR="68580" marT="0" marB="0" anchor="ctr"/>
                </a:tc>
                <a:tc>
                  <a:txBody>
                    <a:bodyPr/>
                    <a:lstStyle/>
                    <a:p>
                      <a:pPr algn="ctr"/>
                      <a:r>
                        <a:rPr kumimoji="0" lang="es-EC" sz="1800" kern="1200" dirty="0" smtClean="0">
                          <a:effectLst>
                            <a:outerShdw blurRad="38100" dist="38100" dir="2700000" algn="tl">
                              <a:srgbClr val="000000">
                                <a:alpha val="43137"/>
                              </a:srgbClr>
                            </a:outerShdw>
                          </a:effectLst>
                        </a:rPr>
                        <a:t>2. El manejo de DOS no es intuitivo, tal como sucede en un ambiente gráfico.</a:t>
                      </a:r>
                      <a:endParaRPr lang="es-EC" sz="1800" dirty="0">
                        <a:effectLst>
                          <a:outerShdw blurRad="38100" dist="38100" dir="2700000" algn="tl">
                            <a:srgbClr val="000000">
                              <a:alpha val="43137"/>
                            </a:srgbClr>
                          </a:outerShdw>
                        </a:effectLst>
                        <a:latin typeface="Lucida Sans Typewriter" pitchFamily="49" charset="0"/>
                      </a:endParaRPr>
                    </a:p>
                  </a:txBody>
                  <a:tcPr anchor="ctr"/>
                </a:tc>
              </a:tr>
              <a:tr h="775102">
                <a:tc>
                  <a:txBody>
                    <a:bodyPr/>
                    <a:lstStyle/>
                    <a:p>
                      <a:pPr algn="ctr"/>
                      <a:r>
                        <a:rPr kumimoji="0" lang="es-EC" sz="1800" kern="1200" dirty="0" smtClean="0">
                          <a:effectLst>
                            <a:outerShdw blurRad="38100" dist="38100" dir="2700000" algn="tl">
                              <a:srgbClr val="000000">
                                <a:alpha val="43137"/>
                              </a:srgbClr>
                            </a:outerShdw>
                          </a:effectLst>
                        </a:rPr>
                        <a:t>3. Las tareas mediantes DOS son generalmente más rápidas que mediante un entorno gráfico, como Windows.</a:t>
                      </a:r>
                      <a:endParaRPr lang="es-EC" sz="1800" dirty="0">
                        <a:effectLst>
                          <a:outerShdw blurRad="38100" dist="38100" dir="2700000" algn="tl">
                            <a:srgbClr val="000000">
                              <a:alpha val="43137"/>
                            </a:srgbClr>
                          </a:outerShdw>
                        </a:effectLst>
                        <a:latin typeface="Lucida Sans Typewriter" pitchFamily="49" charset="0"/>
                      </a:endParaRPr>
                    </a:p>
                  </a:txBody>
                  <a:tcPr anchor="ctr"/>
                </a:tc>
                <a:tc>
                  <a:txBody>
                    <a:bodyPr/>
                    <a:lstStyle/>
                    <a:p>
                      <a:pPr algn="ctr"/>
                      <a:r>
                        <a:rPr kumimoji="0" lang="es-EC" sz="1800" kern="1200" dirty="0" smtClean="0">
                          <a:effectLst>
                            <a:outerShdw blurRad="38100" dist="38100" dir="2700000" algn="tl">
                              <a:srgbClr val="000000">
                                <a:alpha val="43137"/>
                              </a:srgbClr>
                            </a:outerShdw>
                          </a:effectLst>
                        </a:rPr>
                        <a:t>3. Sólo se puede ver un proceso a la vez, mientras que en los ambientes gráficos, las aplicaciones muestran múltiples ventanas sobre la pantalla.</a:t>
                      </a:r>
                      <a:endParaRPr lang="es-EC" sz="1800" dirty="0">
                        <a:effectLst>
                          <a:outerShdw blurRad="38100" dist="38100" dir="2700000" algn="tl">
                            <a:srgbClr val="000000">
                              <a:alpha val="43137"/>
                            </a:srgbClr>
                          </a:outerShdw>
                        </a:effectLst>
                        <a:latin typeface="Lucida Sans Typewriter" pitchFamily="49" charset="0"/>
                      </a:endParaRPr>
                    </a:p>
                  </a:txBody>
                  <a:tcPr anchor="ctr"/>
                </a:tc>
              </a:tr>
            </a:tbl>
          </a:graphicData>
        </a:graphic>
      </p:graphicFrame>
      <p:sp>
        <p:nvSpPr>
          <p:cNvPr id="10" name="9 CuadroTexto"/>
          <p:cNvSpPr txBox="1"/>
          <p:nvPr/>
        </p:nvSpPr>
        <p:spPr>
          <a:xfrm rot="213529">
            <a:off x="2008952" y="537263"/>
            <a:ext cx="5817112" cy="461665"/>
          </a:xfrm>
          <a:prstGeom prst="rect">
            <a:avLst/>
          </a:prstGeom>
          <a:gradFill flip="none" rotWithShape="1">
            <a:gsLst>
              <a:gs pos="0">
                <a:schemeClr val="accent3">
                  <a:tint val="45000"/>
                  <a:shade val="30000"/>
                  <a:satMod val="115000"/>
                </a:schemeClr>
              </a:gs>
              <a:gs pos="50000">
                <a:schemeClr val="accent3">
                  <a:tint val="45000"/>
                  <a:shade val="67500"/>
                  <a:satMod val="115000"/>
                </a:schemeClr>
              </a:gs>
              <a:gs pos="100000">
                <a:schemeClr val="accent3">
                  <a:tint val="45000"/>
                  <a:shade val="100000"/>
                  <a:satMod val="115000"/>
                </a:schemeClr>
              </a:gs>
            </a:gsLst>
            <a:path path="circle">
              <a:fillToRect l="100000" t="100000"/>
            </a:path>
            <a:tileRect r="-100000" b="-100000"/>
          </a:gradFill>
          <a:effectLst>
            <a:glow rad="63500">
              <a:schemeClr val="accent3">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perspectiveRigh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400" dirty="0" smtClean="0">
                <a:solidFill>
                  <a:schemeClr val="bg2">
                    <a:lumMod val="25000"/>
                  </a:schemeClr>
                </a:solidFill>
                <a:latin typeface="Algerian" pitchFamily="82" charset="0"/>
              </a:rPr>
              <a:t>VENTAJAS    Y    DESVENTAJAS</a:t>
            </a:r>
            <a:endParaRPr lang="es-EC" sz="2400" dirty="0">
              <a:solidFill>
                <a:schemeClr val="bg2">
                  <a:lumMod val="25000"/>
                </a:schemeClr>
              </a:solidFill>
              <a:latin typeface="Algerian"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Brío">
  <a:themeElements>
    <a:clrScheme name="Personalizado 2">
      <a:dk1>
        <a:srgbClr val="00B050"/>
      </a:dk1>
      <a:lt1>
        <a:srgbClr val="7FD13B"/>
      </a:lt1>
      <a:dk2>
        <a:srgbClr val="DEE3E9"/>
      </a:dk2>
      <a:lt2>
        <a:srgbClr val="0081A5"/>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Mirador">
  <a:themeElements>
    <a:clrScheme name="Personalizado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_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2_Civil">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Solsticio">
  <a:themeElements>
    <a:clrScheme name="Personalizado 1">
      <a:dk1>
        <a:srgbClr val="B06602"/>
      </a:dk1>
      <a:lt1>
        <a:srgbClr val="FCB95D"/>
      </a:lt1>
      <a:dk2>
        <a:srgbClr val="754401"/>
      </a:dk2>
      <a:lt2>
        <a:srgbClr val="FDD093"/>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5">
    <a:dk1>
      <a:srgbClr val="00B050"/>
    </a:dk1>
    <a:lt1>
      <a:srgbClr val="7FD13B"/>
    </a:lt1>
    <a:dk2>
      <a:srgbClr val="FFFFFF"/>
    </a:dk2>
    <a:lt2>
      <a:srgbClr val="0081A5"/>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831</TotalTime>
  <Words>1519</Words>
  <Application>Microsoft Office PowerPoint</Application>
  <PresentationFormat>Presentación en pantalla (4:3)</PresentationFormat>
  <Paragraphs>229</Paragraphs>
  <Slides>33</Slides>
  <Notes>1</Notes>
  <HiddenSlides>0</HiddenSlides>
  <MMClips>0</MMClips>
  <ScaleCrop>false</ScaleCrop>
  <HeadingPairs>
    <vt:vector size="4" baseType="variant">
      <vt:variant>
        <vt:lpstr>Tema</vt:lpstr>
      </vt:variant>
      <vt:variant>
        <vt:i4>8</vt:i4>
      </vt:variant>
      <vt:variant>
        <vt:lpstr>Títulos de diapositiva</vt:lpstr>
      </vt:variant>
      <vt:variant>
        <vt:i4>33</vt:i4>
      </vt:variant>
    </vt:vector>
  </HeadingPairs>
  <TitlesOfParts>
    <vt:vector size="41" baseType="lpstr">
      <vt:lpstr>Brío</vt:lpstr>
      <vt:lpstr>Civil</vt:lpstr>
      <vt:lpstr>Concurrencia</vt:lpstr>
      <vt:lpstr>Mirador</vt:lpstr>
      <vt:lpstr>1_Civil</vt:lpstr>
      <vt:lpstr>1_Brío</vt:lpstr>
      <vt:lpstr>2_Civil</vt:lpstr>
      <vt:lpstr>Solsticio</vt:lpstr>
      <vt:lpstr>INTEGRANTES:</vt:lpstr>
      <vt:lpstr>Sistemas   Operativos</vt:lpstr>
      <vt:lpstr>Introducción</vt:lpstr>
      <vt:lpstr>Los   sistemas   operativos   proporcionan  una plataforma   de  software   encima   de  la  cual otros   programas   llamados  aplicaciones puedan   funcionar.   Las   aplicaciones   se programan  para  que  funcionen  sobre  un sistema  operativo  por  lo  tanto,  la  elección  del  sistema  operativo  determina en  gran parte las aplicaciones que puedes utilizar. </vt:lpstr>
      <vt:lpstr>MS-DOS</vt:lpstr>
      <vt:lpstr>                               MS-DOS</vt:lpstr>
      <vt:lpstr>Diapositiva 7</vt:lpstr>
      <vt:lpstr>Utilización De Ms-Dos</vt:lpstr>
      <vt:lpstr>Diapositiva 9</vt:lpstr>
      <vt:lpstr>Diapositiva 10</vt:lpstr>
      <vt:lpstr>Diapositiva 11</vt:lpstr>
      <vt:lpstr>Diapositiva 12</vt:lpstr>
      <vt:lpstr>OS / 2</vt:lpstr>
      <vt:lpstr>Diapositiva 14</vt:lpstr>
      <vt:lpstr>Versiones</vt:lpstr>
      <vt:lpstr>Diapositiva 16</vt:lpstr>
      <vt:lpstr>                               Unix</vt:lpstr>
      <vt:lpstr>Unix en La Actualidad</vt:lpstr>
      <vt:lpstr>Reestructuración    Unix</vt:lpstr>
      <vt:lpstr>Familias.-</vt:lpstr>
      <vt:lpstr>GNU-Linux</vt:lpstr>
      <vt:lpstr>Diapositiva 22</vt:lpstr>
      <vt:lpstr>HISTORIA DE UBUNTU</vt:lpstr>
      <vt:lpstr>QUE ES UBUNTU ?</vt:lpstr>
      <vt:lpstr>Diapositiva 25</vt:lpstr>
      <vt:lpstr>Diapositiva 26</vt:lpstr>
      <vt:lpstr>Características del SO Mac OS </vt:lpstr>
      <vt:lpstr>Características del SO Mac OS</vt:lpstr>
      <vt:lpstr>Diapositiva 29</vt:lpstr>
      <vt:lpstr>Diapositiva 30</vt:lpstr>
      <vt:lpstr>Diapositiva 31</vt:lpstr>
      <vt:lpstr>Los sistemas operativos Windows</vt:lpstr>
      <vt:lpstr>Windows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Operativos</dc:title>
  <dc:creator>Navitech</dc:creator>
  <cp:lastModifiedBy>Jacqueline Mejia</cp:lastModifiedBy>
  <cp:revision>99</cp:revision>
  <dcterms:created xsi:type="dcterms:W3CDTF">2010-07-14T16:56:19Z</dcterms:created>
  <dcterms:modified xsi:type="dcterms:W3CDTF">2010-07-15T13:14:53Z</dcterms:modified>
</cp:coreProperties>
</file>