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3"/>
  </p:notesMasterIdLst>
  <p:sldIdLst>
    <p:sldId id="259" r:id="rId2"/>
    <p:sldId id="256" r:id="rId3"/>
    <p:sldId id="260" r:id="rId4"/>
    <p:sldId id="269" r:id="rId5"/>
    <p:sldId id="274" r:id="rId6"/>
    <p:sldId id="272" r:id="rId7"/>
    <p:sldId id="273" r:id="rId8"/>
    <p:sldId id="261" r:id="rId9"/>
    <p:sldId id="271" r:id="rId10"/>
    <p:sldId id="263" r:id="rId11"/>
    <p:sldId id="265" r:id="rId12"/>
    <p:sldId id="266" r:id="rId13"/>
    <p:sldId id="267" r:id="rId14"/>
    <p:sldId id="268" r:id="rId15"/>
    <p:sldId id="276" r:id="rId16"/>
    <p:sldId id="277" r:id="rId17"/>
    <p:sldId id="278" r:id="rId18"/>
    <p:sldId id="279" r:id="rId19"/>
    <p:sldId id="280" r:id="rId20"/>
    <p:sldId id="281" r:id="rId21"/>
    <p:sldId id="262" r:id="rId2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20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77" autoAdjust="0"/>
    <p:restoredTop sz="94660"/>
  </p:normalViewPr>
  <p:slideViewPr>
    <p:cSldViewPr>
      <p:cViewPr varScale="1">
        <p:scale>
          <a:sx n="50" d="100"/>
          <a:sy n="5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ADDF5-1B63-417A-9717-30AF89A85A8C}" type="datetimeFigureOut">
              <a:rPr lang="es-ES" smtClean="0"/>
              <a:pPr/>
              <a:t>22/07/2010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A1E955-81D7-4B56-87CC-0D46DF85BD11}"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28AADBF5-E35D-4DBB-8679-09244F334018}" type="datetimeFigureOut">
              <a:rPr lang="es-EC" smtClean="0"/>
              <a:pPr/>
              <a:t>22/07/2010</a:t>
            </a:fld>
            <a:endParaRPr lang="es-EC"/>
          </a:p>
        </p:txBody>
      </p:sp>
      <p:sp>
        <p:nvSpPr>
          <p:cNvPr id="17" name="16 Marcador de pie de página"/>
          <p:cNvSpPr>
            <a:spLocks noGrp="1"/>
          </p:cNvSpPr>
          <p:nvPr>
            <p:ph type="ftr" sz="quarter" idx="11"/>
          </p:nvPr>
        </p:nvSpPr>
        <p:spPr/>
        <p:txBody>
          <a:bodyPr/>
          <a:lstStyle>
            <a:extLst/>
          </a:lstStyle>
          <a:p>
            <a:endParaRPr lang="es-EC"/>
          </a:p>
        </p:txBody>
      </p:sp>
      <p:sp>
        <p:nvSpPr>
          <p:cNvPr id="29" name="28 Marcador de número de diapositiva"/>
          <p:cNvSpPr>
            <a:spLocks noGrp="1"/>
          </p:cNvSpPr>
          <p:nvPr>
            <p:ph type="sldNum" sz="quarter" idx="12"/>
          </p:nvPr>
        </p:nvSpPr>
        <p:spPr/>
        <p:txBody>
          <a:bodyPr/>
          <a:lstStyle>
            <a:extLst/>
          </a:lstStyle>
          <a:p>
            <a:fld id="{80E894A4-AA5B-41B2-90AC-616F083BE711}" type="slidenum">
              <a:rPr lang="es-EC" smtClean="0"/>
              <a:pPr/>
              <a:t>‹Nº›</a:t>
            </a:fld>
            <a:endParaRPr lang="es-EC"/>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8AADBF5-E35D-4DBB-8679-09244F334018}" type="datetimeFigureOut">
              <a:rPr lang="es-EC" smtClean="0"/>
              <a:pPr/>
              <a:t>22/07/2010</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80E894A4-AA5B-41B2-90AC-616F083BE711}"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8AADBF5-E35D-4DBB-8679-09244F334018}" type="datetimeFigureOut">
              <a:rPr lang="es-EC" smtClean="0"/>
              <a:pPr/>
              <a:t>22/07/2010</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80E894A4-AA5B-41B2-90AC-616F083BE711}"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8AADBF5-E35D-4DBB-8679-09244F334018}" type="datetimeFigureOut">
              <a:rPr lang="es-EC" smtClean="0"/>
              <a:pPr/>
              <a:t>22/07/2010</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80E894A4-AA5B-41B2-90AC-616F083BE711}"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28AADBF5-E35D-4DBB-8679-09244F334018}" type="datetimeFigureOut">
              <a:rPr lang="es-EC" smtClean="0"/>
              <a:pPr/>
              <a:t>22/07/2010</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80E894A4-AA5B-41B2-90AC-616F083BE711}" type="slidenum">
              <a:rPr lang="es-EC" smtClean="0"/>
              <a:pPr/>
              <a:t>‹Nº›</a:t>
            </a:fld>
            <a:endParaRPr lang="es-EC"/>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8AADBF5-E35D-4DBB-8679-09244F334018}" type="datetimeFigureOut">
              <a:rPr lang="es-EC" smtClean="0"/>
              <a:pPr/>
              <a:t>22/07/2010</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80E894A4-AA5B-41B2-90AC-616F083BE711}"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28AADBF5-E35D-4DBB-8679-09244F334018}" type="datetimeFigureOut">
              <a:rPr lang="es-EC" smtClean="0"/>
              <a:pPr/>
              <a:t>22/07/2010</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80E894A4-AA5B-41B2-90AC-616F083BE711}" type="slidenum">
              <a:rPr lang="es-EC" smtClean="0"/>
              <a:pPr/>
              <a:t>‹Nº›</a:t>
            </a:fld>
            <a:endParaRPr lang="es-EC"/>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28AADBF5-E35D-4DBB-8679-09244F334018}" type="datetimeFigureOut">
              <a:rPr lang="es-EC" smtClean="0"/>
              <a:pPr/>
              <a:t>22/07/2010</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80E894A4-AA5B-41B2-90AC-616F083BE711}"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28AADBF5-E35D-4DBB-8679-09244F334018}" type="datetimeFigureOut">
              <a:rPr lang="es-EC" smtClean="0"/>
              <a:pPr/>
              <a:t>22/07/2010</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80E894A4-AA5B-41B2-90AC-616F083BE711}"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8AADBF5-E35D-4DBB-8679-09244F334018}" type="datetimeFigureOut">
              <a:rPr lang="es-EC" smtClean="0"/>
              <a:pPr/>
              <a:t>22/07/2010</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80E894A4-AA5B-41B2-90AC-616F083BE711}"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28AADBF5-E35D-4DBB-8679-09244F334018}" type="datetimeFigureOut">
              <a:rPr lang="es-EC" smtClean="0"/>
              <a:pPr/>
              <a:t>22/07/2010</a:t>
            </a:fld>
            <a:endParaRPr lang="es-EC"/>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C"/>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80E894A4-AA5B-41B2-90AC-616F083BE711}"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28AADBF5-E35D-4DBB-8679-09244F334018}" type="datetimeFigureOut">
              <a:rPr lang="es-EC" smtClean="0"/>
              <a:pPr/>
              <a:t>22/07/2010</a:t>
            </a:fld>
            <a:endParaRPr lang="es-EC"/>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C"/>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0E894A4-AA5B-41B2-90AC-616F083BE711}" type="slidenum">
              <a:rPr lang="es-EC" smtClean="0"/>
              <a:pPr/>
              <a:t>‹Nº›</a:t>
            </a:fld>
            <a:endParaRPr lang="es-EC"/>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es.wikipedia.org/wiki/Archivo:OpenOffice.org_Calc_Vista_es.pn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OS/2" TargetMode="External"/><Relationship Id="rId13" Type="http://schemas.openxmlformats.org/officeDocument/2006/relationships/hyperlink" Target="http://upload.wikimedia.org/wikipedia/commons/a/af/TeXmacs.png" TargetMode="External"/><Relationship Id="rId18" Type="http://schemas.openxmlformats.org/officeDocument/2006/relationships/image" Target="../media/image12.png"/><Relationship Id="rId3" Type="http://schemas.openxmlformats.org/officeDocument/2006/relationships/hyperlink" Target="http://en.wikipedia.org/wiki/Microsoft_Windows" TargetMode="External"/><Relationship Id="rId7" Type="http://schemas.openxmlformats.org/officeDocument/2006/relationships/hyperlink" Target="http://en.wikipedia.org/wiki/Mac_OS_X" TargetMode="External"/><Relationship Id="rId12" Type="http://schemas.openxmlformats.org/officeDocument/2006/relationships/image" Target="../media/image9.jpeg"/><Relationship Id="rId17" Type="http://schemas.openxmlformats.org/officeDocument/2006/relationships/hyperlink" Target="http://upload.wikimedia.org/wikipedia/en/c/c1/LyXbanner1.6.3.png" TargetMode="External"/><Relationship Id="rId2" Type="http://schemas.openxmlformats.org/officeDocument/2006/relationships/hyperlink" Target="http://en.wikipedia.org/wiki/Linux" TargetMode="External"/><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hyperlink" Target="http://en.wikipedia.org/wiki/UNIX" TargetMode="External"/><Relationship Id="rId11" Type="http://schemas.openxmlformats.org/officeDocument/2006/relationships/hyperlink" Target="http://upload.wikimedia.org/wikipedia/en/d/dc/Bean_(word_processor)_Logo.jpg" TargetMode="External"/><Relationship Id="rId5" Type="http://schemas.openxmlformats.org/officeDocument/2006/relationships/hyperlink" Target="http://en.wikipedia.org/wiki/Mac_OS" TargetMode="External"/><Relationship Id="rId15" Type="http://schemas.openxmlformats.org/officeDocument/2006/relationships/hyperlink" Target="http://upload.wikimedia.org/wikipedia/commons/7/70/Jwpce.PNG" TargetMode="External"/><Relationship Id="rId10" Type="http://schemas.openxmlformats.org/officeDocument/2006/relationships/image" Target="../media/image8.png"/><Relationship Id="rId19" Type="http://schemas.openxmlformats.org/officeDocument/2006/relationships/hyperlink" Target="http://upload.wikimedia.org/wikipedia/en/5/5a/TextEdit-screenshot.png" TargetMode="External"/><Relationship Id="rId4" Type="http://schemas.openxmlformats.org/officeDocument/2006/relationships/hyperlink" Target="http://en.wikipedia.org/wiki/ReactOS" TargetMode="External"/><Relationship Id="rId9" Type="http://schemas.openxmlformats.org/officeDocument/2006/relationships/hyperlink" Target="http://upload.wikimedia.org/wikipedia/commons/d/d1/Abiword_2.4.png" TargetMode="External"/><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upload.wikimedia.org/wikipedia/en/d/dc/Bean_(word_processor)_Logo.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Applix_Word" TargetMode="External"/><Relationship Id="rId13" Type="http://schemas.openxmlformats.org/officeDocument/2006/relationships/hyperlink" Target="http://en.wikipedia.org/wiki/Nevrocode_Docs" TargetMode="External"/><Relationship Id="rId18" Type="http://schemas.openxmlformats.org/officeDocument/2006/relationships/image" Target="../media/image21.gif"/><Relationship Id="rId3" Type="http://schemas.openxmlformats.org/officeDocument/2006/relationships/hyperlink" Target="http://en.wikipedia.org/wiki/Pages" TargetMode="External"/><Relationship Id="rId7" Type="http://schemas.openxmlformats.org/officeDocument/2006/relationships/hyperlink" Target="http://en.wikipedia.org/wiki/WordPerfect" TargetMode="External"/><Relationship Id="rId12" Type="http://schemas.openxmlformats.org/officeDocument/2006/relationships/hyperlink" Target="http://en.wikipedia.org/wiki/Google_Docs" TargetMode="External"/><Relationship Id="rId17" Type="http://schemas.openxmlformats.org/officeDocument/2006/relationships/hyperlink" Target="http://blog.espol.edu.ec/cpdavila/files/2010/07/31945029-2-300-SS1.gif" TargetMode="External"/><Relationship Id="rId2" Type="http://schemas.openxmlformats.org/officeDocument/2006/relationships/hyperlink" Target="http://en.wikipedia.org/wiki/IWork" TargetMode="External"/><Relationship Id="rId16" Type="http://schemas.openxmlformats.org/officeDocument/2006/relationships/hyperlink" Target="http://en.wikipedia.org/wiki/ThinkFree_Office" TargetMode="External"/><Relationship Id="rId1" Type="http://schemas.openxmlformats.org/officeDocument/2006/relationships/slideLayout" Target="../slideLayouts/slideLayout5.xml"/><Relationship Id="rId6" Type="http://schemas.openxmlformats.org/officeDocument/2006/relationships/hyperlink" Target="http://en.wikipedia.org/wiki/Notepad_(Windows)" TargetMode="External"/><Relationship Id="rId11" Type="http://schemas.openxmlformats.org/officeDocument/2006/relationships/hyperlink" Target="http://en.wikipedia.org/wiki/EtherPad" TargetMode="External"/><Relationship Id="rId5" Type="http://schemas.openxmlformats.org/officeDocument/2006/relationships/hyperlink" Target="http://en.wikipedia.org/wiki/Microsoft_Word" TargetMode="External"/><Relationship Id="rId15" Type="http://schemas.openxmlformats.org/officeDocument/2006/relationships/hyperlink" Target="http://en.wikipedia.org/wiki/Office_Web_Apps" TargetMode="External"/><Relationship Id="rId10" Type="http://schemas.openxmlformats.org/officeDocument/2006/relationships/hyperlink" Target="http://en.wikipedia.org/wiki/Adobe_Buzzword" TargetMode="External"/><Relationship Id="rId19" Type="http://schemas.openxmlformats.org/officeDocument/2006/relationships/image" Target="../media/image22.png"/><Relationship Id="rId4" Type="http://schemas.openxmlformats.org/officeDocument/2006/relationships/hyperlink" Target="http://en.wikipedia.org/wiki/Kingsoft_Office" TargetMode="External"/><Relationship Id="rId9" Type="http://schemas.openxmlformats.org/officeDocument/2006/relationships/image" Target="../media/image20.gif"/><Relationship Id="rId14" Type="http://schemas.openxmlformats.org/officeDocument/2006/relationships/hyperlink" Target="http://en.wikipedia.org/wiki/Microsof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683568" y="1268413"/>
            <a:ext cx="7870825" cy="5589587"/>
          </a:xfrm>
        </p:spPr>
        <p:txBody>
          <a:bodyPr>
            <a:normAutofit fontScale="40000" lnSpcReduction="20000"/>
          </a:bodyPr>
          <a:lstStyle/>
          <a:p>
            <a:pPr marL="0" indent="0" algn="just">
              <a:buNone/>
            </a:pPr>
            <a:r>
              <a:rPr lang="es-ES_tradnl" sz="5000" dirty="0" smtClean="0">
                <a:latin typeface="Monotype Corsiva" pitchFamily="66" charset="0"/>
              </a:rPr>
              <a:t>Un procesador de texto es un software informático destinado a la creación de documentos de texto.</a:t>
            </a:r>
          </a:p>
          <a:p>
            <a:pPr marL="0" indent="0" algn="just">
              <a:buNone/>
            </a:pPr>
            <a:r>
              <a:rPr lang="es-ES_tradnl" sz="5000" dirty="0" smtClean="0">
                <a:latin typeface="Monotype Corsiva" pitchFamily="66" charset="0"/>
              </a:rPr>
              <a:t>Los procesadores de textos son uno de los primeros tipos de aplicaciones que se crearon para las computadoras personales. Originalmente, los procesadores solo producían texto, actualmente las formatos que emplean (DOC, RTF, </a:t>
            </a:r>
            <a:r>
              <a:rPr lang="es-ES_tradnl" sz="5000" dirty="0" err="1" smtClean="0">
                <a:latin typeface="Monotype Corsiva" pitchFamily="66" charset="0"/>
              </a:rPr>
              <a:t>etc</a:t>
            </a:r>
            <a:r>
              <a:rPr lang="es-ES_tradnl" sz="5000" dirty="0" smtClean="0">
                <a:latin typeface="Monotype Corsiva" pitchFamily="66" charset="0"/>
              </a:rPr>
              <a:t>)permiten incorporar imágenes, sonidos video, </a:t>
            </a:r>
            <a:r>
              <a:rPr lang="es-ES_tradnl" sz="5000" dirty="0" err="1" smtClean="0">
                <a:latin typeface="Monotype Corsiva" pitchFamily="66" charset="0"/>
              </a:rPr>
              <a:t>ect</a:t>
            </a:r>
            <a:r>
              <a:rPr lang="es-ES_tradnl" sz="5000" dirty="0" smtClean="0">
                <a:latin typeface="Monotype Corsiva" pitchFamily="66" charset="0"/>
              </a:rPr>
              <a:t>.</a:t>
            </a:r>
          </a:p>
          <a:p>
            <a:pPr>
              <a:buNone/>
            </a:pPr>
            <a:r>
              <a:rPr lang="es-ES_tradnl" b="1" u="sng" dirty="0" smtClean="0"/>
              <a:t/>
            </a:r>
            <a:br>
              <a:rPr lang="es-ES_tradnl" b="1" u="sng" dirty="0" smtClean="0"/>
            </a:br>
            <a:r>
              <a:rPr lang="es-ES_tradnl" sz="6000" b="1" dirty="0" smtClean="0">
                <a:solidFill>
                  <a:schemeClr val="tx2">
                    <a:lumMod val="75000"/>
                  </a:schemeClr>
                </a:solidFill>
                <a:effectLst>
                  <a:glow rad="63500">
                    <a:schemeClr val="accent1">
                      <a:satMod val="175000"/>
                      <a:alpha val="40000"/>
                    </a:schemeClr>
                  </a:glow>
                </a:effectLst>
                <a:latin typeface="Aharoni" pitchFamily="2" charset="-79"/>
                <a:cs typeface="Aharoni" pitchFamily="2" charset="-79"/>
              </a:rPr>
              <a:t>Características generales</a:t>
            </a:r>
          </a:p>
          <a:p>
            <a:pPr>
              <a:buNone/>
            </a:pPr>
            <a:r>
              <a:rPr lang="es-ES_tradnl" sz="5000" dirty="0" smtClean="0"/>
              <a:t>Todos los procesadores de texto pueden:</a:t>
            </a:r>
          </a:p>
          <a:p>
            <a:pPr marL="0" indent="0" algn="just">
              <a:buBlip>
                <a:blip r:embed="rId2"/>
              </a:buBlip>
            </a:pPr>
            <a:r>
              <a:rPr lang="es-ES_tradnl" sz="5000" dirty="0" smtClean="0">
                <a:latin typeface="Monotype Corsiva" pitchFamily="66" charset="0"/>
              </a:rPr>
              <a:t>Trabajar con distintos formatos de párrafos, tamaño de párrafos y orientación de fuentes, efectos de  formato.</a:t>
            </a:r>
          </a:p>
          <a:p>
            <a:pPr marL="0" indent="0" algn="just">
              <a:buBlip>
                <a:blip r:embed="rId2"/>
              </a:buBlip>
            </a:pPr>
            <a:r>
              <a:rPr lang="es-ES_tradnl" sz="5000" dirty="0" smtClean="0">
                <a:latin typeface="Monotype Corsiva" pitchFamily="66" charset="0"/>
              </a:rPr>
              <a:t>Además cuentan con las propiedades de cortar y copiar texto, fijar espacio entre líneas y entre párrafos.</a:t>
            </a:r>
          </a:p>
          <a:p>
            <a:pPr marL="0" indent="0" algn="just">
              <a:buBlip>
                <a:blip r:embed="rId2"/>
              </a:buBlip>
            </a:pPr>
            <a:r>
              <a:rPr lang="es-ES_tradnl" sz="5000" dirty="0" smtClean="0">
                <a:latin typeface="Monotype Corsiva" pitchFamily="66" charset="0"/>
              </a:rPr>
              <a:t>Alinear párrafos.</a:t>
            </a:r>
          </a:p>
          <a:p>
            <a:pPr marL="0" indent="0" algn="just">
              <a:buBlip>
                <a:blip r:embed="rId2"/>
              </a:buBlip>
            </a:pPr>
            <a:r>
              <a:rPr lang="es-ES_tradnl" sz="5000" dirty="0" smtClean="0">
                <a:latin typeface="Monotype Corsiva" pitchFamily="66" charset="0"/>
              </a:rPr>
              <a:t>Establecer sangrías y tabulaciones.</a:t>
            </a:r>
          </a:p>
          <a:p>
            <a:pPr marL="0" indent="0" algn="just">
              <a:buBlip>
                <a:blip r:embed="rId2"/>
              </a:buBlip>
            </a:pPr>
            <a:r>
              <a:rPr lang="es-ES_tradnl" sz="5000" dirty="0" smtClean="0">
                <a:latin typeface="Monotype Corsiva" pitchFamily="66" charset="0"/>
              </a:rPr>
              <a:t>Crear y modificar estilos.</a:t>
            </a:r>
          </a:p>
          <a:p>
            <a:pPr marL="0" indent="0" algn="just">
              <a:buBlip>
                <a:blip r:embed="rId2"/>
              </a:buBlip>
            </a:pPr>
            <a:r>
              <a:rPr lang="es-ES_tradnl" sz="5000" dirty="0" smtClean="0">
                <a:latin typeface="Monotype Corsiva" pitchFamily="66" charset="0"/>
              </a:rPr>
              <a:t>Activar presentaciones preliminares antes de la impresión o visualizar las páginas editadas.</a:t>
            </a:r>
            <a:endParaRPr lang="es-EC" sz="5000" dirty="0">
              <a:latin typeface="Monotype Corsiva" pitchFamily="66" charset="0"/>
            </a:endParaRPr>
          </a:p>
        </p:txBody>
      </p:sp>
      <p:sp>
        <p:nvSpPr>
          <p:cNvPr id="5" name="4 Rectángulo"/>
          <p:cNvSpPr/>
          <p:nvPr/>
        </p:nvSpPr>
        <p:spPr>
          <a:xfrm>
            <a:off x="611560" y="260648"/>
            <a:ext cx="779732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_tradnl"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rPr>
              <a:t>Procesadores de Palabras</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endParaRPr>
          </a:p>
        </p:txBody>
      </p:sp>
      <p:pic>
        <p:nvPicPr>
          <p:cNvPr id="1026" name="Picture 2" descr="C:\Users\Carolina\Desktop\imagenes\Lyx_logo.png"/>
          <p:cNvPicPr>
            <a:picLocks noChangeAspect="1" noChangeArrowheads="1"/>
          </p:cNvPicPr>
          <p:nvPr/>
        </p:nvPicPr>
        <p:blipFill>
          <a:blip r:embed="rId3" cstate="print"/>
          <a:srcRect/>
          <a:stretch>
            <a:fillRect/>
          </a:stretch>
        </p:blipFill>
        <p:spPr bwMode="auto">
          <a:xfrm>
            <a:off x="5364088" y="2780928"/>
            <a:ext cx="1238250" cy="914400"/>
          </a:xfrm>
          <a:prstGeom prst="rect">
            <a:avLst/>
          </a:prstGeom>
          <a:noFill/>
          <a:scene3d>
            <a:camera prst="perspectiveBelow"/>
            <a:lightRig rig="threePt" dir="t"/>
          </a:scene3d>
        </p:spPr>
      </p:pic>
      <p:pic>
        <p:nvPicPr>
          <p:cNvPr id="1027" name="Picture 3" descr="C:\Users\Carolina\Desktop\imagenes\Notepad.png"/>
          <p:cNvPicPr>
            <a:picLocks noChangeAspect="1" noChangeArrowheads="1"/>
          </p:cNvPicPr>
          <p:nvPr/>
        </p:nvPicPr>
        <p:blipFill>
          <a:blip r:embed="rId4" cstate="print"/>
          <a:srcRect/>
          <a:stretch>
            <a:fillRect/>
          </a:stretch>
        </p:blipFill>
        <p:spPr bwMode="auto">
          <a:xfrm rot="631812">
            <a:off x="7020272" y="4581128"/>
            <a:ext cx="1437803" cy="1437803"/>
          </a:xfrm>
          <a:prstGeom prst="rect">
            <a:avLst/>
          </a:prstGeom>
          <a:noFill/>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259632" y="548680"/>
            <a:ext cx="7056784" cy="789498"/>
          </a:xfrm>
          <a:prstGeom prst="rect">
            <a:avLst/>
          </a:prstGeom>
          <a:solidFill>
            <a:schemeClr val="bg1"/>
          </a:solidFill>
          <a:effectLst>
            <a:glow rad="139700">
              <a:schemeClr val="accent1">
                <a:satMod val="175000"/>
                <a:alpha val="40000"/>
              </a:schemeClr>
            </a:glow>
            <a:reflection blurRad="6350" stA="50000" endA="300" endPos="55000" dir="5400000" sy="-100000" algn="bl" rotWithShape="0"/>
          </a:effectLst>
        </p:spPr>
        <p:style>
          <a:lnRef idx="1">
            <a:schemeClr val="accent1"/>
          </a:lnRef>
          <a:fillRef idx="2">
            <a:schemeClr val="accent1"/>
          </a:fillRef>
          <a:effectRef idx="1">
            <a:schemeClr val="accent1"/>
          </a:effectRef>
          <a:fontRef idx="minor">
            <a:schemeClr val="dk1"/>
          </a:fontRef>
        </p:style>
        <p:txBody>
          <a:bodyPr/>
          <a:lstStyle/>
          <a:p>
            <a:pPr marL="0" marR="0" lvl="0" indent="0" algn="ctr" defTabSz="914400" fontAlgn="auto">
              <a:lnSpc>
                <a:spcPct val="100000"/>
              </a:lnSpc>
              <a:spcBef>
                <a:spcPct val="0"/>
              </a:spcBef>
              <a:spcAft>
                <a:spcPts val="0"/>
              </a:spcAft>
              <a:buClrTx/>
              <a:buSzTx/>
              <a:tabLst/>
              <a:defRPr/>
            </a:pPr>
            <a:r>
              <a:rPr lang="es-E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Hoja de Cálculo</a:t>
            </a:r>
            <a:endParaRPr lang="es-E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Marcador de contenido"/>
          <p:cNvSpPr txBox="1">
            <a:spLocks/>
          </p:cNvSpPr>
          <p:nvPr/>
        </p:nvSpPr>
        <p:spPr>
          <a:xfrm>
            <a:off x="323528" y="1628800"/>
            <a:ext cx="4896544" cy="5157192"/>
          </a:xfrm>
          <a:prstGeom prst="rect">
            <a:avLst/>
          </a:prstGeom>
          <a:solidFill>
            <a:schemeClr val="bg1"/>
          </a:solidFill>
          <a:ln>
            <a:solidFill>
              <a:srgbClr val="92D050"/>
            </a:solidFill>
          </a:ln>
        </p:spPr>
        <p:txBody>
          <a:bodyPr>
            <a:normAutofit fontScale="62500" lnSpcReduction="20000"/>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es-ES" sz="2400" b="0" i="1" u="none" strike="noStrike" kern="1200" cap="none" spc="0" normalizeH="0" baseline="0" noProof="0" dirty="0" smtClean="0">
                <a:ln>
                  <a:noFill/>
                </a:ln>
                <a:solidFill>
                  <a:schemeClr val="tx1"/>
                </a:solidFill>
                <a:effectLst/>
                <a:uLnTx/>
                <a:uFillTx/>
                <a:latin typeface="+mn-lt"/>
                <a:ea typeface="+mn-ea"/>
                <a:cs typeface="+mn-cs"/>
              </a:rPr>
              <a:t>Conceptos</a:t>
            </a:r>
          </a:p>
          <a:p>
            <a:pPr marL="411480" marR="0" lvl="0" indent="-342900" algn="just" defTabSz="914400" rtl="0" eaLnBrk="1" fontAlgn="auto" latinLnBrk="0" hangingPunct="1">
              <a:lnSpc>
                <a:spcPct val="100000"/>
              </a:lnSpc>
              <a:spcBef>
                <a:spcPts val="700"/>
              </a:spcBef>
              <a:spcAft>
                <a:spcPts val="0"/>
              </a:spcAft>
              <a:buClr>
                <a:schemeClr val="tx2"/>
              </a:buClr>
              <a:buSzPct val="95000"/>
              <a:buFont typeface="Wingdings" pitchFamily="2" charset="2"/>
              <a:buChar char="Ø"/>
              <a:tabLst/>
              <a:defRPr/>
            </a:pPr>
            <a:r>
              <a:rPr lang="es-ES" sz="2900" dirty="0" smtClean="0">
                <a:latin typeface="Monotype Corsiva" pitchFamily="66" charset="0"/>
              </a:rPr>
              <a:t>Una hoja de cálculo es un programa que permite manipular datos numéricos y alfanuméricos dispuestos en forma de tablas (la cual es la unión de filas y columnas). Habitualmente es posible realizar cálculos complejos con formulas y funciones y dibujar distintos tipos de graficas.</a:t>
            </a:r>
          </a:p>
          <a:p>
            <a:pPr marL="411480" marR="0" lvl="0" indent="-342900" algn="just" defTabSz="914400" rtl="0" eaLnBrk="1" fontAlgn="auto" latinLnBrk="0" hangingPunct="1">
              <a:lnSpc>
                <a:spcPct val="100000"/>
              </a:lnSpc>
              <a:spcBef>
                <a:spcPts val="700"/>
              </a:spcBef>
              <a:spcAft>
                <a:spcPts val="0"/>
              </a:spcAft>
              <a:buClr>
                <a:schemeClr val="tx2"/>
              </a:buClr>
              <a:buSzPct val="95000"/>
              <a:buFont typeface="Wingdings" pitchFamily="2" charset="2"/>
              <a:buChar char="Ø"/>
              <a:tabLst/>
              <a:defRPr/>
            </a:pPr>
            <a:r>
              <a:rPr lang="es-ES" sz="2900" dirty="0" smtClean="0">
                <a:latin typeface="Monotype Corsiva" pitchFamily="66" charset="0"/>
              </a:rPr>
              <a:t>Estas operaciones se realizan generalmente a través de cálculos entre las celdas que pueden ser referenciadas en forma relativa o absoluta.</a:t>
            </a:r>
          </a:p>
          <a:p>
            <a:pPr marL="411480" marR="0" lvl="0" indent="-342900" algn="just" defTabSz="914400" rtl="0" eaLnBrk="1" fontAlgn="auto" latinLnBrk="0" hangingPunct="1">
              <a:lnSpc>
                <a:spcPct val="100000"/>
              </a:lnSpc>
              <a:spcBef>
                <a:spcPts val="700"/>
              </a:spcBef>
              <a:spcAft>
                <a:spcPts val="0"/>
              </a:spcAft>
              <a:buClr>
                <a:schemeClr val="tx2"/>
              </a:buClr>
              <a:buSzPct val="95000"/>
              <a:buFont typeface="Wingdings" pitchFamily="2" charset="2"/>
              <a:buChar char="Ø"/>
              <a:tabLst/>
              <a:defRPr/>
            </a:pPr>
            <a:r>
              <a:rPr lang="es-ES" sz="2900" dirty="0" smtClean="0">
                <a:latin typeface="Monotype Corsiva" pitchFamily="66" charset="0"/>
              </a:rPr>
              <a:t>En forma relativa, se utiliza la letra de la columna y el número de la fila (=B2*C2).</a:t>
            </a:r>
          </a:p>
          <a:p>
            <a:pPr marL="411480" marR="0" lvl="0" indent="-342900" algn="just" defTabSz="914400" rtl="0" eaLnBrk="1" fontAlgn="auto" latinLnBrk="0" hangingPunct="1">
              <a:lnSpc>
                <a:spcPct val="100000"/>
              </a:lnSpc>
              <a:spcBef>
                <a:spcPts val="700"/>
              </a:spcBef>
              <a:spcAft>
                <a:spcPts val="0"/>
              </a:spcAft>
              <a:buClr>
                <a:schemeClr val="tx2"/>
              </a:buClr>
              <a:buSzPct val="95000"/>
              <a:buFont typeface="Wingdings" pitchFamily="2" charset="2"/>
              <a:buChar char="Ø"/>
              <a:tabLst/>
              <a:defRPr/>
            </a:pPr>
            <a:r>
              <a:rPr lang="es-ES" sz="2900" dirty="0" smtClean="0">
                <a:latin typeface="Monotype Corsiva" pitchFamily="66" charset="0"/>
              </a:rPr>
              <a:t>En forma absoluta, se agrega el signo $ a cada uno (por ejemplo =B$2*$C$2, lo que permite fijar la fila y la columna en caso de que se copie o traslade la celda a otra posición).</a:t>
            </a:r>
          </a:p>
          <a:p>
            <a:pPr marL="411480" marR="0" lvl="0" indent="-342900" algn="just" defTabSz="914400" rtl="0" eaLnBrk="1" fontAlgn="auto" latinLnBrk="0" hangingPunct="1">
              <a:lnSpc>
                <a:spcPct val="100000"/>
              </a:lnSpc>
              <a:spcBef>
                <a:spcPts val="700"/>
              </a:spcBef>
              <a:spcAft>
                <a:spcPts val="0"/>
              </a:spcAft>
              <a:buClr>
                <a:schemeClr val="tx2"/>
              </a:buClr>
              <a:buSzPct val="95000"/>
              <a:buFont typeface="Wingdings" pitchFamily="2" charset="2"/>
              <a:buChar char="Ø"/>
              <a:tabLst/>
              <a:defRPr/>
            </a:pPr>
            <a:r>
              <a:rPr lang="es-ES" sz="2900" dirty="0" smtClean="0">
                <a:latin typeface="Monotype Corsiva" pitchFamily="66" charset="0"/>
              </a:rPr>
              <a:t>Otras de las funcionalidades para la que actualmente se utiliza es para la creación de bases de datos, y también para la preparación de informes, cuadros estadísticos, planillas, etc.</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s-E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3 Imagen" descr="http://upload.wikimedia.org/wikipedia/commons/thumb/2/20/OpenOffice.org_Calc_Vista_es.png/400px-OpenOffice.org_Calc_Vista_es.png">
            <a:hlinkClick r:id="rId2"/>
          </p:cNvPr>
          <p:cNvPicPr/>
          <p:nvPr/>
        </p:nvPicPr>
        <p:blipFill>
          <a:blip r:embed="rId3" cstate="print"/>
          <a:srcRect/>
          <a:stretch>
            <a:fillRect/>
          </a:stretch>
        </p:blipFill>
        <p:spPr bwMode="auto">
          <a:xfrm>
            <a:off x="5292080" y="2276872"/>
            <a:ext cx="3851920" cy="3784504"/>
          </a:xfrm>
          <a:prstGeom prst="rect">
            <a:avLst/>
          </a:prstGeom>
          <a:noFill/>
          <a:ln w="9525">
            <a:noFill/>
            <a:miter lim="800000"/>
            <a:headEnd/>
            <a:tailEnd/>
          </a:ln>
          <a:effectLst>
            <a:glow rad="101600">
              <a:schemeClr val="accent4">
                <a:satMod val="175000"/>
                <a:alpha val="40000"/>
              </a:schemeClr>
            </a:glo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611560" y="1844824"/>
            <a:ext cx="7772400" cy="4572000"/>
          </a:xfrm>
        </p:spPr>
        <p:txBody>
          <a:bodyPr>
            <a:normAutofit/>
          </a:bodyPr>
          <a:lstStyle/>
          <a:p>
            <a:pPr algn="ctr">
              <a:buNone/>
            </a:pPr>
            <a:r>
              <a:rPr lang="es-ES"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Historia</a:t>
            </a:r>
          </a:p>
          <a:p>
            <a:pPr algn="just">
              <a:buNone/>
            </a:pPr>
            <a:r>
              <a:rPr lang="es-ES" sz="2000" dirty="0" smtClean="0"/>
              <a:t>	</a:t>
            </a:r>
            <a:r>
              <a:rPr lang="es-ES" sz="2400" dirty="0" smtClean="0">
                <a:latin typeface="Monotype Corsiva" pitchFamily="66" charset="0"/>
              </a:rPr>
              <a:t>En </a:t>
            </a:r>
            <a:r>
              <a:rPr lang="es-ES" sz="2400" dirty="0">
                <a:latin typeface="Monotype Corsiva" pitchFamily="66" charset="0"/>
              </a:rPr>
              <a:t>1961 se vislumbró el concepto de una hoja de cálculo electrónica en el </a:t>
            </a:r>
            <a:r>
              <a:rPr lang="es-ES" sz="2400" dirty="0" smtClean="0">
                <a:latin typeface="Monotype Corsiva" pitchFamily="66" charset="0"/>
              </a:rPr>
              <a:t>artículo Budgeting </a:t>
            </a:r>
            <a:r>
              <a:rPr lang="es-ES" sz="2400" dirty="0">
                <a:latin typeface="Monotype Corsiva" pitchFamily="66" charset="0"/>
              </a:rPr>
              <a:t>Models and System Simulation de Richard Mattessich. Pardo y Landau merecen parte del crédito de este tipo de programas</a:t>
            </a:r>
            <a:r>
              <a:rPr lang="es-ES" sz="2400" dirty="0" smtClean="0">
                <a:latin typeface="Monotype Corsiva" pitchFamily="66" charset="0"/>
              </a:rPr>
              <a:t>, </a:t>
            </a:r>
            <a:r>
              <a:rPr lang="es-ES" sz="2400" dirty="0">
                <a:latin typeface="Monotype Corsiva" pitchFamily="66" charset="0"/>
              </a:rPr>
              <a:t>y de hecho intentaron patentar </a:t>
            </a:r>
            <a:r>
              <a:rPr lang="es-ES" sz="2400" dirty="0" smtClean="0">
                <a:latin typeface="Monotype Corsiva" pitchFamily="66" charset="0"/>
              </a:rPr>
              <a:t>algunos </a:t>
            </a:r>
            <a:r>
              <a:rPr lang="es-ES" sz="2400" dirty="0">
                <a:latin typeface="Monotype Corsiva" pitchFamily="66" charset="0"/>
              </a:rPr>
              <a:t>de los </a:t>
            </a:r>
            <a:r>
              <a:rPr lang="es-ES" sz="2400" dirty="0" smtClean="0">
                <a:latin typeface="Monotype Corsiva" pitchFamily="66" charset="0"/>
              </a:rPr>
              <a:t>algoritmos </a:t>
            </a:r>
            <a:r>
              <a:rPr lang="es-ES" sz="2400" dirty="0">
                <a:latin typeface="Monotype Corsiva" pitchFamily="66" charset="0"/>
              </a:rPr>
              <a:t>en </a:t>
            </a:r>
            <a:r>
              <a:rPr lang="es-ES" sz="2400" dirty="0" smtClean="0">
                <a:latin typeface="Monotype Corsiva" pitchFamily="66" charset="0"/>
              </a:rPr>
              <a:t>1970. Dan Bricklin es </a:t>
            </a:r>
            <a:r>
              <a:rPr lang="es-ES" sz="2400" dirty="0">
                <a:latin typeface="Monotype Corsiva" pitchFamily="66" charset="0"/>
              </a:rPr>
              <a:t>el inventor generalmente aceptado de las hojas de cálculo. Su idea se convirtió en </a:t>
            </a:r>
            <a:r>
              <a:rPr lang="es-ES" sz="2400" dirty="0" smtClean="0">
                <a:latin typeface="Monotype Corsiva" pitchFamily="66" charset="0"/>
              </a:rPr>
              <a:t>VisiCalc, </a:t>
            </a:r>
            <a:r>
              <a:rPr lang="es-ES" sz="2400" dirty="0">
                <a:latin typeface="Monotype Corsiva" pitchFamily="66" charset="0"/>
              </a:rPr>
              <a:t>la primera hoja de cálculo, y la "aplicación fundamental" que hizo que el </a:t>
            </a:r>
            <a:r>
              <a:rPr lang="es-ES" sz="2400" dirty="0" smtClean="0">
                <a:latin typeface="Monotype Corsiva" pitchFamily="66" charset="0"/>
              </a:rPr>
              <a:t>PC (ordenador u computador personal) dejase </a:t>
            </a:r>
            <a:r>
              <a:rPr lang="es-ES" sz="2400" dirty="0">
                <a:latin typeface="Monotype Corsiva" pitchFamily="66" charset="0"/>
              </a:rPr>
              <a:t>de ser sólo un </a:t>
            </a:r>
            <a:r>
              <a:rPr lang="es-ES" sz="2400" dirty="0" smtClean="0">
                <a:latin typeface="Monotype Corsiva" pitchFamily="66" charset="0"/>
              </a:rPr>
              <a:t>hobby </a:t>
            </a:r>
            <a:r>
              <a:rPr lang="es-ES" sz="2400" dirty="0">
                <a:latin typeface="Monotype Corsiva" pitchFamily="66" charset="0"/>
              </a:rPr>
              <a:t>para entusiastas del computador para convertirse también una herramienta en los negocios y en las empresas.</a:t>
            </a:r>
          </a:p>
          <a:p>
            <a:pPr algn="just">
              <a:buNone/>
            </a:pPr>
            <a:endParaRPr lang="es-ES" sz="2200" dirty="0"/>
          </a:p>
        </p:txBody>
      </p:sp>
      <p:sp>
        <p:nvSpPr>
          <p:cNvPr id="5" name="1 Título"/>
          <p:cNvSpPr txBox="1">
            <a:spLocks/>
          </p:cNvSpPr>
          <p:nvPr/>
        </p:nvSpPr>
        <p:spPr>
          <a:xfrm>
            <a:off x="1259632" y="548680"/>
            <a:ext cx="7056784" cy="789498"/>
          </a:xfrm>
          <a:prstGeom prst="rect">
            <a:avLst/>
          </a:prstGeom>
          <a:solidFill>
            <a:schemeClr val="bg1"/>
          </a:solidFill>
          <a:effectLst>
            <a:glow rad="139700">
              <a:schemeClr val="accent1">
                <a:satMod val="175000"/>
                <a:alpha val="40000"/>
              </a:schemeClr>
            </a:glow>
            <a:reflection blurRad="6350" stA="50000" endA="300" endPos="55000" dir="5400000" sy="-100000" algn="bl" rotWithShape="0"/>
          </a:effectLst>
        </p:spPr>
        <p:style>
          <a:lnRef idx="1">
            <a:schemeClr val="accent1"/>
          </a:lnRef>
          <a:fillRef idx="2">
            <a:schemeClr val="accent1"/>
          </a:fillRef>
          <a:effectRef idx="1">
            <a:schemeClr val="accent1"/>
          </a:effectRef>
          <a:fontRef idx="minor">
            <a:schemeClr val="dk1"/>
          </a:fontRef>
        </p:style>
        <p:txBody>
          <a:bodyPr/>
          <a:lstStyle/>
          <a:p>
            <a:pPr marL="0" marR="0" lvl="0" indent="0" algn="ctr" defTabSz="914400" fontAlgn="auto">
              <a:lnSpc>
                <a:spcPct val="100000"/>
              </a:lnSpc>
              <a:spcBef>
                <a:spcPct val="0"/>
              </a:spcBef>
              <a:spcAft>
                <a:spcPts val="0"/>
              </a:spcAft>
              <a:buClrTx/>
              <a:buSzTx/>
              <a:tabLst/>
              <a:defRPr/>
            </a:pPr>
            <a:r>
              <a:rPr lang="es-E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Hoja de Cálculo</a:t>
            </a:r>
            <a:endParaRPr lang="es-E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62297" y="1855365"/>
            <a:ext cx="8258175" cy="4309939"/>
          </a:xfrm>
        </p:spPr>
        <p:txBody>
          <a:bodyPr/>
          <a:lstStyle/>
          <a:p>
            <a:pPr algn="ctr">
              <a:buNone/>
            </a:pPr>
            <a:r>
              <a:rPr lang="es-ES"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Tipos</a:t>
            </a:r>
          </a:p>
          <a:p>
            <a:pPr lvl="0">
              <a:buFont typeface="Wingdings" pitchFamily="2" charset="2"/>
              <a:buChar char="Ø"/>
            </a:pPr>
            <a:r>
              <a:rPr lang="es-ES" sz="2400" dirty="0" smtClean="0">
                <a:latin typeface="Monotype Corsiva" pitchFamily="66" charset="0"/>
              </a:rPr>
              <a:t>Microsoft Excel, integrada en Microsoft Office.</a:t>
            </a:r>
          </a:p>
          <a:p>
            <a:pPr lvl="0">
              <a:buFont typeface="Wingdings" pitchFamily="2" charset="2"/>
              <a:buChar char="Ø"/>
            </a:pPr>
            <a:r>
              <a:rPr lang="es-ES" sz="2400" dirty="0" smtClean="0">
                <a:latin typeface="Monotype Corsiva" pitchFamily="66" charset="0"/>
              </a:rPr>
              <a:t>Gnumeric, integrada en Gnome Office.</a:t>
            </a:r>
          </a:p>
          <a:p>
            <a:pPr lvl="0">
              <a:buFont typeface="Wingdings" pitchFamily="2" charset="2"/>
              <a:buChar char="Ø"/>
            </a:pPr>
            <a:r>
              <a:rPr lang="es-ES" sz="2400" dirty="0" smtClean="0">
                <a:latin typeface="Monotype Corsiva" pitchFamily="66" charset="0"/>
              </a:rPr>
              <a:t>Numbers, integrada en iWork de Apple.</a:t>
            </a:r>
          </a:p>
          <a:p>
            <a:pPr>
              <a:buFont typeface="Wingdings" pitchFamily="2" charset="2"/>
              <a:buChar char="Ø"/>
            </a:pPr>
            <a:r>
              <a:rPr lang="es-ES" sz="2400" dirty="0" smtClean="0">
                <a:latin typeface="Monotype Corsiva" pitchFamily="66" charset="0"/>
              </a:rPr>
              <a:t>Lotus 1-2-3 integrada en Lotus SmartSuite respaldada por IBM.</a:t>
            </a:r>
          </a:p>
          <a:p>
            <a:pPr>
              <a:buFont typeface="Wingdings" pitchFamily="2" charset="2"/>
              <a:buChar char="Ø"/>
            </a:pPr>
            <a:r>
              <a:rPr lang="es-ES" sz="2400" dirty="0" smtClean="0">
                <a:latin typeface="Monotype Corsiva" pitchFamily="66" charset="0"/>
              </a:rPr>
              <a:t>Corel Quattro Pro, como parte del Corel WordPerfect Office.</a:t>
            </a:r>
          </a:p>
          <a:p>
            <a:pPr>
              <a:buFont typeface="Wingdings" pitchFamily="2" charset="2"/>
              <a:buChar char="Ø"/>
            </a:pPr>
            <a:r>
              <a:rPr lang="es-ES" sz="2400" dirty="0" smtClean="0">
                <a:latin typeface="Monotype Corsiva" pitchFamily="66" charset="0"/>
              </a:rPr>
              <a:t>Calc, integrada en OpenOffice.org.</a:t>
            </a:r>
          </a:p>
          <a:p>
            <a:pPr lvl="0">
              <a:buFont typeface="Wingdings" pitchFamily="2" charset="2"/>
              <a:buChar char="Ø"/>
            </a:pPr>
            <a:r>
              <a:rPr lang="es-ES" sz="2400" dirty="0" smtClean="0">
                <a:latin typeface="Monotype Corsiva" pitchFamily="66" charset="0"/>
              </a:rPr>
              <a:t>Ksprad, como parte del Koffice para </a:t>
            </a:r>
            <a:r>
              <a:rPr lang="es-ES" sz="2400" dirty="0">
                <a:latin typeface="Monotype Corsiva" pitchFamily="66" charset="0"/>
              </a:rPr>
              <a:t>Linux (estos últimos dos son gratuitos</a:t>
            </a:r>
            <a:r>
              <a:rPr lang="es-ES" sz="2400" dirty="0" smtClean="0">
                <a:latin typeface="Monotype Corsiva" pitchFamily="66" charset="0"/>
              </a:rPr>
              <a:t>).</a:t>
            </a:r>
          </a:p>
        </p:txBody>
      </p:sp>
      <p:sp>
        <p:nvSpPr>
          <p:cNvPr id="6" name="1 Título"/>
          <p:cNvSpPr txBox="1">
            <a:spLocks/>
          </p:cNvSpPr>
          <p:nvPr/>
        </p:nvSpPr>
        <p:spPr>
          <a:xfrm>
            <a:off x="1259632" y="548680"/>
            <a:ext cx="7056784" cy="789498"/>
          </a:xfrm>
          <a:prstGeom prst="rect">
            <a:avLst/>
          </a:prstGeom>
          <a:solidFill>
            <a:schemeClr val="bg1"/>
          </a:solidFill>
          <a:effectLst>
            <a:glow rad="139700">
              <a:schemeClr val="accent1">
                <a:satMod val="175000"/>
                <a:alpha val="40000"/>
              </a:schemeClr>
            </a:glow>
            <a:reflection blurRad="6350" stA="50000" endA="300" endPos="55000" dir="5400000" sy="-100000" algn="bl" rotWithShape="0"/>
          </a:effectLst>
        </p:spPr>
        <p:style>
          <a:lnRef idx="1">
            <a:schemeClr val="accent1"/>
          </a:lnRef>
          <a:fillRef idx="2">
            <a:schemeClr val="accent1"/>
          </a:fillRef>
          <a:effectRef idx="1">
            <a:schemeClr val="accent1"/>
          </a:effectRef>
          <a:fontRef idx="minor">
            <a:schemeClr val="dk1"/>
          </a:fontRef>
        </p:style>
        <p:txBody>
          <a:bodyPr/>
          <a:lstStyle/>
          <a:p>
            <a:pPr marL="0" marR="0" lvl="0" indent="0" algn="ctr" defTabSz="914400" fontAlgn="auto">
              <a:lnSpc>
                <a:spcPct val="100000"/>
              </a:lnSpc>
              <a:spcBef>
                <a:spcPct val="0"/>
              </a:spcBef>
              <a:spcAft>
                <a:spcPts val="0"/>
              </a:spcAft>
              <a:buClrTx/>
              <a:buSzTx/>
              <a:tabLst/>
              <a:defRPr/>
            </a:pPr>
            <a:r>
              <a:rPr lang="es-E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Hoja de Cálculo</a:t>
            </a:r>
            <a:endParaRPr lang="es-E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971600" y="476672"/>
            <a:ext cx="7488832" cy="914400"/>
          </a:xfrm>
          <a:solidFill>
            <a:schemeClr val="accent1">
              <a:lumMod val="60000"/>
              <a:lumOff val="40000"/>
            </a:schemeClr>
          </a:solidFill>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s-ES" b="1" spc="0" dirty="0" smtClean="0">
                <a:ln/>
                <a:solidFill>
                  <a:schemeClr val="accent5">
                    <a:tint val="50000"/>
                    <a:satMod val="180000"/>
                  </a:schemeClr>
                </a:solidFill>
              </a:rPr>
              <a:t>Ventajas Y Desventajas</a:t>
            </a:r>
            <a:endParaRPr lang="es-ES" b="1" spc="0" dirty="0">
              <a:ln/>
              <a:solidFill>
                <a:schemeClr val="accent5">
                  <a:tint val="50000"/>
                  <a:satMod val="180000"/>
                </a:schemeClr>
              </a:solidFill>
            </a:endParaRPr>
          </a:p>
        </p:txBody>
      </p:sp>
      <p:graphicFrame>
        <p:nvGraphicFramePr>
          <p:cNvPr id="5" name="4 Marcador de contenido"/>
          <p:cNvGraphicFramePr>
            <a:graphicFrameLocks noGrp="1"/>
          </p:cNvGraphicFramePr>
          <p:nvPr>
            <p:ph idx="4294967295"/>
          </p:nvPr>
        </p:nvGraphicFramePr>
        <p:xfrm>
          <a:off x="539552" y="1916832"/>
          <a:ext cx="8229600" cy="439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s-ES" sz="3600" dirty="0" smtClean="0"/>
                        <a:t>Ventajas</a:t>
                      </a:r>
                      <a:endParaRPr lang="es-ES" sz="3600" dirty="0"/>
                    </a:p>
                  </a:txBody>
                  <a:tcPr/>
                </a:tc>
                <a:tc>
                  <a:txBody>
                    <a:bodyPr/>
                    <a:lstStyle/>
                    <a:p>
                      <a:pPr algn="ctr"/>
                      <a:r>
                        <a:rPr lang="es-ES" sz="3200" dirty="0" smtClean="0"/>
                        <a:t>Desventajas </a:t>
                      </a:r>
                      <a:endParaRPr lang="es-ES" sz="3200" dirty="0"/>
                    </a:p>
                  </a:txBody>
                  <a:tcPr/>
                </a:tc>
              </a:tr>
              <a:tr h="370840">
                <a:tc>
                  <a:txBody>
                    <a:bodyPr/>
                    <a:lstStyle/>
                    <a:p>
                      <a:r>
                        <a:rPr lang="es-ES" sz="1800" kern="1200" dirty="0" smtClean="0">
                          <a:solidFill>
                            <a:schemeClr val="dk1"/>
                          </a:solidFill>
                          <a:latin typeface="+mn-lt"/>
                          <a:ea typeface="+mn-ea"/>
                          <a:cs typeface="+mn-cs"/>
                        </a:rPr>
                        <a:t>Presenta la interfaz de usuario de Office Fluent</a:t>
                      </a:r>
                      <a:endParaRPr lang="es-ES" dirty="0"/>
                    </a:p>
                  </a:txBody>
                  <a:tcPr/>
                </a:tc>
                <a:tc>
                  <a:txBody>
                    <a:bodyPr/>
                    <a:lstStyle/>
                    <a:p>
                      <a:r>
                        <a:rPr lang="es-ES" sz="1800" kern="1200" dirty="0" smtClean="0">
                          <a:solidFill>
                            <a:schemeClr val="dk1"/>
                          </a:solidFill>
                          <a:latin typeface="+mn-lt"/>
                          <a:ea typeface="+mn-ea"/>
                          <a:cs typeface="+mn-cs"/>
                        </a:rPr>
                        <a:t>Hay que comprarlo, y no es tan barato</a:t>
                      </a:r>
                      <a:endParaRPr lang="es-ES" dirty="0"/>
                    </a:p>
                  </a:txBody>
                  <a:tcPr/>
                </a:tc>
              </a:tr>
              <a:tr h="370840">
                <a:tc>
                  <a:txBody>
                    <a:bodyPr/>
                    <a:lstStyle/>
                    <a:p>
                      <a:r>
                        <a:rPr lang="es-ES" sz="1800" kern="1200" dirty="0" smtClean="0">
                          <a:solidFill>
                            <a:schemeClr val="dk1"/>
                          </a:solidFill>
                          <a:latin typeface="+mn-lt"/>
                          <a:ea typeface="+mn-ea"/>
                          <a:cs typeface="+mn-cs"/>
                        </a:rPr>
                        <a:t>Importar, organizar y explorar conjuntos de datos masivos</a:t>
                      </a:r>
                      <a:endParaRPr lang="es-ES" dirty="0"/>
                    </a:p>
                  </a:txBody>
                  <a:tcPr/>
                </a:tc>
                <a:tc>
                  <a:txBody>
                    <a:bodyPr/>
                    <a:lstStyle/>
                    <a:p>
                      <a:r>
                        <a:rPr lang="es-ES" sz="1800" kern="1200" dirty="0" smtClean="0">
                          <a:solidFill>
                            <a:schemeClr val="dk1"/>
                          </a:solidFill>
                          <a:latin typeface="+mn-lt"/>
                          <a:ea typeface="+mn-ea"/>
                          <a:cs typeface="+mn-cs"/>
                        </a:rPr>
                        <a:t>Solo es compatible con </a:t>
                      </a:r>
                      <a:r>
                        <a:rPr lang="es-ES" sz="1800" kern="1200" dirty="0" err="1" smtClean="0">
                          <a:solidFill>
                            <a:schemeClr val="dk1"/>
                          </a:solidFill>
                          <a:latin typeface="+mn-lt"/>
                          <a:ea typeface="+mn-ea"/>
                          <a:cs typeface="+mn-cs"/>
                        </a:rPr>
                        <a:t>windows</a:t>
                      </a:r>
                      <a:r>
                        <a:rPr lang="es-ES" sz="1800" kern="1200" dirty="0" smtClean="0">
                          <a:solidFill>
                            <a:schemeClr val="dk1"/>
                          </a:solidFill>
                          <a:latin typeface="+mn-lt"/>
                          <a:ea typeface="+mn-ea"/>
                          <a:cs typeface="+mn-cs"/>
                        </a:rPr>
                        <a:t> y con </a:t>
                      </a:r>
                      <a:r>
                        <a:rPr lang="es-ES" sz="1800" kern="1200" dirty="0" err="1" smtClean="0">
                          <a:solidFill>
                            <a:schemeClr val="dk1"/>
                          </a:solidFill>
                          <a:latin typeface="+mn-lt"/>
                          <a:ea typeface="+mn-ea"/>
                          <a:cs typeface="+mn-cs"/>
                        </a:rPr>
                        <a:t>mac</a:t>
                      </a:r>
                      <a:r>
                        <a:rPr lang="es-ES" sz="1800" kern="1200" dirty="0" smtClean="0">
                          <a:solidFill>
                            <a:schemeClr val="dk1"/>
                          </a:solidFill>
                          <a:latin typeface="+mn-lt"/>
                          <a:ea typeface="+mn-ea"/>
                          <a:cs typeface="+mn-cs"/>
                        </a:rPr>
                        <a:t>.</a:t>
                      </a:r>
                      <a:br>
                        <a:rPr lang="es-ES" sz="1800" kern="1200" dirty="0" smtClean="0">
                          <a:solidFill>
                            <a:schemeClr val="dk1"/>
                          </a:solidFill>
                          <a:latin typeface="+mn-lt"/>
                          <a:ea typeface="+mn-ea"/>
                          <a:cs typeface="+mn-cs"/>
                        </a:rPr>
                      </a:br>
                      <a:endParaRPr lang="es-ES" dirty="0"/>
                    </a:p>
                  </a:txBody>
                  <a:tcPr/>
                </a:tc>
              </a:tr>
              <a:tr h="370840">
                <a:tc>
                  <a:txBody>
                    <a:bodyPr/>
                    <a:lstStyle/>
                    <a:p>
                      <a:r>
                        <a:rPr lang="es-ES" sz="1800" kern="1200" dirty="0" smtClean="0">
                          <a:solidFill>
                            <a:schemeClr val="dk1"/>
                          </a:solidFill>
                          <a:latin typeface="+mn-lt"/>
                          <a:ea typeface="+mn-ea"/>
                          <a:cs typeface="+mn-cs"/>
                        </a:rPr>
                        <a:t>Usar el motor de gráficos totalmente rediseñado </a:t>
                      </a:r>
                      <a:endParaRPr lang="es-ES" dirty="0"/>
                    </a:p>
                  </a:txBody>
                  <a:tcPr/>
                </a:tc>
                <a:tc>
                  <a:txBody>
                    <a:bodyPr/>
                    <a:lstStyle/>
                    <a:p>
                      <a:r>
                        <a:rPr lang="es-ES" dirty="0" smtClean="0"/>
                        <a:t/>
                      </a:r>
                      <a:br>
                        <a:rPr lang="es-ES" dirty="0" smtClean="0"/>
                      </a:br>
                      <a:r>
                        <a:rPr lang="es-ES" sz="1800" kern="1200" dirty="0" smtClean="0">
                          <a:solidFill>
                            <a:schemeClr val="dk1"/>
                          </a:solidFill>
                          <a:latin typeface="+mn-lt"/>
                          <a:ea typeface="+mn-ea"/>
                          <a:cs typeface="+mn-cs"/>
                        </a:rPr>
                        <a:t>Muy ineficiente, los archivos ocupan mucho espacio, aunque hagas cálculos sencillos.</a:t>
                      </a:r>
                      <a:endParaRPr lang="es-ES" dirty="0"/>
                    </a:p>
                  </a:txBody>
                  <a:tcPr/>
                </a:tc>
              </a:tr>
              <a:tr h="370840">
                <a:tc>
                  <a:txBody>
                    <a:bodyPr/>
                    <a:lstStyle/>
                    <a:p>
                      <a:r>
                        <a:rPr lang="es-ES" sz="1800" kern="1200" dirty="0" smtClean="0">
                          <a:solidFill>
                            <a:schemeClr val="dk1"/>
                          </a:solidFill>
                          <a:latin typeface="+mn-lt"/>
                          <a:ea typeface="+mn-ea"/>
                          <a:cs typeface="+mn-cs"/>
                        </a:rPr>
                        <a:t>Disfrutar de mayor y mejor compatibilidad para trabajar con tablas</a:t>
                      </a:r>
                      <a:endParaRPr lang="es-ES" dirty="0"/>
                    </a:p>
                  </a:txBody>
                  <a:tcPr/>
                </a:tc>
                <a:tc rowSpan="2">
                  <a:txBody>
                    <a:bodyPr/>
                    <a:lstStyle/>
                    <a:p>
                      <a:r>
                        <a:rPr lang="es-ES" sz="1800" kern="1200" dirty="0" smtClean="0">
                          <a:solidFill>
                            <a:schemeClr val="dk1"/>
                          </a:solidFill>
                          <a:latin typeface="+mn-lt"/>
                          <a:ea typeface="+mn-ea"/>
                          <a:cs typeface="+mn-cs"/>
                        </a:rPr>
                        <a:t>La gente quiere hacer todo con </a:t>
                      </a:r>
                      <a:r>
                        <a:rPr lang="es-ES" sz="1800" kern="1200" dirty="0" err="1" smtClean="0">
                          <a:solidFill>
                            <a:schemeClr val="dk1"/>
                          </a:solidFill>
                          <a:latin typeface="+mn-lt"/>
                          <a:ea typeface="+mn-ea"/>
                          <a:cs typeface="+mn-cs"/>
                        </a:rPr>
                        <a:t>excel</a:t>
                      </a:r>
                      <a:r>
                        <a:rPr lang="es-ES" sz="1800" kern="1200" dirty="0" smtClean="0">
                          <a:solidFill>
                            <a:schemeClr val="dk1"/>
                          </a:solidFill>
                          <a:latin typeface="+mn-lt"/>
                          <a:ea typeface="+mn-ea"/>
                          <a:cs typeface="+mn-cs"/>
                        </a:rPr>
                        <a:t>, en vez de ocupar los programas adecuados, creen que es mágico. </a:t>
                      </a:r>
                      <a:endParaRPr lang="es-ES" dirty="0"/>
                    </a:p>
                  </a:txBody>
                  <a:tcPr/>
                </a:tc>
              </a:tr>
              <a:tr h="370840">
                <a:tc>
                  <a:txBody>
                    <a:bodyPr/>
                    <a:lstStyle/>
                    <a:p>
                      <a:r>
                        <a:rPr lang="es-ES" dirty="0" smtClean="0"/>
                        <a:t>…………………………………………etc. </a:t>
                      </a:r>
                      <a:endParaRPr lang="es-ES" dirty="0"/>
                    </a:p>
                  </a:txBody>
                  <a:tcPr/>
                </a:tc>
                <a:tc vMerge="1">
                  <a:txBody>
                    <a:bodyPr/>
                    <a:lstStyle/>
                    <a:p>
                      <a:endParaRPr lang="es-ES"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exel-2007-1.png"/>
          <p:cNvPicPr>
            <a:picLocks noChangeAspect="1"/>
          </p:cNvPicPr>
          <p:nvPr/>
        </p:nvPicPr>
        <p:blipFill>
          <a:blip r:embed="rId2" cstate="print"/>
          <a:srcRect r="1539" b="18546"/>
          <a:stretch>
            <a:fillRect/>
          </a:stretch>
        </p:blipFill>
        <p:spPr>
          <a:xfrm>
            <a:off x="124194" y="357166"/>
            <a:ext cx="8948400" cy="614366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pPr algn="ctr"/>
            <a:r>
              <a:rPr lang="es-ES" b="1" dirty="0" err="1" smtClean="0"/>
              <a:t>Gnumeric</a:t>
            </a:r>
            <a:endParaRPr lang="en-US" dirty="0"/>
          </a:p>
        </p:txBody>
      </p:sp>
      <p:pic>
        <p:nvPicPr>
          <p:cNvPr id="5" name="4 Marcador de contenido" descr="250px-Gnumeric_1_6_3_Ubuntu.png"/>
          <p:cNvPicPr>
            <a:picLocks noGrp="1" noChangeAspect="1"/>
          </p:cNvPicPr>
          <p:nvPr>
            <p:ph sz="half" idx="1"/>
          </p:nvPr>
        </p:nvPicPr>
        <p:blipFill>
          <a:blip r:embed="rId2"/>
          <a:stretch>
            <a:fillRect/>
          </a:stretch>
        </p:blipFill>
        <p:spPr>
          <a:xfrm>
            <a:off x="71438" y="1714488"/>
            <a:ext cx="5143504" cy="4628306"/>
          </a:xfrm>
        </p:spPr>
      </p:pic>
      <p:sp>
        <p:nvSpPr>
          <p:cNvPr id="4" name="3 Marcador de contenido"/>
          <p:cNvSpPr>
            <a:spLocks noGrp="1"/>
          </p:cNvSpPr>
          <p:nvPr>
            <p:ph sz="half" idx="2"/>
          </p:nvPr>
        </p:nvSpPr>
        <p:spPr>
          <a:xfrm>
            <a:off x="4891118" y="1714488"/>
            <a:ext cx="4038600" cy="4525963"/>
          </a:xfrm>
        </p:spPr>
        <p:txBody>
          <a:bodyPr>
            <a:normAutofit lnSpcReduction="10000"/>
          </a:bodyPr>
          <a:lstStyle/>
          <a:p>
            <a:r>
              <a:rPr lang="es-ES" dirty="0" smtClean="0">
                <a:latin typeface="Monotype Corsiva" pitchFamily="66" charset="0"/>
              </a:rPr>
              <a:t>Es una hoja de cálculo libre que forma parte del entorno de escritorio GNOME</a:t>
            </a:r>
          </a:p>
          <a:p>
            <a:r>
              <a:rPr lang="es-ES" dirty="0" smtClean="0">
                <a:latin typeface="Monotype Corsiva" pitchFamily="66" charset="0"/>
              </a:rPr>
              <a:t>Es capaz de importar y exportar datos en distintos formatos, lo que lo hace compatible con otros</a:t>
            </a:r>
          </a:p>
          <a:p>
            <a:r>
              <a:rPr lang="en-US" dirty="0" err="1" smtClean="0">
                <a:latin typeface="Monotype Corsiva" pitchFamily="66" charset="0"/>
              </a:rPr>
              <a:t>También</a:t>
            </a:r>
            <a:r>
              <a:rPr lang="en-US" dirty="0" smtClean="0">
                <a:latin typeface="Monotype Corsiva" pitchFamily="66" charset="0"/>
              </a:rPr>
              <a:t> </a:t>
            </a:r>
            <a:r>
              <a:rPr lang="en-US" dirty="0" err="1" smtClean="0">
                <a:latin typeface="Monotype Corsiva" pitchFamily="66" charset="0"/>
              </a:rPr>
              <a:t>importa</a:t>
            </a:r>
            <a:r>
              <a:rPr lang="en-US" dirty="0" smtClean="0">
                <a:latin typeface="Monotype Corsiva" pitchFamily="66" charset="0"/>
              </a:rPr>
              <a:t> y </a:t>
            </a:r>
            <a:r>
              <a:rPr lang="en-US" dirty="0" err="1" smtClean="0">
                <a:latin typeface="Monotype Corsiva" pitchFamily="66" charset="0"/>
              </a:rPr>
              <a:t>exporta</a:t>
            </a:r>
            <a:r>
              <a:rPr lang="en-US" dirty="0" smtClean="0">
                <a:latin typeface="Monotype Corsiva" pitchFamily="66" charset="0"/>
              </a:rPr>
              <a:t> </a:t>
            </a:r>
            <a:r>
              <a:rPr lang="en-US" dirty="0" err="1" smtClean="0">
                <a:latin typeface="Monotype Corsiva" pitchFamily="66" charset="0"/>
              </a:rPr>
              <a:t>varios</a:t>
            </a:r>
            <a:r>
              <a:rPr lang="en-US" dirty="0" smtClean="0">
                <a:latin typeface="Monotype Corsiva" pitchFamily="66" charset="0"/>
              </a:rPr>
              <a:t> </a:t>
            </a:r>
            <a:r>
              <a:rPr lang="en-US" dirty="0" err="1" smtClean="0">
                <a:latin typeface="Monotype Corsiva" pitchFamily="66" charset="0"/>
              </a:rPr>
              <a:t>formatos</a:t>
            </a:r>
            <a:r>
              <a:rPr lang="en-US" dirty="0" smtClean="0">
                <a:latin typeface="Monotype Corsiva" pitchFamily="66" charset="0"/>
              </a:rPr>
              <a:t> de </a:t>
            </a:r>
            <a:r>
              <a:rPr lang="en-US" dirty="0" err="1" smtClean="0">
                <a:latin typeface="Monotype Corsiva" pitchFamily="66" charset="0"/>
              </a:rPr>
              <a:t>texto</a:t>
            </a:r>
            <a:r>
              <a:rPr lang="en-US" dirty="0" smtClean="0">
                <a:latin typeface="Monotype Corsiva" pitchFamily="66" charset="0"/>
              </a:rPr>
              <a:t>, </a:t>
            </a:r>
            <a:r>
              <a:rPr lang="en-US" dirty="0" err="1" smtClean="0">
                <a:latin typeface="Monotype Corsiva" pitchFamily="66" charset="0"/>
              </a:rPr>
              <a:t>como</a:t>
            </a:r>
            <a:r>
              <a:rPr lang="en-US" dirty="0" smtClean="0">
                <a:latin typeface="Monotype Corsiva" pitchFamily="66" charset="0"/>
              </a:rPr>
              <a:t> </a:t>
            </a:r>
            <a:r>
              <a:rPr lang="en-US" dirty="0" err="1" smtClean="0">
                <a:latin typeface="Monotype Corsiva" pitchFamily="66" charset="0"/>
              </a:rPr>
              <a:t>tablas</a:t>
            </a:r>
            <a:r>
              <a:rPr lang="en-US" dirty="0" smtClean="0">
                <a:latin typeface="Monotype Corsiva" pitchFamily="66" charset="0"/>
              </a:rPr>
              <a:t> HTML o </a:t>
            </a:r>
            <a:r>
              <a:rPr lang="en-US" dirty="0" err="1" smtClean="0">
                <a:latin typeface="Monotype Corsiva" pitchFamily="66" charset="0"/>
              </a:rPr>
              <a:t>texto</a:t>
            </a:r>
            <a:r>
              <a:rPr lang="en-US" dirty="0" smtClean="0">
                <a:latin typeface="Monotype Corsiva" pitchFamily="66" charset="0"/>
              </a:rPr>
              <a:t> </a:t>
            </a:r>
            <a:r>
              <a:rPr lang="en-US" dirty="0" err="1" smtClean="0">
                <a:latin typeface="Monotype Corsiva" pitchFamily="66" charset="0"/>
              </a:rPr>
              <a:t>separado</a:t>
            </a:r>
            <a:r>
              <a:rPr lang="en-US" dirty="0" smtClean="0">
                <a:latin typeface="Monotype Corsiva" pitchFamily="66" charset="0"/>
              </a:rPr>
              <a:t> </a:t>
            </a:r>
            <a:r>
              <a:rPr lang="en-US" dirty="0" err="1" smtClean="0">
                <a:latin typeface="Monotype Corsiva" pitchFamily="66" charset="0"/>
              </a:rPr>
              <a:t>por</a:t>
            </a:r>
            <a:r>
              <a:rPr lang="en-US" dirty="0" smtClean="0">
                <a:latin typeface="Monotype Corsiva" pitchFamily="66" charset="0"/>
              </a:rPr>
              <a:t> comas</a:t>
            </a:r>
            <a:r>
              <a:rPr lang="en-US" sz="1800" dirty="0" smtClean="0">
                <a:latin typeface="Arial Black" pitchFamily="34" charset="0"/>
              </a:rPr>
              <a:t>.</a:t>
            </a:r>
            <a:endParaRPr lang="en-US" sz="18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2000"/>
                                        <p:tgtEl>
                                          <p:spTgt spid="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2000"/>
                                        <p:tgtEl>
                                          <p:spTgt spid="4">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pPr algn="ctr"/>
            <a:r>
              <a:rPr lang="es-ES" sz="4400" dirty="0" err="1" smtClean="0"/>
              <a:t>Numbers</a:t>
            </a:r>
            <a:endParaRPr lang="en-US" dirty="0"/>
          </a:p>
        </p:txBody>
      </p:sp>
      <p:pic>
        <p:nvPicPr>
          <p:cNvPr id="5" name="4 Marcador de contenido" descr="new-iwork-070807-1.png"/>
          <p:cNvPicPr>
            <a:picLocks noGrp="1" noChangeAspect="1"/>
          </p:cNvPicPr>
          <p:nvPr>
            <p:ph sz="half" idx="1"/>
          </p:nvPr>
        </p:nvPicPr>
        <p:blipFill>
          <a:blip r:embed="rId2"/>
          <a:stretch>
            <a:fillRect/>
          </a:stretch>
        </p:blipFill>
        <p:spPr>
          <a:xfrm>
            <a:off x="142876" y="1643050"/>
            <a:ext cx="4786314" cy="4857784"/>
          </a:xfrm>
        </p:spPr>
      </p:pic>
      <p:sp>
        <p:nvSpPr>
          <p:cNvPr id="4" name="3 Marcador de contenido"/>
          <p:cNvSpPr>
            <a:spLocks noGrp="1"/>
          </p:cNvSpPr>
          <p:nvPr>
            <p:ph sz="half" idx="2"/>
          </p:nvPr>
        </p:nvSpPr>
        <p:spPr/>
        <p:txBody>
          <a:bodyPr>
            <a:normAutofit/>
          </a:bodyPr>
          <a:lstStyle/>
          <a:p>
            <a:r>
              <a:rPr lang="en-US" dirty="0" err="1" smtClean="0">
                <a:latin typeface="Monotype Corsiva" pitchFamily="66" charset="0"/>
              </a:rPr>
              <a:t>Hoja</a:t>
            </a:r>
            <a:r>
              <a:rPr lang="en-US" dirty="0" smtClean="0">
                <a:latin typeface="Monotype Corsiva" pitchFamily="66" charset="0"/>
              </a:rPr>
              <a:t> de </a:t>
            </a:r>
            <a:r>
              <a:rPr lang="en-US" dirty="0" err="1" smtClean="0">
                <a:latin typeface="Monotype Corsiva" pitchFamily="66" charset="0"/>
              </a:rPr>
              <a:t>cálculo</a:t>
            </a:r>
            <a:r>
              <a:rPr lang="en-US" dirty="0" smtClean="0">
                <a:latin typeface="Monotype Corsiva" pitchFamily="66" charset="0"/>
              </a:rPr>
              <a:t> </a:t>
            </a:r>
            <a:r>
              <a:rPr lang="en-US" dirty="0" err="1" smtClean="0">
                <a:latin typeface="Monotype Corsiva" pitchFamily="66" charset="0"/>
              </a:rPr>
              <a:t>desarrollada</a:t>
            </a:r>
            <a:r>
              <a:rPr lang="en-US" dirty="0" smtClean="0">
                <a:latin typeface="Monotype Corsiva" pitchFamily="66" charset="0"/>
              </a:rPr>
              <a:t> </a:t>
            </a:r>
            <a:r>
              <a:rPr lang="en-US" dirty="0" err="1" smtClean="0">
                <a:latin typeface="Monotype Corsiva" pitchFamily="66" charset="0"/>
              </a:rPr>
              <a:t>por</a:t>
            </a:r>
            <a:r>
              <a:rPr lang="en-US" dirty="0" smtClean="0">
                <a:latin typeface="Monotype Corsiva" pitchFamily="66" charset="0"/>
              </a:rPr>
              <a:t> Apple Inc</a:t>
            </a:r>
          </a:p>
          <a:p>
            <a:r>
              <a:rPr lang="es-ES" dirty="0" smtClean="0">
                <a:latin typeface="Monotype Corsiva" pitchFamily="66" charset="0"/>
              </a:rPr>
              <a:t>Funciona solo en Mac OS</a:t>
            </a:r>
          </a:p>
          <a:p>
            <a:r>
              <a:rPr lang="es-ES" dirty="0" smtClean="0">
                <a:latin typeface="Monotype Corsiva" pitchFamily="66" charset="0"/>
              </a:rPr>
              <a:t>Tiene una interface más fácil de usar</a:t>
            </a:r>
          </a:p>
          <a:p>
            <a:r>
              <a:rPr lang="es-ES" dirty="0" smtClean="0">
                <a:latin typeface="Monotype Corsiva" pitchFamily="66" charset="0"/>
              </a:rPr>
              <a:t>Ofrece un mejor control sobre la apariencia y la presentación de tablas de datos</a:t>
            </a:r>
            <a:endParaRPr lang="en-US" dirty="0">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down)">
                                      <p:cBhvr>
                                        <p:cTn id="23" dur="500"/>
                                        <p:tgtEl>
                                          <p:spTgt spid="4">
                                            <p:txEl>
                                              <p:pRg st="2" end="2"/>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down)">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85728"/>
            <a:ext cx="8229600" cy="1143000"/>
          </a:xfrm>
        </p:spPr>
        <p:style>
          <a:lnRef idx="1">
            <a:schemeClr val="dk1"/>
          </a:lnRef>
          <a:fillRef idx="3">
            <a:schemeClr val="dk1"/>
          </a:fillRef>
          <a:effectRef idx="2">
            <a:schemeClr val="dk1"/>
          </a:effectRef>
          <a:fontRef idx="minor">
            <a:schemeClr val="lt1"/>
          </a:fontRef>
        </p:style>
        <p:txBody>
          <a:bodyPr/>
          <a:lstStyle/>
          <a:p>
            <a:pPr algn="ctr"/>
            <a:r>
              <a:rPr lang="es-ES" sz="4400" dirty="0" smtClean="0"/>
              <a:t>Lotus 1-2-3</a:t>
            </a:r>
            <a:endParaRPr lang="en-US" dirty="0"/>
          </a:p>
        </p:txBody>
      </p:sp>
      <p:pic>
        <p:nvPicPr>
          <p:cNvPr id="5" name="4 Marcador de contenido" descr="lotus.png"/>
          <p:cNvPicPr>
            <a:picLocks noGrp="1" noChangeAspect="1"/>
          </p:cNvPicPr>
          <p:nvPr>
            <p:ph sz="half" idx="1"/>
          </p:nvPr>
        </p:nvPicPr>
        <p:blipFill>
          <a:blip r:embed="rId2"/>
          <a:stretch>
            <a:fillRect/>
          </a:stretch>
        </p:blipFill>
        <p:spPr>
          <a:xfrm>
            <a:off x="142844" y="1643050"/>
            <a:ext cx="5048285" cy="4643470"/>
          </a:xfrm>
        </p:spPr>
      </p:pic>
      <p:sp>
        <p:nvSpPr>
          <p:cNvPr id="4" name="3 Marcador de contenido"/>
          <p:cNvSpPr>
            <a:spLocks noGrp="1"/>
          </p:cNvSpPr>
          <p:nvPr>
            <p:ph sz="half" idx="2"/>
          </p:nvPr>
        </p:nvSpPr>
        <p:spPr>
          <a:xfrm>
            <a:off x="4962556" y="1831995"/>
            <a:ext cx="4038600" cy="4525963"/>
          </a:xfrm>
        </p:spPr>
        <p:txBody>
          <a:bodyPr>
            <a:normAutofit fontScale="92500" lnSpcReduction="10000"/>
          </a:bodyPr>
          <a:lstStyle/>
          <a:p>
            <a:r>
              <a:rPr lang="es-ES" dirty="0" smtClean="0">
                <a:latin typeface="Monotype Corsiva" pitchFamily="66" charset="0"/>
              </a:rPr>
              <a:t>Es un clásico programa de planilla u hoja de cálculo creado o desarrollado por la empresa Lotus Development Corporation</a:t>
            </a:r>
          </a:p>
          <a:p>
            <a:r>
              <a:rPr lang="es-ES" dirty="0" smtClean="0">
                <a:latin typeface="Monotype Corsiva" pitchFamily="66" charset="0"/>
              </a:rPr>
              <a:t>Se caracterizaba por tener pocos errores de programación (</a:t>
            </a:r>
            <a:r>
              <a:rPr lang="es-ES" dirty="0" err="1" smtClean="0">
                <a:latin typeface="Monotype Corsiva" pitchFamily="66" charset="0"/>
              </a:rPr>
              <a:t>bugs</a:t>
            </a:r>
            <a:r>
              <a:rPr lang="es-ES" dirty="0" smtClean="0">
                <a:latin typeface="Monotype Corsiva" pitchFamily="66" charset="0"/>
              </a:rPr>
              <a:t>), por lo que pronto adquirió una muy buena reputación debido a su solidez y estabilidad</a:t>
            </a:r>
          </a:p>
          <a:p>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pPr algn="ctr"/>
            <a:r>
              <a:rPr lang="es-ES" sz="4400" dirty="0" smtClean="0"/>
              <a:t>Corel </a:t>
            </a:r>
            <a:r>
              <a:rPr lang="es-ES" sz="4400" dirty="0" err="1" smtClean="0"/>
              <a:t>Quattro</a:t>
            </a:r>
            <a:r>
              <a:rPr lang="es-ES" sz="4400" dirty="0" smtClean="0"/>
              <a:t> Pro</a:t>
            </a:r>
            <a:endParaRPr lang="en-US" dirty="0"/>
          </a:p>
        </p:txBody>
      </p:sp>
      <p:pic>
        <p:nvPicPr>
          <p:cNvPr id="5" name="4 Marcador de contenido" descr="quattropro1.gif"/>
          <p:cNvPicPr>
            <a:picLocks noGrp="1" noChangeAspect="1"/>
          </p:cNvPicPr>
          <p:nvPr>
            <p:ph sz="half" idx="1"/>
          </p:nvPr>
        </p:nvPicPr>
        <p:blipFill>
          <a:blip r:embed="rId2"/>
          <a:stretch>
            <a:fillRect/>
          </a:stretch>
        </p:blipFill>
        <p:spPr>
          <a:xfrm>
            <a:off x="92574" y="1857364"/>
            <a:ext cx="5122368" cy="4429156"/>
          </a:xfrm>
        </p:spPr>
      </p:pic>
      <p:sp>
        <p:nvSpPr>
          <p:cNvPr id="4" name="3 Marcador de contenido"/>
          <p:cNvSpPr>
            <a:spLocks noGrp="1"/>
          </p:cNvSpPr>
          <p:nvPr>
            <p:ph sz="half" idx="2"/>
          </p:nvPr>
        </p:nvSpPr>
        <p:spPr>
          <a:xfrm>
            <a:off x="4891118" y="1770501"/>
            <a:ext cx="4038600" cy="4525963"/>
          </a:xfrm>
        </p:spPr>
        <p:txBody>
          <a:bodyPr>
            <a:normAutofit/>
          </a:bodyPr>
          <a:lstStyle/>
          <a:p>
            <a:r>
              <a:rPr lang="es-ES" sz="3200" dirty="0" smtClean="0">
                <a:latin typeface="Monotype Corsiva" pitchFamily="66" charset="0"/>
              </a:rPr>
              <a:t>Desarrollado originalmente por la empresa </a:t>
            </a:r>
            <a:r>
              <a:rPr lang="es-ES" sz="3200" dirty="0" err="1" smtClean="0">
                <a:latin typeface="Monotype Corsiva" pitchFamily="66" charset="0"/>
              </a:rPr>
              <a:t>Borland</a:t>
            </a:r>
            <a:r>
              <a:rPr lang="es-ES" sz="3200" dirty="0" smtClean="0">
                <a:latin typeface="Monotype Corsiva" pitchFamily="66" charset="0"/>
              </a:rPr>
              <a:t> </a:t>
            </a:r>
            <a:r>
              <a:rPr lang="es-ES" sz="3200" dirty="0" smtClean="0">
                <a:latin typeface="Monotype Corsiva" pitchFamily="66" charset="0"/>
              </a:rPr>
              <a:t>International</a:t>
            </a:r>
          </a:p>
          <a:p>
            <a:r>
              <a:rPr lang="es-ES" sz="3200" dirty="0" smtClean="0">
                <a:latin typeface="Monotype Corsiva" pitchFamily="66" charset="0"/>
              </a:rPr>
              <a:t>Se dice que </a:t>
            </a:r>
            <a:r>
              <a:rPr lang="es-ES" sz="3200" dirty="0" err="1" smtClean="0">
                <a:latin typeface="Monotype Corsiva" pitchFamily="66" charset="0"/>
              </a:rPr>
              <a:t>QPro</a:t>
            </a:r>
            <a:r>
              <a:rPr lang="es-ES" sz="3200" dirty="0" smtClean="0">
                <a:latin typeface="Monotype Corsiva" pitchFamily="66" charset="0"/>
              </a:rPr>
              <a:t> fue el primer programa en permitir hojas múltiples en un solo archivo.</a:t>
            </a:r>
            <a:endParaRPr lang="en-US" sz="3200" dirty="0">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pPr algn="ctr"/>
            <a:r>
              <a:rPr lang="en-US" dirty="0" smtClean="0"/>
              <a:t>Calc</a:t>
            </a:r>
            <a:endParaRPr lang="en-US" dirty="0"/>
          </a:p>
        </p:txBody>
      </p:sp>
      <p:pic>
        <p:nvPicPr>
          <p:cNvPr id="5" name="4 Marcador de contenido" descr="calc.jpg"/>
          <p:cNvPicPr>
            <a:picLocks noGrp="1" noChangeAspect="1"/>
          </p:cNvPicPr>
          <p:nvPr>
            <p:ph sz="half" idx="1"/>
          </p:nvPr>
        </p:nvPicPr>
        <p:blipFill>
          <a:blip r:embed="rId2"/>
          <a:stretch>
            <a:fillRect/>
          </a:stretch>
        </p:blipFill>
        <p:spPr>
          <a:xfrm>
            <a:off x="214282" y="1714488"/>
            <a:ext cx="4786346" cy="4429156"/>
          </a:xfrm>
        </p:spPr>
      </p:pic>
      <p:sp>
        <p:nvSpPr>
          <p:cNvPr id="4" name="3 Marcador de contenido"/>
          <p:cNvSpPr>
            <a:spLocks noGrp="1"/>
          </p:cNvSpPr>
          <p:nvPr>
            <p:ph sz="half" idx="2"/>
          </p:nvPr>
        </p:nvSpPr>
        <p:spPr>
          <a:xfrm>
            <a:off x="4748242" y="1617681"/>
            <a:ext cx="4038600" cy="4525963"/>
          </a:xfrm>
        </p:spPr>
        <p:txBody>
          <a:bodyPr>
            <a:noAutofit/>
          </a:bodyPr>
          <a:lstStyle/>
          <a:p>
            <a:r>
              <a:rPr lang="es-ES" sz="2400" dirty="0" smtClean="0">
                <a:latin typeface="Monotype Corsiva" pitchFamily="66" charset="0"/>
              </a:rPr>
              <a:t>Es una hoja de cálculo Open Source</a:t>
            </a:r>
          </a:p>
          <a:p>
            <a:r>
              <a:rPr lang="es-ES" sz="2400" dirty="0" smtClean="0">
                <a:latin typeface="Monotype Corsiva" pitchFamily="66" charset="0"/>
              </a:rPr>
              <a:t>Puede usarse a través de una variedad de plataformas, incluyendo Mac OS X, Windows, GNU/Linux, Fr</a:t>
            </a:r>
          </a:p>
          <a:p>
            <a:r>
              <a:rPr lang="es-ES" sz="2400" dirty="0" err="1" smtClean="0">
                <a:latin typeface="Monotype Corsiva" pitchFamily="66" charset="0"/>
              </a:rPr>
              <a:t>Calc</a:t>
            </a:r>
            <a:r>
              <a:rPr lang="es-ES" sz="2400" dirty="0" smtClean="0">
                <a:latin typeface="Monotype Corsiva" pitchFamily="66" charset="0"/>
              </a:rPr>
              <a:t> también es capaz de exportar hojas de cálculo como archivos PDF </a:t>
            </a:r>
            <a:r>
              <a:rPr lang="es-ES" sz="2400" dirty="0" err="1" smtClean="0">
                <a:latin typeface="Monotype Corsiva" pitchFamily="66" charset="0"/>
              </a:rPr>
              <a:t>eeBSD</a:t>
            </a:r>
            <a:r>
              <a:rPr lang="es-ES" sz="2400" dirty="0" smtClean="0">
                <a:latin typeface="Monotype Corsiva" pitchFamily="66" charset="0"/>
              </a:rPr>
              <a:t> y Solaris</a:t>
            </a:r>
          </a:p>
          <a:p>
            <a:r>
              <a:rPr lang="es-ES" sz="2400" dirty="0" smtClean="0">
                <a:latin typeface="Monotype Corsiva" pitchFamily="66" charset="0"/>
              </a:rPr>
              <a:t>No es tan vulnerable a los virus de macros</a:t>
            </a:r>
            <a:endParaRPr lang="en-US" sz="2400" dirty="0">
              <a:latin typeface="Monotype Corsiva" pitchFamily="66" charset="0"/>
            </a:endParaRPr>
          </a:p>
        </p:txBody>
      </p:sp>
    </p:spTree>
  </p:cSld>
  <p:clrMapOvr>
    <a:masterClrMapping/>
  </p:clrMapOvr>
  <p:transition advTm="30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mph" presetSubtype="2" fill="hold" nodeType="clickEffect">
                                  <p:stCondLst>
                                    <p:cond delay="0"/>
                                  </p:stCondLst>
                                  <p:childTnLst>
                                    <p:anim to="1.5" calcmode="lin" valueType="num">
                                      <p:cBhvr override="childStyle">
                                        <p:cTn id="11" dur="2000" fill="hold"/>
                                        <p:tgtEl>
                                          <p:spTgt spid="5"/>
                                        </p:tgtEl>
                                        <p:attrNameLst>
                                          <p:attrName>style.fontSize</p:attrName>
                                        </p:attrNameLst>
                                      </p:cBhvr>
                                    </p:anim>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mph" presetSubtype="0" grpId="0" nodeType="clickEffect">
                                  <p:stCondLst>
                                    <p:cond delay="0"/>
                                  </p:stCondLst>
                                  <p:childTnLst>
                                    <p:set>
                                      <p:cBhvr override="childStyle">
                                        <p:cTn id="20" dur="indefinite"/>
                                        <p:tgtEl>
                                          <p:spTgt spid="4">
                                            <p:txEl>
                                              <p:pRg st="0" end="0"/>
                                            </p:txEl>
                                          </p:spTgt>
                                        </p:tgtEl>
                                        <p:attrNameLst>
                                          <p:attrName>style.fontFamily</p:attrName>
                                        </p:attrNameLst>
                                      </p:cBhvr>
                                      <p:to>
                                        <p:strVal val="Times New Roman"/>
                                      </p:to>
                                    </p:set>
                                  </p:childTnLst>
                                </p:cTn>
                              </p:par>
                            </p:childTnLst>
                          </p:cTn>
                        </p:par>
                      </p:childTnLst>
                    </p:cTn>
                  </p:par>
                  <p:par>
                    <p:cTn id="21" fill="hold">
                      <p:stCondLst>
                        <p:cond delay="indefinite"/>
                      </p:stCondLst>
                      <p:childTnLst>
                        <p:par>
                          <p:cTn id="22" fill="hold">
                            <p:stCondLst>
                              <p:cond delay="0"/>
                            </p:stCondLst>
                            <p:childTnLst>
                              <p:par>
                                <p:cTn id="23" presetID="2" presetClass="emph" presetSubtype="0" grpId="0" nodeType="clickEffect">
                                  <p:stCondLst>
                                    <p:cond delay="0"/>
                                  </p:stCondLst>
                                  <p:childTnLst>
                                    <p:set>
                                      <p:cBhvr override="childStyle">
                                        <p:cTn id="24" dur="indefinite"/>
                                        <p:tgtEl>
                                          <p:spTgt spid="4">
                                            <p:txEl>
                                              <p:pRg st="1" end="1"/>
                                            </p:txEl>
                                          </p:spTgt>
                                        </p:tgtEl>
                                        <p:attrNameLst>
                                          <p:attrName>style.fontFamily</p:attrName>
                                        </p:attrNameLst>
                                      </p:cBhvr>
                                      <p:to>
                                        <p:strVal val="Times New Roman"/>
                                      </p:to>
                                    </p:set>
                                  </p:childTnLst>
                                </p:cTn>
                              </p:par>
                            </p:childTnLst>
                          </p:cTn>
                        </p:par>
                      </p:childTnLst>
                    </p:cTn>
                  </p:par>
                  <p:par>
                    <p:cTn id="25" fill="hold">
                      <p:stCondLst>
                        <p:cond delay="indefinite"/>
                      </p:stCondLst>
                      <p:childTnLst>
                        <p:par>
                          <p:cTn id="26" fill="hold">
                            <p:stCondLst>
                              <p:cond delay="0"/>
                            </p:stCondLst>
                            <p:childTnLst>
                              <p:par>
                                <p:cTn id="27" presetID="2" presetClass="emph" presetSubtype="0" grpId="0" nodeType="clickEffect">
                                  <p:stCondLst>
                                    <p:cond delay="0"/>
                                  </p:stCondLst>
                                  <p:childTnLst>
                                    <p:set>
                                      <p:cBhvr override="childStyle">
                                        <p:cTn id="28" dur="indefinite"/>
                                        <p:tgtEl>
                                          <p:spTgt spid="4">
                                            <p:txEl>
                                              <p:pRg st="2" end="2"/>
                                            </p:txEl>
                                          </p:spTgt>
                                        </p:tgtEl>
                                        <p:attrNameLst>
                                          <p:attrName>style.fontFamily</p:attrName>
                                        </p:attrNameLst>
                                      </p:cBhvr>
                                      <p:to>
                                        <p:strVal val="Times New Roman"/>
                                      </p:to>
                                    </p:set>
                                  </p:childTnLst>
                                </p:cTn>
                              </p:par>
                            </p:childTnLst>
                          </p:cTn>
                        </p:par>
                      </p:childTnLst>
                    </p:cTn>
                  </p:par>
                  <p:par>
                    <p:cTn id="29" fill="hold">
                      <p:stCondLst>
                        <p:cond delay="indefinite"/>
                      </p:stCondLst>
                      <p:childTnLst>
                        <p:par>
                          <p:cTn id="30" fill="hold">
                            <p:stCondLst>
                              <p:cond delay="0"/>
                            </p:stCondLst>
                            <p:childTnLst>
                              <p:par>
                                <p:cTn id="31" presetID="2" presetClass="emph" presetSubtype="0" grpId="0" nodeType="clickEffect">
                                  <p:stCondLst>
                                    <p:cond delay="0"/>
                                  </p:stCondLst>
                                  <p:childTnLst>
                                    <p:set>
                                      <p:cBhvr override="childStyle">
                                        <p:cTn id="32" dur="indefinite"/>
                                        <p:tgtEl>
                                          <p:spTgt spid="4">
                                            <p:txEl>
                                              <p:pRg st="3" end="3"/>
                                            </p:txEl>
                                          </p:spTgt>
                                        </p:tgtEl>
                                        <p:attrNameLst>
                                          <p:attrName>style.fontFamily</p:attrName>
                                        </p:attrNameLst>
                                      </p:cBhvr>
                                      <p:to>
                                        <p:strVal val="Times New Roma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7" dur="500"/>
                                        <p:tgtEl>
                                          <p:spTgt spid="4">
                                            <p:txEl>
                                              <p:pRg st="0" end="0"/>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3" dur="500"/>
                                        <p:tgtEl>
                                          <p:spTgt spid="4">
                                            <p:txEl>
                                              <p:pRg st="1" end="1"/>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9" dur="500"/>
                                        <p:tgtEl>
                                          <p:spTgt spid="4">
                                            <p:txEl>
                                              <p:pRg st="2" end="2"/>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5" dur="500"/>
                                        <p:tgtEl>
                                          <p:spTgt spid="4">
                                            <p:txEl>
                                              <p:pRg st="3" end="3"/>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xit" presetSubtype="10" fill="hold" grpId="2" nodeType="clickEffect">
                                  <p:stCondLst>
                                    <p:cond delay="0"/>
                                  </p:stCondLst>
                                  <p:childTnLst>
                                    <p:animEffect transition="out" filter="blinds(horizontal)">
                                      <p:cBhvr>
                                        <p:cTn id="60" dur="1000"/>
                                        <p:tgtEl>
                                          <p:spTgt spid="4">
                                            <p:txEl>
                                              <p:pRg st="0" end="0"/>
                                            </p:txEl>
                                          </p:spTgt>
                                        </p:tgtEl>
                                      </p:cBhvr>
                                    </p:animEffect>
                                    <p:set>
                                      <p:cBhvr>
                                        <p:cTn id="61" dur="1" fill="hold">
                                          <p:stCondLst>
                                            <p:cond delay="999"/>
                                          </p:stCondLst>
                                        </p:cTn>
                                        <p:tgtEl>
                                          <p:spTgt spid="4">
                                            <p:txEl>
                                              <p:pRg st="0" end="0"/>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grpId="2" nodeType="clickEffect">
                                  <p:stCondLst>
                                    <p:cond delay="0"/>
                                  </p:stCondLst>
                                  <p:childTnLst>
                                    <p:animEffect transition="out" filter="blinds(horizontal)">
                                      <p:cBhvr>
                                        <p:cTn id="65" dur="1000"/>
                                        <p:tgtEl>
                                          <p:spTgt spid="4">
                                            <p:txEl>
                                              <p:pRg st="1" end="1"/>
                                            </p:txEl>
                                          </p:spTgt>
                                        </p:tgtEl>
                                      </p:cBhvr>
                                    </p:animEffect>
                                    <p:set>
                                      <p:cBhvr>
                                        <p:cTn id="66" dur="1" fill="hold">
                                          <p:stCondLst>
                                            <p:cond delay="999"/>
                                          </p:stCondLst>
                                        </p:cTn>
                                        <p:tgtEl>
                                          <p:spTgt spid="4">
                                            <p:txEl>
                                              <p:pRg st="1" end="1"/>
                                            </p:txEl>
                                          </p:spTgt>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3" presetClass="exit" presetSubtype="10" fill="hold" grpId="2" nodeType="clickEffect">
                                  <p:stCondLst>
                                    <p:cond delay="0"/>
                                  </p:stCondLst>
                                  <p:childTnLst>
                                    <p:animEffect transition="out" filter="blinds(horizontal)">
                                      <p:cBhvr>
                                        <p:cTn id="70" dur="1000"/>
                                        <p:tgtEl>
                                          <p:spTgt spid="4">
                                            <p:txEl>
                                              <p:pRg st="2" end="2"/>
                                            </p:txEl>
                                          </p:spTgt>
                                        </p:tgtEl>
                                      </p:cBhvr>
                                    </p:animEffect>
                                    <p:set>
                                      <p:cBhvr>
                                        <p:cTn id="71" dur="1" fill="hold">
                                          <p:stCondLst>
                                            <p:cond delay="999"/>
                                          </p:stCondLst>
                                        </p:cTn>
                                        <p:tgtEl>
                                          <p:spTgt spid="4">
                                            <p:txEl>
                                              <p:pRg st="2" end="2"/>
                                            </p:txEl>
                                          </p:spTgt>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3" presetClass="exit" presetSubtype="10" fill="hold" grpId="2" nodeType="clickEffect">
                                  <p:stCondLst>
                                    <p:cond delay="0"/>
                                  </p:stCondLst>
                                  <p:childTnLst>
                                    <p:animEffect transition="out" filter="blinds(horizontal)">
                                      <p:cBhvr>
                                        <p:cTn id="75" dur="1000"/>
                                        <p:tgtEl>
                                          <p:spTgt spid="4">
                                            <p:txEl>
                                              <p:pRg st="3" end="3"/>
                                            </p:txEl>
                                          </p:spTgt>
                                        </p:tgtEl>
                                      </p:cBhvr>
                                    </p:animEffect>
                                    <p:set>
                                      <p:cBhvr>
                                        <p:cTn id="76" dur="1" fill="hold">
                                          <p:stCondLst>
                                            <p:cond delay="999"/>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P spid="4" grpId="1" build="p"/>
      <p:bldP spid="4" grpId="2"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Carolina\Desktop\imagenes\abiword.jpg"/>
          <p:cNvPicPr>
            <a:picLocks noChangeAspect="1" noChangeArrowheads="1"/>
          </p:cNvPicPr>
          <p:nvPr/>
        </p:nvPicPr>
        <p:blipFill>
          <a:blip r:embed="rId2" cstate="print"/>
          <a:srcRect/>
          <a:stretch>
            <a:fillRect/>
          </a:stretch>
        </p:blipFill>
        <p:spPr bwMode="auto">
          <a:xfrm rot="20291591">
            <a:off x="209126" y="5554912"/>
            <a:ext cx="961316" cy="1119981"/>
          </a:xfrm>
          <a:prstGeom prst="rect">
            <a:avLst/>
          </a:prstGeom>
          <a:noFill/>
          <a:effectLst>
            <a:outerShdw blurRad="76200" dir="13500000" sy="23000" kx="1200000" algn="br" rotWithShape="0">
              <a:prstClr val="black">
                <a:alpha val="20000"/>
              </a:prstClr>
            </a:outerShdw>
            <a:softEdge rad="31750"/>
          </a:effectLst>
          <a:scene3d>
            <a:camera prst="perspectiveHeroicExtremeRightFacing"/>
            <a:lightRig rig="threePt" dir="t"/>
          </a:scene3d>
        </p:spPr>
      </p:pic>
      <p:sp>
        <p:nvSpPr>
          <p:cNvPr id="6" name="5 Título"/>
          <p:cNvSpPr>
            <a:spLocks noGrp="1"/>
          </p:cNvSpPr>
          <p:nvPr>
            <p:ph type="title" idx="4294967295"/>
          </p:nvPr>
        </p:nvSpPr>
        <p:spPr>
          <a:xfrm>
            <a:off x="683568" y="404664"/>
            <a:ext cx="7772400" cy="914400"/>
          </a:xfrm>
        </p:spPr>
        <p:txBody>
          <a:bodyPr/>
          <a:lstStyle/>
          <a:p>
            <a:pPr algn="ctr"/>
            <a:r>
              <a:rPr lang="es-ES_tradnl" sz="5400" b="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latin typeface="+mn-lt"/>
                <a:ea typeface="+mn-ea"/>
                <a:cs typeface="+mn-cs"/>
              </a:rPr>
              <a:t>Ventajas</a:t>
            </a:r>
            <a:r>
              <a:rPr lang="es-ES_tradnl" dirty="0" smtClean="0"/>
              <a:t> </a:t>
            </a:r>
            <a:r>
              <a:rPr lang="es-ES_tradnl" sz="5400" b="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latin typeface="+mn-lt"/>
                <a:ea typeface="+mn-ea"/>
                <a:cs typeface="+mn-cs"/>
              </a:rPr>
              <a:t>y Desventajas</a:t>
            </a:r>
            <a:endParaRPr lang="es-EC" sz="5400" b="1"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latin typeface="+mn-lt"/>
              <a:ea typeface="+mn-ea"/>
              <a:cs typeface="+mn-cs"/>
            </a:endParaRPr>
          </a:p>
        </p:txBody>
      </p:sp>
      <p:pic>
        <p:nvPicPr>
          <p:cNvPr id="2050" name="Picture 2" descr="C:\Users\Carolina\Desktop\imagenes\MS_Word.png"/>
          <p:cNvPicPr>
            <a:picLocks noChangeAspect="1" noChangeArrowheads="1"/>
          </p:cNvPicPr>
          <p:nvPr/>
        </p:nvPicPr>
        <p:blipFill>
          <a:blip r:embed="rId3" cstate="print"/>
          <a:srcRect/>
          <a:stretch>
            <a:fillRect/>
          </a:stretch>
        </p:blipFill>
        <p:spPr bwMode="auto">
          <a:xfrm rot="20156682">
            <a:off x="7127220" y="1303701"/>
            <a:ext cx="1115786" cy="1115786"/>
          </a:xfrm>
          <a:prstGeom prst="rect">
            <a:avLst/>
          </a:prstGeom>
          <a:noFill/>
        </p:spPr>
      </p:pic>
      <p:sp>
        <p:nvSpPr>
          <p:cNvPr id="5" name="4 Marcador de contenido"/>
          <p:cNvSpPr>
            <a:spLocks noGrp="1"/>
          </p:cNvSpPr>
          <p:nvPr>
            <p:ph idx="4294967295"/>
          </p:nvPr>
        </p:nvSpPr>
        <p:spPr>
          <a:xfrm>
            <a:off x="755576" y="1557338"/>
            <a:ext cx="7772400" cy="5300662"/>
          </a:xfrm>
        </p:spPr>
        <p:txBody>
          <a:bodyPr>
            <a:normAutofit fontScale="70000" lnSpcReduction="20000"/>
          </a:bodyPr>
          <a:lstStyle/>
          <a:p>
            <a:pPr>
              <a:buNone/>
            </a:pPr>
            <a:r>
              <a:rPr lang="es-ES_tradnl" sz="3400" b="1" dirty="0" smtClean="0">
                <a:ln w="18000">
                  <a:solidFill>
                    <a:schemeClr val="accent2">
                      <a:satMod val="140000"/>
                    </a:schemeClr>
                  </a:solidFill>
                  <a:prstDash val="solid"/>
                  <a:miter lim="800000"/>
                </a:ln>
                <a:noFill/>
                <a:effectLst>
                  <a:glow rad="139700">
                    <a:schemeClr val="accent2">
                      <a:satMod val="175000"/>
                      <a:alpha val="40000"/>
                    </a:schemeClr>
                  </a:glow>
                  <a:outerShdw blurRad="25500" dist="23000" dir="7020000" algn="tl">
                    <a:srgbClr val="000000">
                      <a:alpha val="50000"/>
                    </a:srgbClr>
                  </a:outerShdw>
                </a:effectLst>
                <a:latin typeface="Aharoni" pitchFamily="2" charset="-79"/>
                <a:cs typeface="Aharoni" pitchFamily="2" charset="-79"/>
              </a:rPr>
              <a:t>Ventajas</a:t>
            </a:r>
          </a:p>
          <a:p>
            <a:pPr algn="just"/>
            <a:r>
              <a:rPr lang="es-ES_tradnl" sz="2600" dirty="0" smtClean="0">
                <a:latin typeface="Monotype Corsiva" pitchFamily="66" charset="0"/>
              </a:rPr>
              <a:t>Tienen incorporado correctores de ortografía y gramática.</a:t>
            </a:r>
          </a:p>
          <a:p>
            <a:pPr algn="just"/>
            <a:r>
              <a:rPr lang="es-ES_tradnl" sz="2600" dirty="0" smtClean="0">
                <a:latin typeface="Monotype Corsiva" pitchFamily="66" charset="0"/>
              </a:rPr>
              <a:t>Poseen diccionarios multilingües y de sinónimos.</a:t>
            </a:r>
          </a:p>
          <a:p>
            <a:pPr algn="just"/>
            <a:r>
              <a:rPr lang="es-ES_tradnl" sz="2600" dirty="0" smtClean="0">
                <a:latin typeface="Monotype Corsiva" pitchFamily="66" charset="0"/>
              </a:rPr>
              <a:t>Trabajan con distintos tipos y tamaños de letra, formatos de párrafo y efectos artísticos.</a:t>
            </a:r>
          </a:p>
          <a:p>
            <a:pPr algn="just"/>
            <a:r>
              <a:rPr lang="es-ES_tradnl" sz="2600" dirty="0" smtClean="0">
                <a:latin typeface="Monotype Corsiva" pitchFamily="66" charset="0"/>
              </a:rPr>
              <a:t> Brindan la posibilidad de intercalar o superponer imágenes u otros objetos gráficos dentro del texto. </a:t>
            </a:r>
          </a:p>
          <a:p>
            <a:pPr algn="just"/>
            <a:r>
              <a:rPr lang="es-ES_tradnl" sz="2600" dirty="0" smtClean="0">
                <a:latin typeface="Monotype Corsiva" pitchFamily="66" charset="0"/>
              </a:rPr>
              <a:t>Los trabajos se vuelven más fácil, rápido y ameno, además que</a:t>
            </a:r>
            <a:r>
              <a:rPr lang="es-EC" sz="2600" dirty="0" smtClean="0">
                <a:latin typeface="Monotype Corsiva" pitchFamily="66" charset="0"/>
              </a:rPr>
              <a:t> mejora la presentación del mismo, </a:t>
            </a:r>
            <a:r>
              <a:rPr lang="es-ES_tradnl" sz="2600" dirty="0" smtClean="0">
                <a:latin typeface="Monotype Corsiva" pitchFamily="66" charset="0"/>
              </a:rPr>
              <a:t>pueden ser guardados en forma de archivos. </a:t>
            </a:r>
          </a:p>
          <a:p>
            <a:pPr algn="just"/>
            <a:r>
              <a:rPr lang="es-ES_tradnl" sz="2600" dirty="0" smtClean="0">
                <a:latin typeface="Monotype Corsiva" pitchFamily="66" charset="0"/>
              </a:rPr>
              <a:t>Se puede agregar encabezados y pies de páginas, gráficos.</a:t>
            </a:r>
          </a:p>
          <a:p>
            <a:pPr algn="just"/>
            <a:r>
              <a:rPr lang="es-ES_tradnl" sz="2600" dirty="0" smtClean="0">
                <a:latin typeface="Monotype Corsiva" pitchFamily="66" charset="0"/>
              </a:rPr>
              <a:t>Se puede redactar informes, cartas, </a:t>
            </a:r>
            <a:r>
              <a:rPr lang="es-ES_tradnl" sz="2600" dirty="0" err="1" smtClean="0">
                <a:latin typeface="Monotype Corsiva" pitchFamily="66" charset="0"/>
              </a:rPr>
              <a:t>memorandums</a:t>
            </a:r>
            <a:r>
              <a:rPr lang="es-ES_tradnl" sz="2600" dirty="0" smtClean="0">
                <a:latin typeface="Monotype Corsiva" pitchFamily="66" charset="0"/>
              </a:rPr>
              <a:t>, libros, memorias y a su vez se puede imprimir todos sus trabajos, etc. </a:t>
            </a:r>
          </a:p>
          <a:p>
            <a:pPr>
              <a:buNone/>
            </a:pPr>
            <a:r>
              <a:rPr lang="es-ES_tradnl" sz="3400" b="1" dirty="0" smtClean="0">
                <a:ln w="18000">
                  <a:solidFill>
                    <a:schemeClr val="accent2">
                      <a:satMod val="140000"/>
                    </a:schemeClr>
                  </a:solidFill>
                  <a:prstDash val="solid"/>
                  <a:miter lim="800000"/>
                </a:ln>
                <a:noFill/>
                <a:effectLst>
                  <a:glow rad="139700">
                    <a:schemeClr val="accent2">
                      <a:satMod val="175000"/>
                      <a:alpha val="40000"/>
                    </a:schemeClr>
                  </a:glow>
                  <a:outerShdw blurRad="25500" dist="23000" dir="7020000" algn="tl">
                    <a:srgbClr val="000000">
                      <a:alpha val="50000"/>
                    </a:srgbClr>
                  </a:outerShdw>
                </a:effectLst>
                <a:latin typeface="Aharoni" pitchFamily="2" charset="-79"/>
                <a:cs typeface="Aharoni" pitchFamily="2" charset="-79"/>
              </a:rPr>
              <a:t>Desventajas </a:t>
            </a:r>
          </a:p>
          <a:p>
            <a:pPr algn="just"/>
            <a:r>
              <a:rPr lang="es-ES_tradnl" sz="2600" dirty="0" smtClean="0">
                <a:latin typeface="Monotype Corsiva" pitchFamily="66" charset="0"/>
              </a:rPr>
              <a:t>En  algunos procesadores de texto, existe dificultad en adaptarse al uso del programas.</a:t>
            </a:r>
          </a:p>
          <a:p>
            <a:pPr algn="just"/>
            <a:r>
              <a:rPr lang="es-ES_tradnl" sz="2600" dirty="0" smtClean="0">
                <a:latin typeface="Monotype Corsiva" pitchFamily="66" charset="0"/>
              </a:rPr>
              <a:t>En el caso de </a:t>
            </a:r>
            <a:r>
              <a:rPr lang="es-ES_tradnl" sz="2600" dirty="0" err="1" smtClean="0">
                <a:latin typeface="Monotype Corsiva" pitchFamily="66" charset="0"/>
              </a:rPr>
              <a:t>word</a:t>
            </a:r>
            <a:r>
              <a:rPr lang="es-ES_tradnl" sz="2600" dirty="0" smtClean="0">
                <a:latin typeface="Monotype Corsiva" pitchFamily="66" charset="0"/>
              </a:rPr>
              <a:t> las versiones no son compatibles y existe un fallo de seguridad, que permite el robo de archivos mediante la introducción de un documento con un código oculto.</a:t>
            </a:r>
          </a:p>
          <a:p>
            <a:pPr algn="just"/>
            <a:endParaRPr lang="es-ES_tradnl" sz="2600" dirty="0" smtClean="0">
              <a:latin typeface="Monotype Corsiva" pitchFamily="66" charset="0"/>
            </a:endParaRPr>
          </a:p>
        </p:txBody>
      </p:sp>
      <p:pic>
        <p:nvPicPr>
          <p:cNvPr id="2051" name="Picture 3" descr="C:\Users\Carolina\Desktop\imagenes\writely.jpg"/>
          <p:cNvPicPr>
            <a:picLocks noChangeAspect="1" noChangeArrowheads="1"/>
          </p:cNvPicPr>
          <p:nvPr/>
        </p:nvPicPr>
        <p:blipFill>
          <a:blip r:embed="rId4" cstate="print"/>
          <a:srcRect l="-3443" t="24104" b="17357"/>
          <a:stretch>
            <a:fillRect/>
          </a:stretch>
        </p:blipFill>
        <p:spPr bwMode="auto">
          <a:xfrm>
            <a:off x="6948264" y="5733256"/>
            <a:ext cx="2163167" cy="1224136"/>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dk1"/>
          </a:lnRef>
          <a:fillRef idx="3">
            <a:schemeClr val="dk1"/>
          </a:fillRef>
          <a:effectRef idx="2">
            <a:schemeClr val="dk1"/>
          </a:effectRef>
          <a:fontRef idx="minor">
            <a:schemeClr val="lt1"/>
          </a:fontRef>
        </p:style>
        <p:txBody>
          <a:bodyPr/>
          <a:lstStyle/>
          <a:p>
            <a:pPr algn="ctr"/>
            <a:r>
              <a:rPr lang="en-US" dirty="0" err="1" smtClean="0"/>
              <a:t>KSpread</a:t>
            </a:r>
            <a:endParaRPr lang="en-US" dirty="0"/>
          </a:p>
        </p:txBody>
      </p:sp>
      <p:pic>
        <p:nvPicPr>
          <p:cNvPr id="5" name="4 Marcador de contenido" descr="kspread.png"/>
          <p:cNvPicPr>
            <a:picLocks noGrp="1" noChangeAspect="1"/>
          </p:cNvPicPr>
          <p:nvPr>
            <p:ph sz="half" idx="1"/>
          </p:nvPr>
        </p:nvPicPr>
        <p:blipFill>
          <a:blip r:embed="rId2"/>
          <a:stretch>
            <a:fillRect/>
          </a:stretch>
        </p:blipFill>
        <p:spPr>
          <a:xfrm>
            <a:off x="71406" y="1928802"/>
            <a:ext cx="4786314" cy="4071966"/>
          </a:xfrm>
        </p:spPr>
      </p:pic>
      <p:sp>
        <p:nvSpPr>
          <p:cNvPr id="4" name="3 Marcador de contenido"/>
          <p:cNvSpPr>
            <a:spLocks noGrp="1"/>
          </p:cNvSpPr>
          <p:nvPr>
            <p:ph sz="half" idx="2"/>
          </p:nvPr>
        </p:nvSpPr>
        <p:spPr>
          <a:xfrm>
            <a:off x="4819680" y="1770501"/>
            <a:ext cx="4038600" cy="4525963"/>
          </a:xfrm>
        </p:spPr>
        <p:txBody>
          <a:bodyPr>
            <a:normAutofit/>
          </a:bodyPr>
          <a:lstStyle/>
          <a:p>
            <a:r>
              <a:rPr lang="es-ES" sz="3200" dirty="0" smtClean="0">
                <a:latin typeface="Monotype Corsiva" pitchFamily="66" charset="0"/>
              </a:rPr>
              <a:t>Es un editor libre de hoja de cálculo.</a:t>
            </a:r>
          </a:p>
          <a:p>
            <a:r>
              <a:rPr lang="en-US" sz="3200" dirty="0" smtClean="0">
                <a:latin typeface="Monotype Corsiva" pitchFamily="66" charset="0"/>
              </a:rPr>
              <a:t> </a:t>
            </a:r>
            <a:r>
              <a:rPr lang="en-US" sz="3200" dirty="0" err="1" smtClean="0">
                <a:latin typeface="Monotype Corsiva" pitchFamily="66" charset="0"/>
              </a:rPr>
              <a:t>Soporta</a:t>
            </a:r>
            <a:r>
              <a:rPr lang="en-US" sz="3200" dirty="0" smtClean="0">
                <a:latin typeface="Monotype Corsiva" pitchFamily="66" charset="0"/>
              </a:rPr>
              <a:t> </a:t>
            </a:r>
            <a:r>
              <a:rPr lang="en-US" sz="3200" dirty="0" err="1" smtClean="0">
                <a:latin typeface="Monotype Corsiva" pitchFamily="66" charset="0"/>
              </a:rPr>
              <a:t>múltiples</a:t>
            </a:r>
            <a:r>
              <a:rPr lang="en-US" sz="3200" dirty="0" smtClean="0">
                <a:latin typeface="Monotype Corsiva" pitchFamily="66" charset="0"/>
              </a:rPr>
              <a:t> </a:t>
            </a:r>
            <a:r>
              <a:rPr lang="en-US" sz="3200" dirty="0" err="1" smtClean="0">
                <a:latin typeface="Monotype Corsiva" pitchFamily="66" charset="0"/>
              </a:rPr>
              <a:t>hojas</a:t>
            </a:r>
            <a:r>
              <a:rPr lang="en-US" sz="3200" dirty="0" smtClean="0">
                <a:latin typeface="Monotype Corsiva" pitchFamily="66" charset="0"/>
              </a:rPr>
              <a:t> </a:t>
            </a:r>
            <a:r>
              <a:rPr lang="en-US" sz="3200" dirty="0" err="1" smtClean="0">
                <a:latin typeface="Monotype Corsiva" pitchFamily="66" charset="0"/>
              </a:rPr>
              <a:t>por</a:t>
            </a:r>
            <a:r>
              <a:rPr lang="en-US" sz="3200" dirty="0" smtClean="0">
                <a:latin typeface="Monotype Corsiva" pitchFamily="66" charset="0"/>
              </a:rPr>
              <a:t> documento</a:t>
            </a:r>
          </a:p>
          <a:p>
            <a:r>
              <a:rPr lang="en-US" sz="3200" dirty="0" smtClean="0">
                <a:latin typeface="Monotype Corsiva" pitchFamily="66" charset="0"/>
              </a:rPr>
              <a:t>Es </a:t>
            </a:r>
            <a:r>
              <a:rPr lang="en-US" sz="3200" dirty="0" err="1" smtClean="0">
                <a:latin typeface="Monotype Corsiva" pitchFamily="66" charset="0"/>
              </a:rPr>
              <a:t>capaz</a:t>
            </a:r>
            <a:r>
              <a:rPr lang="en-US" sz="3200" dirty="0" smtClean="0">
                <a:latin typeface="Monotype Corsiva" pitchFamily="66" charset="0"/>
              </a:rPr>
              <a:t> de </a:t>
            </a:r>
            <a:r>
              <a:rPr lang="en-US" sz="3200" dirty="0" err="1" smtClean="0">
                <a:latin typeface="Monotype Corsiva" pitchFamily="66" charset="0"/>
              </a:rPr>
              <a:t>importar</a:t>
            </a:r>
            <a:r>
              <a:rPr lang="en-US" sz="3200" dirty="0" smtClean="0">
                <a:latin typeface="Monotype Corsiva" pitchFamily="66" charset="0"/>
              </a:rPr>
              <a:t> </a:t>
            </a:r>
            <a:r>
              <a:rPr lang="en-US" sz="3200" dirty="0" err="1" smtClean="0">
                <a:latin typeface="Monotype Corsiva" pitchFamily="66" charset="0"/>
              </a:rPr>
              <a:t>diferentes</a:t>
            </a:r>
            <a:r>
              <a:rPr lang="en-US" sz="3200" dirty="0" smtClean="0">
                <a:latin typeface="Monotype Corsiva" pitchFamily="66" charset="0"/>
              </a:rPr>
              <a:t> </a:t>
            </a:r>
            <a:r>
              <a:rPr lang="en-US" sz="3200" dirty="0" err="1" smtClean="0">
                <a:latin typeface="Monotype Corsiva" pitchFamily="66" charset="0"/>
              </a:rPr>
              <a:t>formatos</a:t>
            </a:r>
            <a:r>
              <a:rPr lang="en-US" sz="3200" dirty="0" smtClean="0">
                <a:latin typeface="Monotype Corsiva" pitchFamily="66" charset="0"/>
              </a:rPr>
              <a:t> de </a:t>
            </a:r>
            <a:r>
              <a:rPr lang="en-US" sz="3200" dirty="0" err="1" smtClean="0">
                <a:latin typeface="Monotype Corsiva" pitchFamily="66" charset="0"/>
              </a:rPr>
              <a:t>hoja</a:t>
            </a:r>
            <a:r>
              <a:rPr lang="en-US" sz="3200" dirty="0" smtClean="0">
                <a:latin typeface="Monotype Corsiva" pitchFamily="66" charset="0"/>
              </a:rPr>
              <a:t> de </a:t>
            </a:r>
            <a:r>
              <a:rPr lang="en-US" sz="3200" dirty="0" err="1" smtClean="0">
                <a:latin typeface="Monotype Corsiva" pitchFamily="66" charset="0"/>
              </a:rPr>
              <a:t>cálculo</a:t>
            </a:r>
            <a:r>
              <a:rPr lang="en-US" sz="3200" dirty="0" smtClean="0">
                <a:latin typeface="Monotype Corsiva" pitchFamily="66" charset="0"/>
              </a:rPr>
              <a:t> </a:t>
            </a:r>
            <a:r>
              <a:rPr lang="en-US" sz="3200" dirty="0" err="1" smtClean="0">
                <a:latin typeface="Monotype Corsiva" pitchFamily="66" charset="0"/>
              </a:rPr>
              <a:t>mediante</a:t>
            </a:r>
            <a:r>
              <a:rPr lang="en-US" sz="3200" dirty="0" smtClean="0">
                <a:latin typeface="Monotype Corsiva" pitchFamily="66" charset="0"/>
              </a:rPr>
              <a:t> </a:t>
            </a:r>
            <a:r>
              <a:rPr lang="en-US" sz="3200" dirty="0" err="1" smtClean="0">
                <a:latin typeface="Monotype Corsiva" pitchFamily="66" charset="0"/>
              </a:rPr>
              <a:t>filtros</a:t>
            </a:r>
            <a:endParaRPr lang="es-ES" sz="3200" dirty="0" smtClean="0">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5"/>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4" presetClass="emph" presetSubtype="2" fill="hold" grpId="0" nodeType="clickEffect">
                                  <p:stCondLst>
                                    <p:cond delay="0"/>
                                  </p:stCondLst>
                                  <p:childTnLst>
                                    <p:anim to="1.5" calcmode="lin" valueType="num">
                                      <p:cBhvr override="childStyle">
                                        <p:cTn id="16" dur="2000" fill="hold"/>
                                        <p:tgtEl>
                                          <p:spTgt spid="4">
                                            <p:txEl>
                                              <p:pRg st="0" end="0"/>
                                            </p:txEl>
                                          </p:spTgt>
                                        </p:tgtEl>
                                        <p:attrNameLst>
                                          <p:attrName>style.fontSize</p:attrName>
                                        </p:attrNameLst>
                                      </p:cBhvr>
                                    </p:anim>
                                  </p:childTnLst>
                                </p:cTn>
                              </p:par>
                            </p:childTnLst>
                          </p:cTn>
                        </p:par>
                      </p:childTnLst>
                    </p:cTn>
                  </p:par>
                  <p:par>
                    <p:cTn id="17" fill="hold">
                      <p:stCondLst>
                        <p:cond delay="indefinite"/>
                      </p:stCondLst>
                      <p:childTnLst>
                        <p:par>
                          <p:cTn id="18" fill="hold">
                            <p:stCondLst>
                              <p:cond delay="0"/>
                            </p:stCondLst>
                            <p:childTnLst>
                              <p:par>
                                <p:cTn id="19" presetID="4" presetClass="emph" presetSubtype="2" fill="hold" grpId="0" nodeType="clickEffect">
                                  <p:stCondLst>
                                    <p:cond delay="0"/>
                                  </p:stCondLst>
                                  <p:childTnLst>
                                    <p:anim to="1.5" calcmode="lin" valueType="num">
                                      <p:cBhvr override="childStyle">
                                        <p:cTn id="20" dur="2000" fill="hold"/>
                                        <p:tgtEl>
                                          <p:spTgt spid="4">
                                            <p:txEl>
                                              <p:pRg st="1" end="1"/>
                                            </p:txEl>
                                          </p:spTgt>
                                        </p:tgtEl>
                                        <p:attrNameLst>
                                          <p:attrName>style.fontSize</p:attrName>
                                        </p:attrNameLst>
                                      </p:cBhvr>
                                    </p:anim>
                                  </p:childTnLst>
                                </p:cTn>
                              </p:par>
                            </p:childTnLst>
                          </p:cTn>
                        </p:par>
                      </p:childTnLst>
                    </p:cTn>
                  </p:par>
                  <p:par>
                    <p:cTn id="21" fill="hold">
                      <p:stCondLst>
                        <p:cond delay="indefinite"/>
                      </p:stCondLst>
                      <p:childTnLst>
                        <p:par>
                          <p:cTn id="22" fill="hold">
                            <p:stCondLst>
                              <p:cond delay="0"/>
                            </p:stCondLst>
                            <p:childTnLst>
                              <p:par>
                                <p:cTn id="23" presetID="4" presetClass="emph" presetSubtype="2" fill="hold" grpId="0" nodeType="clickEffect">
                                  <p:stCondLst>
                                    <p:cond delay="0"/>
                                  </p:stCondLst>
                                  <p:childTnLst>
                                    <p:anim to="1.5" calcmode="lin" valueType="num">
                                      <p:cBhvr override="childStyle">
                                        <p:cTn id="24" dur="2000" fill="hold"/>
                                        <p:tgtEl>
                                          <p:spTgt spid="4">
                                            <p:txEl>
                                              <p:pRg st="2" end="2"/>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411760" y="548680"/>
            <a:ext cx="4310796"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smtClean="0">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Integrante</a:t>
            </a:r>
            <a:endParaRPr lang="es-ES" sz="5400" b="1" cap="all" spc="0" dirty="0">
              <a:ln/>
              <a:solidFill>
                <a:schemeClr val="accent1"/>
              </a:solidFill>
              <a:effectLst>
                <a:glow rad="1397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4 Rectángulo"/>
          <p:cNvSpPr/>
          <p:nvPr/>
        </p:nvSpPr>
        <p:spPr>
          <a:xfrm>
            <a:off x="611560" y="1916832"/>
            <a:ext cx="6136552" cy="3170099"/>
          </a:xfrm>
          <a:prstGeom prst="rect">
            <a:avLst/>
          </a:prstGeom>
          <a:noFill/>
        </p:spPr>
        <p:txBody>
          <a:bodyPr wrap="none" lIns="91440" tIns="45720" rIns="91440" bIns="45720">
            <a:spAutoFit/>
          </a:bodyPr>
          <a:lstStyle/>
          <a:p>
            <a:pPr>
              <a:buBlip>
                <a:blip r:embed="rId2"/>
              </a:buBlip>
            </a:pPr>
            <a:r>
              <a:rPr lang="es-E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Juan José Borja</a:t>
            </a:r>
          </a:p>
          <a:p>
            <a:pPr>
              <a:buBlip>
                <a:blip r:embed="rId2"/>
              </a:buBlip>
            </a:pPr>
            <a:r>
              <a:rPr lang="es-E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María Fernanda Calderón</a:t>
            </a:r>
          </a:p>
          <a:p>
            <a:pPr>
              <a:buBlip>
                <a:blip r:embed="rId2"/>
              </a:buBlip>
            </a:pPr>
            <a:r>
              <a:rPr lang="es-E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José </a:t>
            </a:r>
            <a:r>
              <a:rPr lang="es-ES" sz="4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Catagua</a:t>
            </a:r>
            <a:endParaRPr lang="es-E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buBlip>
                <a:blip r:embed="rId2"/>
              </a:buBlip>
            </a:pPr>
            <a:r>
              <a:rPr lang="es-E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Carolina Dávila</a:t>
            </a:r>
          </a:p>
          <a:p>
            <a:pPr>
              <a:buBlip>
                <a:blip r:embed="rId2"/>
              </a:buBlip>
            </a:pPr>
            <a:r>
              <a:rPr lang="es-ES" sz="4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Jeoselin</a:t>
            </a:r>
            <a:r>
              <a:rPr lang="es-E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Soriano</a:t>
            </a:r>
            <a:endParaRPr lang="es-E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026" name="Picture 2" descr="C:\Users\Carolina\Desktop\chewed_up_pencil_in_color.gif"/>
          <p:cNvPicPr>
            <a:picLocks noChangeAspect="1" noChangeArrowheads="1"/>
          </p:cNvPicPr>
          <p:nvPr/>
        </p:nvPicPr>
        <p:blipFill>
          <a:blip r:embed="rId3" cstate="print"/>
          <a:srcRect/>
          <a:stretch>
            <a:fillRect/>
          </a:stretch>
        </p:blipFill>
        <p:spPr bwMode="auto">
          <a:xfrm>
            <a:off x="4788024" y="4293096"/>
            <a:ext cx="4032937" cy="2104460"/>
          </a:xfrm>
          <a:prstGeom prst="rect">
            <a:avLst/>
          </a:prstGeom>
          <a:noFill/>
          <a:effectLst>
            <a:softEdge rad="6350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24 Tabla"/>
          <p:cNvGraphicFramePr>
            <a:graphicFrameLocks noGrp="1"/>
          </p:cNvGraphicFramePr>
          <p:nvPr/>
        </p:nvGraphicFramePr>
        <p:xfrm>
          <a:off x="1115616" y="1412776"/>
          <a:ext cx="7560840" cy="5040561"/>
        </p:xfrm>
        <a:graphic>
          <a:graphicData uri="http://schemas.openxmlformats.org/drawingml/2006/table">
            <a:tbl>
              <a:tblPr/>
              <a:tblGrid>
                <a:gridCol w="1760631"/>
                <a:gridCol w="2929839"/>
                <a:gridCol w="2870370"/>
              </a:tblGrid>
              <a:tr h="840150">
                <a:tc>
                  <a:txBody>
                    <a:bodyPr/>
                    <a:lstStyle/>
                    <a:p>
                      <a:pPr algn="ctr">
                        <a:lnSpc>
                          <a:spcPct val="115000"/>
                        </a:lnSpc>
                        <a:spcAft>
                          <a:spcPts val="0"/>
                        </a:spcAft>
                      </a:pPr>
                      <a:endParaRPr lang="en-US" sz="1400" dirty="0">
                        <a:latin typeface="Cambria"/>
                        <a:ea typeface="Times New Roman"/>
                        <a:cs typeface="Times New Roman"/>
                      </a:endParaRPr>
                    </a:p>
                    <a:p>
                      <a:pPr marL="0" algn="ctr" rtl="0" eaLnBrk="1" latinLnBrk="0" hangingPunct="1">
                        <a:lnSpc>
                          <a:spcPct val="115000"/>
                        </a:lnSpc>
                        <a:spcAft>
                          <a:spcPts val="0"/>
                        </a:spcAft>
                      </a:pPr>
                      <a:r>
                        <a:rPr kumimoji="0" lang="en-US" sz="2000" b="1" kern="1200" cap="none" spc="0"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mbria"/>
                          <a:ea typeface="Times New Roman"/>
                          <a:cs typeface="Times New Roman"/>
                        </a:rPr>
                        <a:t>AbiWord</a:t>
                      </a:r>
                      <a:endParaRPr kumimoji="0" lang="es-ES" sz="2000" b="1" kern="1200"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mbria"/>
                        <a:ea typeface="Times New Roman"/>
                        <a:cs typeface="Times New Roman"/>
                      </a:endParaRPr>
                    </a:p>
                  </a:txBody>
                  <a:tcPr marL="47508" marR="4750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endParaRPr lang="en-US" sz="1400">
                        <a:latin typeface="Cambria"/>
                        <a:ea typeface="Times New Roman"/>
                        <a:cs typeface="Times New Roman"/>
                      </a:endParaRPr>
                    </a:p>
                  </a:txBody>
                  <a:tcPr marL="47508" marR="4750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kumimoji="0" lang="en-US" sz="1400" b="1" u="none" strike="noStrike" kern="1200" dirty="0">
                          <a:solidFill>
                            <a:srgbClr val="FFC000"/>
                          </a:solidFill>
                          <a:latin typeface="Cambria"/>
                          <a:ea typeface="Times New Roman"/>
                          <a:cs typeface="Times New Roman"/>
                          <a:hlinkClick r:id="rId2" tooltip="Linux"/>
                        </a:rPr>
                        <a:t>Linux, </a:t>
                      </a:r>
                      <a:r>
                        <a:rPr kumimoji="0" lang="en-US" sz="1400" b="1" u="none" strike="noStrike" kern="1200" dirty="0">
                          <a:solidFill>
                            <a:srgbClr val="FFC000"/>
                          </a:solidFill>
                          <a:latin typeface="Cambria"/>
                          <a:ea typeface="Times New Roman"/>
                          <a:cs typeface="Times New Roman"/>
                          <a:hlinkClick r:id="rId3" tooltip="Microsoft&#10;Windows"/>
                        </a:rPr>
                        <a:t>Microsoft Windows</a:t>
                      </a:r>
                      <a:r>
                        <a:rPr kumimoji="0" lang="en-US" sz="1400" b="1" u="none" strike="noStrike" kern="1200" dirty="0">
                          <a:solidFill>
                            <a:srgbClr val="FFC000"/>
                          </a:solidFill>
                          <a:latin typeface="Cambria"/>
                          <a:ea typeface="Times New Roman"/>
                          <a:cs typeface="Times New Roman"/>
                          <a:hlinkClick r:id="rId2" tooltip="Linux"/>
                        </a:rPr>
                        <a:t>, </a:t>
                      </a:r>
                      <a:r>
                        <a:rPr kumimoji="0" lang="en-US" sz="1400" b="1" u="none" strike="noStrike" kern="1200" dirty="0" err="1">
                          <a:solidFill>
                            <a:srgbClr val="FFC000"/>
                          </a:solidFill>
                          <a:latin typeface="Cambria"/>
                          <a:ea typeface="Times New Roman"/>
                          <a:cs typeface="Times New Roman"/>
                          <a:hlinkClick r:id="rId4" tooltip="ReactOS"/>
                        </a:rPr>
                        <a:t>ReactOS</a:t>
                      </a:r>
                      <a:r>
                        <a:rPr kumimoji="0" lang="en-US" sz="1400" b="1" u="none" strike="noStrike" kern="1200" dirty="0">
                          <a:solidFill>
                            <a:srgbClr val="FFC000"/>
                          </a:solidFill>
                          <a:latin typeface="Cambria"/>
                          <a:ea typeface="Times New Roman"/>
                          <a:cs typeface="Times New Roman"/>
                          <a:hlinkClick r:id="rId2" tooltip="Linux"/>
                        </a:rPr>
                        <a:t>, Solaris, etc</a:t>
                      </a:r>
                      <a:endParaRPr kumimoji="0" lang="es-ES" sz="1400" b="1" u="none" strike="noStrike" kern="1200" dirty="0">
                        <a:solidFill>
                          <a:srgbClr val="FFC000"/>
                        </a:solidFill>
                        <a:latin typeface="Cambria"/>
                        <a:ea typeface="Times New Roman"/>
                        <a:cs typeface="Times New Roman"/>
                        <a:hlinkClick r:id="rId2" tooltip="Linux"/>
                      </a:endParaRPr>
                    </a:p>
                  </a:txBody>
                  <a:tcPr marL="47508" marR="47508"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28575" cap="flat" cmpd="sng" algn="ctr">
                      <a:solidFill>
                        <a:srgbClr val="C0504D"/>
                      </a:solidFill>
                      <a:prstDash val="solid"/>
                      <a:round/>
                      <a:headEnd type="none" w="med" len="med"/>
                      <a:tailEnd type="none" w="med" len="med"/>
                    </a:lnB>
                  </a:tcPr>
                </a:tc>
              </a:tr>
              <a:tr h="368994">
                <a:tc>
                  <a:txBody>
                    <a:bodyPr/>
                    <a:lstStyle/>
                    <a:p>
                      <a:pPr marL="0" algn="ctr" rtl="0" eaLnBrk="1" latinLnBrk="0" hangingPunct="1">
                        <a:lnSpc>
                          <a:spcPct val="115000"/>
                        </a:lnSpc>
                        <a:spcAft>
                          <a:spcPts val="0"/>
                        </a:spcAft>
                      </a:pPr>
                      <a:r>
                        <a:rPr kumimoji="0" lang="en-US" sz="2000" b="1" kern="1200"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mbria"/>
                          <a:ea typeface="Times New Roman"/>
                          <a:cs typeface="Times New Roman"/>
                        </a:rPr>
                        <a:t>Bean</a:t>
                      </a:r>
                      <a:endParaRPr kumimoji="0" lang="es-ES" sz="2000" b="1" kern="1200"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mbria"/>
                        <a:ea typeface="Times New Roman"/>
                        <a:cs typeface="Times New Roman"/>
                      </a:endParaRPr>
                    </a:p>
                  </a:txBody>
                  <a:tcPr marL="47508" marR="4750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algn="ctr" rtl="0" eaLnBrk="1" latinLnBrk="0" hangingPunct="1">
                        <a:lnSpc>
                          <a:spcPct val="115000"/>
                        </a:lnSpc>
                        <a:spcAft>
                          <a:spcPts val="0"/>
                        </a:spcAft>
                      </a:pPr>
                      <a:r>
                        <a:rPr kumimoji="0" lang="en-US" sz="1400" u="none" strike="noStrike" kern="1200" dirty="0">
                          <a:solidFill>
                            <a:srgbClr val="7F7F7F"/>
                          </a:solidFill>
                          <a:latin typeface="Calibri"/>
                          <a:ea typeface="Calibri"/>
                          <a:cs typeface="Times New Roman"/>
                          <a:hlinkClick r:id="rId3" tooltip="Microsoft Windows"/>
                        </a:rPr>
                        <a:t>Mac OS X</a:t>
                      </a:r>
                      <a:endParaRPr kumimoji="0" lang="es-ES" sz="1400" u="none" strike="noStrike" kern="1200" dirty="0">
                        <a:solidFill>
                          <a:srgbClr val="7F7F7F"/>
                        </a:solidFill>
                        <a:latin typeface="Calibri"/>
                        <a:ea typeface="Calibri"/>
                        <a:cs typeface="Times New Roman"/>
                        <a:hlinkClick r:id="rId3" tooltip="Microsoft Windows"/>
                      </a:endParaRPr>
                    </a:p>
                  </a:txBody>
                  <a:tcPr marL="47508" marR="47508"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15000"/>
                        </a:lnSpc>
                        <a:spcAft>
                          <a:spcPts val="0"/>
                        </a:spcAft>
                      </a:pPr>
                      <a:endParaRPr lang="es-ES" sz="800" dirty="0">
                        <a:latin typeface="Calibri"/>
                        <a:ea typeface="Calibri"/>
                        <a:cs typeface="Times New Roman"/>
                      </a:endParaRPr>
                    </a:p>
                  </a:txBody>
                  <a:tcPr marL="47508" marR="4750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28575"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368994">
                <a:tc>
                  <a:txBody>
                    <a:bodyPr/>
                    <a:lstStyle/>
                    <a:p>
                      <a:pPr marL="0" algn="ctr" rtl="0" eaLnBrk="1" latinLnBrk="0" hangingPunct="1">
                        <a:lnSpc>
                          <a:spcPct val="115000"/>
                        </a:lnSpc>
                        <a:spcAft>
                          <a:spcPts val="0"/>
                        </a:spcAft>
                      </a:pPr>
                      <a:r>
                        <a:rPr kumimoji="0" lang="en-US" sz="1400" b="1" kern="1200"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mbria"/>
                          <a:ea typeface="Times New Roman"/>
                          <a:cs typeface="Times New Roman"/>
                        </a:rPr>
                        <a:t>EZ Word</a:t>
                      </a:r>
                      <a:endParaRPr kumimoji="0" lang="es-ES" sz="1400" b="1" kern="1200"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mbria"/>
                        <a:ea typeface="Times New Roman"/>
                        <a:cs typeface="Times New Roman"/>
                      </a:endParaRPr>
                    </a:p>
                  </a:txBody>
                  <a:tcPr marL="47508" marR="4750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algn="ctr" rtl="0" eaLnBrk="1" latinLnBrk="0" hangingPunct="1">
                        <a:lnSpc>
                          <a:spcPct val="115000"/>
                        </a:lnSpc>
                        <a:spcAft>
                          <a:spcPts val="0"/>
                        </a:spcAft>
                      </a:pPr>
                      <a:endParaRPr kumimoji="0" lang="es-ES" sz="1400" u="none" strike="noStrike" kern="1200" dirty="0">
                        <a:solidFill>
                          <a:srgbClr val="7F7F7F"/>
                        </a:solidFill>
                        <a:latin typeface="Calibri"/>
                        <a:ea typeface="Calibri"/>
                        <a:cs typeface="Times New Roman"/>
                        <a:hlinkClick r:id="rId3" tooltip="Microsoft Windows"/>
                      </a:endParaRPr>
                    </a:p>
                  </a:txBody>
                  <a:tcPr marL="47508" marR="4750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es-ES" sz="1400" b="1" kern="1200" dirty="0" smtClean="0">
                          <a:solidFill>
                            <a:schemeClr val="tx1"/>
                          </a:solidFill>
                          <a:latin typeface="Calibri"/>
                          <a:ea typeface="Calibri"/>
                          <a:cs typeface="Times New Roman"/>
                          <a:hlinkClick r:id="rId2" tooltip="Linux"/>
                        </a:rPr>
                        <a:t>Unix y Linux</a:t>
                      </a:r>
                      <a:endParaRPr kumimoji="0" lang="es-ES" sz="1400" b="1" kern="1200" dirty="0">
                        <a:solidFill>
                          <a:schemeClr val="tx1"/>
                        </a:solidFill>
                        <a:latin typeface="Calibri"/>
                        <a:ea typeface="Calibri"/>
                        <a:cs typeface="Times New Roman"/>
                        <a:hlinkClick r:id="rId2" tooltip="Linux"/>
                      </a:endParaRPr>
                    </a:p>
                  </a:txBody>
                  <a:tcPr marL="47508" marR="4750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737988">
                <a:tc>
                  <a:txBody>
                    <a:bodyPr/>
                    <a:lstStyle/>
                    <a:p>
                      <a:pPr algn="ctr">
                        <a:lnSpc>
                          <a:spcPct val="115000"/>
                        </a:lnSpc>
                        <a:spcAft>
                          <a:spcPts val="0"/>
                        </a:spcAft>
                      </a:pPr>
                      <a:endParaRPr lang="en-US" sz="1400" dirty="0">
                        <a:latin typeface="Cambria"/>
                        <a:ea typeface="Times New Roman"/>
                        <a:cs typeface="Times New Roman"/>
                      </a:endParaRPr>
                    </a:p>
                    <a:p>
                      <a:pPr marL="0" algn="ctr" rtl="0" eaLnBrk="1" latinLnBrk="0" hangingPunct="1">
                        <a:lnSpc>
                          <a:spcPct val="115000"/>
                        </a:lnSpc>
                        <a:spcAft>
                          <a:spcPts val="0"/>
                        </a:spcAft>
                      </a:pPr>
                      <a:r>
                        <a:rPr kumimoji="0" lang="en-US" sz="2000" b="1" kern="1200"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mbria"/>
                          <a:ea typeface="Times New Roman"/>
                          <a:cs typeface="Times New Roman"/>
                        </a:rPr>
                        <a:t>GNU </a:t>
                      </a:r>
                      <a:r>
                        <a:rPr kumimoji="0" lang="en-US" sz="2000" b="1" kern="1200" cap="none" spc="0"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mbria"/>
                          <a:ea typeface="Times New Roman"/>
                          <a:cs typeface="Times New Roman"/>
                        </a:rPr>
                        <a:t>TeXmacs</a:t>
                      </a:r>
                      <a:endParaRPr kumimoji="0" lang="es-ES" sz="2000" b="1" kern="1200"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mbria"/>
                        <a:ea typeface="Times New Roman"/>
                        <a:cs typeface="Times New Roman"/>
                      </a:endParaRPr>
                    </a:p>
                  </a:txBody>
                  <a:tcPr marL="47508" marR="4750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15000"/>
                        </a:lnSpc>
                        <a:spcAft>
                          <a:spcPts val="0"/>
                        </a:spcAft>
                      </a:pPr>
                      <a:endParaRPr lang="es-ES" sz="800" dirty="0">
                        <a:latin typeface="Calibri"/>
                        <a:ea typeface="Calibri"/>
                        <a:cs typeface="Times New Roman"/>
                      </a:endParaRPr>
                    </a:p>
                  </a:txBody>
                  <a:tcPr marL="47508" marR="4750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15000"/>
                        </a:lnSpc>
                        <a:spcAft>
                          <a:spcPts val="0"/>
                        </a:spcAft>
                      </a:pPr>
                      <a:r>
                        <a:rPr lang="en-US" sz="1400" u="none" strike="noStrike" dirty="0">
                          <a:solidFill>
                            <a:srgbClr val="7F7F7F"/>
                          </a:solidFill>
                          <a:latin typeface="Calibri"/>
                          <a:ea typeface="Calibri"/>
                          <a:cs typeface="Times New Roman"/>
                          <a:hlinkClick r:id="rId2" tooltip="Linux"/>
                        </a:rPr>
                        <a:t>Linux</a:t>
                      </a:r>
                      <a:r>
                        <a:rPr lang="en-US" sz="1400" u="none" strike="noStrike" dirty="0">
                          <a:solidFill>
                            <a:srgbClr val="7F7F7F"/>
                          </a:solidFill>
                          <a:latin typeface="Calibri"/>
                          <a:ea typeface="Calibri"/>
                          <a:cs typeface="Times New Roman"/>
                        </a:rPr>
                        <a:t>, </a:t>
                      </a:r>
                      <a:r>
                        <a:rPr lang="en-US" sz="1400" u="none" strike="noStrike" dirty="0">
                          <a:solidFill>
                            <a:srgbClr val="7F7F7F"/>
                          </a:solidFill>
                          <a:latin typeface="Calibri"/>
                          <a:ea typeface="Calibri"/>
                          <a:cs typeface="Times New Roman"/>
                          <a:hlinkClick r:id="rId3" tooltip="Microsoft&#10;Windows"/>
                        </a:rPr>
                        <a:t>Windows</a:t>
                      </a:r>
                      <a:r>
                        <a:rPr lang="en-US" sz="1400" u="none" strike="noStrike" dirty="0">
                          <a:solidFill>
                            <a:srgbClr val="7F7F7F"/>
                          </a:solidFill>
                          <a:latin typeface="Calibri"/>
                          <a:ea typeface="Calibri"/>
                          <a:cs typeface="Times New Roman"/>
                        </a:rPr>
                        <a:t>, </a:t>
                      </a:r>
                      <a:r>
                        <a:rPr lang="en-US" sz="1400" u="none" strike="noStrike" dirty="0">
                          <a:solidFill>
                            <a:srgbClr val="7F7F7F"/>
                          </a:solidFill>
                          <a:latin typeface="Calibri"/>
                          <a:ea typeface="Calibri"/>
                          <a:cs typeface="Times New Roman"/>
                          <a:hlinkClick r:id="rId5" tooltip="Mac OS"/>
                        </a:rPr>
                        <a:t>Mac</a:t>
                      </a:r>
                      <a:r>
                        <a:rPr lang="en-US" sz="1400" u="none" strike="noStrike" dirty="0">
                          <a:solidFill>
                            <a:srgbClr val="7F7F7F"/>
                          </a:solidFill>
                          <a:latin typeface="Calibri"/>
                          <a:ea typeface="Calibri"/>
                          <a:cs typeface="Times New Roman"/>
                        </a:rPr>
                        <a:t>,</a:t>
                      </a:r>
                      <a:endParaRPr lang="es-ES" sz="800" dirty="0">
                        <a:latin typeface="Calibri"/>
                        <a:ea typeface="Calibri"/>
                        <a:cs typeface="Times New Roman"/>
                      </a:endParaRPr>
                    </a:p>
                  </a:txBody>
                  <a:tcPr marL="47508" marR="47508"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368994">
                <a:tc>
                  <a:txBody>
                    <a:bodyPr/>
                    <a:lstStyle/>
                    <a:p>
                      <a:pPr marL="0" algn="ctr" rtl="0" eaLnBrk="1" latinLnBrk="0" hangingPunct="1">
                        <a:lnSpc>
                          <a:spcPct val="115000"/>
                        </a:lnSpc>
                        <a:spcAft>
                          <a:spcPts val="0"/>
                        </a:spcAft>
                      </a:pPr>
                      <a:r>
                        <a:rPr kumimoji="0" lang="en-US" sz="2000" b="1" kern="1200"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mbria"/>
                          <a:ea typeface="Times New Roman"/>
                          <a:cs typeface="Times New Roman"/>
                        </a:rPr>
                        <a:t>Ted</a:t>
                      </a:r>
                      <a:endParaRPr kumimoji="0" lang="es-ES" sz="2000" b="1" kern="1200"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mbria"/>
                        <a:ea typeface="Times New Roman"/>
                        <a:cs typeface="Times New Roman"/>
                      </a:endParaRPr>
                    </a:p>
                  </a:txBody>
                  <a:tcPr marL="47508" marR="4750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nSpc>
                          <a:spcPct val="115000"/>
                        </a:lnSpc>
                        <a:spcAft>
                          <a:spcPts val="0"/>
                        </a:spcAft>
                      </a:pPr>
                      <a:endParaRPr lang="es-ES" sz="800" dirty="0">
                        <a:latin typeface="Calibri"/>
                        <a:ea typeface="Calibri"/>
                        <a:cs typeface="Times New Roman"/>
                      </a:endParaRPr>
                    </a:p>
                  </a:txBody>
                  <a:tcPr marL="47508" marR="4750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r>
                        <a:rPr lang="en-US" sz="1400" b="1" dirty="0">
                          <a:solidFill>
                            <a:srgbClr val="FFC000"/>
                          </a:solidFill>
                          <a:latin typeface="Calibri"/>
                          <a:ea typeface="Calibri"/>
                          <a:cs typeface="Times New Roman"/>
                        </a:rPr>
                        <a:t>Linux</a:t>
                      </a:r>
                      <a:endParaRPr lang="es-ES" sz="800" dirty="0">
                        <a:solidFill>
                          <a:srgbClr val="FFC000"/>
                        </a:solidFill>
                        <a:latin typeface="Calibri"/>
                        <a:ea typeface="Calibri"/>
                        <a:cs typeface="Times New Roman"/>
                      </a:endParaRPr>
                    </a:p>
                  </a:txBody>
                  <a:tcPr marL="47508" marR="4750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887119">
                <a:tc>
                  <a:txBody>
                    <a:bodyPr/>
                    <a:lstStyle/>
                    <a:p>
                      <a:pPr algn="ctr">
                        <a:lnSpc>
                          <a:spcPct val="115000"/>
                        </a:lnSpc>
                        <a:spcAft>
                          <a:spcPts val="0"/>
                        </a:spcAft>
                      </a:pPr>
                      <a:endParaRPr lang="en-US" sz="1400" dirty="0">
                        <a:latin typeface="Cambria"/>
                        <a:ea typeface="Times New Roman"/>
                        <a:cs typeface="Times New Roman"/>
                      </a:endParaRPr>
                    </a:p>
                    <a:p>
                      <a:pPr marL="0" algn="ctr" rtl="0" eaLnBrk="1" latinLnBrk="0" hangingPunct="1">
                        <a:lnSpc>
                          <a:spcPct val="115000"/>
                        </a:lnSpc>
                        <a:spcAft>
                          <a:spcPts val="0"/>
                        </a:spcAft>
                      </a:pPr>
                      <a:r>
                        <a:rPr kumimoji="0" lang="en-US" sz="2400" b="1" kern="1200" cap="none" spc="0"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mbria"/>
                          <a:ea typeface="Times New Roman"/>
                          <a:cs typeface="Times New Roman"/>
                        </a:rPr>
                        <a:t>JWPce</a:t>
                      </a:r>
                      <a:endParaRPr kumimoji="0" lang="es-ES" sz="2400" b="1" kern="1200"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mbria"/>
                        <a:ea typeface="Times New Roman"/>
                        <a:cs typeface="Times New Roman"/>
                      </a:endParaRPr>
                    </a:p>
                  </a:txBody>
                  <a:tcPr marL="47508" marR="4750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15000"/>
                        </a:lnSpc>
                        <a:spcAft>
                          <a:spcPts val="0"/>
                        </a:spcAft>
                      </a:pPr>
                      <a:r>
                        <a:rPr lang="en-US" sz="1400" u="none" strike="noStrike" dirty="0">
                          <a:solidFill>
                            <a:srgbClr val="7F7F7F"/>
                          </a:solidFill>
                          <a:latin typeface="Calibri"/>
                          <a:ea typeface="Calibri"/>
                          <a:cs typeface="Times New Roman"/>
                          <a:hlinkClick r:id="rId3" tooltip="Microsoft Windows"/>
                        </a:rPr>
                        <a:t>Windows</a:t>
                      </a:r>
                      <a:endParaRPr lang="es-ES" sz="800" dirty="0">
                        <a:latin typeface="Calibri"/>
                        <a:ea typeface="Calibri"/>
                        <a:cs typeface="Times New Roman"/>
                      </a:endParaRPr>
                    </a:p>
                  </a:txBody>
                  <a:tcPr marL="47508" marR="47508"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15000"/>
                        </a:lnSpc>
                        <a:spcAft>
                          <a:spcPts val="0"/>
                        </a:spcAft>
                      </a:pPr>
                      <a:endParaRPr lang="es-ES" sz="800">
                        <a:latin typeface="Calibri"/>
                        <a:ea typeface="Calibri"/>
                        <a:cs typeface="Times New Roman"/>
                      </a:endParaRPr>
                    </a:p>
                  </a:txBody>
                  <a:tcPr marL="47508" marR="4750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r h="730334">
                <a:tc>
                  <a:txBody>
                    <a:bodyPr/>
                    <a:lstStyle/>
                    <a:p>
                      <a:pPr marL="0" algn="ctr" rtl="0" eaLnBrk="1" latinLnBrk="0" hangingPunct="1">
                        <a:lnSpc>
                          <a:spcPct val="115000"/>
                        </a:lnSpc>
                        <a:spcAft>
                          <a:spcPts val="0"/>
                        </a:spcAft>
                      </a:pPr>
                      <a:r>
                        <a:rPr kumimoji="0" lang="en-US" sz="3200" b="1" kern="1200" cap="none" spc="0"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mbria"/>
                          <a:ea typeface="Times New Roman"/>
                          <a:cs typeface="Times New Roman"/>
                        </a:rPr>
                        <a:t>LyX</a:t>
                      </a:r>
                      <a:endParaRPr kumimoji="0" lang="es-ES" sz="3200" b="1" kern="1200"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mbria"/>
                        <a:ea typeface="Times New Roman"/>
                        <a:cs typeface="Times New Roman"/>
                      </a:endParaRPr>
                    </a:p>
                  </a:txBody>
                  <a:tcPr marL="47508" marR="4750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algn="ctr">
                        <a:lnSpc>
                          <a:spcPct val="115000"/>
                        </a:lnSpc>
                        <a:spcAft>
                          <a:spcPts val="0"/>
                        </a:spcAft>
                      </a:pPr>
                      <a:endParaRPr lang="es-ES" sz="800">
                        <a:latin typeface="Calibri"/>
                        <a:ea typeface="Calibri"/>
                        <a:cs typeface="Times New Roman"/>
                      </a:endParaRPr>
                    </a:p>
                  </a:txBody>
                  <a:tcPr marL="47508" marR="4750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en-US" sz="1400" b="1" kern="1200" dirty="0">
                          <a:solidFill>
                            <a:srgbClr val="FFC000"/>
                          </a:solidFill>
                          <a:latin typeface="Calibri"/>
                          <a:ea typeface="Calibri"/>
                          <a:cs typeface="Times New Roman"/>
                          <a:hlinkClick r:id="rId6" tooltip="UNIX"/>
                        </a:rPr>
                        <a:t>UNIX</a:t>
                      </a:r>
                      <a:r>
                        <a:rPr kumimoji="0" lang="en-US" sz="1400" b="1" kern="1200" dirty="0">
                          <a:solidFill>
                            <a:srgbClr val="FFC000"/>
                          </a:solidFill>
                          <a:latin typeface="Calibri"/>
                          <a:ea typeface="Calibri"/>
                          <a:cs typeface="Times New Roman"/>
                        </a:rPr>
                        <a:t>, </a:t>
                      </a:r>
                      <a:r>
                        <a:rPr kumimoji="0" lang="en-US" sz="1400" b="1" kern="1200" dirty="0">
                          <a:solidFill>
                            <a:srgbClr val="FFC000"/>
                          </a:solidFill>
                          <a:latin typeface="Calibri"/>
                          <a:ea typeface="Calibri"/>
                          <a:cs typeface="Times New Roman"/>
                          <a:hlinkClick r:id="rId7" tooltip="Mac OS X"/>
                        </a:rPr>
                        <a:t>Mac OS X</a:t>
                      </a:r>
                      <a:r>
                        <a:rPr kumimoji="0" lang="en-US" sz="1400" b="1" kern="1200" dirty="0">
                          <a:solidFill>
                            <a:srgbClr val="FFC000"/>
                          </a:solidFill>
                          <a:latin typeface="Calibri"/>
                          <a:ea typeface="Calibri"/>
                          <a:cs typeface="Times New Roman"/>
                        </a:rPr>
                        <a:t>, </a:t>
                      </a:r>
                      <a:r>
                        <a:rPr kumimoji="0" lang="en-US" sz="1400" b="1" kern="1200" dirty="0">
                          <a:solidFill>
                            <a:srgbClr val="FFC000"/>
                          </a:solidFill>
                          <a:latin typeface="Calibri"/>
                          <a:ea typeface="Calibri"/>
                          <a:cs typeface="Times New Roman"/>
                          <a:hlinkClick r:id="rId8" tooltip="OS/2"/>
                        </a:rPr>
                        <a:t>OS/2</a:t>
                      </a:r>
                      <a:r>
                        <a:rPr kumimoji="0" lang="en-US" sz="1400" b="1" kern="1200" dirty="0">
                          <a:solidFill>
                            <a:srgbClr val="FFC000"/>
                          </a:solidFill>
                          <a:latin typeface="Calibri"/>
                          <a:ea typeface="Calibri"/>
                          <a:cs typeface="Times New Roman"/>
                        </a:rPr>
                        <a:t>, </a:t>
                      </a:r>
                      <a:r>
                        <a:rPr kumimoji="0" lang="en-US" sz="1400" b="1" kern="1200" dirty="0">
                          <a:solidFill>
                            <a:srgbClr val="FFC000"/>
                          </a:solidFill>
                          <a:latin typeface="Calibri"/>
                          <a:ea typeface="Calibri"/>
                          <a:cs typeface="Times New Roman"/>
                          <a:hlinkClick r:id="rId3" tooltip="Microsoft&#10;Windows"/>
                        </a:rPr>
                        <a:t>Windows</a:t>
                      </a:r>
                      <a:r>
                        <a:rPr kumimoji="0" lang="en-US" sz="1400" b="1" kern="1200" dirty="0">
                          <a:solidFill>
                            <a:srgbClr val="FFC000"/>
                          </a:solidFill>
                          <a:latin typeface="Calibri"/>
                          <a:ea typeface="Calibri"/>
                          <a:cs typeface="Times New Roman"/>
                        </a:rPr>
                        <a:t>, and </a:t>
                      </a:r>
                      <a:r>
                        <a:rPr kumimoji="0" lang="en-US" sz="1400" b="1" kern="1200" dirty="0">
                          <a:solidFill>
                            <a:srgbClr val="FFC000"/>
                          </a:solidFill>
                          <a:latin typeface="Calibri"/>
                          <a:ea typeface="Calibri"/>
                          <a:cs typeface="Times New Roman"/>
                          <a:hlinkClick r:id="rId2" tooltip="Linux"/>
                        </a:rPr>
                        <a:t>Linux</a:t>
                      </a:r>
                      <a:endParaRPr kumimoji="0" lang="es-ES" sz="1400" b="1" kern="1200" dirty="0">
                        <a:solidFill>
                          <a:srgbClr val="FFC000"/>
                        </a:solidFill>
                        <a:latin typeface="Calibri"/>
                        <a:ea typeface="Calibri"/>
                        <a:cs typeface="Times New Roman"/>
                      </a:endParaRPr>
                    </a:p>
                  </a:txBody>
                  <a:tcPr marL="47508" marR="47508"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tcPr>
                </a:tc>
              </a:tr>
              <a:tr h="737988">
                <a:tc>
                  <a:txBody>
                    <a:bodyPr/>
                    <a:lstStyle/>
                    <a:p>
                      <a:pPr algn="ctr">
                        <a:lnSpc>
                          <a:spcPct val="115000"/>
                        </a:lnSpc>
                        <a:spcAft>
                          <a:spcPts val="0"/>
                        </a:spcAft>
                      </a:pPr>
                      <a:endParaRPr lang="en-US" sz="1400" dirty="0">
                        <a:latin typeface="Cambria"/>
                        <a:ea typeface="Times New Roman"/>
                        <a:cs typeface="Times New Roman"/>
                      </a:endParaRPr>
                    </a:p>
                    <a:p>
                      <a:pPr marL="0" algn="ctr" rtl="0" eaLnBrk="1" latinLnBrk="0" hangingPunct="1">
                        <a:lnSpc>
                          <a:spcPct val="115000"/>
                        </a:lnSpc>
                        <a:spcAft>
                          <a:spcPts val="0"/>
                        </a:spcAft>
                      </a:pPr>
                      <a:r>
                        <a:rPr kumimoji="0" lang="en-US" sz="2400" b="1" kern="1200" cap="none" spc="0"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mbria"/>
                          <a:ea typeface="Times New Roman"/>
                          <a:cs typeface="Times New Roman"/>
                        </a:rPr>
                        <a:t>TextEdit</a:t>
                      </a:r>
                      <a:endParaRPr kumimoji="0" lang="es-ES" sz="2400" b="1" kern="1200" cap="none" spc="0"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mbria"/>
                        <a:ea typeface="Times New Roman"/>
                        <a:cs typeface="Times New Roman"/>
                      </a:endParaRPr>
                    </a:p>
                  </a:txBody>
                  <a:tcPr marL="47508" marR="4750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algn="ctr">
                        <a:lnSpc>
                          <a:spcPct val="115000"/>
                        </a:lnSpc>
                        <a:spcAft>
                          <a:spcPts val="0"/>
                        </a:spcAft>
                      </a:pPr>
                      <a:r>
                        <a:rPr lang="en-US" sz="1400" u="none" strike="noStrike">
                          <a:solidFill>
                            <a:srgbClr val="7F7F7F"/>
                          </a:solidFill>
                          <a:latin typeface="Calibri"/>
                          <a:ea typeface="Calibri"/>
                          <a:cs typeface="Times New Roman"/>
                          <a:hlinkClick r:id="rId7" tooltip="Mac OS X"/>
                        </a:rPr>
                        <a:t>Mac OS X</a:t>
                      </a:r>
                      <a:endParaRPr lang="es-ES" sz="800">
                        <a:latin typeface="Calibri"/>
                        <a:ea typeface="Calibri"/>
                        <a:cs typeface="Times New Roman"/>
                      </a:endParaRPr>
                    </a:p>
                  </a:txBody>
                  <a:tcPr marL="47508" marR="47508" marT="0" marB="0"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c>
                  <a:txBody>
                    <a:bodyPr/>
                    <a:lstStyle/>
                    <a:p>
                      <a:pPr marL="0" algn="ctr" rtl="0" eaLnBrk="1" latinLnBrk="0" hangingPunct="1">
                        <a:lnSpc>
                          <a:spcPct val="115000"/>
                        </a:lnSpc>
                        <a:spcAft>
                          <a:spcPts val="0"/>
                        </a:spcAft>
                      </a:pPr>
                      <a:endParaRPr kumimoji="0" lang="es-ES" sz="1400" b="1" kern="1200" dirty="0">
                        <a:solidFill>
                          <a:srgbClr val="FFC000"/>
                        </a:solidFill>
                        <a:latin typeface="Calibri"/>
                        <a:ea typeface="Calibri"/>
                        <a:cs typeface="Times New Roman"/>
                      </a:endParaRPr>
                    </a:p>
                  </a:txBody>
                  <a:tcPr marL="47508" marR="47508"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EFD3D2"/>
                    </a:solidFill>
                  </a:tcPr>
                </a:tc>
              </a:tr>
            </a:tbl>
          </a:graphicData>
        </a:graphic>
      </p:graphicFrame>
      <p:pic>
        <p:nvPicPr>
          <p:cNvPr id="26" name="25 Imagen" descr="File:Abiword 2.4.png">
            <a:hlinkClick r:id="rId9"/>
          </p:cNvPr>
          <p:cNvPicPr>
            <a:picLocks noChangeAspect="1"/>
          </p:cNvPicPr>
          <p:nvPr/>
        </p:nvPicPr>
        <p:blipFill>
          <a:blip r:embed="rId10" cstate="print"/>
          <a:srcRect b="66853"/>
          <a:stretch>
            <a:fillRect/>
          </a:stretch>
        </p:blipFill>
        <p:spPr bwMode="auto">
          <a:xfrm>
            <a:off x="3059832" y="1484784"/>
            <a:ext cx="2608999" cy="620276"/>
          </a:xfrm>
          <a:prstGeom prst="rect">
            <a:avLst/>
          </a:prstGeom>
          <a:ln w="38100" cap="sq">
            <a:solidFill>
              <a:srgbClr val="92D050"/>
            </a:solidFill>
            <a:prstDash val="solid"/>
            <a:miter lim="800000"/>
          </a:ln>
          <a:effectLst>
            <a:glow rad="139700">
              <a:schemeClr val="accent3">
                <a:satMod val="175000"/>
                <a:alpha val="40000"/>
              </a:schemeClr>
            </a:glow>
            <a:outerShdw blurRad="50800" dist="38100" dir="2700000" algn="tl" rotWithShape="0">
              <a:srgbClr val="000000">
                <a:alpha val="43000"/>
              </a:srgbClr>
            </a:outerShdw>
          </a:effectLst>
        </p:spPr>
      </p:pic>
      <p:pic>
        <p:nvPicPr>
          <p:cNvPr id="1047" name="Imagen 15" descr="File:Bean (word processor) Logo.jpg">
            <a:hlinkClick r:id="rId11"/>
          </p:cNvPr>
          <p:cNvPicPr>
            <a:picLocks noChangeAspect="1" noChangeArrowheads="1"/>
          </p:cNvPicPr>
          <p:nvPr/>
        </p:nvPicPr>
        <p:blipFill>
          <a:blip r:embed="rId12" cstate="print"/>
          <a:srcRect/>
          <a:stretch>
            <a:fillRect/>
          </a:stretch>
        </p:blipFill>
        <p:spPr bwMode="auto">
          <a:xfrm>
            <a:off x="7956376" y="2132856"/>
            <a:ext cx="695325" cy="695325"/>
          </a:xfrm>
          <a:prstGeom prst="rect">
            <a:avLst/>
          </a:prstGeom>
          <a:noFill/>
        </p:spPr>
      </p:pic>
      <p:pic>
        <p:nvPicPr>
          <p:cNvPr id="28" name="27 Imagen" descr="File:TeXmacs.png">
            <a:hlinkClick r:id="rId13"/>
          </p:cNvPr>
          <p:cNvPicPr>
            <a:picLocks noChangeAspect="1"/>
          </p:cNvPicPr>
          <p:nvPr/>
        </p:nvPicPr>
        <p:blipFill>
          <a:blip r:embed="rId14" cstate="print"/>
          <a:srcRect r="5082" b="71225"/>
          <a:stretch>
            <a:fillRect/>
          </a:stretch>
        </p:blipFill>
        <p:spPr bwMode="auto">
          <a:xfrm>
            <a:off x="3131840" y="3068960"/>
            <a:ext cx="2520280" cy="590984"/>
          </a:xfrm>
          <a:prstGeom prst="rect">
            <a:avLst/>
          </a:prstGeom>
          <a:ln w="12700" cap="sq">
            <a:solidFill>
              <a:schemeClr val="accent5">
                <a:lumMod val="60000"/>
                <a:lumOff val="40000"/>
              </a:schemeClr>
            </a:solidFill>
            <a:miter lim="800000"/>
          </a:ln>
          <a:effectLst>
            <a:glow rad="63500">
              <a:schemeClr val="accent1">
                <a:satMod val="175000"/>
                <a:alpha val="40000"/>
              </a:schemeClr>
            </a:glow>
            <a:outerShdw blurRad="57150" dist="50800" dir="2700000" algn="tl" rotWithShape="0">
              <a:srgbClr val="000000">
                <a:alpha val="40000"/>
              </a:srgbClr>
            </a:outerShdw>
          </a:effectLst>
        </p:spPr>
      </p:pic>
      <p:pic>
        <p:nvPicPr>
          <p:cNvPr id="29" name="28 Imagen" descr="File:Jwpce.PNG">
            <a:hlinkClick r:id="rId15"/>
          </p:cNvPr>
          <p:cNvPicPr>
            <a:picLocks noChangeAspect="1"/>
          </p:cNvPicPr>
          <p:nvPr/>
        </p:nvPicPr>
        <p:blipFill>
          <a:blip r:embed="rId16" cstate="print"/>
          <a:srcRect b="49177"/>
          <a:stretch>
            <a:fillRect/>
          </a:stretch>
        </p:blipFill>
        <p:spPr bwMode="auto">
          <a:xfrm>
            <a:off x="5868144" y="4221088"/>
            <a:ext cx="2738134" cy="639326"/>
          </a:xfrm>
          <a:prstGeom prst="rect">
            <a:avLst/>
          </a:prstGeom>
          <a:ln w="28575" cap="sq">
            <a:solidFill>
              <a:srgbClr val="7030A0"/>
            </a:solidFill>
            <a:miter lim="800000"/>
          </a:ln>
          <a:effectLst>
            <a:glow rad="101600">
              <a:schemeClr val="accent4">
                <a:satMod val="175000"/>
                <a:alpha val="40000"/>
              </a:schemeClr>
            </a:glow>
            <a:outerShdw blurRad="57150" dist="50800" dir="2700000" algn="tl" rotWithShape="0">
              <a:srgbClr val="000000">
                <a:alpha val="40000"/>
              </a:srgbClr>
            </a:outerShdw>
          </a:effectLst>
        </p:spPr>
      </p:pic>
      <p:pic>
        <p:nvPicPr>
          <p:cNvPr id="1044" name="Imagen 18" descr="File:LyXbanner1.6.3.png">
            <a:hlinkClick r:id="rId17"/>
          </p:cNvPr>
          <p:cNvPicPr>
            <a:picLocks noChangeAspect="1" noChangeArrowheads="1"/>
          </p:cNvPicPr>
          <p:nvPr/>
        </p:nvPicPr>
        <p:blipFill>
          <a:blip r:embed="rId18" cstate="print"/>
          <a:srcRect t="14706" r="5109" b="15686"/>
          <a:stretch>
            <a:fillRect/>
          </a:stretch>
        </p:blipFill>
        <p:spPr bwMode="auto">
          <a:xfrm>
            <a:off x="2915817" y="5085184"/>
            <a:ext cx="2808312" cy="585652"/>
          </a:xfrm>
          <a:prstGeom prst="rect">
            <a:avLst/>
          </a:prstGeom>
          <a:noFill/>
        </p:spPr>
      </p:pic>
      <p:pic>
        <p:nvPicPr>
          <p:cNvPr id="31" name="30 Imagen" descr="File:TextEdit-screenshot.png">
            <a:hlinkClick r:id="rId19"/>
          </p:cNvPr>
          <p:cNvPicPr>
            <a:picLocks noChangeAspect="1"/>
          </p:cNvPicPr>
          <p:nvPr/>
        </p:nvPicPr>
        <p:blipFill>
          <a:blip r:embed="rId20" cstate="print"/>
          <a:srcRect l="4897" t="3610" r="6267" b="62334"/>
          <a:stretch>
            <a:fillRect/>
          </a:stretch>
        </p:blipFill>
        <p:spPr bwMode="auto">
          <a:xfrm>
            <a:off x="5868144" y="5733256"/>
            <a:ext cx="2734706" cy="676498"/>
          </a:xfrm>
          <a:prstGeom prst="rect">
            <a:avLst/>
          </a:prstGeom>
          <a:ln w="28575" cap="sq">
            <a:solidFill>
              <a:schemeClr val="accent2">
                <a:lumMod val="75000"/>
              </a:schemeClr>
            </a:solidFill>
            <a:miter lim="800000"/>
          </a:ln>
          <a:effectLst>
            <a:glow rad="63500">
              <a:schemeClr val="accent2">
                <a:satMod val="175000"/>
                <a:alpha val="40000"/>
              </a:schemeClr>
            </a:glow>
            <a:outerShdw blurRad="57150" dist="50800" dir="2700000" algn="tl" rotWithShape="0">
              <a:srgbClr val="000000">
                <a:alpha val="40000"/>
              </a:srgbClr>
            </a:outerShdw>
          </a:effectLst>
        </p:spPr>
      </p:pic>
      <p:sp>
        <p:nvSpPr>
          <p:cNvPr id="32" name="31 CuadroTexto"/>
          <p:cNvSpPr txBox="1"/>
          <p:nvPr/>
        </p:nvSpPr>
        <p:spPr>
          <a:xfrm>
            <a:off x="1115616" y="548680"/>
            <a:ext cx="7272808" cy="92333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s-PR"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rPr>
              <a:t>Software Libre o Código Abierto</a:t>
            </a:r>
            <a:endParaRPr lang="es-E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endParaRPr>
          </a:p>
          <a:p>
            <a:endParaRPr lang="es-E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9 Rectángulo"/>
          <p:cNvSpPr/>
          <p:nvPr/>
        </p:nvSpPr>
        <p:spPr>
          <a:xfrm>
            <a:off x="0" y="0"/>
            <a:ext cx="395536"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Carolina\Desktop\imagenes\bean1-499x475.jpg"/>
          <p:cNvPicPr>
            <a:picLocks noChangeAspect="1" noChangeArrowheads="1"/>
          </p:cNvPicPr>
          <p:nvPr/>
        </p:nvPicPr>
        <p:blipFill>
          <a:blip r:embed="rId2" cstate="print"/>
          <a:srcRect/>
          <a:stretch>
            <a:fillRect/>
          </a:stretch>
        </p:blipFill>
        <p:spPr bwMode="auto">
          <a:xfrm>
            <a:off x="4139952" y="-27384"/>
            <a:ext cx="5004048" cy="4763372"/>
          </a:xfrm>
          <a:prstGeom prst="rect">
            <a:avLst/>
          </a:prstGeom>
          <a:noFill/>
        </p:spPr>
      </p:pic>
      <p:pic>
        <p:nvPicPr>
          <p:cNvPr id="3078" name="Picture 6" descr="C:\Users\Carolina\Desktop\imagenes\bean2-499x475.jpg"/>
          <p:cNvPicPr>
            <a:picLocks noChangeAspect="1" noChangeArrowheads="1"/>
          </p:cNvPicPr>
          <p:nvPr/>
        </p:nvPicPr>
        <p:blipFill>
          <a:blip r:embed="rId3" cstate="print"/>
          <a:srcRect/>
          <a:stretch>
            <a:fillRect/>
          </a:stretch>
        </p:blipFill>
        <p:spPr bwMode="auto">
          <a:xfrm>
            <a:off x="107057" y="2289001"/>
            <a:ext cx="4752975" cy="4524375"/>
          </a:xfrm>
          <a:prstGeom prst="rect">
            <a:avLst/>
          </a:prstGeom>
          <a:noFill/>
        </p:spPr>
      </p:pic>
      <p:pic>
        <p:nvPicPr>
          <p:cNvPr id="20" name="Imagen 15" descr="File:Bean (word processor) Logo.jpg">
            <a:hlinkClick r:id="rId4"/>
          </p:cNvPr>
          <p:cNvPicPr>
            <a:picLocks noChangeAspect="1" noChangeArrowheads="1"/>
          </p:cNvPicPr>
          <p:nvPr/>
        </p:nvPicPr>
        <p:blipFill>
          <a:blip r:embed="rId5" cstate="print"/>
          <a:srcRect/>
          <a:stretch>
            <a:fillRect/>
          </a:stretch>
        </p:blipFill>
        <p:spPr bwMode="auto">
          <a:xfrm rot="1380385">
            <a:off x="6220349" y="4861325"/>
            <a:ext cx="1800200" cy="1800200"/>
          </a:xfrm>
          <a:prstGeom prst="rect">
            <a:avLst/>
          </a:prstGeom>
          <a:noFill/>
          <a:effectLst>
            <a:softEdge rad="127000"/>
          </a:effectLst>
        </p:spPr>
      </p:pic>
      <p:sp>
        <p:nvSpPr>
          <p:cNvPr id="22" name="21 Rectángulo"/>
          <p:cNvSpPr/>
          <p:nvPr/>
        </p:nvSpPr>
        <p:spPr>
          <a:xfrm>
            <a:off x="1187624" y="908720"/>
            <a:ext cx="1944216" cy="101566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6000" b="1" cap="none" spc="0" dirty="0" err="1" smtClean="0">
                <a:ln/>
                <a:solidFill>
                  <a:schemeClr val="accent3"/>
                </a:solidFill>
                <a:effectLst/>
              </a:rPr>
              <a:t>Bean</a:t>
            </a:r>
            <a:endParaRPr lang="es-ES" sz="6000" b="1" cap="none" spc="0" dirty="0">
              <a:ln/>
              <a:solidFill>
                <a:schemeClr val="accent3"/>
              </a:solidFill>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C:\Users\Carolina\Desktop\imagenes\jwpce2.png"/>
          <p:cNvPicPr>
            <a:picLocks noChangeAspect="1" noChangeArrowheads="1"/>
          </p:cNvPicPr>
          <p:nvPr/>
        </p:nvPicPr>
        <p:blipFill>
          <a:blip r:embed="rId2" cstate="print"/>
          <a:srcRect/>
          <a:stretch>
            <a:fillRect/>
          </a:stretch>
        </p:blipFill>
        <p:spPr bwMode="auto">
          <a:xfrm>
            <a:off x="2548314" y="1"/>
            <a:ext cx="6595686" cy="4725144"/>
          </a:xfrm>
          <a:prstGeom prst="rect">
            <a:avLst/>
          </a:prstGeom>
          <a:noFill/>
        </p:spPr>
      </p:pic>
      <p:pic>
        <p:nvPicPr>
          <p:cNvPr id="4" name="Picture 16" descr="C:\Users\Carolina\Desktop\imagenes\Jwpce.PNG"/>
          <p:cNvPicPr>
            <a:picLocks noChangeAspect="1" noChangeArrowheads="1"/>
          </p:cNvPicPr>
          <p:nvPr/>
        </p:nvPicPr>
        <p:blipFill>
          <a:blip r:embed="rId3" cstate="print"/>
          <a:srcRect b="32477"/>
          <a:stretch>
            <a:fillRect/>
          </a:stretch>
        </p:blipFill>
        <p:spPr bwMode="auto">
          <a:xfrm>
            <a:off x="179512" y="2924944"/>
            <a:ext cx="7612063" cy="3672408"/>
          </a:xfrm>
          <a:prstGeom prst="rect">
            <a:avLst/>
          </a:prstGeom>
          <a:noFill/>
        </p:spPr>
      </p:pic>
      <p:sp>
        <p:nvSpPr>
          <p:cNvPr id="6" name="5 Rectángulo"/>
          <p:cNvSpPr/>
          <p:nvPr/>
        </p:nvSpPr>
        <p:spPr>
          <a:xfrm>
            <a:off x="0" y="1052736"/>
            <a:ext cx="2520280" cy="1047979"/>
          </a:xfrm>
          <a:prstGeom prst="rect">
            <a:avLst/>
          </a:prstGeom>
        </p:spPr>
        <p:txBody>
          <a:bodyPr wrap="square">
            <a:spAutoFit/>
          </a:bodyPr>
          <a:lstStyle/>
          <a:p>
            <a:pPr algn="ctr">
              <a:lnSpc>
                <a:spcPct val="115000"/>
              </a:lnSpc>
            </a:pPr>
            <a:r>
              <a:rPr lang="en-US" sz="54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mbria"/>
                <a:ea typeface="Times New Roman"/>
                <a:cs typeface="Times New Roman"/>
              </a:rPr>
              <a:t>JWPce</a:t>
            </a:r>
            <a:endParaRPr lang="es-E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mbria"/>
              <a:ea typeface="Times New Roman"/>
              <a:cs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5" descr="C:\Users\Carolina\Desktop\imagenes\ignatios-desktop.lyx.gif"/>
          <p:cNvPicPr>
            <a:picLocks noChangeAspect="1" noChangeArrowheads="1"/>
          </p:cNvPicPr>
          <p:nvPr/>
        </p:nvPicPr>
        <p:blipFill>
          <a:blip r:embed="rId2" cstate="print"/>
          <a:srcRect/>
          <a:stretch>
            <a:fillRect/>
          </a:stretch>
        </p:blipFill>
        <p:spPr bwMode="auto">
          <a:xfrm>
            <a:off x="2964160" y="188640"/>
            <a:ext cx="6179840" cy="4634880"/>
          </a:xfrm>
          <a:prstGeom prst="rect">
            <a:avLst/>
          </a:prstGeom>
          <a:noFill/>
        </p:spPr>
      </p:pic>
      <p:pic>
        <p:nvPicPr>
          <p:cNvPr id="2" name="Picture 18" descr="C:\Users\Carolina\Desktop\imagenes\lyx-latex.png"/>
          <p:cNvPicPr>
            <a:picLocks noChangeAspect="1" noChangeArrowheads="1"/>
          </p:cNvPicPr>
          <p:nvPr/>
        </p:nvPicPr>
        <p:blipFill>
          <a:blip r:embed="rId3" cstate="print"/>
          <a:srcRect/>
          <a:stretch>
            <a:fillRect/>
          </a:stretch>
        </p:blipFill>
        <p:spPr bwMode="auto">
          <a:xfrm>
            <a:off x="107505" y="2773025"/>
            <a:ext cx="5112567" cy="3968343"/>
          </a:xfrm>
          <a:prstGeom prst="rect">
            <a:avLst/>
          </a:prstGeom>
          <a:noFill/>
        </p:spPr>
      </p:pic>
      <p:sp>
        <p:nvSpPr>
          <p:cNvPr id="5" name="4 Rectángulo"/>
          <p:cNvSpPr/>
          <p:nvPr/>
        </p:nvSpPr>
        <p:spPr>
          <a:xfrm>
            <a:off x="395536" y="836712"/>
            <a:ext cx="2376264" cy="923330"/>
          </a:xfrm>
          <a:prstGeom prst="rect">
            <a:avLst/>
          </a:prstGeom>
          <a:noFill/>
          <a:effectLst>
            <a:glow rad="101600">
              <a:schemeClr val="accent4">
                <a:satMod val="175000"/>
                <a:alpha val="40000"/>
              </a:schemeClr>
            </a:glow>
          </a:effectLst>
        </p:spPr>
        <p:txBody>
          <a:bodyPr wrap="square" lIns="91440" tIns="45720" rIns="91440" bIns="45720">
            <a:spAutoFit/>
          </a:bodyPr>
          <a:lstStyle/>
          <a:p>
            <a:pPr algn="ctr"/>
            <a:r>
              <a:rPr lang="es-E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LyX</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098" name="Picture 2" descr="C:\Users\Carolina\Desktop\imagenes\Lyx_logo.png"/>
          <p:cNvPicPr>
            <a:picLocks noChangeAspect="1" noChangeArrowheads="1"/>
          </p:cNvPicPr>
          <p:nvPr/>
        </p:nvPicPr>
        <p:blipFill>
          <a:blip r:embed="rId4" cstate="print"/>
          <a:srcRect/>
          <a:stretch>
            <a:fillRect/>
          </a:stretch>
        </p:blipFill>
        <p:spPr bwMode="auto">
          <a:xfrm rot="709182">
            <a:off x="6046878" y="5229200"/>
            <a:ext cx="1657684" cy="122413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C:\Users\Carolina\Desktop\imagenes\HT2523_02-es.png"/>
          <p:cNvPicPr>
            <a:picLocks noChangeAspect="1" noChangeArrowheads="1"/>
          </p:cNvPicPr>
          <p:nvPr/>
        </p:nvPicPr>
        <p:blipFill>
          <a:blip r:embed="rId2" cstate="print"/>
          <a:srcRect/>
          <a:stretch>
            <a:fillRect/>
          </a:stretch>
        </p:blipFill>
        <p:spPr bwMode="auto">
          <a:xfrm>
            <a:off x="1547664" y="260648"/>
            <a:ext cx="6529338" cy="6597352"/>
          </a:xfrm>
          <a:prstGeom prst="rect">
            <a:avLst/>
          </a:prstGeom>
          <a:noFill/>
        </p:spPr>
      </p:pic>
      <p:sp>
        <p:nvSpPr>
          <p:cNvPr id="3" name="2 Rectángulo"/>
          <p:cNvSpPr/>
          <p:nvPr/>
        </p:nvSpPr>
        <p:spPr>
          <a:xfrm rot="19734373">
            <a:off x="115632" y="875050"/>
            <a:ext cx="2411760" cy="1118768"/>
          </a:xfrm>
          <a:prstGeom prst="rect">
            <a:avLst/>
          </a:prstGeom>
        </p:spPr>
        <p:txBody>
          <a:bodyPr wrap="square">
            <a:spAutoFit/>
          </a:bodyPr>
          <a:lstStyle/>
          <a:p>
            <a:pPr algn="ctr">
              <a:lnSpc>
                <a:spcPct val="115000"/>
              </a:lnSpc>
            </a:pPr>
            <a:r>
              <a:rPr lang="en-US" sz="40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mbria"/>
                <a:ea typeface="Times New Roman"/>
                <a:cs typeface="Times New Roman"/>
              </a:rPr>
              <a:t>TextEdit</a:t>
            </a:r>
            <a:endParaRPr lang="es-E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mbria"/>
              <a:ea typeface="Times New Roman"/>
              <a:cs typeface="Times New Roman"/>
            </a:endParaRPr>
          </a:p>
          <a:p>
            <a:pPr algn="ctr">
              <a:lnSpc>
                <a:spcPct val="115000"/>
              </a:lnSpc>
            </a:pPr>
            <a:endParaRPr lang="es-ES"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ambria"/>
              <a:ea typeface="Times New Roman"/>
              <a:cs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95536" y="764704"/>
            <a:ext cx="4112196" cy="855786"/>
          </a:xfrm>
        </p:spPr>
        <p:txBody>
          <a:bodyPr>
            <a:normAutofit/>
          </a:bodyPr>
          <a:lstStyle/>
          <a:p>
            <a:r>
              <a:rPr lang="es-PR"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rPr>
              <a:t>Software</a:t>
            </a:r>
            <a:r>
              <a:rPr lang="es-PR" dirty="0" smtClean="0"/>
              <a:t> </a:t>
            </a:r>
            <a:r>
              <a:rPr lang="es-PR"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rPr>
              <a:t>Comercial</a:t>
            </a:r>
            <a:endParaRPr lang="es-ES"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endParaRPr>
          </a:p>
          <a:p>
            <a:endParaRPr lang="es-ES" dirty="0"/>
          </a:p>
        </p:txBody>
      </p:sp>
      <p:sp>
        <p:nvSpPr>
          <p:cNvPr id="4" name="3 Marcador de texto"/>
          <p:cNvSpPr>
            <a:spLocks noGrp="1"/>
          </p:cNvSpPr>
          <p:nvPr>
            <p:ph type="body" sz="half" idx="3"/>
          </p:nvPr>
        </p:nvSpPr>
        <p:spPr>
          <a:xfrm>
            <a:off x="4788024" y="476672"/>
            <a:ext cx="3816423" cy="927794"/>
          </a:xfrm>
        </p:spPr>
        <p:txBody>
          <a:bodyPr>
            <a:normAutofit fontScale="85000" lnSpcReduction="20000"/>
          </a:bodyPr>
          <a:lstStyle/>
          <a:p>
            <a:r>
              <a:rPr lang="es-PR"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rPr>
              <a:t>Procesadores</a:t>
            </a:r>
            <a:r>
              <a:rPr lang="es-PR" dirty="0" smtClean="0"/>
              <a:t> </a:t>
            </a:r>
            <a:r>
              <a:rPr lang="es-PR"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rPr>
              <a:t>de Palabras en líneas </a:t>
            </a:r>
            <a:endParaRPr lang="es-ES" sz="36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endParaRPr>
          </a:p>
        </p:txBody>
      </p:sp>
      <p:sp>
        <p:nvSpPr>
          <p:cNvPr id="5" name="4 Marcador de contenido"/>
          <p:cNvSpPr>
            <a:spLocks noGrp="1"/>
          </p:cNvSpPr>
          <p:nvPr>
            <p:ph sz="quarter" idx="2"/>
          </p:nvPr>
        </p:nvSpPr>
        <p:spPr>
          <a:xfrm>
            <a:off x="323528" y="1846039"/>
            <a:ext cx="4040188" cy="3959352"/>
          </a:xfrm>
          <a:ln>
            <a:solidFill>
              <a:schemeClr val="tx2">
                <a:lumMod val="50000"/>
              </a:schemeClr>
            </a:solidFill>
          </a:ln>
        </p:spPr>
        <p:txBody>
          <a:bodyPr>
            <a:normAutofit/>
          </a:bodyPr>
          <a:lstStyle/>
          <a:p>
            <a:r>
              <a:rPr lang="en-US" dirty="0" smtClean="0">
                <a:hlinkClick r:id="rId2" tooltip="IWork"/>
              </a:rPr>
              <a:t>Apple </a:t>
            </a:r>
            <a:r>
              <a:rPr lang="en-US" dirty="0" err="1" smtClean="0">
                <a:hlinkClick r:id="rId2" tooltip="IWork"/>
              </a:rPr>
              <a:t>iWork</a:t>
            </a:r>
            <a:r>
              <a:rPr lang="en-US" dirty="0" smtClean="0"/>
              <a:t> – Mac</a:t>
            </a:r>
          </a:p>
          <a:p>
            <a:r>
              <a:rPr lang="es-ES" dirty="0" err="1" smtClean="0">
                <a:hlinkClick r:id="rId3" tooltip="Pages"/>
              </a:rPr>
              <a:t>Pages</a:t>
            </a:r>
            <a:r>
              <a:rPr lang="es-ES" dirty="0" smtClean="0"/>
              <a:t> - Mac</a:t>
            </a:r>
            <a:endParaRPr lang="en-US" dirty="0" smtClean="0">
              <a:hlinkClick r:id="rId2" tooltip="IWork"/>
            </a:endParaRPr>
          </a:p>
          <a:p>
            <a:r>
              <a:rPr lang="en-US" dirty="0" err="1" smtClean="0">
                <a:hlinkClick r:id="rId4" tooltip="Kingsoft &#10;Office"/>
              </a:rPr>
              <a:t>Kingsoft</a:t>
            </a:r>
            <a:r>
              <a:rPr lang="en-US" dirty="0" smtClean="0">
                <a:hlinkClick r:id="rId4" tooltip="Kingsoft &#10;Office"/>
              </a:rPr>
              <a:t> Writer</a:t>
            </a:r>
            <a:r>
              <a:rPr lang="en-US" dirty="0" smtClean="0"/>
              <a:t> - Windows and Linux</a:t>
            </a:r>
          </a:p>
          <a:p>
            <a:r>
              <a:rPr lang="en-US" dirty="0" smtClean="0">
                <a:hlinkClick r:id="rId5" tooltip="Microsoft &#10;Word"/>
              </a:rPr>
              <a:t>Microsoft Word</a:t>
            </a:r>
            <a:r>
              <a:rPr lang="en-US" dirty="0" smtClean="0"/>
              <a:t> - Windows and Mac</a:t>
            </a:r>
          </a:p>
          <a:p>
            <a:r>
              <a:rPr lang="es-ES" dirty="0" err="1" smtClean="0">
                <a:hlinkClick r:id="rId6" tooltip="Notepad (Windows)"/>
              </a:rPr>
              <a:t>Notepad</a:t>
            </a:r>
            <a:r>
              <a:rPr lang="es-ES" dirty="0" smtClean="0"/>
              <a:t> – Windows</a:t>
            </a:r>
          </a:p>
          <a:p>
            <a:r>
              <a:rPr lang="es-ES" dirty="0" smtClean="0">
                <a:hlinkClick r:id="rId7" tooltip="WordPerfect"/>
              </a:rPr>
              <a:t>WordPerfect</a:t>
            </a:r>
            <a:r>
              <a:rPr lang="es-ES" dirty="0" smtClean="0"/>
              <a:t> – Linux</a:t>
            </a:r>
          </a:p>
          <a:p>
            <a:r>
              <a:rPr lang="en-US" dirty="0" err="1" smtClean="0">
                <a:hlinkClick r:id="rId8" tooltip="Applix &#10;Word"/>
              </a:rPr>
              <a:t>Applix</a:t>
            </a:r>
            <a:r>
              <a:rPr lang="en-US" dirty="0" smtClean="0">
                <a:hlinkClick r:id="rId8" tooltip="Applix &#10;Word"/>
              </a:rPr>
              <a:t> Word</a:t>
            </a:r>
            <a:r>
              <a:rPr lang="en-US" dirty="0" smtClean="0"/>
              <a:t> – Linux</a:t>
            </a:r>
          </a:p>
          <a:p>
            <a:endParaRPr lang="es-ES" dirty="0"/>
          </a:p>
        </p:txBody>
      </p:sp>
      <p:sp>
        <p:nvSpPr>
          <p:cNvPr id="6" name="5 Marcador de contenido"/>
          <p:cNvSpPr>
            <a:spLocks noGrp="1"/>
          </p:cNvSpPr>
          <p:nvPr>
            <p:ph sz="quarter" idx="4"/>
          </p:nvPr>
        </p:nvSpPr>
        <p:spPr>
          <a:xfrm>
            <a:off x="4511353" y="1846039"/>
            <a:ext cx="4041775" cy="3959352"/>
          </a:xfrm>
          <a:ln>
            <a:solidFill>
              <a:schemeClr val="accent4">
                <a:lumMod val="60000"/>
                <a:lumOff val="40000"/>
              </a:schemeClr>
            </a:solidFill>
          </a:ln>
        </p:spPr>
        <p:txBody>
          <a:bodyPr>
            <a:normAutofit/>
          </a:bodyPr>
          <a:lstStyle/>
          <a:p>
            <a:pPr algn="just">
              <a:buBlip>
                <a:blip r:embed="rId9"/>
              </a:buBlip>
            </a:pPr>
            <a:r>
              <a:rPr lang="es-ES" dirty="0" smtClean="0">
                <a:hlinkClick r:id="rId10" tooltip="Adobe &#10;Buzzword"/>
              </a:rPr>
              <a:t>Adobe </a:t>
            </a:r>
            <a:r>
              <a:rPr lang="es-ES" dirty="0" err="1" smtClean="0">
                <a:hlinkClick r:id="rId10" tooltip="Adobe &#10;Buzzword"/>
              </a:rPr>
              <a:t>Buzzword</a:t>
            </a:r>
            <a:r>
              <a:rPr lang="es-ES" dirty="0" smtClean="0"/>
              <a:t> </a:t>
            </a:r>
          </a:p>
          <a:p>
            <a:pPr algn="just">
              <a:buBlip>
                <a:blip r:embed="rId9"/>
              </a:buBlip>
            </a:pPr>
            <a:r>
              <a:rPr lang="es-ES" dirty="0" err="1" smtClean="0">
                <a:hlinkClick r:id="rId11" tooltip="EtherPad"/>
              </a:rPr>
              <a:t>EtherPad</a:t>
            </a:r>
            <a:endParaRPr lang="es-ES" dirty="0" smtClean="0"/>
          </a:p>
          <a:p>
            <a:pPr algn="just">
              <a:buBlip>
                <a:blip r:embed="rId9"/>
              </a:buBlip>
            </a:pPr>
            <a:r>
              <a:rPr lang="es-ES" dirty="0" err="1" smtClean="0">
                <a:hlinkClick r:id="rId12" tooltip="Google &#10;Docs"/>
              </a:rPr>
              <a:t>Writely</a:t>
            </a:r>
            <a:endParaRPr lang="es-ES" dirty="0" smtClean="0">
              <a:hlinkClick r:id="rId12" tooltip="Google &#10;Docs"/>
            </a:endParaRPr>
          </a:p>
          <a:p>
            <a:pPr algn="just">
              <a:buBlip>
                <a:blip r:embed="rId9"/>
              </a:buBlip>
            </a:pPr>
            <a:r>
              <a:rPr lang="es-ES" dirty="0" smtClean="0">
                <a:hlinkClick r:id="rId12" tooltip="Google &#10;Docs"/>
              </a:rPr>
              <a:t>Google </a:t>
            </a:r>
            <a:r>
              <a:rPr lang="es-ES" dirty="0" err="1" smtClean="0">
                <a:hlinkClick r:id="rId12" tooltip="Google &#10;Docs"/>
              </a:rPr>
              <a:t>Docs</a:t>
            </a:r>
            <a:endParaRPr lang="es-ES" dirty="0" smtClean="0"/>
          </a:p>
          <a:p>
            <a:pPr algn="just">
              <a:buBlip>
                <a:blip r:embed="rId9"/>
              </a:buBlip>
            </a:pPr>
            <a:r>
              <a:rPr lang="es-ES" dirty="0" err="1" smtClean="0">
                <a:hlinkClick r:id="rId13" tooltip="Nevrocode Docs"/>
              </a:rPr>
              <a:t>Nevrocode</a:t>
            </a:r>
            <a:r>
              <a:rPr lang="es-ES" dirty="0" smtClean="0">
                <a:hlinkClick r:id="rId13" tooltip="Nevrocode Docs"/>
              </a:rPr>
              <a:t> </a:t>
            </a:r>
            <a:r>
              <a:rPr lang="es-ES" dirty="0" err="1" smtClean="0">
                <a:hlinkClick r:id="rId13" tooltip="Nevrocode Docs"/>
              </a:rPr>
              <a:t>Docs</a:t>
            </a:r>
            <a:endParaRPr lang="es-ES" dirty="0" smtClean="0"/>
          </a:p>
          <a:p>
            <a:pPr algn="just">
              <a:buBlip>
                <a:blip r:embed="rId9"/>
              </a:buBlip>
            </a:pPr>
            <a:r>
              <a:rPr lang="es-ES" dirty="0" smtClean="0">
                <a:hlinkClick r:id="rId14" tooltip="Microsoft"/>
              </a:rPr>
              <a:t>Microsoft</a:t>
            </a:r>
            <a:r>
              <a:rPr lang="es-ES" dirty="0" smtClean="0"/>
              <a:t> </a:t>
            </a:r>
            <a:r>
              <a:rPr lang="es-ES" dirty="0" smtClean="0">
                <a:hlinkClick r:id="rId15" tooltip="Office &#10;Web Apps"/>
              </a:rPr>
              <a:t>Office Web </a:t>
            </a:r>
            <a:r>
              <a:rPr lang="es-ES" dirty="0" err="1" smtClean="0">
                <a:hlinkClick r:id="rId15" tooltip="Office &#10;Web Apps"/>
              </a:rPr>
              <a:t>Apps</a:t>
            </a:r>
            <a:endParaRPr lang="es-ES" dirty="0" smtClean="0"/>
          </a:p>
          <a:p>
            <a:pPr algn="just">
              <a:buBlip>
                <a:blip r:embed="rId9"/>
              </a:buBlip>
            </a:pPr>
            <a:r>
              <a:rPr lang="es-ES" dirty="0" err="1" smtClean="0">
                <a:hlinkClick r:id="rId16" tooltip="ThinkFree Office"/>
              </a:rPr>
              <a:t>hinkFree</a:t>
            </a:r>
            <a:r>
              <a:rPr lang="es-ES" dirty="0" smtClean="0">
                <a:hlinkClick r:id="rId16" tooltip="ThinkFree Office"/>
              </a:rPr>
              <a:t> Office</a:t>
            </a:r>
            <a:endParaRPr lang="es-ES" dirty="0"/>
          </a:p>
        </p:txBody>
      </p:sp>
      <p:pic>
        <p:nvPicPr>
          <p:cNvPr id="16386" name="Picture 2" descr="http://blog.espol.edu.ec/cpdavila/files/2010/07/31945029-2-300-SS1.gif">
            <a:hlinkClick r:id="rId17"/>
          </p:cNvPr>
          <p:cNvPicPr>
            <a:picLocks noChangeAspect="1" noChangeArrowheads="1"/>
          </p:cNvPicPr>
          <p:nvPr/>
        </p:nvPicPr>
        <p:blipFill>
          <a:blip r:embed="rId18" cstate="print"/>
          <a:srcRect/>
          <a:stretch>
            <a:fillRect/>
          </a:stretch>
        </p:blipFill>
        <p:spPr bwMode="auto">
          <a:xfrm>
            <a:off x="6516216" y="5085184"/>
            <a:ext cx="2016224"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HeroicExtremeLeftFacing"/>
            <a:lightRig rig="threePt" dir="t"/>
          </a:scene3d>
        </p:spPr>
      </p:pic>
      <p:pic>
        <p:nvPicPr>
          <p:cNvPr id="7" name="Picture 7" descr="C:\Users\Carolina\Desktop\imagenes\etherpad-blank.png"/>
          <p:cNvPicPr>
            <a:picLocks noChangeAspect="1" noChangeArrowheads="1"/>
          </p:cNvPicPr>
          <p:nvPr/>
        </p:nvPicPr>
        <p:blipFill>
          <a:blip r:embed="rId19" cstate="print"/>
          <a:srcRect b="43851"/>
          <a:stretch>
            <a:fillRect/>
          </a:stretch>
        </p:blipFill>
        <p:spPr bwMode="auto">
          <a:xfrm>
            <a:off x="2987824" y="5301208"/>
            <a:ext cx="2301528" cy="1412776"/>
          </a:xfrm>
          <a:prstGeom prst="roundRect">
            <a:avLst>
              <a:gd name="adj" fmla="val 21357"/>
            </a:avLst>
          </a:prstGeom>
          <a:ln>
            <a:noFill/>
          </a:ln>
          <a:effectLst>
            <a:outerShdw blurRad="76200" dist="38100" dir="7800000" algn="tl" rotWithShape="0">
              <a:srgbClr val="000000">
                <a:alpha val="40000"/>
              </a:srgbClr>
            </a:outerShdw>
          </a:effectLst>
          <a:scene3d>
            <a:camera prst="perspectiveContrastingLeftFacing"/>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C:\Users\Carolina\Desktop\imagenes\writely.gif"/>
          <p:cNvPicPr>
            <a:picLocks noChangeAspect="1" noChangeArrowheads="1"/>
          </p:cNvPicPr>
          <p:nvPr/>
        </p:nvPicPr>
        <p:blipFill>
          <a:blip r:embed="rId2" cstate="print"/>
          <a:srcRect/>
          <a:stretch>
            <a:fillRect/>
          </a:stretch>
        </p:blipFill>
        <p:spPr bwMode="auto">
          <a:xfrm>
            <a:off x="0" y="-27384"/>
            <a:ext cx="7227713" cy="6018616"/>
          </a:xfrm>
          <a:prstGeom prst="rect">
            <a:avLst/>
          </a:prstGeom>
          <a:noFill/>
        </p:spPr>
      </p:pic>
      <p:pic>
        <p:nvPicPr>
          <p:cNvPr id="4" name="Picture 13" descr="C:\Users\Carolina\Desktop\imagenes\writelygmail.gif"/>
          <p:cNvPicPr>
            <a:picLocks noChangeAspect="1" noChangeArrowheads="1"/>
          </p:cNvPicPr>
          <p:nvPr/>
        </p:nvPicPr>
        <p:blipFill>
          <a:blip r:embed="rId3" cstate="print"/>
          <a:srcRect/>
          <a:stretch>
            <a:fillRect/>
          </a:stretch>
        </p:blipFill>
        <p:spPr bwMode="auto">
          <a:xfrm>
            <a:off x="4409982" y="3068960"/>
            <a:ext cx="4736300" cy="3789040"/>
          </a:xfrm>
          <a:prstGeom prst="rect">
            <a:avLst/>
          </a:prstGeom>
          <a:solidFill>
            <a:srgbClr val="FFFFFF">
              <a:shade val="85000"/>
            </a:srgbClr>
          </a:solidFill>
          <a:ln w="190500" cap="rnd">
            <a:solidFill>
              <a:schemeClr val="accent1">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435</TotalTime>
  <Words>916</Words>
  <Application>Microsoft Office PowerPoint</Application>
  <PresentationFormat>Presentación en pantalla (4:3)</PresentationFormat>
  <Paragraphs>125</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Metro</vt:lpstr>
      <vt:lpstr>Diapositiva 1</vt:lpstr>
      <vt:lpstr>Ventajas y Desventajas</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Ventajas Y Desventajas</vt:lpstr>
      <vt:lpstr>Diapositiva 14</vt:lpstr>
      <vt:lpstr>Gnumeric</vt:lpstr>
      <vt:lpstr>Numbers</vt:lpstr>
      <vt:lpstr>Lotus 1-2-3</vt:lpstr>
      <vt:lpstr>Corel Quattro Pro</vt:lpstr>
      <vt:lpstr>Calc</vt:lpstr>
      <vt:lpstr>KSpread</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Ventajas</dc:title>
  <dc:creator>mafer fernanda calderon espinoza</dc:creator>
  <cp:lastModifiedBy>HP Mini</cp:lastModifiedBy>
  <cp:revision>47</cp:revision>
  <dcterms:created xsi:type="dcterms:W3CDTF">2010-07-15T02:32:49Z</dcterms:created>
  <dcterms:modified xsi:type="dcterms:W3CDTF">2010-07-22T12:42:50Z</dcterms:modified>
</cp:coreProperties>
</file>