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42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16" name="15 Marcador de número de diapositiva"/>
          <p:cNvSpPr>
            <a:spLocks noGrp="1"/>
          </p:cNvSpPr>
          <p:nvPr>
            <p:ph type="sldNum" sz="quarter" idx="11"/>
          </p:nvPr>
        </p:nvSpPr>
        <p:spPr/>
        <p:txBody>
          <a:bodyPr/>
          <a:lstStyle/>
          <a:p>
            <a:fld id="{EADFEB8B-8A04-4BA2-880B-9EA5AFBB9924}" type="slidenum">
              <a:rPr lang="es-EC" smtClean="0"/>
              <a:t>‹Nº›</a:t>
            </a:fld>
            <a:endParaRPr lang="es-EC"/>
          </a:p>
        </p:txBody>
      </p:sp>
      <p:sp>
        <p:nvSpPr>
          <p:cNvPr id="17" name="16 Marcador de pie de página"/>
          <p:cNvSpPr>
            <a:spLocks noGrp="1"/>
          </p:cNvSpPr>
          <p:nvPr>
            <p:ph type="ftr" sz="quarter" idx="12"/>
          </p:nvPr>
        </p:nvSpPr>
        <p:spPr/>
        <p:txBody>
          <a:bodyPr/>
          <a:lstStyle/>
          <a:p>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6F2A3422-3F8D-4994-98EC-5E0B228FCA08}" type="datetimeFigureOut">
              <a:rPr lang="es-EC" smtClean="0"/>
              <a:t>06/06/2011</a:t>
            </a:fld>
            <a:endParaRPr lang="es-EC"/>
          </a:p>
        </p:txBody>
      </p:sp>
      <p:sp>
        <p:nvSpPr>
          <p:cNvPr id="15" name="14 Marcador de número de diapositiva"/>
          <p:cNvSpPr>
            <a:spLocks noGrp="1"/>
          </p:cNvSpPr>
          <p:nvPr>
            <p:ph type="sldNum" sz="quarter" idx="15"/>
          </p:nvPr>
        </p:nvSpPr>
        <p:spPr/>
        <p:txBody>
          <a:bodyPr/>
          <a:lstStyle>
            <a:lvl1pPr algn="ctr">
              <a:defRPr/>
            </a:lvl1pPr>
          </a:lstStyle>
          <a:p>
            <a:fld id="{EADFEB8B-8A04-4BA2-880B-9EA5AFBB9924}" type="slidenum">
              <a:rPr lang="es-EC" smtClean="0"/>
              <a:t>‹Nº›</a:t>
            </a:fld>
            <a:endParaRPr lang="es-EC"/>
          </a:p>
        </p:txBody>
      </p:sp>
      <p:sp>
        <p:nvSpPr>
          <p:cNvPr id="16" name="15 Marcador de pie de página"/>
          <p:cNvSpPr>
            <a:spLocks noGrp="1"/>
          </p:cNvSpPr>
          <p:nvPr>
            <p:ph type="ftr" sz="quarter" idx="16"/>
          </p:nvPr>
        </p:nvSpPr>
        <p:spPr/>
        <p:txBody>
          <a:bodyPr/>
          <a:lstStyle/>
          <a:p>
            <a:endParaRPr lang="es-EC"/>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
        <p:nvSpPr>
          <p:cNvPr id="8" name="7 Marcador de pie de página"/>
          <p:cNvSpPr>
            <a:spLocks noGrp="1"/>
          </p:cNvSpPr>
          <p:nvPr>
            <p:ph type="ftr" sz="quarter" idx="11"/>
          </p:nvPr>
        </p:nvSpPr>
        <p:spPr/>
        <p:txBody>
          <a:bodyPr/>
          <a:lstStyle/>
          <a:p>
            <a:endParaRPr lang="es-EC"/>
          </a:p>
        </p:txBody>
      </p:sp>
      <p:sp>
        <p:nvSpPr>
          <p:cNvPr id="7" name="6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EADFEB8B-8A04-4BA2-880B-9EA5AFBB9924}"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6F2A3422-3F8D-4994-98EC-5E0B228FCA08}" type="datetimeFigureOut">
              <a:rPr lang="es-EC" smtClean="0"/>
              <a:t>06/06/2011</a:t>
            </a:fld>
            <a:endParaRPr lang="es-EC"/>
          </a:p>
        </p:txBody>
      </p:sp>
      <p:sp>
        <p:nvSpPr>
          <p:cNvPr id="9" name="8 Marcador de número de diapositiva"/>
          <p:cNvSpPr>
            <a:spLocks noGrp="1"/>
          </p:cNvSpPr>
          <p:nvPr>
            <p:ph type="sldNum" sz="quarter" idx="15"/>
          </p:nvPr>
        </p:nvSpPr>
        <p:spPr/>
        <p:txBody>
          <a:bodyPr/>
          <a:lstStyle/>
          <a:p>
            <a:fld id="{EADFEB8B-8A04-4BA2-880B-9EA5AFBB9924}" type="slidenum">
              <a:rPr lang="es-EC" smtClean="0"/>
              <a:t>‹Nº›</a:t>
            </a:fld>
            <a:endParaRPr lang="es-EC"/>
          </a:p>
        </p:txBody>
      </p:sp>
      <p:sp>
        <p:nvSpPr>
          <p:cNvPr id="10" name="9 Marcador de pie de página"/>
          <p:cNvSpPr>
            <a:spLocks noGrp="1"/>
          </p:cNvSpPr>
          <p:nvPr>
            <p:ph type="ftr" sz="quarter" idx="16"/>
          </p:nvPr>
        </p:nvSpPr>
        <p:spPr/>
        <p:txBody>
          <a:bodyPr/>
          <a:lstStyle/>
          <a:p>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6F2A3422-3F8D-4994-98EC-5E0B228FCA08}" type="datetimeFigureOut">
              <a:rPr lang="es-EC" smtClean="0"/>
              <a:t>06/06/2011</a:t>
            </a:fld>
            <a:endParaRPr lang="es-EC"/>
          </a:p>
        </p:txBody>
      </p:sp>
      <p:sp>
        <p:nvSpPr>
          <p:cNvPr id="9" name="8 Marcador de número de diapositiva"/>
          <p:cNvSpPr>
            <a:spLocks noGrp="1"/>
          </p:cNvSpPr>
          <p:nvPr>
            <p:ph type="sldNum" sz="quarter" idx="11"/>
          </p:nvPr>
        </p:nvSpPr>
        <p:spPr/>
        <p:txBody>
          <a:bodyPr/>
          <a:lstStyle/>
          <a:p>
            <a:fld id="{EADFEB8B-8A04-4BA2-880B-9EA5AFBB9924}" type="slidenum">
              <a:rPr lang="es-EC" smtClean="0"/>
              <a:t>‹Nº›</a:t>
            </a:fld>
            <a:endParaRPr lang="es-EC"/>
          </a:p>
        </p:txBody>
      </p:sp>
      <p:sp>
        <p:nvSpPr>
          <p:cNvPr id="10" name="9 Marcador de pie de página"/>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F2A3422-3F8D-4994-98EC-5E0B228FCA08}" type="datetimeFigureOut">
              <a:rPr lang="es-EC" smtClean="0"/>
              <a:t>06/06/2011</a:t>
            </a:fld>
            <a:endParaRPr lang="es-EC"/>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C"/>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ADFEB8B-8A04-4BA2-880B-9EA5AFBB9924}" type="slidenum">
              <a:rPr lang="es-EC" smtClean="0"/>
              <a:t>‹Nº›</a:t>
            </a:fld>
            <a:endParaRPr lang="es-EC"/>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142852"/>
            <a:ext cx="8429683" cy="671514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285992"/>
            <a:ext cx="6400800" cy="3352808"/>
          </a:xfrm>
        </p:spPr>
        <p:txBody>
          <a:bodyPr>
            <a:normAutofit/>
          </a:bodyPr>
          <a:lstStyle/>
          <a:p>
            <a:r>
              <a:rPr lang="es-ES_tradnl" dirty="0"/>
              <a:t>El estudio de la CAAM sobre el Golfo de Guayaquil  y una reciente consultoría  para el Municipio de Guayaquil enumeran las siguientes ordenanzas ambientales del Municipio de Guayaquil:</a:t>
            </a:r>
            <a:endParaRPr lang="es-EC" dirty="0"/>
          </a:p>
          <a:p>
            <a:r>
              <a:rPr lang="es-ES_tradnl" dirty="0"/>
              <a:t> </a:t>
            </a:r>
            <a:endParaRPr lang="es-EC" dirty="0"/>
          </a:p>
          <a:p>
            <a:endParaRPr lang="es-EC" dirty="0"/>
          </a:p>
        </p:txBody>
      </p:sp>
      <p:pic>
        <p:nvPicPr>
          <p:cNvPr id="2050" name="Picture 2"/>
          <p:cNvPicPr>
            <a:picLocks noChangeAspect="1" noChangeArrowheads="1"/>
          </p:cNvPicPr>
          <p:nvPr/>
        </p:nvPicPr>
        <p:blipFill>
          <a:blip r:embed="rId2"/>
          <a:srcRect/>
          <a:stretch>
            <a:fillRect/>
          </a:stretch>
        </p:blipFill>
        <p:spPr bwMode="auto">
          <a:xfrm>
            <a:off x="6929454" y="571480"/>
            <a:ext cx="1543050" cy="8667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282" y="1214422"/>
            <a:ext cx="8358246" cy="5214974"/>
          </a:xfrm>
        </p:spPr>
        <p:txBody>
          <a:bodyPr>
            <a:normAutofit fontScale="62500" lnSpcReduction="20000"/>
          </a:bodyPr>
          <a:lstStyle/>
          <a:p>
            <a:pPr algn="l"/>
            <a:r>
              <a:rPr lang="es-ES_tradnl" dirty="0"/>
              <a:t>1.	"Ordenanza que establece El Parque Forestal en los terrenos del Jockey Club". Noviembre 19 de 1951.</a:t>
            </a:r>
            <a:endParaRPr lang="es-EC" dirty="0"/>
          </a:p>
          <a:p>
            <a:pPr algn="l"/>
            <a:endParaRPr lang="es-ES_tradnl" dirty="0" smtClean="0"/>
          </a:p>
          <a:p>
            <a:pPr algn="l"/>
            <a:r>
              <a:rPr lang="es-ES_tradnl" dirty="0" smtClean="0"/>
              <a:t>2</a:t>
            </a:r>
            <a:r>
              <a:rPr lang="es-ES_tradnl" dirty="0"/>
              <a:t>.	"Ordenanza de Arboricultura y Forestación", septiembre 6 de 1972.</a:t>
            </a:r>
            <a:endParaRPr lang="es-EC" dirty="0"/>
          </a:p>
          <a:p>
            <a:pPr algn="l"/>
            <a:endParaRPr lang="es-ES_tradnl" dirty="0" smtClean="0"/>
          </a:p>
          <a:p>
            <a:pPr algn="l"/>
            <a:r>
              <a:rPr lang="es-ES_tradnl" dirty="0" smtClean="0"/>
              <a:t>3</a:t>
            </a:r>
            <a:r>
              <a:rPr lang="es-ES_tradnl" dirty="0"/>
              <a:t>.	"Ordenanza que establece el Jardín Botánico y Parque Zoológico", publicada el 13 de marzo de 1951.</a:t>
            </a:r>
            <a:endParaRPr lang="es-EC" dirty="0"/>
          </a:p>
          <a:p>
            <a:pPr algn="l"/>
            <a:endParaRPr lang="es-ES_tradnl" dirty="0" smtClean="0"/>
          </a:p>
          <a:p>
            <a:pPr algn="l"/>
            <a:r>
              <a:rPr lang="es-ES_tradnl" dirty="0" smtClean="0"/>
              <a:t>4</a:t>
            </a:r>
            <a:r>
              <a:rPr lang="es-ES_tradnl" dirty="0"/>
              <a:t>.	"Ordenanza de creación del Patronato del Parque Zoológico y Jardín Botánico de Guayaquil, publicada el 16 de febrero de 1973.</a:t>
            </a:r>
            <a:endParaRPr lang="es-EC" dirty="0"/>
          </a:p>
          <a:p>
            <a:pPr algn="l"/>
            <a:endParaRPr lang="es-ES_tradnl" dirty="0" smtClean="0"/>
          </a:p>
          <a:p>
            <a:pPr algn="l"/>
            <a:r>
              <a:rPr lang="es-ES_tradnl" dirty="0" smtClean="0"/>
              <a:t>5</a:t>
            </a:r>
            <a:r>
              <a:rPr lang="es-ES_tradnl" dirty="0"/>
              <a:t>.	"Ordenanza que crea y reglamenta el uso del suelo como área verde o parque de un sector de la ciudad contiguo al Estero Salado". publicada el 25 de septiembre de 1974.</a:t>
            </a:r>
            <a:endParaRPr lang="es-EC" dirty="0"/>
          </a:p>
          <a:p>
            <a:pPr algn="l"/>
            <a:endParaRPr lang="es-ES_tradnl" dirty="0" smtClean="0"/>
          </a:p>
          <a:p>
            <a:pPr algn="l"/>
            <a:r>
              <a:rPr lang="es-ES_tradnl" dirty="0" smtClean="0"/>
              <a:t>6</a:t>
            </a:r>
            <a:r>
              <a:rPr lang="es-ES_tradnl" dirty="0"/>
              <a:t>.	“Explotación de Canteras” de 30 de marzo de 1978</a:t>
            </a:r>
            <a:endParaRPr lang="es-EC" dirty="0"/>
          </a:p>
          <a:p>
            <a:pPr algn="l"/>
            <a:endParaRPr lang="es-ES_tradnl" dirty="0" smtClean="0"/>
          </a:p>
          <a:p>
            <a:pPr algn="l"/>
            <a:r>
              <a:rPr lang="es-ES_tradnl" dirty="0" smtClean="0"/>
              <a:t>7</a:t>
            </a:r>
            <a:r>
              <a:rPr lang="es-ES_tradnl" dirty="0"/>
              <a:t>.	"Ordenanza reformatoria para la explotación de canteras y movimientos de tierra", publicada el 5 de octubre de 1984.</a:t>
            </a:r>
            <a:endParaRPr lang="es-EC" dirty="0"/>
          </a:p>
          <a:p>
            <a:pPr algn="l"/>
            <a:endParaRPr lang="es-ES_tradnl" dirty="0" smtClean="0"/>
          </a:p>
          <a:p>
            <a:pPr algn="l"/>
            <a:r>
              <a:rPr lang="es-ES_tradnl" dirty="0" smtClean="0"/>
              <a:t>8</a:t>
            </a:r>
            <a:r>
              <a:rPr lang="es-ES_tradnl" dirty="0"/>
              <a:t>.	Reglamento de la Ordenanza para la explotación de canteras y movimientos de tierras y al otorgamiento de permisos de explotación de materiales", publicada el 5 de octubre de </a:t>
            </a:r>
            <a:r>
              <a:rPr lang="es-ES_tradnl" dirty="0" smtClean="0"/>
              <a:t>1984</a:t>
            </a:r>
            <a:endParaRPr lang="es-EC" dirty="0"/>
          </a:p>
        </p:txBody>
      </p:sp>
      <p:pic>
        <p:nvPicPr>
          <p:cNvPr id="4" name="Picture 2"/>
          <p:cNvPicPr>
            <a:picLocks noChangeAspect="1" noChangeArrowheads="1"/>
          </p:cNvPicPr>
          <p:nvPr/>
        </p:nvPicPr>
        <p:blipFill>
          <a:blip r:embed="rId2"/>
          <a:srcRect/>
          <a:stretch>
            <a:fillRect/>
          </a:stretch>
        </p:blipFill>
        <p:spPr bwMode="auto">
          <a:xfrm>
            <a:off x="7286644" y="214290"/>
            <a:ext cx="1543050" cy="8667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ES_tradnl" dirty="0" smtClean="0"/>
              <a:t>9.	"Ordenanza reformatoria de la Ordenanza contra ruido", publicada el 6 de mayo de 1985.</a:t>
            </a:r>
            <a:endParaRPr lang="es-EC" dirty="0" smtClean="0"/>
          </a:p>
          <a:p>
            <a:r>
              <a:rPr lang="es-ES_tradnl" dirty="0" smtClean="0"/>
              <a:t>10.	“Ordenanza de normas mínimas para los diseños urbanísticos y arquitectónicos en programas especiales de viviendas de interés social”, del 30 de julio de 1986.</a:t>
            </a:r>
            <a:endParaRPr lang="es-EC" dirty="0" smtClean="0"/>
          </a:p>
          <a:p>
            <a:r>
              <a:rPr lang="es-ES_tradnl" dirty="0" smtClean="0"/>
              <a:t>11.	“Ordenanza de Creación de la Unidad Ejecutora de Rescate y Preservación del Salado”, de noviembre de 1986.</a:t>
            </a:r>
            <a:endParaRPr lang="es-EC" dirty="0" smtClean="0"/>
          </a:p>
          <a:p>
            <a:r>
              <a:rPr lang="es-ES_tradnl" dirty="0" smtClean="0"/>
              <a:t>12.	 “Ordenanza que delimita el Centro Turístico de Guayaquil”, del 15 de enero de 1987.</a:t>
            </a:r>
            <a:endParaRPr lang="es-EC" dirty="0" smtClean="0"/>
          </a:p>
          <a:p>
            <a:r>
              <a:rPr lang="es-ES_tradnl" dirty="0" smtClean="0"/>
              <a:t>13.	“Ordenanza de muelles, muros, parrillas, varaderos y cabotaje”, publicada en el RO 443 del 18 de mayo de 1994.</a:t>
            </a:r>
            <a:endParaRPr lang="es-EC" dirty="0" smtClean="0"/>
          </a:p>
          <a:p>
            <a:r>
              <a:rPr lang="es-ES_tradnl" dirty="0" smtClean="0"/>
              <a:t>14.	"Ordenanza de Gasolineras", Marzo de 1995.</a:t>
            </a:r>
            <a:endParaRPr lang="es-EC" dirty="0" smtClean="0"/>
          </a:p>
          <a:p>
            <a:r>
              <a:rPr lang="es-ES_tradnl" dirty="0" smtClean="0"/>
              <a:t>15.	"Uso del Espacio y Vía Pública" RO 150 de 18 de marzo de 1993.</a:t>
            </a:r>
            <a:endParaRPr lang="es-EC" dirty="0" smtClean="0"/>
          </a:p>
          <a:p>
            <a:r>
              <a:rPr lang="es-ES_tradnl" dirty="0" smtClean="0"/>
              <a:t>16.	"Ordenanza de la delimitación del perímetro urbano de las cabeceras Parroquiales", publicada el 12 de mayo de 1995.</a:t>
            </a:r>
            <a:endParaRPr lang="es-EC" dirty="0"/>
          </a:p>
        </p:txBody>
      </p:sp>
      <p:pic>
        <p:nvPicPr>
          <p:cNvPr id="5" name="Picture 2"/>
          <p:cNvPicPr>
            <a:picLocks noChangeAspect="1" noChangeArrowheads="1"/>
          </p:cNvPicPr>
          <p:nvPr/>
        </p:nvPicPr>
        <p:blipFill>
          <a:blip r:embed="rId2"/>
          <a:srcRect/>
          <a:stretch>
            <a:fillRect/>
          </a:stretch>
        </p:blipFill>
        <p:spPr bwMode="auto">
          <a:xfrm>
            <a:off x="7429520" y="285728"/>
            <a:ext cx="1543050" cy="8667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subTitle" idx="1"/>
          </p:nvPr>
        </p:nvSpPr>
        <p:spPr>
          <a:xfrm>
            <a:off x="357188" y="1214422"/>
            <a:ext cx="8429625" cy="5429266"/>
          </a:xfrm>
        </p:spPr>
        <p:txBody>
          <a:bodyPr>
            <a:normAutofit fontScale="70000" lnSpcReduction="20000"/>
          </a:bodyPr>
          <a:lstStyle/>
          <a:p>
            <a:r>
              <a:rPr lang="es-ES_tradnl" dirty="0"/>
              <a:t>Además, el estudio de la CAAM menciona los siguientes proyectos de ordenanzas y reglamentos ambientales, existentes a 1996:</a:t>
            </a:r>
            <a:endParaRPr lang="es-EC" dirty="0"/>
          </a:p>
          <a:p>
            <a:r>
              <a:rPr lang="es-ES_tradnl" dirty="0"/>
              <a:t> </a:t>
            </a:r>
            <a:endParaRPr lang="es-EC" dirty="0"/>
          </a:p>
          <a:p>
            <a:r>
              <a:rPr lang="es-ES_tradnl" dirty="0"/>
              <a:t>1.	"Ordenanza contra ruidos y vibraciones". Proyecto elaborado entre 1993 y 1994 por la DSHMA del Municipio de Guayaquil.</a:t>
            </a:r>
            <a:endParaRPr lang="es-EC" dirty="0"/>
          </a:p>
          <a:p>
            <a:r>
              <a:rPr lang="es-ES_tradnl" dirty="0"/>
              <a:t>2.	"Reglamento para la prevención y control de la contaminación producida por las aguas residuales industriales y desechos tóxicos y las emisiones hacia la atmósfera". Proyecto Dirección de Salud, Higiene y Medio Ambiente, 1993 1994.</a:t>
            </a:r>
            <a:endParaRPr lang="es-EC" dirty="0"/>
          </a:p>
          <a:p>
            <a:r>
              <a:rPr lang="es-ES_tradnl" dirty="0"/>
              <a:t>3.	"Reglamento de control de agua potable para el consumo humano en sus fases de producción, distribución y almacenamiento". Proyecto del Dpto. de Salud, Higiene y Medio Ambiente, 1993 1994.</a:t>
            </a:r>
            <a:endParaRPr lang="es-EC" dirty="0"/>
          </a:p>
          <a:p>
            <a:r>
              <a:rPr lang="es-ES_tradnl" dirty="0"/>
              <a:t>4.	"Ordenanza de arborización, parques y áreas verdes de Guayaquil Proyecto del Dpto. de Salud, Higiene y Medio Ambiente, 1992.</a:t>
            </a:r>
            <a:endParaRPr lang="es-EC" dirty="0"/>
          </a:p>
          <a:p>
            <a:r>
              <a:rPr lang="es-ES_tradnl" dirty="0"/>
              <a:t>5.	"Ordenanza sobre preservaciones territoriales y áreas de preservaciones territoriales y áreas de preservación urbana". Proyecto, Dirección del Plan de Desarrollo urbano cantonal, MIMG, julio de 1994.</a:t>
            </a:r>
            <a:endParaRPr lang="es-EC" dirty="0"/>
          </a:p>
          <a:p>
            <a:r>
              <a:rPr lang="es-ES_tradnl" dirty="0"/>
              <a:t>6.	"Ordenanza del esquema urbano de Guayaquil Presentada en julio de 1994. DIPLAN G. "Ordenanza de fraccionamientos y Desarrollo Urbanístico". Presentada por DIPLAN G. Diciembre de 1993.</a:t>
            </a:r>
            <a:endParaRPr lang="es-EC" dirty="0"/>
          </a:p>
          <a:p>
            <a:r>
              <a:rPr lang="es-ES_tradnl" dirty="0"/>
              <a:t>7.	"Ordenanza para explotación de canteras y movimientos de tierra". En preparación DIPLAN G, abril de 1994.</a:t>
            </a:r>
            <a:endParaRPr lang="es-EC" dirty="0"/>
          </a:p>
          <a:p>
            <a:r>
              <a:rPr lang="es-ES_tradnl" dirty="0"/>
              <a:t> </a:t>
            </a:r>
            <a:endParaRPr lang="es-EC" dirty="0"/>
          </a:p>
          <a:p>
            <a:endParaRPr lang="es-EC" dirty="0"/>
          </a:p>
        </p:txBody>
      </p:sp>
      <p:pic>
        <p:nvPicPr>
          <p:cNvPr id="7" name="Picture 2"/>
          <p:cNvPicPr>
            <a:picLocks noChangeAspect="1" noChangeArrowheads="1"/>
          </p:cNvPicPr>
          <p:nvPr/>
        </p:nvPicPr>
        <p:blipFill>
          <a:blip r:embed="rId2"/>
          <a:srcRect/>
          <a:stretch>
            <a:fillRect/>
          </a:stretch>
        </p:blipFill>
        <p:spPr bwMode="auto">
          <a:xfrm>
            <a:off x="7429520" y="285728"/>
            <a:ext cx="1543050" cy="8667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28596" y="3500438"/>
            <a:ext cx="8215370" cy="3000396"/>
          </a:xfrm>
        </p:spPr>
        <p:txBody>
          <a:bodyPr>
            <a:normAutofit lnSpcReduction="10000"/>
          </a:bodyPr>
          <a:lstStyle/>
          <a:p>
            <a:r>
              <a:rPr lang="es-ES_tradnl" sz="2200" dirty="0"/>
              <a:t>Según un proyecto de “Ordenanza sobre preservaciones territoriales y áreas de preservación urbana", Guayaquil posee 5.000 ha de bosque protector de tipos bosque seco y manglar que serían protegidos como reservaciones territoriales en suelos no urbanizables (clasificados en: áreas de bosques y vegetación protector y áreas de preservaciones urbanas). En el capítulo referido a "Reservaciones territoriales en suelo no urbanizable", y a "áreas de preservación urbana", a más del Estero Salado se identifican:</a:t>
            </a:r>
            <a:endParaRPr lang="es-EC" sz="2200" dirty="0"/>
          </a:p>
          <a:p>
            <a:endParaRPr lang="es-EC" dirty="0"/>
          </a:p>
        </p:txBody>
      </p:sp>
      <p:sp>
        <p:nvSpPr>
          <p:cNvPr id="2" name="1 Título"/>
          <p:cNvSpPr>
            <a:spLocks noGrp="1"/>
          </p:cNvSpPr>
          <p:nvPr>
            <p:ph type="ctrTitle"/>
          </p:nvPr>
        </p:nvSpPr>
        <p:spPr>
          <a:xfrm>
            <a:off x="685800" y="1571612"/>
            <a:ext cx="7772400" cy="1571636"/>
          </a:xfrm>
        </p:spPr>
        <p:txBody>
          <a:bodyPr>
            <a:normAutofit/>
          </a:bodyPr>
          <a:lstStyle/>
          <a:p>
            <a:r>
              <a:rPr lang="es-ES_tradnl" sz="2000" dirty="0"/>
              <a:t>El documento de la CAAM sobre el Golfo de Guayaquil cita las declaratorias de áreas protegidas adyacentes a la ciudad de Guayaquil, declaratorias realizadas conforme a la Ley Forestal, pero también otras zonificaciones de áreas naturales expedidas por la municipalidad</a:t>
            </a:r>
            <a:endParaRPr lang="es-EC" sz="2000" dirty="0"/>
          </a:p>
        </p:txBody>
      </p:sp>
      <p:pic>
        <p:nvPicPr>
          <p:cNvPr id="4" name="Picture 2"/>
          <p:cNvPicPr>
            <a:picLocks noChangeAspect="1" noChangeArrowheads="1"/>
          </p:cNvPicPr>
          <p:nvPr/>
        </p:nvPicPr>
        <p:blipFill>
          <a:blip r:embed="rId2"/>
          <a:srcRect/>
          <a:stretch>
            <a:fillRect/>
          </a:stretch>
        </p:blipFill>
        <p:spPr bwMode="auto">
          <a:xfrm>
            <a:off x="7429520" y="285728"/>
            <a:ext cx="1543050" cy="8667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fontScale="70000" lnSpcReduction="20000"/>
          </a:bodyPr>
          <a:lstStyle/>
          <a:p>
            <a:endParaRPr lang="es-ES_tradnl" dirty="0" smtClean="0"/>
          </a:p>
          <a:p>
            <a:r>
              <a:rPr lang="es-ES_tradnl" dirty="0" smtClean="0"/>
              <a:t>Cerro </a:t>
            </a:r>
            <a:r>
              <a:rPr lang="es-ES_tradnl" dirty="0"/>
              <a:t>El Paraíso: Acuerdo Ministerial No. 060 del 10 de febrero de 1989, publicado en el Registro Oficial 132 del 20 de febrero de 1989; reformado por  A. 0198 de 28 de abril de 1992, RO 937 de 18 de mayo de 1992, que reduce su superficie;</a:t>
            </a:r>
            <a:endParaRPr lang="es-EC" dirty="0"/>
          </a:p>
          <a:p>
            <a:endParaRPr lang="es-ES_tradnl" dirty="0" smtClean="0"/>
          </a:p>
          <a:p>
            <a:r>
              <a:rPr lang="es-ES_tradnl" dirty="0" smtClean="0"/>
              <a:t>•Cerro </a:t>
            </a:r>
            <a:r>
              <a:rPr lang="es-ES_tradnl" dirty="0"/>
              <a:t>Blanco: A. 0143 de 20 de abril de 1989, por el que se declara Bosque y Vegetación Protector a un área de 2.000 hectáreas localizada en el sector denominado Cerro Blanco;</a:t>
            </a:r>
            <a:endParaRPr lang="es-EC" dirty="0"/>
          </a:p>
          <a:p>
            <a:endParaRPr lang="es-ES_tradnl" dirty="0" smtClean="0"/>
          </a:p>
          <a:p>
            <a:endParaRPr lang="es-ES_tradnl" dirty="0" smtClean="0"/>
          </a:p>
          <a:p>
            <a:r>
              <a:rPr lang="es-ES_tradnl" dirty="0" smtClean="0"/>
              <a:t>•</a:t>
            </a:r>
            <a:r>
              <a:rPr lang="es-ES_tradnl" dirty="0"/>
              <a:t>	Bosque y Vegetación Protectores </a:t>
            </a:r>
            <a:r>
              <a:rPr lang="es-ES_tradnl" dirty="0" err="1"/>
              <a:t>Chongón</a:t>
            </a:r>
            <a:r>
              <a:rPr lang="es-ES_tradnl" dirty="0"/>
              <a:t>: A. 0158 de 10, RO 921 de 23 de abril de 1992, por el cual se declara Bosque y Vegetación Protector a un área de 7.820 ha localizadas en la parroquia </a:t>
            </a:r>
            <a:r>
              <a:rPr lang="es-ES_tradnl" dirty="0" err="1"/>
              <a:t>Chongón</a:t>
            </a:r>
            <a:r>
              <a:rPr lang="es-ES_tradnl" dirty="0"/>
              <a:t> con el cantón Guayaquil;</a:t>
            </a:r>
            <a:endParaRPr lang="es-EC" dirty="0"/>
          </a:p>
          <a:p>
            <a:endParaRPr lang="es-ES_tradnl" dirty="0" smtClean="0"/>
          </a:p>
          <a:p>
            <a:endParaRPr lang="es-ES_tradnl" dirty="0" smtClean="0"/>
          </a:p>
          <a:p>
            <a:r>
              <a:rPr lang="es-ES_tradnl" dirty="0" smtClean="0"/>
              <a:t>•</a:t>
            </a:r>
            <a:r>
              <a:rPr lang="es-ES_tradnl" dirty="0"/>
              <a:t>	Bosque Protector Puerto Hondo: A. 498, reformado por A. 238, RO 122 de 6 de julio de 1987, mediante el cual se declara bosque protector a un área de 203.399 ha cubierta de manglar, a la que se denomina Bosque Protector Puerto Hondo.</a:t>
            </a:r>
            <a:endParaRPr lang="es-EC" dirty="0"/>
          </a:p>
          <a:p>
            <a:r>
              <a:rPr lang="es-ES_tradnl" dirty="0"/>
              <a:t> </a:t>
            </a:r>
            <a:endParaRPr lang="es-EC" dirty="0"/>
          </a:p>
          <a:p>
            <a:endParaRPr lang="es-EC"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subTitle" idx="1"/>
          </p:nvPr>
        </p:nvSpPr>
        <p:spPr>
          <a:xfrm>
            <a:off x="428625" y="285750"/>
            <a:ext cx="8286750" cy="6357938"/>
          </a:xfrm>
        </p:spPr>
        <p:txBody>
          <a:bodyPr>
            <a:normAutofit lnSpcReduction="10000"/>
          </a:bodyPr>
          <a:lstStyle/>
          <a:p>
            <a:pPr algn="l"/>
            <a:r>
              <a:rPr lang="es-ES_tradnl" dirty="0"/>
              <a:t>	</a:t>
            </a:r>
            <a:r>
              <a:rPr lang="es-ES_tradnl" sz="2200" dirty="0"/>
              <a:t>“Zona de Protección del Jardín Botánico, ubicada en el Cerro Colorado, con un área de 68 hectáreas, a partir de la Costa a 50 metros sobre el nivel del mar.</a:t>
            </a:r>
            <a:endParaRPr lang="es-EC" sz="2200" dirty="0"/>
          </a:p>
          <a:p>
            <a:pPr algn="l"/>
            <a:endParaRPr lang="es-ES_tradnl" sz="2200" dirty="0" smtClean="0"/>
          </a:p>
          <a:p>
            <a:pPr algn="l"/>
            <a:r>
              <a:rPr lang="es-ES_tradnl" sz="2200" dirty="0" smtClean="0"/>
              <a:t>•</a:t>
            </a:r>
            <a:r>
              <a:rPr lang="es-ES_tradnl" sz="2200" dirty="0"/>
              <a:t>	Sector colindante con la Cooperativa de Vivienda La Fragata, al sur de la ciudad, en el Estero Viernes Santo, 22 hectáreas comprometidas mediante escritura pública suscrita ante el Notario Trigésimo del Cantón Guayaquil, el 30 de diciembre de 1987.</a:t>
            </a:r>
            <a:endParaRPr lang="es-EC" sz="2200" dirty="0"/>
          </a:p>
          <a:p>
            <a:pPr algn="l"/>
            <a:endParaRPr lang="es-ES_tradnl" sz="2200" dirty="0" smtClean="0"/>
          </a:p>
          <a:p>
            <a:pPr algn="l"/>
            <a:endParaRPr lang="es-ES_tradnl" sz="2200" dirty="0" smtClean="0"/>
          </a:p>
          <a:p>
            <a:pPr algn="l"/>
            <a:r>
              <a:rPr lang="es-ES_tradnl" sz="2200" dirty="0" smtClean="0"/>
              <a:t>   El </a:t>
            </a:r>
            <a:r>
              <a:rPr lang="es-ES_tradnl" sz="2200" dirty="0"/>
              <a:t>Bosque del Cerro del Campus de la Escuela Superior Politécnica del Litoral.</a:t>
            </a:r>
            <a:endParaRPr lang="es-EC" sz="2200" dirty="0"/>
          </a:p>
          <a:p>
            <a:pPr algn="l"/>
            <a:endParaRPr lang="es-ES_tradnl" sz="2200" dirty="0" smtClean="0"/>
          </a:p>
          <a:p>
            <a:pPr algn="l"/>
            <a:endParaRPr lang="es-ES_tradnl" sz="2200" dirty="0" smtClean="0"/>
          </a:p>
          <a:p>
            <a:pPr algn="l"/>
            <a:r>
              <a:rPr lang="es-ES_tradnl" sz="2200" dirty="0" smtClean="0"/>
              <a:t>•  El </a:t>
            </a:r>
            <a:r>
              <a:rPr lang="es-ES_tradnl" sz="2200" dirty="0"/>
              <a:t>área delimitada por los esteros Salado, Plano Seco, Aguas Piedras hasta llegar a la línea formada por el radio del área de la veda El Salitral.</a:t>
            </a:r>
            <a:endParaRPr lang="es-EC" sz="2200" dirty="0"/>
          </a:p>
          <a:p>
            <a:pPr algn="l"/>
            <a:endParaRPr lang="es-EC"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TotalTime>
  <Words>272</Words>
  <Application>Microsoft Office PowerPoint</Application>
  <PresentationFormat>Presentación en pantalla (4:3)</PresentationFormat>
  <Paragraphs>57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Papel</vt:lpstr>
      <vt:lpstr>Presentación de PowerPoint</vt:lpstr>
      <vt:lpstr>Presentación de PowerPoint</vt:lpstr>
      <vt:lpstr>Presentación de PowerPoint</vt:lpstr>
      <vt:lpstr>Presentación de PowerPoint</vt:lpstr>
      <vt:lpstr>Presentación de PowerPoint</vt:lpstr>
      <vt:lpstr>El documento de la CAAM sobre el Golfo de Guayaquil cita las declaratorias de áreas protegidas adyacentes a la ciudad de Guayaquil, declaratorias realizadas conforme a la Ley Forestal, pero también otras zonificaciones de áreas naturales expedidas por la municipalidad</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ORDENANZAS MUNICIPALES</dc:title>
  <dc:creator>cltsmalc</dc:creator>
  <cp:lastModifiedBy>labfen</cp:lastModifiedBy>
  <cp:revision>5</cp:revision>
  <dcterms:created xsi:type="dcterms:W3CDTF">2011-06-01T19:54:33Z</dcterms:created>
  <dcterms:modified xsi:type="dcterms:W3CDTF">2011-06-06T20:23:14Z</dcterms:modified>
</cp:coreProperties>
</file>