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30AC75E9-44AD-497D-ACF1-73C8F6A7D036}" type="datetimeFigureOut">
              <a:rPr lang="es-ES"/>
              <a:pPr>
                <a:defRPr/>
              </a:pPr>
              <a:t>29/11/2008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D3C22E5-A03F-4AC1-831C-7207258F4720}"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5FB54D9-BA59-46AA-9BB7-C4CF4A8467CB}" type="datetimeFigureOut">
              <a:rPr lang="es-ES"/>
              <a:pPr>
                <a:defRPr/>
              </a:pPr>
              <a:t>29/11/2008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2F48230-9EA4-4A1F-8749-F5F7478959A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8ADCCE9-DE2F-439E-A885-675B4D2FE5C6}" type="datetimeFigureOut">
              <a:rPr lang="es-ES"/>
              <a:pPr>
                <a:defRPr/>
              </a:pPr>
              <a:t>29/11/2008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C88E5A4-58C5-4491-9E6C-6AD1F777631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3344480-BB57-42BF-B7AE-9B8AF40AB194}" type="datetimeFigureOut">
              <a:rPr lang="es-ES"/>
              <a:pPr>
                <a:defRPr/>
              </a:pPr>
              <a:t>29/11/2008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D997016-A382-4920-AF7B-FB519EE8776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C6D7491-7A49-4B9C-B2E5-94B99489ECEE}" type="datetimeFigureOut">
              <a:rPr lang="es-ES"/>
              <a:pPr>
                <a:defRPr/>
              </a:pPr>
              <a:t>29/11/2008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1D16043-DDE2-4425-A94E-6703439BDEB4}"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EC4D9D4-BB49-4898-B8BD-A648AB0D8847}" type="datetimeFigureOut">
              <a:rPr lang="es-ES"/>
              <a:pPr>
                <a:defRPr/>
              </a:pPr>
              <a:t>29/11/2008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2C67F2A-98F2-4D24-9111-64E67BA27AE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8F53C4E-73DB-4B28-8A7A-2B282EADDCB4}" type="datetimeFigureOut">
              <a:rPr lang="es-ES"/>
              <a:pPr>
                <a:defRPr/>
              </a:pPr>
              <a:t>29/11/2008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8099AD6-388B-4F8F-9E2B-EB830F2D0C5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0C79FAE-1090-4C58-9B28-62F4F8FA6EC4}" type="datetimeFigureOut">
              <a:rPr lang="es-ES"/>
              <a:pPr>
                <a:defRPr/>
              </a:pPr>
              <a:t>29/11/2008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DB470560-4BE9-44F0-9084-1D71CDD537A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D4DF8A1-F64E-47CE-BA9F-A152BE162F0B}" type="datetimeFigureOut">
              <a:rPr lang="es-ES"/>
              <a:pPr>
                <a:defRPr/>
              </a:pPr>
              <a:t>29/11/2008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7639CED-8C68-47A4-82DC-62120B145A6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CDEE21C-F1F8-4A95-AC0F-2B505CAFADCE}" type="datetimeFigureOut">
              <a:rPr lang="es-ES"/>
              <a:pPr>
                <a:defRPr/>
              </a:pPr>
              <a:t>29/11/2008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21F0EE1-375F-4B39-910B-06937B045E7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F44FCE6-1EDF-4CF8-89EB-1EE650F28255}" type="datetimeFigureOut">
              <a:rPr lang="es-ES"/>
              <a:pPr>
                <a:defRPr/>
              </a:pPr>
              <a:t>29/11/2008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0D4793B-8C89-4E72-837C-44D54D75E12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49CC402-FE59-4EB4-BCA4-20EC0855A578}" type="datetimeFigureOut">
              <a:rPr lang="es-ES"/>
              <a:pPr>
                <a:defRPr/>
              </a:pPr>
              <a:t>29/11/2008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EBD6DE4-5AD8-4CC8-94F0-83BC01FB7D2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idx="4294967295"/>
          </p:nvPr>
        </p:nvSpPr>
        <p:spPr>
          <a:xfrm>
            <a:off x="642938" y="357188"/>
            <a:ext cx="7772400" cy="1470025"/>
          </a:xfrm>
        </p:spPr>
        <p:txBody>
          <a:bodyPr/>
          <a:lstStyle/>
          <a:p>
            <a:r>
              <a:rPr lang="es-ES" smtClean="0"/>
              <a:t>ESCUELA SUPERIOR POLITECNICA DEL LITORAL</a:t>
            </a:r>
          </a:p>
        </p:txBody>
      </p:sp>
      <p:sp>
        <p:nvSpPr>
          <p:cNvPr id="3075" name="2 Subtítulo"/>
          <p:cNvSpPr>
            <a:spLocks noGrp="1"/>
          </p:cNvSpPr>
          <p:nvPr>
            <p:ph type="subTitle" idx="4294967295"/>
          </p:nvPr>
        </p:nvSpPr>
        <p:spPr>
          <a:xfrm>
            <a:off x="611188" y="2205038"/>
            <a:ext cx="7920037" cy="1295400"/>
          </a:xfrm>
        </p:spPr>
        <p:txBody>
          <a:bodyPr/>
          <a:lstStyle/>
          <a:p>
            <a:pPr marL="0" indent="0" algn="ctr">
              <a:buFontTx/>
              <a:buNone/>
            </a:pPr>
            <a:r>
              <a:rPr lang="es-ES_tradnl" sz="3800" smtClean="0"/>
              <a:t>FUERZA MAGNETOMOTIVA DEL DEVANADO DEL INDUCIDO</a:t>
            </a:r>
          </a:p>
        </p:txBody>
      </p:sp>
      <p:pic>
        <p:nvPicPr>
          <p:cNvPr id="3076"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
        <p:nvSpPr>
          <p:cNvPr id="3077" name="3 CuadroTexto"/>
          <p:cNvSpPr txBox="1">
            <a:spLocks noChangeArrowheads="1"/>
          </p:cNvSpPr>
          <p:nvPr/>
        </p:nvSpPr>
        <p:spPr bwMode="auto">
          <a:xfrm>
            <a:off x="1187450" y="4005263"/>
            <a:ext cx="6572250" cy="2041525"/>
          </a:xfrm>
          <a:prstGeom prst="rect">
            <a:avLst/>
          </a:prstGeom>
          <a:noFill/>
          <a:ln w="9525">
            <a:noFill/>
            <a:miter lim="800000"/>
            <a:headEnd/>
            <a:tailEnd/>
          </a:ln>
        </p:spPr>
        <p:txBody>
          <a:bodyPr>
            <a:spAutoFit/>
          </a:bodyPr>
          <a:lstStyle/>
          <a:p>
            <a:r>
              <a:rPr lang="es-ES" sz="3200">
                <a:latin typeface="Calibri" pitchFamily="34" charset="0"/>
              </a:rPr>
              <a:t>Materia: Maquinaria Eléctrica I</a:t>
            </a:r>
          </a:p>
          <a:p>
            <a:r>
              <a:rPr lang="es-ES" sz="3200">
                <a:latin typeface="Calibri" pitchFamily="34" charset="0"/>
              </a:rPr>
              <a:t>Profesor: Ing. Gustavo Bermúdez</a:t>
            </a:r>
          </a:p>
          <a:p>
            <a:r>
              <a:rPr lang="es-ES" sz="3200">
                <a:latin typeface="Calibri" pitchFamily="34" charset="0"/>
              </a:rPr>
              <a:t>Estudiante: Andrés Yulán Pin</a:t>
            </a:r>
          </a:p>
          <a:p>
            <a:r>
              <a:rPr lang="es-ES" sz="3200">
                <a:latin typeface="Calibri" pitchFamily="34" charset="0"/>
              </a:rPr>
              <a:t>Paralelo: 001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500063"/>
            <a:ext cx="8229600" cy="1143000"/>
          </a:xfrm>
        </p:spPr>
        <p:txBody>
          <a:bodyPr rtlCol="0">
            <a:normAutofit fontScale="90000"/>
          </a:bodyPr>
          <a:lstStyle/>
          <a:p>
            <a:pPr fontAlgn="auto">
              <a:spcAft>
                <a:spcPts val="0"/>
              </a:spcAft>
              <a:defRPr/>
            </a:pPr>
            <a:r>
              <a:rPr lang="es-ES" sz="3600" b="1" dirty="0" smtClean="0"/>
              <a:t>CARACTERISTICA EXTERNA DE UN GENERADOR SEPARADAMENTE EXCITADO</a:t>
            </a:r>
            <a:r>
              <a:rPr lang="es-ES" dirty="0" smtClean="0"/>
              <a:t/>
            </a:r>
            <a:br>
              <a:rPr lang="es-ES" dirty="0" smtClean="0"/>
            </a:br>
            <a:endParaRPr lang="es-ES" dirty="0" smtClean="0"/>
          </a:p>
        </p:txBody>
      </p:sp>
      <p:sp>
        <p:nvSpPr>
          <p:cNvPr id="3" name="2 Marcador de contenido"/>
          <p:cNvSpPr>
            <a:spLocks noGrp="1"/>
          </p:cNvSpPr>
          <p:nvPr>
            <p:ph idx="1"/>
          </p:nvPr>
        </p:nvSpPr>
        <p:spPr>
          <a:xfrm>
            <a:off x="428625" y="2000250"/>
            <a:ext cx="5329238" cy="3829050"/>
          </a:xfrm>
        </p:spPr>
        <p:txBody>
          <a:bodyPr rtlCol="0">
            <a:normAutofit fontScale="55000" lnSpcReduction="20000"/>
          </a:bodyPr>
          <a:lstStyle/>
          <a:p>
            <a:pPr algn="just" fontAlgn="auto">
              <a:spcAft>
                <a:spcPts val="0"/>
              </a:spcAft>
              <a:buFont typeface="Arial" pitchFamily="34" charset="0"/>
              <a:buChar char="•"/>
              <a:defRPr/>
            </a:pPr>
            <a:r>
              <a:rPr lang="es-ES" dirty="0" smtClean="0"/>
              <a:t>Es la característica de la tensión en bornes en función de la corriente de carga a velocidad y corriente de excitación constante. Al aumentar la carga aumenta la reacción del inducido y las caídas de tensiones en las diferentes resistencias del circuito del inducido, luego al aumentar la carga la tensión en bornes disminuye.</a:t>
            </a:r>
          </a:p>
          <a:p>
            <a:pPr algn="just" fontAlgn="auto">
              <a:spcAft>
                <a:spcPts val="0"/>
              </a:spcAft>
              <a:buFont typeface="Arial" pitchFamily="34" charset="0"/>
              <a:buChar char="•"/>
              <a:defRPr/>
            </a:pPr>
            <a:r>
              <a:rPr lang="es-ES" dirty="0" smtClean="0"/>
              <a:t>Si</a:t>
            </a:r>
            <a:r>
              <a:rPr lang="es-ES" b="1" dirty="0" smtClean="0"/>
              <a:t> </a:t>
            </a:r>
            <a:r>
              <a:rPr lang="es-MX" b="1" dirty="0" smtClean="0"/>
              <a:t>AB = (</a:t>
            </a:r>
            <a:r>
              <a:rPr lang="es-MX" dirty="0" smtClean="0"/>
              <a:t> </a:t>
            </a:r>
            <a:r>
              <a:rPr lang="es-MX" b="1" dirty="0" smtClean="0"/>
              <a:t>Σ </a:t>
            </a:r>
            <a:r>
              <a:rPr lang="es-MX" b="1" dirty="0" err="1" smtClean="0"/>
              <a:t>I</a:t>
            </a:r>
            <a:r>
              <a:rPr lang="es-MX" b="1" baseline="-25000" dirty="0" err="1" smtClean="0"/>
              <a:t>i</a:t>
            </a:r>
            <a:r>
              <a:rPr lang="es-MX" b="1" dirty="0" smtClean="0"/>
              <a:t> R + 2∆V )</a:t>
            </a:r>
            <a:r>
              <a:rPr lang="es-MX" dirty="0" smtClean="0"/>
              <a:t> se suma a la </a:t>
            </a:r>
            <a:r>
              <a:rPr lang="es-MX" dirty="0" err="1" smtClean="0"/>
              <a:t>caracteristica</a:t>
            </a:r>
            <a:r>
              <a:rPr lang="es-MX" dirty="0" smtClean="0"/>
              <a:t> externa, se obtiene la f.e.m. E generada en el devanado del inducido por el flujo resultante (curva II), BC es la diferencia entre la curva I (</a:t>
            </a:r>
            <a:r>
              <a:rPr lang="es-MX" dirty="0" err="1" smtClean="0"/>
              <a:t>E</a:t>
            </a:r>
            <a:r>
              <a:rPr lang="es-MX" baseline="-25000" dirty="0" err="1" smtClean="0"/>
              <a:t>o</a:t>
            </a:r>
            <a:r>
              <a:rPr lang="es-MX" dirty="0" smtClean="0"/>
              <a:t>) y la curva II (E) y es la </a:t>
            </a:r>
            <a:r>
              <a:rPr lang="es-MX" dirty="0" err="1" smtClean="0"/>
              <a:t>caida</a:t>
            </a:r>
            <a:r>
              <a:rPr lang="es-MX" dirty="0" smtClean="0"/>
              <a:t> de tensión debido a la reacción del inducido. Con esta </a:t>
            </a:r>
            <a:r>
              <a:rPr lang="es-MX" dirty="0" err="1" smtClean="0"/>
              <a:t>caracteristica</a:t>
            </a:r>
            <a:r>
              <a:rPr lang="es-MX" dirty="0" smtClean="0"/>
              <a:t> se puede determinar la regulación de tensión. </a:t>
            </a:r>
            <a:endParaRPr lang="es-ES" dirty="0" smtClean="0"/>
          </a:p>
          <a:p>
            <a:pPr algn="just" fontAlgn="auto">
              <a:spcAft>
                <a:spcPts val="0"/>
              </a:spcAft>
              <a:buFont typeface="Arial" pitchFamily="34" charset="0"/>
              <a:buNone/>
              <a:defRPr/>
            </a:pPr>
            <a:r>
              <a:rPr lang="es-MX" dirty="0" smtClean="0"/>
              <a:t>			ε% = 100*(</a:t>
            </a:r>
            <a:r>
              <a:rPr lang="es-MX" dirty="0" err="1" smtClean="0"/>
              <a:t>E</a:t>
            </a:r>
            <a:r>
              <a:rPr lang="es-MX" baseline="-25000" dirty="0" err="1" smtClean="0"/>
              <a:t>o</a:t>
            </a:r>
            <a:r>
              <a:rPr lang="es-MX" dirty="0" smtClean="0"/>
              <a:t> – AA)/AA</a:t>
            </a:r>
            <a:r>
              <a:rPr lang="es-ES" dirty="0" smtClean="0"/>
              <a:t> </a:t>
            </a:r>
          </a:p>
          <a:p>
            <a:pPr algn="just" fontAlgn="auto">
              <a:spcAft>
                <a:spcPts val="0"/>
              </a:spcAft>
              <a:buFont typeface="Arial" pitchFamily="34" charset="0"/>
              <a:buNone/>
              <a:defRPr/>
            </a:pPr>
            <a:r>
              <a:rPr lang="es-ES" dirty="0" smtClean="0"/>
              <a:t>donde AA es la tensión en bornes a la carga nominal.</a:t>
            </a:r>
          </a:p>
          <a:p>
            <a:pPr fontAlgn="auto">
              <a:spcAft>
                <a:spcPts val="0"/>
              </a:spcAft>
              <a:buFont typeface="Arial" pitchFamily="34" charset="0"/>
              <a:buChar char="•"/>
              <a:defRPr/>
            </a:pPr>
            <a:endParaRPr lang="es-ES" dirty="0" smtClean="0"/>
          </a:p>
        </p:txBody>
      </p:sp>
      <p:pic>
        <p:nvPicPr>
          <p:cNvPr id="11268" name="Picture 2" descr="escanear0007"/>
          <p:cNvPicPr>
            <a:picLocks noChangeAspect="1" noChangeArrowheads="1"/>
          </p:cNvPicPr>
          <p:nvPr/>
        </p:nvPicPr>
        <p:blipFill>
          <a:blip r:embed="rId2"/>
          <a:srcRect/>
          <a:stretch>
            <a:fillRect/>
          </a:stretch>
        </p:blipFill>
        <p:spPr bwMode="auto">
          <a:xfrm>
            <a:off x="6072188" y="2643188"/>
            <a:ext cx="2381250" cy="1962150"/>
          </a:xfrm>
          <a:prstGeom prst="rect">
            <a:avLst/>
          </a:prstGeom>
          <a:noFill/>
          <a:ln w="9525">
            <a:noFill/>
            <a:miter lim="800000"/>
            <a:headEnd/>
            <a:tailEnd/>
          </a:ln>
        </p:spPr>
      </p:pic>
      <p:pic>
        <p:nvPicPr>
          <p:cNvPr id="11269"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142875"/>
            <a:ext cx="8229600" cy="1143000"/>
          </a:xfrm>
        </p:spPr>
        <p:txBody>
          <a:bodyPr rtlCol="0">
            <a:normAutofit fontScale="90000"/>
          </a:bodyPr>
          <a:lstStyle/>
          <a:p>
            <a:pPr fontAlgn="auto">
              <a:spcAft>
                <a:spcPts val="0"/>
              </a:spcAft>
              <a:defRPr/>
            </a:pPr>
            <a:r>
              <a:rPr lang="es-ES" dirty="0" smtClean="0"/>
              <a:t> </a:t>
            </a:r>
            <a:br>
              <a:rPr lang="es-ES" dirty="0" smtClean="0"/>
            </a:br>
            <a:r>
              <a:rPr lang="es-ES" sz="3600" b="1" dirty="0" smtClean="0"/>
              <a:t>CURVA DE REGULACION DE UN GENERADOR SEPARADAMENTE EXCITADO</a:t>
            </a:r>
            <a:endParaRPr lang="es-ES" sz="3600" dirty="0" smtClean="0"/>
          </a:p>
        </p:txBody>
      </p:sp>
      <p:sp>
        <p:nvSpPr>
          <p:cNvPr id="3" name="2 Marcador de contenido"/>
          <p:cNvSpPr>
            <a:spLocks noGrp="1"/>
          </p:cNvSpPr>
          <p:nvPr>
            <p:ph idx="1"/>
          </p:nvPr>
        </p:nvSpPr>
        <p:spPr>
          <a:xfrm>
            <a:off x="428625" y="2071688"/>
            <a:ext cx="5043488" cy="3714750"/>
          </a:xfrm>
        </p:spPr>
        <p:txBody>
          <a:bodyPr rtlCol="0">
            <a:normAutofit fontScale="47500" lnSpcReduction="20000"/>
          </a:bodyPr>
          <a:lstStyle/>
          <a:p>
            <a:pPr algn="just" fontAlgn="auto">
              <a:spcAft>
                <a:spcPts val="0"/>
              </a:spcAft>
              <a:buFont typeface="Arial" pitchFamily="34" charset="0"/>
              <a:buChar char="•"/>
              <a:defRPr/>
            </a:pPr>
            <a:r>
              <a:rPr lang="es-ES" dirty="0" smtClean="0"/>
              <a:t>Si la tensión en bornes permanece constante al aumentar la corriente de carga, se debe aumentar la intensidad de excitación; el aumento de la corriente de excitación depende de las </a:t>
            </a:r>
            <a:r>
              <a:rPr lang="es-ES" dirty="0" err="1" smtClean="0"/>
              <a:t>caidas</a:t>
            </a:r>
            <a:r>
              <a:rPr lang="es-ES" dirty="0" smtClean="0"/>
              <a:t> por reacción del inducido y en las resistencia del inducido. La curva de regulación  </a:t>
            </a:r>
            <a:r>
              <a:rPr lang="es-ES" dirty="0" err="1" smtClean="0"/>
              <a:t>I</a:t>
            </a:r>
            <a:r>
              <a:rPr lang="es-ES" baseline="-25000" dirty="0" err="1" smtClean="0"/>
              <a:t>exc</a:t>
            </a:r>
            <a:r>
              <a:rPr lang="es-ES" dirty="0" smtClean="0"/>
              <a:t>  = f(I </a:t>
            </a:r>
            <a:r>
              <a:rPr lang="es-ES" baseline="-25000" dirty="0" err="1" smtClean="0"/>
              <a:t>i</a:t>
            </a:r>
            <a:r>
              <a:rPr lang="es-ES" dirty="0" smtClean="0"/>
              <a:t> ) da la intensidad de excitación en función de la intensidad de carga para una tensión en bornes constante ( V= constante) y una velocidad constante (n</a:t>
            </a:r>
            <a:r>
              <a:rPr lang="es-ES" i="1" dirty="0" smtClean="0"/>
              <a:t>= constante). </a:t>
            </a:r>
            <a:r>
              <a:rPr lang="es-ES" dirty="0" smtClean="0"/>
              <a:t>	</a:t>
            </a:r>
          </a:p>
          <a:p>
            <a:pPr algn="just" fontAlgn="auto">
              <a:spcAft>
                <a:spcPts val="0"/>
              </a:spcAft>
              <a:buFont typeface="Arial" pitchFamily="34" charset="0"/>
              <a:buChar char="•"/>
              <a:defRPr/>
            </a:pPr>
            <a:r>
              <a:rPr lang="es-ES" dirty="0" smtClean="0"/>
              <a:t>La tensión en bornes se mantiene constante en el valor OC’ = PA, en vacio la corriente de vacio necesaria es OP.</a:t>
            </a:r>
          </a:p>
          <a:p>
            <a:pPr algn="just" fontAlgn="auto">
              <a:spcAft>
                <a:spcPts val="0"/>
              </a:spcAft>
              <a:buFont typeface="Arial" pitchFamily="34" charset="0"/>
              <a:buNone/>
              <a:defRPr/>
            </a:pPr>
            <a:endParaRPr lang="es-ES" dirty="0" smtClean="0"/>
          </a:p>
          <a:p>
            <a:pPr algn="just" fontAlgn="auto">
              <a:spcAft>
                <a:spcPts val="0"/>
              </a:spcAft>
              <a:buFont typeface="Arial" pitchFamily="34" charset="0"/>
              <a:buChar char="•"/>
              <a:defRPr/>
            </a:pPr>
            <a:r>
              <a:rPr lang="es-ES" dirty="0" smtClean="0"/>
              <a:t>Para cualquier intensidad de carga</a:t>
            </a:r>
            <a:r>
              <a:rPr lang="es-MX" b="1" dirty="0" smtClean="0"/>
              <a:t>, </a:t>
            </a:r>
            <a:r>
              <a:rPr lang="es-MX" dirty="0" smtClean="0"/>
              <a:t>luego obtenemos PB que es la f.e.m. generada necesaria, sino existiese la reacción del inducido, la corriente de excitación </a:t>
            </a:r>
            <a:r>
              <a:rPr lang="es-MX" dirty="0" err="1" smtClean="0"/>
              <a:t>deberia</a:t>
            </a:r>
            <a:r>
              <a:rPr lang="es-MX" dirty="0" smtClean="0"/>
              <a:t> aumentarse a un valor OP’ (BB’ = PP’).</a:t>
            </a:r>
            <a:endParaRPr lang="es-ES" dirty="0" smtClean="0"/>
          </a:p>
          <a:p>
            <a:pPr algn="just" fontAlgn="auto">
              <a:spcAft>
                <a:spcPts val="0"/>
              </a:spcAft>
              <a:buFont typeface="Arial" pitchFamily="34" charset="0"/>
              <a:buNone/>
              <a:defRPr/>
            </a:pPr>
            <a:endParaRPr lang="es-ES" dirty="0" smtClean="0"/>
          </a:p>
          <a:p>
            <a:pPr algn="just" fontAlgn="auto">
              <a:spcAft>
                <a:spcPts val="0"/>
              </a:spcAft>
              <a:buFont typeface="Arial" pitchFamily="34" charset="0"/>
              <a:buChar char="•"/>
              <a:defRPr/>
            </a:pPr>
            <a:r>
              <a:rPr lang="es-MX" dirty="0" smtClean="0"/>
              <a:t>Como esta presente la reacción del inducido se necesita un incremento mayor OP’’ (debido a que B’Q’ = M</a:t>
            </a:r>
            <a:r>
              <a:rPr lang="es-MX" baseline="-25000" dirty="0" smtClean="0"/>
              <a:t>d</a:t>
            </a:r>
            <a:r>
              <a:rPr lang="es-MX" dirty="0" smtClean="0"/>
              <a:t> ‘).</a:t>
            </a:r>
            <a:endParaRPr lang="es-ES" dirty="0" smtClean="0"/>
          </a:p>
          <a:p>
            <a:pPr fontAlgn="auto">
              <a:spcAft>
                <a:spcPts val="0"/>
              </a:spcAft>
              <a:buFont typeface="Arial" pitchFamily="34" charset="0"/>
              <a:buChar char="•"/>
              <a:defRPr/>
            </a:pPr>
            <a:endParaRPr lang="es-ES" dirty="0" smtClean="0"/>
          </a:p>
        </p:txBody>
      </p:sp>
      <p:pic>
        <p:nvPicPr>
          <p:cNvPr id="12292" name="Picture 2" descr="escanear0010"/>
          <p:cNvPicPr>
            <a:picLocks noChangeAspect="1" noChangeArrowheads="1"/>
          </p:cNvPicPr>
          <p:nvPr/>
        </p:nvPicPr>
        <p:blipFill>
          <a:blip r:embed="rId2"/>
          <a:srcRect/>
          <a:stretch>
            <a:fillRect/>
          </a:stretch>
        </p:blipFill>
        <p:spPr bwMode="auto">
          <a:xfrm>
            <a:off x="6143625" y="1785938"/>
            <a:ext cx="2114550" cy="1581150"/>
          </a:xfrm>
          <a:prstGeom prst="rect">
            <a:avLst/>
          </a:prstGeom>
          <a:noFill/>
          <a:ln w="9525">
            <a:noFill/>
            <a:miter lim="800000"/>
            <a:headEnd/>
            <a:tailEnd/>
          </a:ln>
        </p:spPr>
      </p:pic>
      <p:pic>
        <p:nvPicPr>
          <p:cNvPr id="12293" name="Picture 3" descr="escanear0009"/>
          <p:cNvPicPr>
            <a:picLocks noChangeAspect="1" noChangeArrowheads="1"/>
          </p:cNvPicPr>
          <p:nvPr/>
        </p:nvPicPr>
        <p:blipFill>
          <a:blip r:embed="rId3"/>
          <a:srcRect/>
          <a:stretch>
            <a:fillRect/>
          </a:stretch>
        </p:blipFill>
        <p:spPr bwMode="auto">
          <a:xfrm>
            <a:off x="6072188" y="3643313"/>
            <a:ext cx="2428875" cy="1833562"/>
          </a:xfrm>
          <a:prstGeom prst="rect">
            <a:avLst/>
          </a:prstGeom>
          <a:noFill/>
          <a:ln w="9525">
            <a:noFill/>
            <a:miter lim="800000"/>
            <a:headEnd/>
            <a:tailEnd/>
          </a:ln>
        </p:spPr>
      </p:pic>
      <p:pic>
        <p:nvPicPr>
          <p:cNvPr id="12294"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28625" y="0"/>
            <a:ext cx="8229600" cy="1143000"/>
          </a:xfrm>
        </p:spPr>
        <p:txBody>
          <a:bodyPr/>
          <a:lstStyle/>
          <a:p>
            <a:r>
              <a:rPr lang="es-ES" sz="3200" b="1" smtClean="0"/>
              <a:t>GENERADOR SERIE</a:t>
            </a:r>
            <a:endParaRPr lang="es-ES" sz="3200" smtClean="0"/>
          </a:p>
        </p:txBody>
      </p:sp>
      <p:sp>
        <p:nvSpPr>
          <p:cNvPr id="3" name="2 Marcador de contenido"/>
          <p:cNvSpPr>
            <a:spLocks noGrp="1"/>
          </p:cNvSpPr>
          <p:nvPr>
            <p:ph idx="1"/>
          </p:nvPr>
        </p:nvSpPr>
        <p:spPr>
          <a:xfrm>
            <a:off x="457200" y="1071563"/>
            <a:ext cx="5543550" cy="5054600"/>
          </a:xfrm>
        </p:spPr>
        <p:txBody>
          <a:bodyPr rtlCol="0">
            <a:normAutofit fontScale="62500" lnSpcReduction="20000"/>
          </a:bodyPr>
          <a:lstStyle/>
          <a:p>
            <a:pPr algn="just" fontAlgn="auto">
              <a:spcAft>
                <a:spcPts val="0"/>
              </a:spcAft>
              <a:buFont typeface="Arial" pitchFamily="34" charset="0"/>
              <a:buChar char="•"/>
              <a:defRPr/>
            </a:pPr>
            <a:r>
              <a:rPr lang="es-ES" dirty="0" smtClean="0"/>
              <a:t>Las </a:t>
            </a:r>
            <a:r>
              <a:rPr lang="es-ES" dirty="0" err="1" smtClean="0"/>
              <a:t>caracteristicas</a:t>
            </a:r>
            <a:r>
              <a:rPr lang="es-ES" dirty="0" smtClean="0"/>
              <a:t> de vacio y de carga para los generadores series se lo determinan se una manera similar a la forma como se </a:t>
            </a:r>
            <a:r>
              <a:rPr lang="es-ES" dirty="0" err="1" smtClean="0"/>
              <a:t>determinarón</a:t>
            </a:r>
            <a:r>
              <a:rPr lang="es-ES" dirty="0" smtClean="0"/>
              <a:t> estas </a:t>
            </a:r>
            <a:r>
              <a:rPr lang="es-ES" dirty="0" err="1" smtClean="0"/>
              <a:t>caracteristica</a:t>
            </a:r>
            <a:r>
              <a:rPr lang="es-ES" dirty="0" smtClean="0"/>
              <a:t> en el generador separadamente excitado.</a:t>
            </a:r>
          </a:p>
          <a:p>
            <a:pPr algn="just" fontAlgn="auto">
              <a:spcAft>
                <a:spcPts val="0"/>
              </a:spcAft>
              <a:buFont typeface="Arial" pitchFamily="34" charset="0"/>
              <a:buChar char="•"/>
              <a:defRPr/>
            </a:pPr>
            <a:r>
              <a:rPr lang="es-ES" b="1" dirty="0" smtClean="0"/>
              <a:t>CARACTERISTICA EXTERNA</a:t>
            </a:r>
          </a:p>
          <a:p>
            <a:pPr algn="just" fontAlgn="auto">
              <a:spcAft>
                <a:spcPts val="0"/>
              </a:spcAft>
              <a:buFont typeface="Arial" pitchFamily="34" charset="0"/>
              <a:buChar char="•"/>
              <a:defRPr/>
            </a:pPr>
            <a:r>
              <a:rPr lang="es-ES" dirty="0" smtClean="0"/>
              <a:t>Mediante esta </a:t>
            </a:r>
            <a:r>
              <a:rPr lang="es-ES" dirty="0" err="1" smtClean="0"/>
              <a:t>caracteristica</a:t>
            </a:r>
            <a:r>
              <a:rPr lang="es-ES" dirty="0" smtClean="0"/>
              <a:t> es que podemos analizar el comportamiento del generador serie.</a:t>
            </a:r>
          </a:p>
          <a:p>
            <a:pPr algn="just" fontAlgn="auto">
              <a:spcAft>
                <a:spcPts val="0"/>
              </a:spcAft>
              <a:buFont typeface="Arial" pitchFamily="34" charset="0"/>
              <a:buChar char="•"/>
              <a:defRPr/>
            </a:pPr>
            <a:r>
              <a:rPr lang="es-ES" dirty="0" smtClean="0"/>
              <a:t>La intensidad de carga se varia mediante la resistencia </a:t>
            </a:r>
            <a:r>
              <a:rPr lang="es-ES" dirty="0" err="1" smtClean="0"/>
              <a:t>R</a:t>
            </a:r>
            <a:r>
              <a:rPr lang="es-ES" baseline="-25000" dirty="0" err="1" smtClean="0"/>
              <a:t>c</a:t>
            </a:r>
            <a:r>
              <a:rPr lang="es-ES" dirty="0" smtClean="0"/>
              <a:t> . Como para excitar el devanado inductor se usa la corriente del inducido y el voltaje en los bornes aumenta al aumentar la corriente del inducido.</a:t>
            </a:r>
          </a:p>
          <a:p>
            <a:pPr algn="just" fontAlgn="auto">
              <a:spcAft>
                <a:spcPts val="0"/>
              </a:spcAft>
              <a:buFont typeface="Arial" pitchFamily="34" charset="0"/>
              <a:buChar char="•"/>
              <a:defRPr/>
            </a:pPr>
            <a:r>
              <a:rPr lang="es-ES" dirty="0" smtClean="0"/>
              <a:t>Curva III tensión en bornes </a:t>
            </a:r>
            <a:r>
              <a:rPr lang="es-ES" dirty="0" err="1" smtClean="0"/>
              <a:t>caracteristica</a:t>
            </a:r>
            <a:r>
              <a:rPr lang="es-ES" dirty="0" smtClean="0"/>
              <a:t> externa.</a:t>
            </a:r>
          </a:p>
          <a:p>
            <a:pPr algn="just" fontAlgn="auto">
              <a:spcAft>
                <a:spcPts val="0"/>
              </a:spcAft>
              <a:buFont typeface="Arial" pitchFamily="34" charset="0"/>
              <a:buChar char="•"/>
              <a:defRPr/>
            </a:pPr>
            <a:r>
              <a:rPr lang="es-ES" dirty="0" smtClean="0"/>
              <a:t>Curva I </a:t>
            </a:r>
            <a:r>
              <a:rPr lang="es-ES" dirty="0" err="1" smtClean="0"/>
              <a:t>caracteristica</a:t>
            </a:r>
            <a:r>
              <a:rPr lang="es-ES" dirty="0" smtClean="0"/>
              <a:t> de vacio</a:t>
            </a:r>
          </a:p>
          <a:p>
            <a:pPr algn="just" fontAlgn="auto">
              <a:spcAft>
                <a:spcPts val="0"/>
              </a:spcAft>
              <a:buFont typeface="Arial" pitchFamily="34" charset="0"/>
              <a:buChar char="•"/>
              <a:defRPr/>
            </a:pPr>
            <a:r>
              <a:rPr lang="es-ES" dirty="0" smtClean="0"/>
              <a:t>Curva II </a:t>
            </a:r>
            <a:r>
              <a:rPr lang="es-ES" dirty="0" err="1" smtClean="0"/>
              <a:t>fem</a:t>
            </a:r>
            <a:r>
              <a:rPr lang="es-ES" dirty="0" smtClean="0"/>
              <a:t> inducida por el flujo resultante                    ( curva III se le suma </a:t>
            </a:r>
            <a:r>
              <a:rPr lang="es-MX" b="1" dirty="0" smtClean="0"/>
              <a:t>AB = (</a:t>
            </a:r>
            <a:r>
              <a:rPr lang="es-MX" dirty="0" smtClean="0"/>
              <a:t> </a:t>
            </a:r>
            <a:r>
              <a:rPr lang="es-MX" b="1" dirty="0" smtClean="0"/>
              <a:t>Σ </a:t>
            </a:r>
            <a:r>
              <a:rPr lang="es-MX" b="1" dirty="0" err="1" smtClean="0"/>
              <a:t>I</a:t>
            </a:r>
            <a:r>
              <a:rPr lang="es-MX" b="1" baseline="-25000" dirty="0" err="1" smtClean="0"/>
              <a:t>i</a:t>
            </a:r>
            <a:r>
              <a:rPr lang="es-MX" b="1" dirty="0" smtClean="0"/>
              <a:t> R + 2∆V )</a:t>
            </a:r>
            <a:r>
              <a:rPr lang="es-MX" dirty="0" smtClean="0"/>
              <a:t> )</a:t>
            </a:r>
            <a:endParaRPr lang="es-ES" dirty="0" smtClean="0"/>
          </a:p>
          <a:p>
            <a:pPr fontAlgn="auto">
              <a:spcAft>
                <a:spcPts val="0"/>
              </a:spcAft>
              <a:buFont typeface="Arial" pitchFamily="34" charset="0"/>
              <a:buNone/>
              <a:defRPr/>
            </a:pPr>
            <a:endParaRPr lang="es-ES" dirty="0" smtClean="0"/>
          </a:p>
        </p:txBody>
      </p:sp>
      <p:pic>
        <p:nvPicPr>
          <p:cNvPr id="13316" name="Picture 2" descr="escanear0011"/>
          <p:cNvPicPr>
            <a:picLocks noChangeAspect="1" noChangeArrowheads="1"/>
          </p:cNvPicPr>
          <p:nvPr/>
        </p:nvPicPr>
        <p:blipFill>
          <a:blip r:embed="rId2"/>
          <a:srcRect/>
          <a:stretch>
            <a:fillRect/>
          </a:stretch>
        </p:blipFill>
        <p:spPr bwMode="auto">
          <a:xfrm>
            <a:off x="6429375" y="1500188"/>
            <a:ext cx="2255838" cy="1366837"/>
          </a:xfrm>
          <a:prstGeom prst="rect">
            <a:avLst/>
          </a:prstGeom>
          <a:noFill/>
          <a:ln w="9525">
            <a:noFill/>
            <a:miter lim="800000"/>
            <a:headEnd/>
            <a:tailEnd/>
          </a:ln>
        </p:spPr>
      </p:pic>
      <p:pic>
        <p:nvPicPr>
          <p:cNvPr id="13317" name="Picture 3" descr="escanear0012"/>
          <p:cNvPicPr>
            <a:picLocks noChangeAspect="1" noChangeArrowheads="1"/>
          </p:cNvPicPr>
          <p:nvPr/>
        </p:nvPicPr>
        <p:blipFill>
          <a:blip r:embed="rId3"/>
          <a:srcRect/>
          <a:stretch>
            <a:fillRect/>
          </a:stretch>
        </p:blipFill>
        <p:spPr bwMode="auto">
          <a:xfrm>
            <a:off x="6643688" y="3500438"/>
            <a:ext cx="1857375" cy="1930400"/>
          </a:xfrm>
          <a:prstGeom prst="rect">
            <a:avLst/>
          </a:prstGeom>
          <a:noFill/>
          <a:ln w="9525">
            <a:noFill/>
            <a:miter lim="800000"/>
            <a:headEnd/>
            <a:tailEnd/>
          </a:ln>
        </p:spPr>
      </p:pic>
      <p:pic>
        <p:nvPicPr>
          <p:cNvPr id="13318"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28625" y="142875"/>
            <a:ext cx="8229600" cy="1143000"/>
          </a:xfrm>
        </p:spPr>
        <p:txBody>
          <a:bodyPr/>
          <a:lstStyle/>
          <a:p>
            <a:r>
              <a:rPr lang="es-ES" sz="3600" b="1" smtClean="0"/>
              <a:t>GENERADOR DERIVACION</a:t>
            </a:r>
            <a:endParaRPr lang="es-ES" sz="3600" smtClean="0"/>
          </a:p>
        </p:txBody>
      </p:sp>
      <p:sp>
        <p:nvSpPr>
          <p:cNvPr id="3" name="2 Marcador de contenido"/>
          <p:cNvSpPr>
            <a:spLocks noGrp="1"/>
          </p:cNvSpPr>
          <p:nvPr>
            <p:ph idx="1"/>
          </p:nvPr>
        </p:nvSpPr>
        <p:spPr>
          <a:xfrm>
            <a:off x="457200" y="1600200"/>
            <a:ext cx="8229600" cy="1042988"/>
          </a:xfrm>
        </p:spPr>
        <p:txBody>
          <a:bodyPr rtlCol="0">
            <a:normAutofit lnSpcReduction="10000"/>
          </a:bodyPr>
          <a:lstStyle/>
          <a:p>
            <a:pPr fontAlgn="auto">
              <a:spcAft>
                <a:spcPts val="0"/>
              </a:spcAft>
              <a:buFont typeface="Arial" pitchFamily="34" charset="0"/>
              <a:buChar char="•"/>
              <a:defRPr/>
            </a:pPr>
            <a:r>
              <a:rPr lang="es-ES" b="1" dirty="0" smtClean="0"/>
              <a:t>CARACTERISTICA EN VACIO Y AUMENTO DE LA TENSIÓN</a:t>
            </a:r>
            <a:endParaRPr lang="es-ES" dirty="0" smtClean="0"/>
          </a:p>
        </p:txBody>
      </p:sp>
      <p:pic>
        <p:nvPicPr>
          <p:cNvPr id="14340" name="Picture 3" descr="escanear0013"/>
          <p:cNvPicPr>
            <a:picLocks noChangeAspect="1" noChangeArrowheads="1"/>
          </p:cNvPicPr>
          <p:nvPr/>
        </p:nvPicPr>
        <p:blipFill>
          <a:blip r:embed="rId2"/>
          <a:srcRect/>
          <a:stretch>
            <a:fillRect/>
          </a:stretch>
        </p:blipFill>
        <p:spPr bwMode="auto">
          <a:xfrm>
            <a:off x="642938" y="3286125"/>
            <a:ext cx="2819400" cy="2257425"/>
          </a:xfrm>
          <a:prstGeom prst="rect">
            <a:avLst/>
          </a:prstGeom>
          <a:noFill/>
          <a:ln w="9525">
            <a:noFill/>
            <a:miter lim="800000"/>
            <a:headEnd/>
            <a:tailEnd/>
          </a:ln>
        </p:spPr>
      </p:pic>
      <p:pic>
        <p:nvPicPr>
          <p:cNvPr id="14341" name="Picture 4" descr="escanear0014"/>
          <p:cNvPicPr>
            <a:picLocks noChangeAspect="1" noChangeArrowheads="1"/>
          </p:cNvPicPr>
          <p:nvPr/>
        </p:nvPicPr>
        <p:blipFill>
          <a:blip r:embed="rId3"/>
          <a:srcRect/>
          <a:stretch>
            <a:fillRect/>
          </a:stretch>
        </p:blipFill>
        <p:spPr bwMode="auto">
          <a:xfrm>
            <a:off x="4429125" y="3143250"/>
            <a:ext cx="3443288" cy="2738438"/>
          </a:xfrm>
          <a:prstGeom prst="rect">
            <a:avLst/>
          </a:prstGeom>
          <a:noFill/>
          <a:ln w="9525">
            <a:noFill/>
            <a:miter lim="800000"/>
            <a:headEnd/>
            <a:tailEnd/>
          </a:ln>
        </p:spPr>
      </p:pic>
      <p:pic>
        <p:nvPicPr>
          <p:cNvPr id="14342"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428625"/>
            <a:ext cx="8229600" cy="1143000"/>
          </a:xfrm>
        </p:spPr>
        <p:txBody>
          <a:bodyPr rtlCol="0">
            <a:normAutofit fontScale="90000"/>
          </a:bodyPr>
          <a:lstStyle/>
          <a:p>
            <a:pPr fontAlgn="auto">
              <a:spcAft>
                <a:spcPts val="0"/>
              </a:spcAft>
              <a:defRPr/>
            </a:pPr>
            <a:r>
              <a:rPr lang="es-ES" sz="3600" b="1" dirty="0" smtClean="0"/>
              <a:t>INFLUENCIA DE LA VELOCIDAD SOBRE LA F.E.M. INDUCIDA EN VACIO</a:t>
            </a:r>
            <a:r>
              <a:rPr lang="es-ES" dirty="0" smtClean="0"/>
              <a:t/>
            </a:r>
            <a:br>
              <a:rPr lang="es-ES" dirty="0" smtClean="0"/>
            </a:br>
            <a:endParaRPr lang="es-ES" dirty="0" smtClean="0"/>
          </a:p>
        </p:txBody>
      </p:sp>
      <p:pic>
        <p:nvPicPr>
          <p:cNvPr id="15363" name="Picture 2" descr="escanear0015"/>
          <p:cNvPicPr>
            <a:picLocks noChangeAspect="1" noChangeArrowheads="1"/>
          </p:cNvPicPr>
          <p:nvPr/>
        </p:nvPicPr>
        <p:blipFill>
          <a:blip r:embed="rId2"/>
          <a:srcRect/>
          <a:stretch>
            <a:fillRect/>
          </a:stretch>
        </p:blipFill>
        <p:spPr bwMode="auto">
          <a:xfrm>
            <a:off x="3357563" y="1500188"/>
            <a:ext cx="2071687" cy="2047875"/>
          </a:xfrm>
          <a:prstGeom prst="rect">
            <a:avLst/>
          </a:prstGeom>
          <a:noFill/>
          <a:ln w="9525">
            <a:noFill/>
            <a:miter lim="800000"/>
            <a:headEnd/>
            <a:tailEnd/>
          </a:ln>
        </p:spPr>
      </p:pic>
      <p:sp>
        <p:nvSpPr>
          <p:cNvPr id="15364" name="5 CuadroTexto"/>
          <p:cNvSpPr txBox="1">
            <a:spLocks noChangeArrowheads="1"/>
          </p:cNvSpPr>
          <p:nvPr/>
        </p:nvSpPr>
        <p:spPr bwMode="auto">
          <a:xfrm>
            <a:off x="1071563" y="3714750"/>
            <a:ext cx="7286625" cy="369888"/>
          </a:xfrm>
          <a:prstGeom prst="rect">
            <a:avLst/>
          </a:prstGeom>
          <a:noFill/>
          <a:ln w="9525">
            <a:noFill/>
            <a:miter lim="800000"/>
            <a:headEnd/>
            <a:tailEnd/>
          </a:ln>
        </p:spPr>
        <p:txBody>
          <a:bodyPr>
            <a:spAutoFit/>
          </a:bodyPr>
          <a:lstStyle/>
          <a:p>
            <a:r>
              <a:rPr lang="es-ES" b="1">
                <a:latin typeface="Calibri" pitchFamily="34" charset="0"/>
              </a:rPr>
              <a:t>CARACTERISTICA EXTENA DE UN GENERADOR AUTOEXCITADO DERIVACION</a:t>
            </a:r>
            <a:endParaRPr lang="es-ES">
              <a:latin typeface="Calibri" pitchFamily="34" charset="0"/>
            </a:endParaRPr>
          </a:p>
        </p:txBody>
      </p:sp>
      <p:pic>
        <p:nvPicPr>
          <p:cNvPr id="15365" name="Picture 3" descr="escanear0016"/>
          <p:cNvPicPr>
            <a:picLocks noChangeAspect="1" noChangeArrowheads="1"/>
          </p:cNvPicPr>
          <p:nvPr/>
        </p:nvPicPr>
        <p:blipFill>
          <a:blip r:embed="rId3"/>
          <a:srcRect/>
          <a:stretch>
            <a:fillRect/>
          </a:stretch>
        </p:blipFill>
        <p:spPr bwMode="auto">
          <a:xfrm>
            <a:off x="2571750" y="4214813"/>
            <a:ext cx="3857625" cy="2079625"/>
          </a:xfrm>
          <a:prstGeom prst="rect">
            <a:avLst/>
          </a:prstGeom>
          <a:noFill/>
          <a:ln w="9525">
            <a:noFill/>
            <a:miter lim="800000"/>
            <a:headEnd/>
            <a:tailEnd/>
          </a:ln>
        </p:spPr>
      </p:pic>
      <p:pic>
        <p:nvPicPr>
          <p:cNvPr id="15366"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28625" y="0"/>
            <a:ext cx="8229600" cy="1143000"/>
          </a:xfrm>
        </p:spPr>
        <p:txBody>
          <a:bodyPr/>
          <a:lstStyle/>
          <a:p>
            <a:r>
              <a:rPr lang="es-ES" sz="3200" b="1" smtClean="0"/>
              <a:t>GENERADOR AUTOEXCITADO COMPUESTO</a:t>
            </a:r>
            <a:endParaRPr lang="es-ES" sz="3200" smtClean="0"/>
          </a:p>
        </p:txBody>
      </p:sp>
      <p:sp>
        <p:nvSpPr>
          <p:cNvPr id="3" name="2 Marcador de contenido"/>
          <p:cNvSpPr>
            <a:spLocks noGrp="1"/>
          </p:cNvSpPr>
          <p:nvPr>
            <p:ph idx="1"/>
          </p:nvPr>
        </p:nvSpPr>
        <p:spPr>
          <a:xfrm>
            <a:off x="457200" y="1600200"/>
            <a:ext cx="6043613" cy="4757738"/>
          </a:xfrm>
        </p:spPr>
        <p:txBody>
          <a:bodyPr rtlCol="0">
            <a:normAutofit fontScale="55000" lnSpcReduction="20000"/>
          </a:bodyPr>
          <a:lstStyle/>
          <a:p>
            <a:pPr algn="just" fontAlgn="auto">
              <a:spcAft>
                <a:spcPts val="0"/>
              </a:spcAft>
              <a:buFont typeface="Arial" pitchFamily="34" charset="0"/>
              <a:buChar char="•"/>
              <a:defRPr/>
            </a:pPr>
            <a:r>
              <a:rPr lang="es-ES" b="1" dirty="0" smtClean="0"/>
              <a:t>CARACTERISTICA EN VACIO</a:t>
            </a:r>
          </a:p>
          <a:p>
            <a:pPr algn="just" fontAlgn="auto">
              <a:spcAft>
                <a:spcPts val="0"/>
              </a:spcAft>
              <a:buFont typeface="Arial" pitchFamily="34" charset="0"/>
              <a:buNone/>
              <a:defRPr/>
            </a:pPr>
            <a:r>
              <a:rPr lang="es-ES" dirty="0" smtClean="0"/>
              <a:t>Esta característica del  generador compuesto</a:t>
            </a:r>
          </a:p>
          <a:p>
            <a:pPr algn="just" fontAlgn="auto">
              <a:spcAft>
                <a:spcPts val="0"/>
              </a:spcAft>
              <a:buFont typeface="Arial" pitchFamily="34" charset="0"/>
              <a:buNone/>
              <a:defRPr/>
            </a:pPr>
            <a:r>
              <a:rPr lang="es-ES" dirty="0" smtClean="0"/>
              <a:t>acumulativo es la misma que la del generador</a:t>
            </a:r>
          </a:p>
          <a:p>
            <a:pPr algn="just" fontAlgn="auto">
              <a:spcAft>
                <a:spcPts val="0"/>
              </a:spcAft>
              <a:buFont typeface="Arial" pitchFamily="34" charset="0"/>
              <a:buNone/>
              <a:defRPr/>
            </a:pPr>
            <a:r>
              <a:rPr lang="es-ES" dirty="0" smtClean="0"/>
              <a:t>en derivación ya que en vació el devanado serie</a:t>
            </a:r>
          </a:p>
          <a:p>
            <a:pPr algn="just" fontAlgn="auto">
              <a:spcAft>
                <a:spcPts val="0"/>
              </a:spcAft>
              <a:buFont typeface="Arial" pitchFamily="34" charset="0"/>
              <a:buNone/>
              <a:defRPr/>
            </a:pPr>
            <a:r>
              <a:rPr lang="es-ES" dirty="0" smtClean="0"/>
              <a:t>no tiene influencia</a:t>
            </a:r>
          </a:p>
          <a:p>
            <a:pPr algn="just" fontAlgn="auto">
              <a:spcAft>
                <a:spcPts val="0"/>
              </a:spcAft>
              <a:buFont typeface="Arial" pitchFamily="34" charset="0"/>
              <a:buNone/>
              <a:defRPr/>
            </a:pPr>
            <a:endParaRPr lang="es-ES" b="1" dirty="0" smtClean="0"/>
          </a:p>
          <a:p>
            <a:pPr algn="just" fontAlgn="auto">
              <a:spcAft>
                <a:spcPts val="0"/>
              </a:spcAft>
              <a:buFont typeface="Arial" pitchFamily="34" charset="0"/>
              <a:buNone/>
              <a:defRPr/>
            </a:pPr>
            <a:r>
              <a:rPr lang="es-ES" b="1" dirty="0" smtClean="0"/>
              <a:t>CARACTERISTICA EXTERNA</a:t>
            </a:r>
          </a:p>
          <a:p>
            <a:pPr algn="just" fontAlgn="auto">
              <a:spcAft>
                <a:spcPts val="0"/>
              </a:spcAft>
              <a:buFont typeface="Arial" pitchFamily="34" charset="0"/>
              <a:buNone/>
              <a:defRPr/>
            </a:pPr>
            <a:r>
              <a:rPr lang="es-ES" dirty="0" smtClean="0"/>
              <a:t>	Que el voltaje  de plena carga sea mayor que el voltaje en vació (regulación negativa) o sea que el voltaje terminal aumente con la carga en cuyo caso el generador es </a:t>
            </a:r>
            <a:r>
              <a:rPr lang="es-ES" dirty="0" err="1" smtClean="0"/>
              <a:t>hipercompuesto</a:t>
            </a:r>
            <a:r>
              <a:rPr lang="es-ES" dirty="0" smtClean="0"/>
              <a:t>.</a:t>
            </a:r>
          </a:p>
          <a:p>
            <a:pPr algn="just" fontAlgn="auto">
              <a:spcAft>
                <a:spcPts val="0"/>
              </a:spcAft>
              <a:buFont typeface="Arial" pitchFamily="34" charset="0"/>
              <a:buNone/>
              <a:defRPr/>
            </a:pPr>
            <a:r>
              <a:rPr lang="es-ES" dirty="0" smtClean="0"/>
              <a:t>	Que el voltaje  de plena carga sea igual que el voltaje en vació (regulación cero) en cuyo caso el generador es compuesto plano o </a:t>
            </a:r>
            <a:r>
              <a:rPr lang="es-ES" dirty="0" err="1" smtClean="0"/>
              <a:t>equicompuesto</a:t>
            </a:r>
            <a:r>
              <a:rPr lang="es-ES" dirty="0" smtClean="0"/>
              <a:t>.</a:t>
            </a:r>
          </a:p>
          <a:p>
            <a:pPr algn="just" fontAlgn="auto">
              <a:spcAft>
                <a:spcPts val="0"/>
              </a:spcAft>
              <a:buFont typeface="Arial" pitchFamily="34" charset="0"/>
              <a:buNone/>
              <a:defRPr/>
            </a:pPr>
            <a:r>
              <a:rPr lang="es-ES" dirty="0" smtClean="0"/>
              <a:t>	Que el voltaje  de plena carga sea menor que el voltaje en vació (con la condición de que los amperios-vueltas del devanado serie cause que la regulación sea mejor que la del devanado derivación) en cuyo caso el generador es </a:t>
            </a:r>
            <a:r>
              <a:rPr lang="es-ES" dirty="0" err="1" smtClean="0"/>
              <a:t>subcompuesto</a:t>
            </a:r>
            <a:r>
              <a:rPr lang="es-ES" dirty="0" smtClean="0"/>
              <a:t>.</a:t>
            </a:r>
          </a:p>
          <a:p>
            <a:pPr fontAlgn="auto">
              <a:spcAft>
                <a:spcPts val="0"/>
              </a:spcAft>
              <a:buFont typeface="Arial" pitchFamily="34" charset="0"/>
              <a:buNone/>
              <a:defRPr/>
            </a:pPr>
            <a:endParaRPr lang="es-ES" dirty="0" smtClean="0"/>
          </a:p>
        </p:txBody>
      </p:sp>
      <p:pic>
        <p:nvPicPr>
          <p:cNvPr id="16388" name="Picture 2" descr="escanear0018"/>
          <p:cNvPicPr>
            <a:picLocks noChangeAspect="1" noChangeArrowheads="1"/>
          </p:cNvPicPr>
          <p:nvPr/>
        </p:nvPicPr>
        <p:blipFill>
          <a:blip r:embed="rId2"/>
          <a:srcRect/>
          <a:stretch>
            <a:fillRect/>
          </a:stretch>
        </p:blipFill>
        <p:spPr bwMode="auto">
          <a:xfrm>
            <a:off x="6786563" y="2786063"/>
            <a:ext cx="1798637" cy="2105025"/>
          </a:xfrm>
          <a:prstGeom prst="rect">
            <a:avLst/>
          </a:prstGeom>
          <a:noFill/>
          <a:ln w="9525">
            <a:noFill/>
            <a:miter lim="800000"/>
            <a:headEnd/>
            <a:tailEnd/>
          </a:ln>
        </p:spPr>
      </p:pic>
      <p:pic>
        <p:nvPicPr>
          <p:cNvPr id="16389"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785813"/>
            <a:ext cx="3929062" cy="4525962"/>
          </a:xfrm>
        </p:spPr>
        <p:txBody>
          <a:bodyPr rtlCol="0">
            <a:normAutofit fontScale="70000" lnSpcReduction="20000"/>
          </a:bodyPr>
          <a:lstStyle/>
          <a:p>
            <a:pPr algn="just" fontAlgn="auto">
              <a:spcAft>
                <a:spcPts val="0"/>
              </a:spcAft>
              <a:buFont typeface="Arial" pitchFamily="34" charset="0"/>
              <a:buChar char="•"/>
              <a:defRPr/>
            </a:pPr>
            <a:r>
              <a:rPr lang="es-ES" dirty="0" smtClean="0"/>
              <a:t>Tal como se manifestó anteriormente se tiene que: </a:t>
            </a:r>
          </a:p>
          <a:p>
            <a:pPr algn="just" fontAlgn="auto">
              <a:spcAft>
                <a:spcPts val="0"/>
              </a:spcAft>
              <a:buFont typeface="Arial" pitchFamily="34" charset="0"/>
              <a:buNone/>
              <a:defRPr/>
            </a:pPr>
            <a:r>
              <a:rPr lang="es-MX" b="1" dirty="0" smtClean="0"/>
              <a:t>	AB = (</a:t>
            </a:r>
            <a:r>
              <a:rPr lang="es-MX" dirty="0" smtClean="0"/>
              <a:t> </a:t>
            </a:r>
            <a:r>
              <a:rPr lang="es-MX" b="1" dirty="0" smtClean="0"/>
              <a:t>Σ </a:t>
            </a:r>
            <a:r>
              <a:rPr lang="es-MX" b="1" dirty="0" err="1" smtClean="0"/>
              <a:t>I</a:t>
            </a:r>
            <a:r>
              <a:rPr lang="es-MX" b="1" baseline="-25000" dirty="0" err="1" smtClean="0"/>
              <a:t>i</a:t>
            </a:r>
            <a:r>
              <a:rPr lang="es-MX" b="1" dirty="0" smtClean="0"/>
              <a:t> R + 2∆V ) </a:t>
            </a:r>
            <a:r>
              <a:rPr lang="es-MX" dirty="0" smtClean="0"/>
              <a:t>y la</a:t>
            </a:r>
            <a:endParaRPr lang="es-ES" dirty="0" smtClean="0"/>
          </a:p>
          <a:p>
            <a:pPr algn="just" fontAlgn="auto">
              <a:spcAft>
                <a:spcPts val="0"/>
              </a:spcAft>
              <a:buFont typeface="Arial" pitchFamily="34" charset="0"/>
              <a:buNone/>
              <a:defRPr/>
            </a:pPr>
            <a:r>
              <a:rPr lang="es-ES" dirty="0" smtClean="0"/>
              <a:t>	Reacción del Inducido			 </a:t>
            </a:r>
          </a:p>
          <a:p>
            <a:pPr algn="just" fontAlgn="auto">
              <a:spcAft>
                <a:spcPts val="0"/>
              </a:spcAft>
              <a:buFont typeface="Arial" pitchFamily="34" charset="0"/>
              <a:buNone/>
              <a:defRPr/>
            </a:pPr>
            <a:r>
              <a:rPr lang="es-ES" dirty="0" smtClean="0"/>
              <a:t>	producen la disminución del voltaje terminal</a:t>
            </a:r>
          </a:p>
          <a:p>
            <a:pPr algn="just" fontAlgn="auto">
              <a:spcAft>
                <a:spcPts val="0"/>
              </a:spcAft>
              <a:buFont typeface="Arial" pitchFamily="34" charset="0"/>
              <a:buNone/>
              <a:defRPr/>
            </a:pPr>
            <a:r>
              <a:rPr lang="es-ES" dirty="0" smtClean="0"/>
              <a:t>	La </a:t>
            </a:r>
            <a:r>
              <a:rPr lang="es-ES" dirty="0" err="1" smtClean="0"/>
              <a:t>fmm</a:t>
            </a:r>
            <a:r>
              <a:rPr lang="es-ES" dirty="0" smtClean="0"/>
              <a:t> de excitación serie necesaria para hacer que la tensión en bornes para una cierta intensidad de carga I’ sea igual que la tensión en vacío se lo puede determinar de la siguiente manera.</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endParaRPr lang="es-ES" dirty="0" smtClean="0"/>
          </a:p>
        </p:txBody>
      </p:sp>
      <p:pic>
        <p:nvPicPr>
          <p:cNvPr id="17411" name="Picture 2" descr="escanear0019"/>
          <p:cNvPicPr>
            <a:picLocks noChangeAspect="1" noChangeArrowheads="1"/>
          </p:cNvPicPr>
          <p:nvPr/>
        </p:nvPicPr>
        <p:blipFill>
          <a:blip r:embed="rId2"/>
          <a:srcRect/>
          <a:stretch>
            <a:fillRect/>
          </a:stretch>
        </p:blipFill>
        <p:spPr bwMode="auto">
          <a:xfrm>
            <a:off x="5429250" y="571500"/>
            <a:ext cx="2695575" cy="2819400"/>
          </a:xfrm>
          <a:prstGeom prst="rect">
            <a:avLst/>
          </a:prstGeom>
          <a:noFill/>
          <a:ln w="9525">
            <a:noFill/>
            <a:miter lim="800000"/>
            <a:headEnd/>
            <a:tailEnd/>
          </a:ln>
        </p:spPr>
      </p:pic>
      <p:pic>
        <p:nvPicPr>
          <p:cNvPr id="17412" name="Picture 3" descr="escanear0020"/>
          <p:cNvPicPr>
            <a:picLocks noChangeAspect="1" noChangeArrowheads="1"/>
          </p:cNvPicPr>
          <p:nvPr/>
        </p:nvPicPr>
        <p:blipFill>
          <a:blip r:embed="rId3"/>
          <a:srcRect/>
          <a:stretch>
            <a:fillRect/>
          </a:stretch>
        </p:blipFill>
        <p:spPr bwMode="auto">
          <a:xfrm>
            <a:off x="4929188" y="3857625"/>
            <a:ext cx="3143250" cy="2260600"/>
          </a:xfrm>
          <a:prstGeom prst="rect">
            <a:avLst/>
          </a:prstGeom>
          <a:noFill/>
          <a:ln w="9525">
            <a:noFill/>
            <a:miter lim="800000"/>
            <a:headEnd/>
            <a:tailEnd/>
          </a:ln>
        </p:spPr>
      </p:pic>
      <p:pic>
        <p:nvPicPr>
          <p:cNvPr id="17413"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214313"/>
            <a:ext cx="8229600" cy="1143000"/>
          </a:xfrm>
        </p:spPr>
        <p:txBody>
          <a:bodyPr/>
          <a:lstStyle/>
          <a:p>
            <a:r>
              <a:rPr lang="es-ES" sz="2800" b="1" smtClean="0"/>
              <a:t>CONEXIONES Y FUNCIONAMIENTO EN PARALELO DE GENERADORES DE CORRIENTE CONTINUA</a:t>
            </a:r>
            <a:endParaRPr lang="es-ES" sz="2800" smtClean="0"/>
          </a:p>
        </p:txBody>
      </p:sp>
      <p:pic>
        <p:nvPicPr>
          <p:cNvPr id="18435" name="Picture 2" descr="escanear0021"/>
          <p:cNvPicPr>
            <a:picLocks noChangeAspect="1" noChangeArrowheads="1"/>
          </p:cNvPicPr>
          <p:nvPr/>
        </p:nvPicPr>
        <p:blipFill>
          <a:blip r:embed="rId2"/>
          <a:srcRect/>
          <a:stretch>
            <a:fillRect/>
          </a:stretch>
        </p:blipFill>
        <p:spPr bwMode="auto">
          <a:xfrm>
            <a:off x="2143125" y="1928813"/>
            <a:ext cx="4667250" cy="2438400"/>
          </a:xfrm>
          <a:prstGeom prst="rect">
            <a:avLst/>
          </a:prstGeom>
          <a:noFill/>
          <a:ln w="9525">
            <a:noFill/>
            <a:miter lim="800000"/>
            <a:headEnd/>
            <a:tailEnd/>
          </a:ln>
        </p:spPr>
      </p:pic>
      <p:pic>
        <p:nvPicPr>
          <p:cNvPr id="18436"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smtClean="0"/>
              <a:t>CARACTERISTICAS DE UN MOTOR DERIVACION</a:t>
            </a:r>
            <a:endParaRPr lang="es-ES" dirty="0" smtClean="0"/>
          </a:p>
        </p:txBody>
      </p:sp>
      <p:sp>
        <p:nvSpPr>
          <p:cNvPr id="3" name="2 Marcador de contenido"/>
          <p:cNvSpPr>
            <a:spLocks noGrp="1"/>
          </p:cNvSpPr>
          <p:nvPr>
            <p:ph idx="1"/>
          </p:nvPr>
        </p:nvSpPr>
        <p:spPr>
          <a:xfrm>
            <a:off x="428625" y="2071688"/>
            <a:ext cx="5472113" cy="3614737"/>
          </a:xfrm>
        </p:spPr>
        <p:txBody>
          <a:bodyPr rtlCol="0">
            <a:normAutofit fontScale="47500" lnSpcReduction="20000"/>
          </a:bodyPr>
          <a:lstStyle/>
          <a:p>
            <a:pPr algn="just" fontAlgn="auto">
              <a:spcAft>
                <a:spcPts val="0"/>
              </a:spcAft>
              <a:buFont typeface="Arial" pitchFamily="34" charset="0"/>
              <a:buChar char="•"/>
              <a:defRPr/>
            </a:pPr>
            <a:r>
              <a:rPr lang="es-ES" dirty="0" smtClean="0"/>
              <a:t>El flujo del motor derivación es función de la intensidad en el devanado de excitación </a:t>
            </a:r>
            <a:r>
              <a:rPr lang="es-ES" dirty="0" err="1" smtClean="0"/>
              <a:t>I</a:t>
            </a:r>
            <a:r>
              <a:rPr lang="es-ES" baseline="-25000" dirty="0" err="1" smtClean="0"/>
              <a:t>f</a:t>
            </a:r>
            <a:endParaRPr lang="es-ES" dirty="0" smtClean="0"/>
          </a:p>
          <a:p>
            <a:pPr algn="just" fontAlgn="auto">
              <a:spcAft>
                <a:spcPts val="0"/>
              </a:spcAft>
              <a:buFont typeface="Arial" pitchFamily="34" charset="0"/>
              <a:buNone/>
              <a:defRPr/>
            </a:pPr>
            <a:r>
              <a:rPr lang="es-ES" dirty="0" smtClean="0"/>
              <a:t>				 Φ  = f (</a:t>
            </a:r>
            <a:r>
              <a:rPr lang="es-ES" dirty="0" err="1" smtClean="0"/>
              <a:t>I</a:t>
            </a:r>
            <a:r>
              <a:rPr lang="es-ES" baseline="-25000" dirty="0" err="1" smtClean="0"/>
              <a:t>f</a:t>
            </a:r>
            <a:r>
              <a:rPr lang="es-ES" dirty="0" smtClean="0"/>
              <a:t>)</a:t>
            </a:r>
          </a:p>
          <a:p>
            <a:pPr algn="just" fontAlgn="auto">
              <a:spcAft>
                <a:spcPts val="0"/>
              </a:spcAft>
              <a:buFont typeface="Arial" pitchFamily="34" charset="0"/>
              <a:buChar char="•"/>
              <a:defRPr/>
            </a:pPr>
            <a:r>
              <a:rPr lang="es-ES" dirty="0" smtClean="0"/>
              <a:t>Si trazamos la característica de la velocidad en función de la intensidad del inducido para una tensión en bornes constante  para tres niveles de intensidad de excitación diferentes (cuando aumenta la corriente del inducido aumenta la reacción del inducido y la caída de tensión en el circuito del inducido, teniendo su efecto en la velocidad).</a:t>
            </a:r>
          </a:p>
          <a:p>
            <a:pPr algn="just" fontAlgn="auto">
              <a:spcAft>
                <a:spcPts val="0"/>
              </a:spcAft>
              <a:buFont typeface="Arial" pitchFamily="34" charset="0"/>
              <a:buChar char="•"/>
              <a:defRPr/>
            </a:pPr>
            <a:r>
              <a:rPr lang="es-ES" dirty="0" smtClean="0"/>
              <a:t>Una reacción del inducido elevada, reduce el flujo y la velocidad aumenta (curva a)</a:t>
            </a:r>
          </a:p>
          <a:p>
            <a:pPr algn="just" fontAlgn="auto">
              <a:spcAft>
                <a:spcPts val="0"/>
              </a:spcAft>
              <a:buFont typeface="Arial" pitchFamily="34" charset="0"/>
              <a:buChar char="•"/>
              <a:defRPr/>
            </a:pPr>
            <a:r>
              <a:rPr lang="es-ES" dirty="0" smtClean="0"/>
              <a:t>Una caída de tensión en el circuito del inducido produce una disminución de velocidad (curva c).</a:t>
            </a:r>
          </a:p>
          <a:p>
            <a:pPr algn="just" fontAlgn="auto">
              <a:spcAft>
                <a:spcPts val="0"/>
              </a:spcAft>
              <a:buFont typeface="Arial" pitchFamily="34" charset="0"/>
              <a:buChar char="•"/>
              <a:defRPr/>
            </a:pPr>
            <a:r>
              <a:rPr lang="es-ES" dirty="0" smtClean="0"/>
              <a:t>Si se compensan aproximadamente los efectos de reacción del inducido y la caída de tensión en el circuito del inducido, puede obtenerse una característica casi constante (curva b).</a:t>
            </a:r>
          </a:p>
          <a:p>
            <a:pPr algn="just" fontAlgn="auto">
              <a:spcAft>
                <a:spcPts val="0"/>
              </a:spcAft>
              <a:buFont typeface="Arial" pitchFamily="34" charset="0"/>
              <a:buChar char="•"/>
              <a:defRPr/>
            </a:pPr>
            <a:endParaRPr lang="es-ES" dirty="0" smtClean="0"/>
          </a:p>
        </p:txBody>
      </p:sp>
      <p:pic>
        <p:nvPicPr>
          <p:cNvPr id="19460" name="Picture 2" descr="escanear0023"/>
          <p:cNvPicPr>
            <a:picLocks noChangeAspect="1" noChangeArrowheads="1"/>
          </p:cNvPicPr>
          <p:nvPr/>
        </p:nvPicPr>
        <p:blipFill>
          <a:blip r:embed="rId2"/>
          <a:srcRect/>
          <a:stretch>
            <a:fillRect/>
          </a:stretch>
        </p:blipFill>
        <p:spPr bwMode="auto">
          <a:xfrm>
            <a:off x="6429375" y="2571750"/>
            <a:ext cx="1876425" cy="2438400"/>
          </a:xfrm>
          <a:prstGeom prst="rect">
            <a:avLst/>
          </a:prstGeom>
          <a:noFill/>
          <a:ln w="9525">
            <a:noFill/>
            <a:miter lim="800000"/>
            <a:headEnd/>
            <a:tailEnd/>
          </a:ln>
        </p:spPr>
      </p:pic>
      <p:pic>
        <p:nvPicPr>
          <p:cNvPr id="19461"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1357313"/>
            <a:ext cx="5757863" cy="4525962"/>
          </a:xfrm>
        </p:spPr>
        <p:txBody>
          <a:bodyPr rtlCol="0">
            <a:normAutofit fontScale="70000" lnSpcReduction="20000"/>
          </a:bodyPr>
          <a:lstStyle/>
          <a:p>
            <a:pPr algn="just" fontAlgn="auto">
              <a:spcAft>
                <a:spcPts val="0"/>
              </a:spcAft>
              <a:buFont typeface="Arial" pitchFamily="34" charset="0"/>
              <a:buChar char="•"/>
              <a:defRPr/>
            </a:pPr>
            <a:r>
              <a:rPr lang="es-ES" dirty="0" smtClean="0"/>
              <a:t>En lo que respecta al par es proporcional a la corriente del inducido, para una excitación constante el par no aumenta exactamente de manera lineal debido al efecto de la reacción del inducido tal como se puede apreciar en el grafico par en función de la corriente del inducido.</a:t>
            </a:r>
          </a:p>
          <a:p>
            <a:pPr algn="just" fontAlgn="auto">
              <a:spcAft>
                <a:spcPts val="0"/>
              </a:spcAft>
              <a:buFont typeface="Arial" pitchFamily="34" charset="0"/>
              <a:buChar char="•"/>
              <a:defRPr/>
            </a:pPr>
            <a:r>
              <a:rPr lang="es-ES" dirty="0" smtClean="0"/>
              <a:t>Se puede decir que un motor de corriente continua tipo derivación la característica de  velocidad es casi constante y su par es aproximadamente lineal para el rango de funcionamiento normal.</a:t>
            </a:r>
          </a:p>
          <a:p>
            <a:pPr algn="just" fontAlgn="auto">
              <a:spcAft>
                <a:spcPts val="0"/>
              </a:spcAft>
              <a:buFont typeface="Arial" pitchFamily="34" charset="0"/>
              <a:buChar char="•"/>
              <a:defRPr/>
            </a:pPr>
            <a:r>
              <a:rPr lang="es-ES" dirty="0" smtClean="0"/>
              <a:t>Se puede determinar las características de velocidad y par motor de una manera analítica, conociendo la curva de vacío.</a:t>
            </a:r>
          </a:p>
          <a:p>
            <a:pPr fontAlgn="auto">
              <a:spcAft>
                <a:spcPts val="0"/>
              </a:spcAft>
              <a:buFont typeface="Arial" pitchFamily="34" charset="0"/>
              <a:buChar char="•"/>
              <a:defRPr/>
            </a:pPr>
            <a:endParaRPr lang="es-ES" dirty="0" smtClean="0"/>
          </a:p>
          <a:p>
            <a:pPr fontAlgn="auto">
              <a:spcAft>
                <a:spcPts val="0"/>
              </a:spcAft>
              <a:buFont typeface="Arial" pitchFamily="34" charset="0"/>
              <a:buChar char="•"/>
              <a:defRPr/>
            </a:pPr>
            <a:endParaRPr lang="es-ES" dirty="0" smtClean="0"/>
          </a:p>
        </p:txBody>
      </p:sp>
      <p:pic>
        <p:nvPicPr>
          <p:cNvPr id="20483" name="Picture 2" descr="escanear0024"/>
          <p:cNvPicPr>
            <a:picLocks noChangeAspect="1" noChangeArrowheads="1"/>
          </p:cNvPicPr>
          <p:nvPr/>
        </p:nvPicPr>
        <p:blipFill>
          <a:blip r:embed="rId2"/>
          <a:srcRect/>
          <a:stretch>
            <a:fillRect/>
          </a:stretch>
        </p:blipFill>
        <p:spPr bwMode="auto">
          <a:xfrm>
            <a:off x="6429375" y="2500313"/>
            <a:ext cx="1973263" cy="2124075"/>
          </a:xfrm>
          <a:prstGeom prst="rect">
            <a:avLst/>
          </a:prstGeom>
          <a:noFill/>
          <a:ln w="9525">
            <a:noFill/>
            <a:miter lim="800000"/>
            <a:headEnd/>
            <a:tailEnd/>
          </a:ln>
        </p:spPr>
      </p:pic>
      <p:pic>
        <p:nvPicPr>
          <p:cNvPr id="20484"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785813" y="285750"/>
            <a:ext cx="7500937" cy="1184275"/>
          </a:xfrm>
        </p:spPr>
        <p:txBody>
          <a:bodyPr/>
          <a:lstStyle/>
          <a:p>
            <a:r>
              <a:rPr lang="es-EC" smtClean="0"/>
              <a:t>FULJOS DE POTENCIA</a:t>
            </a:r>
            <a:endParaRPr lang="es-ES" smtClean="0"/>
          </a:p>
        </p:txBody>
      </p:sp>
      <p:sp>
        <p:nvSpPr>
          <p:cNvPr id="122" name="2 Marcador de contenido"/>
          <p:cNvSpPr txBox="1">
            <a:spLocks/>
          </p:cNvSpPr>
          <p:nvPr/>
        </p:nvSpPr>
        <p:spPr>
          <a:xfrm>
            <a:off x="428625" y="1714500"/>
            <a:ext cx="8229600" cy="4525963"/>
          </a:xfrm>
          <a:prstGeom prst="rect">
            <a:avLst/>
          </a:prstGeom>
        </p:spPr>
        <p:txBody>
          <a:bodyPr>
            <a:normAutofit fontScale="62500" lnSpcReduction="20000"/>
          </a:bodyPr>
          <a:lstStyle/>
          <a:p>
            <a:pPr lvl="1" fontAlgn="auto">
              <a:lnSpc>
                <a:spcPct val="80000"/>
              </a:lnSpc>
              <a:spcBef>
                <a:spcPct val="20000"/>
              </a:spcBef>
              <a:spcAft>
                <a:spcPts val="0"/>
              </a:spcAft>
              <a:buFont typeface="Arial" pitchFamily="34" charset="0"/>
              <a:buNone/>
              <a:defRPr/>
            </a:pPr>
            <a:r>
              <a:rPr lang="es-EC" sz="3200" dirty="0">
                <a:latin typeface="Times New Roman" pitchFamily="18" charset="0"/>
              </a:rPr>
              <a:t>MOTOR</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Potencia de entrada</a:t>
            </a: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 del campo derivación (1-5%)</a:t>
            </a:r>
            <a:endParaRPr lang="es-ES" sz="3200" b="1"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b="1" dirty="0">
                <a:latin typeface="Times New Roman" pitchFamily="18" charset="0"/>
              </a:rPr>
              <a:t>Perdidas del </a:t>
            </a:r>
            <a:r>
              <a:rPr lang="es-ES" sz="3200" b="1" dirty="0" err="1">
                <a:latin typeface="Times New Roman" pitchFamily="18" charset="0"/>
              </a:rPr>
              <a:t>circ</a:t>
            </a:r>
            <a:r>
              <a:rPr lang="es-ES" sz="3200" b="1" dirty="0">
                <a:latin typeface="Times New Roman" pitchFamily="18" charset="0"/>
              </a:rPr>
              <a:t>. Inducido</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Perdidas del devanado de compensación </a:t>
            </a: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Perdidas de </a:t>
            </a:r>
            <a:r>
              <a:rPr lang="es-ES" sz="3200" dirty="0" err="1">
                <a:latin typeface="Times New Roman" pitchFamily="18" charset="0"/>
              </a:rPr>
              <a:t>interpolos</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Perdidas de campo serie</a:t>
            </a: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 contactos escobillas</a:t>
            </a: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Perdidas I2r</a:t>
            </a: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“Potencia Electromagnética”</a:t>
            </a:r>
            <a:endParaRPr lang="es-ES" sz="3200" b="1"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b="1" dirty="0">
                <a:latin typeface="Times New Roman" pitchFamily="18" charset="0"/>
              </a:rPr>
              <a:t>Perdidas rotacionales 3-15%</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err="1">
                <a:latin typeface="Times New Roman" pitchFamily="18" charset="0"/>
              </a:rPr>
              <a:t>Ph+e</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err="1">
                <a:latin typeface="Times New Roman" pitchFamily="18" charset="0"/>
              </a:rPr>
              <a:t>Pfe</a:t>
            </a:r>
            <a:r>
              <a:rPr lang="es-ES" sz="3200" dirty="0">
                <a:latin typeface="Times New Roman" pitchFamily="18" charset="0"/>
              </a:rPr>
              <a:t> </a:t>
            </a:r>
            <a:r>
              <a:rPr lang="es-ES" sz="3200" dirty="0" err="1">
                <a:latin typeface="Times New Roman" pitchFamily="18" charset="0"/>
              </a:rPr>
              <a:t>rot</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Perdidas Cargas parasitas</a:t>
            </a:r>
          </a:p>
          <a:p>
            <a:pPr lvl="1" fontAlgn="auto">
              <a:lnSpc>
                <a:spcPct val="80000"/>
              </a:lnSpc>
              <a:spcBef>
                <a:spcPct val="20000"/>
              </a:spcBef>
              <a:spcAft>
                <a:spcPts val="0"/>
              </a:spcAft>
              <a:buFont typeface="Arial" pitchFamily="34" charset="0"/>
              <a:buNone/>
              <a:defRPr/>
            </a:pPr>
            <a:r>
              <a:rPr lang="es-ES" sz="3200" dirty="0" err="1">
                <a:latin typeface="Times New Roman" pitchFamily="18" charset="0"/>
              </a:rPr>
              <a:t>Pf+v</a:t>
            </a:r>
            <a:endParaRPr lang="es-ES" sz="3200" dirty="0">
              <a:latin typeface="Times New Roman" pitchFamily="18" charset="0"/>
            </a:endParaRPr>
          </a:p>
          <a:p>
            <a:pPr lvl="1" fontAlgn="auto">
              <a:lnSpc>
                <a:spcPct val="80000"/>
              </a:lnSpc>
              <a:spcBef>
                <a:spcPct val="20000"/>
              </a:spcBef>
              <a:spcAft>
                <a:spcPts val="0"/>
              </a:spcAft>
              <a:buFont typeface="Arial" pitchFamily="34" charset="0"/>
              <a:buNone/>
              <a:defRPr/>
            </a:pPr>
            <a:r>
              <a:rPr lang="es-ES" sz="3200" dirty="0">
                <a:latin typeface="Times New Roman" pitchFamily="18" charset="0"/>
              </a:rPr>
              <a:t>Potencia de salida (Potencia Mecánica)</a:t>
            </a:r>
          </a:p>
          <a:p>
            <a:pPr algn="ctr" fontAlgn="auto">
              <a:spcBef>
                <a:spcPct val="20000"/>
              </a:spcBef>
              <a:spcAft>
                <a:spcPts val="0"/>
              </a:spcAft>
              <a:buFont typeface="Arial" pitchFamily="34" charset="0"/>
              <a:buNone/>
              <a:defRPr/>
            </a:pPr>
            <a:endParaRPr lang="es-ES" sz="3200" dirty="0">
              <a:latin typeface="+mn-lt"/>
            </a:endParaRPr>
          </a:p>
        </p:txBody>
      </p:sp>
      <p:pic>
        <p:nvPicPr>
          <p:cNvPr id="4100"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500063"/>
            <a:ext cx="8229600" cy="1143000"/>
          </a:xfrm>
        </p:spPr>
        <p:txBody>
          <a:bodyPr rtlCol="0">
            <a:normAutofit fontScale="90000"/>
          </a:bodyPr>
          <a:lstStyle/>
          <a:p>
            <a:pPr fontAlgn="auto">
              <a:spcAft>
                <a:spcPts val="0"/>
              </a:spcAft>
              <a:defRPr/>
            </a:pPr>
            <a:r>
              <a:rPr lang="es-ES" sz="2700" dirty="0" smtClean="0"/>
              <a:t>Determinación de la característica Par en función de la corriente del inducido, para una corriente de campo constante</a:t>
            </a:r>
            <a:r>
              <a:rPr lang="es-ES" dirty="0" smtClean="0"/>
              <a:t/>
            </a:r>
            <a:br>
              <a:rPr lang="es-ES" dirty="0" smtClean="0"/>
            </a:br>
            <a:endParaRPr lang="es-ES" dirty="0" smtClean="0"/>
          </a:p>
        </p:txBody>
      </p:sp>
      <p:sp>
        <p:nvSpPr>
          <p:cNvPr id="3" name="2 Marcador de contenido"/>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s-ES" dirty="0" smtClean="0"/>
              <a:t>Graficar la curva de vacío OA’B (ordenada C</a:t>
            </a:r>
            <a:r>
              <a:rPr lang="es-ES" baseline="-25000" dirty="0" smtClean="0"/>
              <a:t>1</a:t>
            </a:r>
            <a:r>
              <a:rPr lang="es-ES" dirty="0" smtClean="0"/>
              <a:t>Φ y abscisa </a:t>
            </a:r>
            <a:r>
              <a:rPr lang="es-ES" dirty="0" err="1" smtClean="0"/>
              <a:t>I</a:t>
            </a:r>
            <a:r>
              <a:rPr lang="es-ES" baseline="-25000" dirty="0" err="1" smtClean="0"/>
              <a:t>f</a:t>
            </a:r>
            <a:r>
              <a:rPr lang="es-ES" dirty="0" smtClean="0"/>
              <a:t>).</a:t>
            </a:r>
          </a:p>
          <a:p>
            <a:pPr fontAlgn="auto">
              <a:spcAft>
                <a:spcPts val="0"/>
              </a:spcAft>
              <a:buFont typeface="Arial" pitchFamily="34" charset="0"/>
              <a:buChar char="•"/>
              <a:defRPr/>
            </a:pPr>
            <a:r>
              <a:rPr lang="es-ES" dirty="0" smtClean="0"/>
              <a:t>Suponer una corriente de excitación constante OP.</a:t>
            </a:r>
          </a:p>
          <a:p>
            <a:pPr fontAlgn="auto">
              <a:spcAft>
                <a:spcPts val="0"/>
              </a:spcAft>
              <a:buFont typeface="Arial" pitchFamily="34" charset="0"/>
              <a:buChar char="•"/>
              <a:defRPr/>
            </a:pPr>
            <a:r>
              <a:rPr lang="es-ES" dirty="0" smtClean="0"/>
              <a:t>Se tiene que en vacío C</a:t>
            </a:r>
            <a:r>
              <a:rPr lang="es-ES" baseline="-25000" dirty="0" smtClean="0"/>
              <a:t>1</a:t>
            </a:r>
            <a:r>
              <a:rPr lang="es-ES" dirty="0" smtClean="0"/>
              <a:t>Φ=PB</a:t>
            </a:r>
          </a:p>
          <a:p>
            <a:pPr fontAlgn="auto">
              <a:spcAft>
                <a:spcPts val="0"/>
              </a:spcAft>
              <a:buFont typeface="Arial" pitchFamily="34" charset="0"/>
              <a:buChar char="•"/>
              <a:defRPr/>
            </a:pPr>
            <a:r>
              <a:rPr lang="es-ES" dirty="0" smtClean="0"/>
              <a:t>Suponer una corriente </a:t>
            </a:r>
            <a:r>
              <a:rPr lang="es-ES" dirty="0" err="1" smtClean="0"/>
              <a:t>I</a:t>
            </a:r>
            <a:r>
              <a:rPr lang="es-ES" baseline="-25000" dirty="0" err="1" smtClean="0"/>
              <a:t>i</a:t>
            </a:r>
            <a:r>
              <a:rPr lang="es-ES" dirty="0" smtClean="0"/>
              <a:t> </a:t>
            </a:r>
          </a:p>
          <a:p>
            <a:pPr fontAlgn="auto">
              <a:spcAft>
                <a:spcPts val="0"/>
              </a:spcAft>
              <a:buFont typeface="Arial" pitchFamily="34" charset="0"/>
              <a:buChar char="•"/>
              <a:defRPr/>
            </a:pPr>
            <a:r>
              <a:rPr lang="es-ES" dirty="0" smtClean="0"/>
              <a:t>Calcular M</a:t>
            </a:r>
            <a:r>
              <a:rPr lang="es-ES" baseline="-25000" dirty="0" smtClean="0"/>
              <a:t>d</a:t>
            </a:r>
            <a:r>
              <a:rPr lang="es-ES" dirty="0" smtClean="0"/>
              <a:t>’=AP</a:t>
            </a:r>
          </a:p>
          <a:p>
            <a:pPr fontAlgn="auto">
              <a:spcAft>
                <a:spcPts val="0"/>
              </a:spcAft>
              <a:buFont typeface="Arial" pitchFamily="34" charset="0"/>
              <a:buChar char="•"/>
              <a:defRPr/>
            </a:pPr>
            <a:r>
              <a:rPr lang="es-ES" dirty="0" smtClean="0"/>
              <a:t>Determinar la excitación efectiva OA=OP-AP</a:t>
            </a:r>
          </a:p>
          <a:p>
            <a:pPr fontAlgn="auto">
              <a:spcAft>
                <a:spcPts val="0"/>
              </a:spcAft>
              <a:buFont typeface="Arial" pitchFamily="34" charset="0"/>
              <a:buChar char="•"/>
              <a:defRPr/>
            </a:pPr>
            <a:r>
              <a:rPr lang="es-ES" dirty="0" smtClean="0"/>
              <a:t>Con OA se determina C</a:t>
            </a:r>
            <a:r>
              <a:rPr lang="es-ES" baseline="-25000" dirty="0" smtClean="0"/>
              <a:t>1</a:t>
            </a:r>
            <a:r>
              <a:rPr lang="es-ES" dirty="0" smtClean="0"/>
              <a:t>Φ=AA’</a:t>
            </a:r>
          </a:p>
          <a:p>
            <a:pPr fontAlgn="auto">
              <a:spcAft>
                <a:spcPts val="0"/>
              </a:spcAft>
              <a:buFont typeface="Arial" pitchFamily="34" charset="0"/>
              <a:buChar char="•"/>
              <a:defRPr/>
            </a:pPr>
            <a:r>
              <a:rPr lang="es-ES" dirty="0" smtClean="0"/>
              <a:t>Se calcula T=7,04*AA’*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Suponer que  M</a:t>
            </a:r>
            <a:r>
              <a:rPr lang="es-ES" baseline="-25000" dirty="0" smtClean="0"/>
              <a:t>d</a:t>
            </a:r>
            <a:r>
              <a:rPr lang="es-ES" dirty="0" smtClean="0"/>
              <a:t>’ es proporcional a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Suponer un nuevo valor de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Repetir pasos 5 a 8</a:t>
            </a:r>
          </a:p>
          <a:p>
            <a:pPr fontAlgn="auto">
              <a:spcAft>
                <a:spcPts val="0"/>
              </a:spcAft>
              <a:buFont typeface="Arial" pitchFamily="34" charset="0"/>
              <a:buChar char="•"/>
              <a:defRPr/>
            </a:pPr>
            <a:r>
              <a:rPr lang="es-ES" dirty="0" smtClean="0"/>
              <a:t>Graficar Par vs. </a:t>
            </a:r>
            <a:r>
              <a:rPr lang="es-ES" dirty="0" err="1" smtClean="0"/>
              <a:t>I</a:t>
            </a:r>
            <a:r>
              <a:rPr lang="es-ES" baseline="-25000" dirty="0" err="1" smtClean="0"/>
              <a:t>i</a:t>
            </a:r>
            <a:endParaRPr lang="es-ES" dirty="0" smtClean="0"/>
          </a:p>
        </p:txBody>
      </p:sp>
      <p:pic>
        <p:nvPicPr>
          <p:cNvPr id="21508"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 sz="2400" smtClean="0"/>
              <a:t>Determinación de la característica velocidad en función de la corriente del inducido, para una corriente de campo constante</a:t>
            </a:r>
          </a:p>
        </p:txBody>
      </p:sp>
      <p:sp>
        <p:nvSpPr>
          <p:cNvPr id="3" name="2 Marcador de contenido"/>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s-ES" dirty="0" smtClean="0"/>
              <a:t>Graficar la curva de vacío OFQ (ordenada </a:t>
            </a:r>
            <a:r>
              <a:rPr lang="es-ES" dirty="0" err="1" smtClean="0"/>
              <a:t>E</a:t>
            </a:r>
            <a:r>
              <a:rPr lang="es-ES" baseline="-25000" dirty="0" err="1" smtClean="0"/>
              <a:t>o</a:t>
            </a:r>
            <a:r>
              <a:rPr lang="es-ES" dirty="0" smtClean="0"/>
              <a:t> y abscisa </a:t>
            </a:r>
            <a:r>
              <a:rPr lang="es-ES" dirty="0" err="1" smtClean="0"/>
              <a:t>I</a:t>
            </a:r>
            <a:r>
              <a:rPr lang="es-ES" baseline="-25000" dirty="0" err="1" smtClean="0"/>
              <a:t>f</a:t>
            </a:r>
            <a:r>
              <a:rPr lang="es-ES" dirty="0" smtClean="0"/>
              <a:t>), para una velocidad constante n</a:t>
            </a:r>
            <a:r>
              <a:rPr lang="es-ES" baseline="-25000" dirty="0" smtClean="0"/>
              <a:t>o</a:t>
            </a:r>
            <a:r>
              <a:rPr lang="es-ES" dirty="0" smtClean="0"/>
              <a:t>, velocidad en vacío del motor, la tensión en bornes constante </a:t>
            </a:r>
            <a:r>
              <a:rPr lang="es-ES" dirty="0" err="1" smtClean="0"/>
              <a:t>V</a:t>
            </a:r>
            <a:r>
              <a:rPr lang="es-ES" baseline="-25000" dirty="0" err="1" smtClean="0"/>
              <a:t>b</a:t>
            </a:r>
            <a:r>
              <a:rPr lang="es-ES" dirty="0" smtClean="0"/>
              <a:t>=</a:t>
            </a:r>
            <a:r>
              <a:rPr lang="es-ES" dirty="0" err="1" smtClean="0"/>
              <a:t>P</a:t>
            </a:r>
            <a:r>
              <a:rPr lang="es-ES" baseline="-25000" dirty="0" err="1" smtClean="0"/>
              <a:t>o</a:t>
            </a:r>
            <a:r>
              <a:rPr lang="es-ES" dirty="0" err="1" smtClean="0"/>
              <a:t>Q</a:t>
            </a:r>
            <a:r>
              <a:rPr lang="es-ES" dirty="0" smtClean="0"/>
              <a:t>.</a:t>
            </a:r>
          </a:p>
          <a:p>
            <a:pPr fontAlgn="auto">
              <a:spcAft>
                <a:spcPts val="0"/>
              </a:spcAft>
              <a:buFont typeface="Arial" pitchFamily="34" charset="0"/>
              <a:buChar char="•"/>
              <a:defRPr/>
            </a:pPr>
            <a:r>
              <a:rPr lang="es-ES" dirty="0" smtClean="0"/>
              <a:t>Suponer una corriente de excitación constante </a:t>
            </a:r>
            <a:r>
              <a:rPr lang="es-ES" dirty="0" err="1" smtClean="0"/>
              <a:t>OP</a:t>
            </a:r>
            <a:r>
              <a:rPr lang="es-ES" baseline="-25000" dirty="0" err="1" smtClean="0"/>
              <a:t>o</a:t>
            </a:r>
            <a:r>
              <a:rPr lang="es-ES" dirty="0" smtClean="0"/>
              <a:t>.</a:t>
            </a:r>
          </a:p>
          <a:p>
            <a:pPr fontAlgn="auto">
              <a:spcAft>
                <a:spcPts val="0"/>
              </a:spcAft>
              <a:buFont typeface="Arial" pitchFamily="34" charset="0"/>
              <a:buChar char="•"/>
              <a:defRPr/>
            </a:pPr>
            <a:r>
              <a:rPr lang="es-ES" dirty="0" smtClean="0"/>
              <a:t>Suponer una corriente </a:t>
            </a:r>
            <a:r>
              <a:rPr lang="es-ES" dirty="0" err="1" smtClean="0"/>
              <a:t>I</a:t>
            </a:r>
            <a:r>
              <a:rPr lang="es-ES" baseline="-25000" dirty="0" err="1" smtClean="0"/>
              <a:t>i</a:t>
            </a:r>
            <a:r>
              <a:rPr lang="es-ES" dirty="0" smtClean="0"/>
              <a:t> </a:t>
            </a:r>
          </a:p>
          <a:p>
            <a:pPr fontAlgn="auto">
              <a:spcAft>
                <a:spcPts val="0"/>
              </a:spcAft>
              <a:buFont typeface="Arial" pitchFamily="34" charset="0"/>
              <a:buChar char="•"/>
              <a:defRPr/>
            </a:pPr>
            <a:r>
              <a:rPr lang="es-ES" dirty="0" smtClean="0"/>
              <a:t>Calcular M</a:t>
            </a:r>
            <a:r>
              <a:rPr lang="es-ES" baseline="-25000" dirty="0" smtClean="0"/>
              <a:t>d</a:t>
            </a:r>
            <a:r>
              <a:rPr lang="es-ES" dirty="0" smtClean="0"/>
              <a:t>’=AQ=</a:t>
            </a:r>
            <a:r>
              <a:rPr lang="es-ES" dirty="0" err="1" smtClean="0"/>
              <a:t>PP</a:t>
            </a:r>
            <a:r>
              <a:rPr lang="es-ES" baseline="-25000" dirty="0" err="1" smtClean="0"/>
              <a:t>o</a:t>
            </a:r>
            <a:r>
              <a:rPr lang="es-ES" dirty="0" smtClean="0"/>
              <a:t>  </a:t>
            </a:r>
          </a:p>
          <a:p>
            <a:pPr fontAlgn="auto">
              <a:spcAft>
                <a:spcPts val="0"/>
              </a:spcAft>
              <a:buFont typeface="Arial" pitchFamily="34" charset="0"/>
              <a:buChar char="•"/>
              <a:defRPr/>
            </a:pPr>
            <a:r>
              <a:rPr lang="es-ES" dirty="0" smtClean="0"/>
              <a:t>Determinar la excitación efectiva OP= </a:t>
            </a:r>
            <a:r>
              <a:rPr lang="es-ES" dirty="0" err="1" smtClean="0"/>
              <a:t>OP</a:t>
            </a:r>
            <a:r>
              <a:rPr lang="es-ES" baseline="-25000" dirty="0" err="1" smtClean="0"/>
              <a:t>o</a:t>
            </a:r>
            <a:r>
              <a:rPr lang="es-ES" dirty="0" smtClean="0"/>
              <a:t> -</a:t>
            </a:r>
            <a:r>
              <a:rPr lang="es-ES" dirty="0" err="1" smtClean="0"/>
              <a:t>PP</a:t>
            </a:r>
            <a:r>
              <a:rPr lang="es-ES" baseline="-25000" dirty="0" err="1" smtClean="0"/>
              <a:t>o</a:t>
            </a:r>
            <a:r>
              <a:rPr lang="es-ES" dirty="0" smtClean="0"/>
              <a:t> </a:t>
            </a:r>
          </a:p>
          <a:p>
            <a:pPr fontAlgn="auto">
              <a:spcAft>
                <a:spcPts val="0"/>
              </a:spcAft>
              <a:buFont typeface="Arial" pitchFamily="34" charset="0"/>
              <a:buChar char="•"/>
              <a:defRPr/>
            </a:pPr>
            <a:r>
              <a:rPr lang="es-ES" dirty="0" smtClean="0"/>
              <a:t>Con OP se determina PF la </a:t>
            </a:r>
            <a:r>
              <a:rPr lang="es-ES" dirty="0" err="1" smtClean="0"/>
              <a:t>fcem</a:t>
            </a:r>
            <a:r>
              <a:rPr lang="es-ES" dirty="0" smtClean="0"/>
              <a:t> si la velocidad se mantuviera constante e igual a   n</a:t>
            </a:r>
            <a:r>
              <a:rPr lang="es-ES" baseline="-25000" dirty="0" smtClean="0"/>
              <a:t>o.</a:t>
            </a:r>
            <a:endParaRPr lang="es-ES" dirty="0" smtClean="0"/>
          </a:p>
          <a:p>
            <a:pPr fontAlgn="auto">
              <a:spcAft>
                <a:spcPts val="0"/>
              </a:spcAft>
              <a:buFont typeface="Arial" pitchFamily="34" charset="0"/>
              <a:buChar char="•"/>
              <a:defRPr/>
            </a:pPr>
            <a:r>
              <a:rPr lang="pt-BR" dirty="0" smtClean="0"/>
              <a:t> Calcular AB = ( </a:t>
            </a:r>
            <a:r>
              <a:rPr lang="es-MX" dirty="0" smtClean="0"/>
              <a:t>Σ</a:t>
            </a:r>
            <a:r>
              <a:rPr lang="pt-BR" dirty="0" smtClean="0"/>
              <a:t> I</a:t>
            </a:r>
            <a:r>
              <a:rPr lang="pt-BR" baseline="-25000" dirty="0" smtClean="0"/>
              <a:t>i</a:t>
            </a:r>
            <a:r>
              <a:rPr lang="pt-BR" dirty="0" smtClean="0"/>
              <a:t> R + 2∆V )</a:t>
            </a:r>
            <a:endParaRPr lang="es-ES" dirty="0" smtClean="0"/>
          </a:p>
          <a:p>
            <a:pPr fontAlgn="auto">
              <a:spcAft>
                <a:spcPts val="0"/>
              </a:spcAft>
              <a:buFont typeface="Arial" pitchFamily="34" charset="0"/>
              <a:buChar char="•"/>
              <a:defRPr/>
            </a:pPr>
            <a:r>
              <a:rPr lang="es-ES" dirty="0" smtClean="0"/>
              <a:t>Calcular E = </a:t>
            </a:r>
            <a:r>
              <a:rPr lang="es-ES" dirty="0" err="1" smtClean="0"/>
              <a:t>V</a:t>
            </a:r>
            <a:r>
              <a:rPr lang="es-ES" baseline="-25000" dirty="0" err="1" smtClean="0"/>
              <a:t>b</a:t>
            </a:r>
            <a:r>
              <a:rPr lang="es-ES" dirty="0" smtClean="0"/>
              <a:t> – AB = PB</a:t>
            </a:r>
          </a:p>
          <a:p>
            <a:pPr fontAlgn="auto">
              <a:spcAft>
                <a:spcPts val="0"/>
              </a:spcAft>
              <a:buFont typeface="Arial" pitchFamily="34" charset="0"/>
              <a:buChar char="•"/>
              <a:defRPr/>
            </a:pPr>
            <a:r>
              <a:rPr lang="es-ES" dirty="0" smtClean="0"/>
              <a:t>Determinar </a:t>
            </a:r>
            <a:r>
              <a:rPr lang="es-ES" dirty="0" err="1" smtClean="0"/>
              <a:t>n</a:t>
            </a:r>
            <a:r>
              <a:rPr lang="es-ES" baseline="-25000" dirty="0" err="1" smtClean="0"/>
              <a:t>c</a:t>
            </a:r>
            <a:r>
              <a:rPr lang="es-ES" dirty="0" smtClean="0"/>
              <a:t> = n</a:t>
            </a:r>
            <a:r>
              <a:rPr lang="es-ES" baseline="-25000" dirty="0" smtClean="0"/>
              <a:t>o</a:t>
            </a:r>
            <a:r>
              <a:rPr lang="es-ES" dirty="0" smtClean="0"/>
              <a:t>*(BP/PF)</a:t>
            </a:r>
          </a:p>
          <a:p>
            <a:pPr fontAlgn="auto">
              <a:spcAft>
                <a:spcPts val="0"/>
              </a:spcAft>
              <a:buFont typeface="Arial" pitchFamily="34" charset="0"/>
              <a:buChar char="•"/>
              <a:defRPr/>
            </a:pPr>
            <a:r>
              <a:rPr lang="es-ES" dirty="0" smtClean="0"/>
              <a:t>Suponer que  M</a:t>
            </a:r>
            <a:r>
              <a:rPr lang="es-ES" baseline="-25000" dirty="0" smtClean="0"/>
              <a:t>d</a:t>
            </a:r>
            <a:r>
              <a:rPr lang="es-ES" dirty="0" smtClean="0"/>
              <a:t>’ es proporcional a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Suponer un nuevo valor de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pt-BR" dirty="0" smtClean="0"/>
              <a:t>Repetir </a:t>
            </a:r>
            <a:r>
              <a:rPr lang="pt-BR" dirty="0" err="1" smtClean="0"/>
              <a:t>pasos</a:t>
            </a:r>
            <a:r>
              <a:rPr lang="pt-BR" dirty="0" smtClean="0"/>
              <a:t> 4 a 9</a:t>
            </a:r>
            <a:endParaRPr lang="es-ES" dirty="0" smtClean="0"/>
          </a:p>
          <a:p>
            <a:pPr fontAlgn="auto">
              <a:spcAft>
                <a:spcPts val="0"/>
              </a:spcAft>
              <a:buFont typeface="Arial" pitchFamily="34" charset="0"/>
              <a:buChar char="•"/>
              <a:defRPr/>
            </a:pPr>
            <a:r>
              <a:rPr lang="pt-BR" dirty="0" err="1" smtClean="0"/>
              <a:t>Graficar</a:t>
            </a:r>
            <a:r>
              <a:rPr lang="pt-BR" dirty="0" smtClean="0"/>
              <a:t> n vs. I</a:t>
            </a:r>
            <a:r>
              <a:rPr lang="pt-BR" baseline="-25000" dirty="0" smtClean="0"/>
              <a:t>i</a:t>
            </a:r>
            <a:endParaRPr lang="es-ES" dirty="0" smtClean="0"/>
          </a:p>
        </p:txBody>
      </p:sp>
      <p:pic>
        <p:nvPicPr>
          <p:cNvPr id="22532"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pt-BR" smtClean="0"/>
              <a:t>Método alternativo</a:t>
            </a:r>
            <a:endParaRPr lang="es-ES" smtClean="0"/>
          </a:p>
        </p:txBody>
      </p:sp>
      <p:sp>
        <p:nvSpPr>
          <p:cNvPr id="3" name="2 Marcador de contenido"/>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s-ES" dirty="0" smtClean="0"/>
              <a:t>Graficar la curva de vacío OA’B(ordenada C</a:t>
            </a:r>
            <a:r>
              <a:rPr lang="es-ES" baseline="-25000" dirty="0" smtClean="0"/>
              <a:t>1</a:t>
            </a:r>
            <a:r>
              <a:rPr lang="es-ES" dirty="0" smtClean="0"/>
              <a:t>Φ y abscisa </a:t>
            </a:r>
            <a:r>
              <a:rPr lang="es-ES" dirty="0" err="1" smtClean="0"/>
              <a:t>I</a:t>
            </a:r>
            <a:r>
              <a:rPr lang="es-ES" baseline="-25000" dirty="0" err="1" smtClean="0"/>
              <a:t>f</a:t>
            </a:r>
            <a:r>
              <a:rPr lang="es-ES" dirty="0" smtClean="0"/>
              <a:t>).</a:t>
            </a:r>
          </a:p>
          <a:p>
            <a:pPr fontAlgn="auto">
              <a:spcAft>
                <a:spcPts val="0"/>
              </a:spcAft>
              <a:buFont typeface="Arial" pitchFamily="34" charset="0"/>
              <a:buChar char="•"/>
              <a:defRPr/>
            </a:pPr>
            <a:r>
              <a:rPr lang="es-ES" dirty="0" smtClean="0"/>
              <a:t>Suponer una corriente de excitación constante OP.</a:t>
            </a:r>
          </a:p>
          <a:p>
            <a:pPr fontAlgn="auto">
              <a:spcAft>
                <a:spcPts val="0"/>
              </a:spcAft>
              <a:buFont typeface="Arial" pitchFamily="34" charset="0"/>
              <a:buChar char="•"/>
              <a:defRPr/>
            </a:pPr>
            <a:r>
              <a:rPr lang="es-ES" dirty="0" smtClean="0"/>
              <a:t>Se tiene que en vacío C</a:t>
            </a:r>
            <a:r>
              <a:rPr lang="es-ES" baseline="-25000" dirty="0" smtClean="0"/>
              <a:t>1</a:t>
            </a:r>
            <a:r>
              <a:rPr lang="es-ES" dirty="0" smtClean="0"/>
              <a:t>Φ=PB</a:t>
            </a:r>
          </a:p>
          <a:p>
            <a:pPr fontAlgn="auto">
              <a:spcAft>
                <a:spcPts val="0"/>
              </a:spcAft>
              <a:buFont typeface="Arial" pitchFamily="34" charset="0"/>
              <a:buChar char="•"/>
              <a:defRPr/>
            </a:pPr>
            <a:r>
              <a:rPr lang="es-ES" dirty="0" smtClean="0"/>
              <a:t>Suponer una corriente </a:t>
            </a:r>
            <a:r>
              <a:rPr lang="es-ES" dirty="0" err="1" smtClean="0"/>
              <a:t>I</a:t>
            </a:r>
            <a:r>
              <a:rPr lang="es-ES" baseline="-25000" dirty="0" err="1" smtClean="0"/>
              <a:t>i</a:t>
            </a:r>
            <a:r>
              <a:rPr lang="es-ES" dirty="0" smtClean="0"/>
              <a:t> </a:t>
            </a:r>
          </a:p>
          <a:p>
            <a:pPr fontAlgn="auto">
              <a:spcAft>
                <a:spcPts val="0"/>
              </a:spcAft>
              <a:buFont typeface="Arial" pitchFamily="34" charset="0"/>
              <a:buChar char="•"/>
              <a:defRPr/>
            </a:pPr>
            <a:r>
              <a:rPr lang="es-ES" dirty="0" smtClean="0"/>
              <a:t>Calcular M</a:t>
            </a:r>
            <a:r>
              <a:rPr lang="es-ES" baseline="-25000" dirty="0" smtClean="0"/>
              <a:t>d</a:t>
            </a:r>
            <a:r>
              <a:rPr lang="es-ES" dirty="0" smtClean="0"/>
              <a:t>’=AP</a:t>
            </a:r>
          </a:p>
          <a:p>
            <a:pPr fontAlgn="auto">
              <a:spcAft>
                <a:spcPts val="0"/>
              </a:spcAft>
              <a:buFont typeface="Arial" pitchFamily="34" charset="0"/>
              <a:buChar char="•"/>
              <a:defRPr/>
            </a:pPr>
            <a:r>
              <a:rPr lang="es-ES" dirty="0" smtClean="0"/>
              <a:t>Determinar la excitación efectiva OA=OP-AP</a:t>
            </a:r>
          </a:p>
          <a:p>
            <a:pPr fontAlgn="auto">
              <a:spcAft>
                <a:spcPts val="0"/>
              </a:spcAft>
              <a:buFont typeface="Arial" pitchFamily="34" charset="0"/>
              <a:buChar char="•"/>
              <a:defRPr/>
            </a:pPr>
            <a:r>
              <a:rPr lang="es-ES" dirty="0" smtClean="0"/>
              <a:t>Con OA se determina C</a:t>
            </a:r>
            <a:r>
              <a:rPr lang="es-ES" baseline="-25000" dirty="0" smtClean="0"/>
              <a:t>1</a:t>
            </a:r>
            <a:r>
              <a:rPr lang="es-ES" dirty="0" smtClean="0"/>
              <a:t>Φ=AA’</a:t>
            </a:r>
          </a:p>
          <a:p>
            <a:pPr fontAlgn="auto">
              <a:spcAft>
                <a:spcPts val="0"/>
              </a:spcAft>
              <a:buFont typeface="Arial" pitchFamily="34" charset="0"/>
              <a:buChar char="•"/>
              <a:defRPr/>
            </a:pPr>
            <a:r>
              <a:rPr lang="pt-BR" dirty="0" smtClean="0"/>
              <a:t>Calcular  AB = ( </a:t>
            </a:r>
            <a:r>
              <a:rPr lang="es-MX" dirty="0" smtClean="0"/>
              <a:t>Σ</a:t>
            </a:r>
            <a:r>
              <a:rPr lang="pt-BR" dirty="0" smtClean="0"/>
              <a:t> I</a:t>
            </a:r>
            <a:r>
              <a:rPr lang="pt-BR" baseline="-25000" dirty="0" smtClean="0"/>
              <a:t>i</a:t>
            </a:r>
            <a:r>
              <a:rPr lang="pt-BR" dirty="0" smtClean="0"/>
              <a:t> R + 2∆V )</a:t>
            </a:r>
            <a:endParaRPr lang="es-ES" dirty="0" smtClean="0"/>
          </a:p>
          <a:p>
            <a:pPr fontAlgn="auto">
              <a:spcAft>
                <a:spcPts val="0"/>
              </a:spcAft>
              <a:buFont typeface="Arial" pitchFamily="34" charset="0"/>
              <a:buChar char="•"/>
              <a:defRPr/>
            </a:pPr>
            <a:r>
              <a:rPr lang="es-ES" dirty="0" smtClean="0"/>
              <a:t>Calcular E = </a:t>
            </a:r>
            <a:r>
              <a:rPr lang="es-ES" dirty="0" err="1" smtClean="0"/>
              <a:t>V</a:t>
            </a:r>
            <a:r>
              <a:rPr lang="es-ES" baseline="-25000" dirty="0" err="1" smtClean="0"/>
              <a:t>b</a:t>
            </a:r>
            <a:r>
              <a:rPr lang="es-ES" dirty="0" smtClean="0"/>
              <a:t> – AB = PB</a:t>
            </a:r>
          </a:p>
          <a:p>
            <a:pPr fontAlgn="auto">
              <a:spcAft>
                <a:spcPts val="0"/>
              </a:spcAft>
              <a:buFont typeface="Arial" pitchFamily="34" charset="0"/>
              <a:buChar char="•"/>
              <a:defRPr/>
            </a:pPr>
            <a:r>
              <a:rPr lang="es-ES" dirty="0" smtClean="0"/>
              <a:t>Determinar </a:t>
            </a:r>
            <a:r>
              <a:rPr lang="es-ES" dirty="0" err="1" smtClean="0"/>
              <a:t>n</a:t>
            </a:r>
            <a:r>
              <a:rPr lang="es-ES" baseline="-25000" dirty="0" err="1" smtClean="0"/>
              <a:t>c</a:t>
            </a:r>
            <a:r>
              <a:rPr lang="es-ES" dirty="0" smtClean="0"/>
              <a:t> = E/ C</a:t>
            </a:r>
            <a:r>
              <a:rPr lang="es-ES" baseline="-25000" dirty="0" smtClean="0"/>
              <a:t>1</a:t>
            </a:r>
            <a:r>
              <a:rPr lang="es-ES" dirty="0" smtClean="0"/>
              <a:t>Φ</a:t>
            </a:r>
          </a:p>
          <a:p>
            <a:pPr fontAlgn="auto">
              <a:spcAft>
                <a:spcPts val="0"/>
              </a:spcAft>
              <a:buFont typeface="Arial" pitchFamily="34" charset="0"/>
              <a:buChar char="•"/>
              <a:defRPr/>
            </a:pPr>
            <a:r>
              <a:rPr lang="es-ES" dirty="0" smtClean="0"/>
              <a:t>Suponer que  M</a:t>
            </a:r>
            <a:r>
              <a:rPr lang="es-ES" baseline="-25000" dirty="0" smtClean="0"/>
              <a:t>d</a:t>
            </a:r>
            <a:r>
              <a:rPr lang="es-ES" dirty="0" smtClean="0"/>
              <a:t>’ es proporcional a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Suponer un nuevo valor de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r>
              <a:rPr lang="es-ES" dirty="0" smtClean="0"/>
              <a:t>Repetir pasos 4 a 10</a:t>
            </a:r>
          </a:p>
          <a:p>
            <a:pPr fontAlgn="auto">
              <a:spcAft>
                <a:spcPts val="0"/>
              </a:spcAft>
              <a:buFont typeface="Arial" pitchFamily="34" charset="0"/>
              <a:buChar char="•"/>
              <a:defRPr/>
            </a:pPr>
            <a:r>
              <a:rPr lang="es-ES" dirty="0" smtClean="0"/>
              <a:t>Graficar n vs. </a:t>
            </a:r>
            <a:r>
              <a:rPr lang="es-ES" dirty="0" err="1" smtClean="0"/>
              <a:t>I</a:t>
            </a:r>
            <a:r>
              <a:rPr lang="es-ES" baseline="-25000" dirty="0" err="1" smtClean="0"/>
              <a:t>i</a:t>
            </a:r>
            <a:endParaRPr lang="es-ES" dirty="0" smtClean="0"/>
          </a:p>
          <a:p>
            <a:pPr fontAlgn="auto">
              <a:spcAft>
                <a:spcPts val="0"/>
              </a:spcAft>
              <a:buFont typeface="Arial" pitchFamily="34" charset="0"/>
              <a:buChar char="•"/>
              <a:defRPr/>
            </a:pPr>
            <a:endParaRPr lang="es-ES" dirty="0" smtClean="0"/>
          </a:p>
        </p:txBody>
      </p:sp>
      <p:pic>
        <p:nvPicPr>
          <p:cNvPr id="23556"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p:cNvGrpSpPr>
            <a:grpSpLocks noChangeAspect="1"/>
          </p:cNvGrpSpPr>
          <p:nvPr/>
        </p:nvGrpSpPr>
        <p:grpSpPr bwMode="auto">
          <a:xfrm>
            <a:off x="571500" y="1428750"/>
            <a:ext cx="8099425" cy="3654425"/>
            <a:chOff x="1671" y="1792"/>
            <a:chExt cx="15015" cy="5834"/>
          </a:xfrm>
        </p:grpSpPr>
        <p:sp>
          <p:nvSpPr>
            <p:cNvPr id="1030" name="AutoShape 3"/>
            <p:cNvSpPr>
              <a:spLocks noChangeAspect="1" noChangeArrowheads="1"/>
            </p:cNvSpPr>
            <p:nvPr/>
          </p:nvSpPr>
          <p:spPr bwMode="auto">
            <a:xfrm>
              <a:off x="1671" y="1792"/>
              <a:ext cx="15015" cy="5834"/>
            </a:xfrm>
            <a:prstGeom prst="rect">
              <a:avLst/>
            </a:prstGeom>
            <a:noFill/>
            <a:ln w="9525">
              <a:noFill/>
              <a:miter lim="800000"/>
              <a:headEnd/>
              <a:tailEnd/>
            </a:ln>
          </p:spPr>
          <p:txBody>
            <a:bodyPr/>
            <a:lstStyle/>
            <a:p>
              <a:endParaRPr lang="es-ES">
                <a:latin typeface="Calibri" pitchFamily="34" charset="0"/>
              </a:endParaRPr>
            </a:p>
          </p:txBody>
        </p:sp>
        <p:sp>
          <p:nvSpPr>
            <p:cNvPr id="1031" name="Line 4"/>
            <p:cNvSpPr>
              <a:spLocks noChangeShapeType="1"/>
            </p:cNvSpPr>
            <p:nvPr/>
          </p:nvSpPr>
          <p:spPr bwMode="auto">
            <a:xfrm>
              <a:off x="2207" y="5492"/>
              <a:ext cx="1139"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2" name="Line 5"/>
            <p:cNvSpPr>
              <a:spLocks noChangeShapeType="1"/>
            </p:cNvSpPr>
            <p:nvPr/>
          </p:nvSpPr>
          <p:spPr bwMode="auto">
            <a:xfrm>
              <a:off x="3346" y="549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3" name="Line 6"/>
            <p:cNvSpPr>
              <a:spLocks noChangeShapeType="1"/>
            </p:cNvSpPr>
            <p:nvPr/>
          </p:nvSpPr>
          <p:spPr bwMode="auto">
            <a:xfrm flipH="1">
              <a:off x="3217" y="5852"/>
              <a:ext cx="129"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4" name="Line 7"/>
            <p:cNvSpPr>
              <a:spLocks noChangeShapeType="1"/>
            </p:cNvSpPr>
            <p:nvPr/>
          </p:nvSpPr>
          <p:spPr bwMode="auto">
            <a:xfrm>
              <a:off x="3217" y="585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5" name="Line 8"/>
            <p:cNvSpPr>
              <a:spLocks noChangeShapeType="1"/>
            </p:cNvSpPr>
            <p:nvPr/>
          </p:nvSpPr>
          <p:spPr bwMode="auto">
            <a:xfrm flipV="1">
              <a:off x="3471" y="585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6" name="Line 9"/>
            <p:cNvSpPr>
              <a:spLocks noChangeShapeType="1"/>
            </p:cNvSpPr>
            <p:nvPr/>
          </p:nvSpPr>
          <p:spPr bwMode="auto">
            <a:xfrm flipH="1">
              <a:off x="3597" y="5852"/>
              <a:ext cx="12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7" name="Line 10"/>
            <p:cNvSpPr>
              <a:spLocks noChangeShapeType="1"/>
            </p:cNvSpPr>
            <p:nvPr/>
          </p:nvSpPr>
          <p:spPr bwMode="auto">
            <a:xfrm flipV="1">
              <a:off x="3597" y="549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8" name="Line 11"/>
            <p:cNvSpPr>
              <a:spLocks noChangeShapeType="1"/>
            </p:cNvSpPr>
            <p:nvPr/>
          </p:nvSpPr>
          <p:spPr bwMode="auto">
            <a:xfrm flipV="1">
              <a:off x="3597" y="513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39" name="Line 12"/>
            <p:cNvSpPr>
              <a:spLocks noChangeShapeType="1"/>
            </p:cNvSpPr>
            <p:nvPr/>
          </p:nvSpPr>
          <p:spPr bwMode="auto">
            <a:xfrm>
              <a:off x="3597" y="5132"/>
              <a:ext cx="631"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0" name="Line 13"/>
            <p:cNvSpPr>
              <a:spLocks noChangeShapeType="1"/>
            </p:cNvSpPr>
            <p:nvPr/>
          </p:nvSpPr>
          <p:spPr bwMode="auto">
            <a:xfrm>
              <a:off x="4228" y="513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1" name="Line 14"/>
            <p:cNvSpPr>
              <a:spLocks noChangeShapeType="1"/>
            </p:cNvSpPr>
            <p:nvPr/>
          </p:nvSpPr>
          <p:spPr bwMode="auto">
            <a:xfrm flipH="1">
              <a:off x="4102" y="5492"/>
              <a:ext cx="126"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2" name="Line 15"/>
            <p:cNvSpPr>
              <a:spLocks noChangeShapeType="1"/>
            </p:cNvSpPr>
            <p:nvPr/>
          </p:nvSpPr>
          <p:spPr bwMode="auto">
            <a:xfrm>
              <a:off x="4102" y="549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3" name="Line 16"/>
            <p:cNvSpPr>
              <a:spLocks noChangeShapeType="1"/>
            </p:cNvSpPr>
            <p:nvPr/>
          </p:nvSpPr>
          <p:spPr bwMode="auto">
            <a:xfrm flipV="1">
              <a:off x="4356" y="549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4" name="Line 17"/>
            <p:cNvSpPr>
              <a:spLocks noChangeShapeType="1"/>
            </p:cNvSpPr>
            <p:nvPr/>
          </p:nvSpPr>
          <p:spPr bwMode="auto">
            <a:xfrm flipH="1">
              <a:off x="4481" y="5492"/>
              <a:ext cx="129"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5" name="Line 18"/>
            <p:cNvSpPr>
              <a:spLocks noChangeShapeType="1"/>
            </p:cNvSpPr>
            <p:nvPr/>
          </p:nvSpPr>
          <p:spPr bwMode="auto">
            <a:xfrm flipV="1">
              <a:off x="4481" y="513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6" name="Line 19"/>
            <p:cNvSpPr>
              <a:spLocks noChangeShapeType="1"/>
            </p:cNvSpPr>
            <p:nvPr/>
          </p:nvSpPr>
          <p:spPr bwMode="auto">
            <a:xfrm flipV="1">
              <a:off x="4481" y="4892"/>
              <a:ext cx="0"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7" name="Line 20"/>
            <p:cNvSpPr>
              <a:spLocks noChangeShapeType="1"/>
            </p:cNvSpPr>
            <p:nvPr/>
          </p:nvSpPr>
          <p:spPr bwMode="auto">
            <a:xfrm>
              <a:off x="4481" y="4892"/>
              <a:ext cx="380"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8" name="Line 21"/>
            <p:cNvSpPr>
              <a:spLocks noChangeShapeType="1"/>
            </p:cNvSpPr>
            <p:nvPr/>
          </p:nvSpPr>
          <p:spPr bwMode="auto">
            <a:xfrm>
              <a:off x="4988" y="489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49" name="Line 22"/>
            <p:cNvSpPr>
              <a:spLocks noChangeShapeType="1"/>
            </p:cNvSpPr>
            <p:nvPr/>
          </p:nvSpPr>
          <p:spPr bwMode="auto">
            <a:xfrm flipH="1">
              <a:off x="4861" y="5252"/>
              <a:ext cx="12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0" name="Line 23"/>
            <p:cNvSpPr>
              <a:spLocks noChangeShapeType="1"/>
            </p:cNvSpPr>
            <p:nvPr/>
          </p:nvSpPr>
          <p:spPr bwMode="auto">
            <a:xfrm>
              <a:off x="4861" y="5252"/>
              <a:ext cx="252"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1" name="Line 24"/>
            <p:cNvSpPr>
              <a:spLocks noChangeShapeType="1"/>
            </p:cNvSpPr>
            <p:nvPr/>
          </p:nvSpPr>
          <p:spPr bwMode="auto">
            <a:xfrm flipV="1">
              <a:off x="5113" y="525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2" name="Line 25"/>
            <p:cNvSpPr>
              <a:spLocks noChangeShapeType="1"/>
            </p:cNvSpPr>
            <p:nvPr/>
          </p:nvSpPr>
          <p:spPr bwMode="auto">
            <a:xfrm flipH="1">
              <a:off x="5241" y="525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3" name="Line 26"/>
            <p:cNvSpPr>
              <a:spLocks noChangeShapeType="1"/>
            </p:cNvSpPr>
            <p:nvPr/>
          </p:nvSpPr>
          <p:spPr bwMode="auto">
            <a:xfrm flipV="1">
              <a:off x="5241" y="489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4" name="Line 27"/>
            <p:cNvSpPr>
              <a:spLocks noChangeShapeType="1"/>
            </p:cNvSpPr>
            <p:nvPr/>
          </p:nvSpPr>
          <p:spPr bwMode="auto">
            <a:xfrm>
              <a:off x="4861" y="4892"/>
              <a:ext cx="12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5" name="Line 28"/>
            <p:cNvSpPr>
              <a:spLocks noChangeShapeType="1"/>
            </p:cNvSpPr>
            <p:nvPr/>
          </p:nvSpPr>
          <p:spPr bwMode="auto">
            <a:xfrm flipV="1">
              <a:off x="5241" y="4412"/>
              <a:ext cx="0" cy="48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6" name="Line 29"/>
            <p:cNvSpPr>
              <a:spLocks noChangeShapeType="1"/>
            </p:cNvSpPr>
            <p:nvPr/>
          </p:nvSpPr>
          <p:spPr bwMode="auto">
            <a:xfrm>
              <a:off x="5241" y="4412"/>
              <a:ext cx="632"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7" name="Line 30"/>
            <p:cNvSpPr>
              <a:spLocks noChangeShapeType="1"/>
            </p:cNvSpPr>
            <p:nvPr/>
          </p:nvSpPr>
          <p:spPr bwMode="auto">
            <a:xfrm>
              <a:off x="5873" y="441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8" name="Line 31"/>
            <p:cNvSpPr>
              <a:spLocks noChangeShapeType="1"/>
            </p:cNvSpPr>
            <p:nvPr/>
          </p:nvSpPr>
          <p:spPr bwMode="auto">
            <a:xfrm flipH="1">
              <a:off x="5745" y="4772"/>
              <a:ext cx="128"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59" name="Line 32"/>
            <p:cNvSpPr>
              <a:spLocks noChangeShapeType="1"/>
            </p:cNvSpPr>
            <p:nvPr/>
          </p:nvSpPr>
          <p:spPr bwMode="auto">
            <a:xfrm>
              <a:off x="5745" y="477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0" name="Line 33"/>
            <p:cNvSpPr>
              <a:spLocks noChangeShapeType="1"/>
            </p:cNvSpPr>
            <p:nvPr/>
          </p:nvSpPr>
          <p:spPr bwMode="auto">
            <a:xfrm flipV="1">
              <a:off x="5999" y="477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1" name="Line 34"/>
            <p:cNvSpPr>
              <a:spLocks noChangeShapeType="1"/>
            </p:cNvSpPr>
            <p:nvPr/>
          </p:nvSpPr>
          <p:spPr bwMode="auto">
            <a:xfrm flipH="1">
              <a:off x="6125" y="4772"/>
              <a:ext cx="12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2" name="Line 35"/>
            <p:cNvSpPr>
              <a:spLocks noChangeShapeType="1"/>
            </p:cNvSpPr>
            <p:nvPr/>
          </p:nvSpPr>
          <p:spPr bwMode="auto">
            <a:xfrm flipV="1">
              <a:off x="6125" y="441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3" name="Line 36"/>
            <p:cNvSpPr>
              <a:spLocks noChangeShapeType="1"/>
            </p:cNvSpPr>
            <p:nvPr/>
          </p:nvSpPr>
          <p:spPr bwMode="auto">
            <a:xfrm>
              <a:off x="6125" y="4412"/>
              <a:ext cx="50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4" name="Line 37"/>
            <p:cNvSpPr>
              <a:spLocks noChangeShapeType="1"/>
            </p:cNvSpPr>
            <p:nvPr/>
          </p:nvSpPr>
          <p:spPr bwMode="auto">
            <a:xfrm flipV="1">
              <a:off x="6630" y="405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5" name="Line 38"/>
            <p:cNvSpPr>
              <a:spLocks noChangeShapeType="1"/>
            </p:cNvSpPr>
            <p:nvPr/>
          </p:nvSpPr>
          <p:spPr bwMode="auto">
            <a:xfrm>
              <a:off x="6630" y="4052"/>
              <a:ext cx="379"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6" name="Line 39"/>
            <p:cNvSpPr>
              <a:spLocks noChangeShapeType="1"/>
            </p:cNvSpPr>
            <p:nvPr/>
          </p:nvSpPr>
          <p:spPr bwMode="auto">
            <a:xfrm>
              <a:off x="7009" y="405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7" name="Line 40"/>
            <p:cNvSpPr>
              <a:spLocks noChangeShapeType="1"/>
            </p:cNvSpPr>
            <p:nvPr/>
          </p:nvSpPr>
          <p:spPr bwMode="auto">
            <a:xfrm flipH="1">
              <a:off x="6884" y="441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8" name="Line 41"/>
            <p:cNvSpPr>
              <a:spLocks noChangeShapeType="1"/>
            </p:cNvSpPr>
            <p:nvPr/>
          </p:nvSpPr>
          <p:spPr bwMode="auto">
            <a:xfrm>
              <a:off x="6884" y="441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69" name="Line 42"/>
            <p:cNvSpPr>
              <a:spLocks noChangeShapeType="1"/>
            </p:cNvSpPr>
            <p:nvPr/>
          </p:nvSpPr>
          <p:spPr bwMode="auto">
            <a:xfrm flipV="1">
              <a:off x="7137" y="4412"/>
              <a:ext cx="251"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0" name="Line 43"/>
            <p:cNvSpPr>
              <a:spLocks noChangeShapeType="1"/>
            </p:cNvSpPr>
            <p:nvPr/>
          </p:nvSpPr>
          <p:spPr bwMode="auto">
            <a:xfrm flipH="1">
              <a:off x="7262" y="4412"/>
              <a:ext cx="126"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1" name="Line 44"/>
            <p:cNvSpPr>
              <a:spLocks noChangeShapeType="1"/>
            </p:cNvSpPr>
            <p:nvPr/>
          </p:nvSpPr>
          <p:spPr bwMode="auto">
            <a:xfrm flipV="1">
              <a:off x="7262" y="405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2" name="Line 45"/>
            <p:cNvSpPr>
              <a:spLocks noChangeShapeType="1"/>
            </p:cNvSpPr>
            <p:nvPr/>
          </p:nvSpPr>
          <p:spPr bwMode="auto">
            <a:xfrm flipV="1">
              <a:off x="7262" y="3572"/>
              <a:ext cx="0" cy="48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3" name="Line 46"/>
            <p:cNvSpPr>
              <a:spLocks noChangeShapeType="1"/>
            </p:cNvSpPr>
            <p:nvPr/>
          </p:nvSpPr>
          <p:spPr bwMode="auto">
            <a:xfrm>
              <a:off x="7262" y="3572"/>
              <a:ext cx="50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4" name="Line 47"/>
            <p:cNvSpPr>
              <a:spLocks noChangeShapeType="1"/>
            </p:cNvSpPr>
            <p:nvPr/>
          </p:nvSpPr>
          <p:spPr bwMode="auto">
            <a:xfrm>
              <a:off x="7769" y="35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5" name="Line 48"/>
            <p:cNvSpPr>
              <a:spLocks noChangeShapeType="1"/>
            </p:cNvSpPr>
            <p:nvPr/>
          </p:nvSpPr>
          <p:spPr bwMode="auto">
            <a:xfrm flipH="1">
              <a:off x="7641" y="3932"/>
              <a:ext cx="128"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6" name="Line 49"/>
            <p:cNvSpPr>
              <a:spLocks noChangeShapeType="1"/>
            </p:cNvSpPr>
            <p:nvPr/>
          </p:nvSpPr>
          <p:spPr bwMode="auto">
            <a:xfrm>
              <a:off x="7641" y="393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7" name="Line 50"/>
            <p:cNvSpPr>
              <a:spLocks noChangeShapeType="1"/>
            </p:cNvSpPr>
            <p:nvPr/>
          </p:nvSpPr>
          <p:spPr bwMode="auto">
            <a:xfrm flipV="1">
              <a:off x="7894" y="393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8" name="Line 51"/>
            <p:cNvSpPr>
              <a:spLocks noChangeShapeType="1"/>
            </p:cNvSpPr>
            <p:nvPr/>
          </p:nvSpPr>
          <p:spPr bwMode="auto">
            <a:xfrm flipH="1">
              <a:off x="8020" y="3932"/>
              <a:ext cx="128"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79" name="Line 52"/>
            <p:cNvSpPr>
              <a:spLocks noChangeShapeType="1"/>
            </p:cNvSpPr>
            <p:nvPr/>
          </p:nvSpPr>
          <p:spPr bwMode="auto">
            <a:xfrm flipV="1">
              <a:off x="8020" y="35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0" name="Line 53"/>
            <p:cNvSpPr>
              <a:spLocks noChangeShapeType="1"/>
            </p:cNvSpPr>
            <p:nvPr/>
          </p:nvSpPr>
          <p:spPr bwMode="auto">
            <a:xfrm>
              <a:off x="8020" y="3572"/>
              <a:ext cx="1138"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1" name="Line 54"/>
            <p:cNvSpPr>
              <a:spLocks noChangeShapeType="1"/>
            </p:cNvSpPr>
            <p:nvPr/>
          </p:nvSpPr>
          <p:spPr bwMode="auto">
            <a:xfrm>
              <a:off x="9158" y="3572"/>
              <a:ext cx="632"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2" name="Line 55"/>
            <p:cNvSpPr>
              <a:spLocks noChangeShapeType="1"/>
            </p:cNvSpPr>
            <p:nvPr/>
          </p:nvSpPr>
          <p:spPr bwMode="auto">
            <a:xfrm>
              <a:off x="9790" y="35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3" name="Line 56"/>
            <p:cNvSpPr>
              <a:spLocks noChangeShapeType="1"/>
            </p:cNvSpPr>
            <p:nvPr/>
          </p:nvSpPr>
          <p:spPr bwMode="auto">
            <a:xfrm flipH="1">
              <a:off x="9665" y="393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4" name="Line 57"/>
            <p:cNvSpPr>
              <a:spLocks noChangeShapeType="1"/>
            </p:cNvSpPr>
            <p:nvPr/>
          </p:nvSpPr>
          <p:spPr bwMode="auto">
            <a:xfrm>
              <a:off x="9665" y="3932"/>
              <a:ext cx="251"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5" name="Line 58"/>
            <p:cNvSpPr>
              <a:spLocks noChangeShapeType="1"/>
            </p:cNvSpPr>
            <p:nvPr/>
          </p:nvSpPr>
          <p:spPr bwMode="auto">
            <a:xfrm flipV="1">
              <a:off x="9916" y="393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6" name="Line 59"/>
            <p:cNvSpPr>
              <a:spLocks noChangeShapeType="1"/>
            </p:cNvSpPr>
            <p:nvPr/>
          </p:nvSpPr>
          <p:spPr bwMode="auto">
            <a:xfrm flipH="1">
              <a:off x="10044" y="393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7" name="Line 60"/>
            <p:cNvSpPr>
              <a:spLocks noChangeShapeType="1"/>
            </p:cNvSpPr>
            <p:nvPr/>
          </p:nvSpPr>
          <p:spPr bwMode="auto">
            <a:xfrm flipV="1">
              <a:off x="10044" y="35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8" name="Line 61"/>
            <p:cNvSpPr>
              <a:spLocks noChangeShapeType="1"/>
            </p:cNvSpPr>
            <p:nvPr/>
          </p:nvSpPr>
          <p:spPr bwMode="auto">
            <a:xfrm flipV="1">
              <a:off x="10044" y="3332"/>
              <a:ext cx="0"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89" name="Line 62"/>
            <p:cNvSpPr>
              <a:spLocks noChangeShapeType="1"/>
            </p:cNvSpPr>
            <p:nvPr/>
          </p:nvSpPr>
          <p:spPr bwMode="auto">
            <a:xfrm>
              <a:off x="10044" y="3332"/>
              <a:ext cx="1010"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0" name="Line 63"/>
            <p:cNvSpPr>
              <a:spLocks noChangeShapeType="1"/>
            </p:cNvSpPr>
            <p:nvPr/>
          </p:nvSpPr>
          <p:spPr bwMode="auto">
            <a:xfrm>
              <a:off x="11054" y="333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1" name="Line 64"/>
            <p:cNvSpPr>
              <a:spLocks noChangeShapeType="1"/>
            </p:cNvSpPr>
            <p:nvPr/>
          </p:nvSpPr>
          <p:spPr bwMode="auto">
            <a:xfrm flipH="1">
              <a:off x="10929" y="369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2" name="Line 65"/>
            <p:cNvSpPr>
              <a:spLocks noChangeShapeType="1"/>
            </p:cNvSpPr>
            <p:nvPr/>
          </p:nvSpPr>
          <p:spPr bwMode="auto">
            <a:xfrm>
              <a:off x="10929" y="3692"/>
              <a:ext cx="251"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3" name="Line 66"/>
            <p:cNvSpPr>
              <a:spLocks noChangeShapeType="1"/>
            </p:cNvSpPr>
            <p:nvPr/>
          </p:nvSpPr>
          <p:spPr bwMode="auto">
            <a:xfrm flipV="1">
              <a:off x="11180" y="369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4" name="Line 67"/>
            <p:cNvSpPr>
              <a:spLocks noChangeShapeType="1"/>
            </p:cNvSpPr>
            <p:nvPr/>
          </p:nvSpPr>
          <p:spPr bwMode="auto">
            <a:xfrm flipH="1">
              <a:off x="11308" y="369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5" name="Line 68"/>
            <p:cNvSpPr>
              <a:spLocks noChangeShapeType="1"/>
            </p:cNvSpPr>
            <p:nvPr/>
          </p:nvSpPr>
          <p:spPr bwMode="auto">
            <a:xfrm flipV="1">
              <a:off x="11308" y="333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6" name="Line 69"/>
            <p:cNvSpPr>
              <a:spLocks noChangeShapeType="1"/>
            </p:cNvSpPr>
            <p:nvPr/>
          </p:nvSpPr>
          <p:spPr bwMode="auto">
            <a:xfrm flipV="1">
              <a:off x="11308" y="29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7" name="Line 70"/>
            <p:cNvSpPr>
              <a:spLocks noChangeShapeType="1"/>
            </p:cNvSpPr>
            <p:nvPr/>
          </p:nvSpPr>
          <p:spPr bwMode="auto">
            <a:xfrm>
              <a:off x="11308" y="2972"/>
              <a:ext cx="756"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8" name="Line 71"/>
            <p:cNvSpPr>
              <a:spLocks noChangeShapeType="1"/>
            </p:cNvSpPr>
            <p:nvPr/>
          </p:nvSpPr>
          <p:spPr bwMode="auto">
            <a:xfrm>
              <a:off x="12064" y="29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099" name="Line 72"/>
            <p:cNvSpPr>
              <a:spLocks noChangeShapeType="1"/>
            </p:cNvSpPr>
            <p:nvPr/>
          </p:nvSpPr>
          <p:spPr bwMode="auto">
            <a:xfrm flipH="1">
              <a:off x="11939" y="333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0" name="Line 73"/>
            <p:cNvSpPr>
              <a:spLocks noChangeShapeType="1"/>
            </p:cNvSpPr>
            <p:nvPr/>
          </p:nvSpPr>
          <p:spPr bwMode="auto">
            <a:xfrm>
              <a:off x="11939" y="3332"/>
              <a:ext cx="254"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1" name="Line 74"/>
            <p:cNvSpPr>
              <a:spLocks noChangeShapeType="1"/>
            </p:cNvSpPr>
            <p:nvPr/>
          </p:nvSpPr>
          <p:spPr bwMode="auto">
            <a:xfrm flipV="1">
              <a:off x="12193" y="3332"/>
              <a:ext cx="251"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2" name="Line 75"/>
            <p:cNvSpPr>
              <a:spLocks noChangeShapeType="1"/>
            </p:cNvSpPr>
            <p:nvPr/>
          </p:nvSpPr>
          <p:spPr bwMode="auto">
            <a:xfrm flipH="1">
              <a:off x="12318" y="3332"/>
              <a:ext cx="126"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3" name="Line 76"/>
            <p:cNvSpPr>
              <a:spLocks noChangeShapeType="1"/>
            </p:cNvSpPr>
            <p:nvPr/>
          </p:nvSpPr>
          <p:spPr bwMode="auto">
            <a:xfrm flipV="1">
              <a:off x="12318" y="297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4" name="Line 77"/>
            <p:cNvSpPr>
              <a:spLocks noChangeShapeType="1"/>
            </p:cNvSpPr>
            <p:nvPr/>
          </p:nvSpPr>
          <p:spPr bwMode="auto">
            <a:xfrm flipV="1">
              <a:off x="12318" y="261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5" name="Line 78"/>
            <p:cNvSpPr>
              <a:spLocks noChangeShapeType="1"/>
            </p:cNvSpPr>
            <p:nvPr/>
          </p:nvSpPr>
          <p:spPr bwMode="auto">
            <a:xfrm>
              <a:off x="12318" y="2612"/>
              <a:ext cx="631"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6" name="Line 79"/>
            <p:cNvSpPr>
              <a:spLocks noChangeShapeType="1"/>
            </p:cNvSpPr>
            <p:nvPr/>
          </p:nvSpPr>
          <p:spPr bwMode="auto">
            <a:xfrm>
              <a:off x="12949" y="261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7" name="Line 80"/>
            <p:cNvSpPr>
              <a:spLocks noChangeShapeType="1"/>
            </p:cNvSpPr>
            <p:nvPr/>
          </p:nvSpPr>
          <p:spPr bwMode="auto">
            <a:xfrm flipH="1">
              <a:off x="12824" y="297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8" name="Line 81"/>
            <p:cNvSpPr>
              <a:spLocks noChangeShapeType="1"/>
            </p:cNvSpPr>
            <p:nvPr/>
          </p:nvSpPr>
          <p:spPr bwMode="auto">
            <a:xfrm>
              <a:off x="12824" y="2972"/>
              <a:ext cx="251"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09" name="Line 82"/>
            <p:cNvSpPr>
              <a:spLocks noChangeShapeType="1"/>
            </p:cNvSpPr>
            <p:nvPr/>
          </p:nvSpPr>
          <p:spPr bwMode="auto">
            <a:xfrm flipV="1">
              <a:off x="13075" y="2972"/>
              <a:ext cx="253"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0" name="Line 83"/>
            <p:cNvSpPr>
              <a:spLocks noChangeShapeType="1"/>
            </p:cNvSpPr>
            <p:nvPr/>
          </p:nvSpPr>
          <p:spPr bwMode="auto">
            <a:xfrm flipH="1">
              <a:off x="13203" y="2972"/>
              <a:ext cx="12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1" name="Line 84"/>
            <p:cNvSpPr>
              <a:spLocks noChangeShapeType="1"/>
            </p:cNvSpPr>
            <p:nvPr/>
          </p:nvSpPr>
          <p:spPr bwMode="auto">
            <a:xfrm flipV="1">
              <a:off x="13203" y="2612"/>
              <a:ext cx="0"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2" name="Line 85"/>
            <p:cNvSpPr>
              <a:spLocks noChangeShapeType="1"/>
            </p:cNvSpPr>
            <p:nvPr/>
          </p:nvSpPr>
          <p:spPr bwMode="auto">
            <a:xfrm>
              <a:off x="13203" y="2612"/>
              <a:ext cx="885"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3" name="Line 86"/>
            <p:cNvSpPr>
              <a:spLocks noChangeShapeType="1"/>
            </p:cNvSpPr>
            <p:nvPr/>
          </p:nvSpPr>
          <p:spPr bwMode="auto">
            <a:xfrm>
              <a:off x="14088" y="2612"/>
              <a:ext cx="0"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4" name="Line 87"/>
            <p:cNvSpPr>
              <a:spLocks noChangeShapeType="1"/>
            </p:cNvSpPr>
            <p:nvPr/>
          </p:nvSpPr>
          <p:spPr bwMode="auto">
            <a:xfrm flipV="1">
              <a:off x="14088" y="2492"/>
              <a:ext cx="379" cy="36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5" name="Line 88"/>
            <p:cNvSpPr>
              <a:spLocks noChangeShapeType="1"/>
            </p:cNvSpPr>
            <p:nvPr/>
          </p:nvSpPr>
          <p:spPr bwMode="auto">
            <a:xfrm flipH="1" flipV="1">
              <a:off x="14088" y="2252"/>
              <a:ext cx="379" cy="2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6" name="Line 89"/>
            <p:cNvSpPr>
              <a:spLocks noChangeShapeType="1"/>
            </p:cNvSpPr>
            <p:nvPr/>
          </p:nvSpPr>
          <p:spPr bwMode="auto">
            <a:xfrm>
              <a:off x="14088" y="2252"/>
              <a:ext cx="0" cy="12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7" name="Line 90"/>
            <p:cNvSpPr>
              <a:spLocks noChangeShapeType="1"/>
            </p:cNvSpPr>
            <p:nvPr/>
          </p:nvSpPr>
          <p:spPr bwMode="auto">
            <a:xfrm flipH="1">
              <a:off x="2207" y="2372"/>
              <a:ext cx="11881"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8" name="Line 91"/>
            <p:cNvSpPr>
              <a:spLocks noChangeShapeType="1"/>
            </p:cNvSpPr>
            <p:nvPr/>
          </p:nvSpPr>
          <p:spPr bwMode="auto">
            <a:xfrm flipV="1">
              <a:off x="2207" y="4052"/>
              <a:ext cx="1010" cy="144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19" name="Line 92"/>
            <p:cNvSpPr>
              <a:spLocks noChangeShapeType="1"/>
            </p:cNvSpPr>
            <p:nvPr/>
          </p:nvSpPr>
          <p:spPr bwMode="auto">
            <a:xfrm>
              <a:off x="2207" y="2372"/>
              <a:ext cx="1010" cy="168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20" name="Rectangle 93"/>
            <p:cNvSpPr>
              <a:spLocks noChangeArrowheads="1"/>
            </p:cNvSpPr>
            <p:nvPr/>
          </p:nvSpPr>
          <p:spPr bwMode="auto">
            <a:xfrm>
              <a:off x="3444" y="5960"/>
              <a:ext cx="1713" cy="609"/>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Pérdidas del</a:t>
              </a:r>
            </a:p>
            <a:p>
              <a:pPr eaLnBrk="0" hangingPunct="0"/>
              <a:r>
                <a:rPr lang="es-ES_tradnl" sz="600">
                  <a:solidFill>
                    <a:srgbClr val="000000"/>
                  </a:solidFill>
                  <a:latin typeface="Times New Roman" pitchFamily="18" charset="0"/>
                </a:rPr>
                <a:t>campo derivación</a:t>
              </a:r>
              <a:endParaRPr lang="es-ES" sz="1000" b="1" u="sng">
                <a:latin typeface="Times New Roman" pitchFamily="18" charset="0"/>
              </a:endParaRPr>
            </a:p>
          </p:txBody>
        </p:sp>
        <p:sp>
          <p:nvSpPr>
            <p:cNvPr id="1121" name="Rectangle 94"/>
            <p:cNvSpPr>
              <a:spLocks noChangeArrowheads="1"/>
            </p:cNvSpPr>
            <p:nvPr/>
          </p:nvSpPr>
          <p:spPr bwMode="auto">
            <a:xfrm>
              <a:off x="4328" y="5598"/>
              <a:ext cx="3502"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Pérdidas del devanado de compensación</a:t>
              </a:r>
              <a:endParaRPr lang="es-ES" sz="1000" b="1" u="sng">
                <a:latin typeface="Times New Roman" pitchFamily="18" charset="0"/>
              </a:endParaRPr>
            </a:p>
          </p:txBody>
        </p:sp>
        <p:sp>
          <p:nvSpPr>
            <p:cNvPr id="1122" name="Rectangle 95"/>
            <p:cNvSpPr>
              <a:spLocks noChangeArrowheads="1"/>
            </p:cNvSpPr>
            <p:nvPr/>
          </p:nvSpPr>
          <p:spPr bwMode="auto">
            <a:xfrm>
              <a:off x="5088" y="5239"/>
              <a:ext cx="1982" cy="379"/>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 de interpolos</a:t>
              </a:r>
              <a:endParaRPr lang="es-ES" sz="1000" b="1" u="sng">
                <a:latin typeface="Times New Roman" pitchFamily="18" charset="0"/>
              </a:endParaRPr>
            </a:p>
          </p:txBody>
        </p:sp>
        <p:sp>
          <p:nvSpPr>
            <p:cNvPr id="1123" name="Rectangle 96"/>
            <p:cNvSpPr>
              <a:spLocks noChangeArrowheads="1"/>
            </p:cNvSpPr>
            <p:nvPr/>
          </p:nvSpPr>
          <p:spPr bwMode="auto">
            <a:xfrm>
              <a:off x="5972" y="4879"/>
              <a:ext cx="2198"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 del campo serie</a:t>
              </a:r>
              <a:endParaRPr lang="es-ES" sz="1000" b="1" u="sng">
                <a:latin typeface="Times New Roman" pitchFamily="18" charset="0"/>
              </a:endParaRPr>
            </a:p>
          </p:txBody>
        </p:sp>
        <p:sp>
          <p:nvSpPr>
            <p:cNvPr id="1124" name="Rectangle 97"/>
            <p:cNvSpPr>
              <a:spLocks noChangeArrowheads="1"/>
            </p:cNvSpPr>
            <p:nvPr/>
          </p:nvSpPr>
          <p:spPr bwMode="auto">
            <a:xfrm>
              <a:off x="7108" y="4520"/>
              <a:ext cx="2455" cy="379"/>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 contacto escobillas</a:t>
              </a:r>
              <a:endParaRPr lang="es-ES" sz="1000" b="1" u="sng">
                <a:latin typeface="Times New Roman" pitchFamily="18" charset="0"/>
              </a:endParaRPr>
            </a:p>
          </p:txBody>
        </p:sp>
        <p:sp>
          <p:nvSpPr>
            <p:cNvPr id="1125" name="Rectangle 98"/>
            <p:cNvSpPr>
              <a:spLocks noChangeArrowheads="1"/>
            </p:cNvSpPr>
            <p:nvPr/>
          </p:nvSpPr>
          <p:spPr bwMode="auto">
            <a:xfrm>
              <a:off x="7870" y="4038"/>
              <a:ext cx="978"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Pérdidas </a:t>
              </a:r>
              <a:endParaRPr lang="es-ES" sz="1000" b="1" u="sng">
                <a:latin typeface="Times New Roman" pitchFamily="18" charset="0"/>
              </a:endParaRPr>
            </a:p>
          </p:txBody>
        </p:sp>
        <p:graphicFrame>
          <p:nvGraphicFramePr>
            <p:cNvPr id="1026" name="Object 2"/>
            <p:cNvGraphicFramePr>
              <a:graphicFrameLocks/>
            </p:cNvGraphicFramePr>
            <p:nvPr/>
          </p:nvGraphicFramePr>
          <p:xfrm>
            <a:off x="8813" y="3986"/>
            <a:ext cx="341" cy="326"/>
          </p:xfrm>
          <a:graphic>
            <a:graphicData uri="http://schemas.openxmlformats.org/presentationml/2006/ole">
              <p:oleObj spid="_x0000_s1026" name="Ecuación" r:id="rId3" imgW="253800" imgH="241200" progId="Equation.3">
                <p:embed/>
              </p:oleObj>
            </a:graphicData>
          </a:graphic>
        </p:graphicFrame>
        <p:sp>
          <p:nvSpPr>
            <p:cNvPr id="1126" name="Rectangle 100"/>
            <p:cNvSpPr>
              <a:spLocks noChangeArrowheads="1"/>
            </p:cNvSpPr>
            <p:nvPr/>
          </p:nvSpPr>
          <p:spPr bwMode="auto">
            <a:xfrm>
              <a:off x="10143" y="4038"/>
              <a:ext cx="755"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 h+e</a:t>
              </a:r>
              <a:endParaRPr lang="es-ES" sz="1000" b="1" u="sng">
                <a:latin typeface="Times New Roman" pitchFamily="18" charset="0"/>
              </a:endParaRPr>
            </a:p>
          </p:txBody>
        </p:sp>
        <p:sp>
          <p:nvSpPr>
            <p:cNvPr id="1127" name="Rectangle 101"/>
            <p:cNvSpPr>
              <a:spLocks noChangeArrowheads="1"/>
            </p:cNvSpPr>
            <p:nvPr/>
          </p:nvSpPr>
          <p:spPr bwMode="auto">
            <a:xfrm>
              <a:off x="11155" y="3799"/>
              <a:ext cx="878" cy="379"/>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 fe rot</a:t>
              </a:r>
              <a:endParaRPr lang="es-ES" sz="1000" b="1" u="sng">
                <a:latin typeface="Times New Roman" pitchFamily="18" charset="0"/>
              </a:endParaRPr>
            </a:p>
          </p:txBody>
        </p:sp>
        <p:sp>
          <p:nvSpPr>
            <p:cNvPr id="1128" name="Rectangle 102"/>
            <p:cNvSpPr>
              <a:spLocks noChangeArrowheads="1"/>
            </p:cNvSpPr>
            <p:nvPr/>
          </p:nvSpPr>
          <p:spPr bwMode="auto">
            <a:xfrm>
              <a:off x="12291" y="3439"/>
              <a:ext cx="2280"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Pérdidas cargas parasitas</a:t>
              </a:r>
              <a:endParaRPr lang="es-ES" sz="1000" b="1" u="sng">
                <a:latin typeface="Times New Roman" pitchFamily="18" charset="0"/>
              </a:endParaRPr>
            </a:p>
          </p:txBody>
        </p:sp>
        <p:sp>
          <p:nvSpPr>
            <p:cNvPr id="1129" name="Rectangle 103"/>
            <p:cNvSpPr>
              <a:spLocks noChangeArrowheads="1"/>
            </p:cNvSpPr>
            <p:nvPr/>
          </p:nvSpPr>
          <p:spPr bwMode="auto">
            <a:xfrm>
              <a:off x="13175" y="3079"/>
              <a:ext cx="732"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 f+v</a:t>
              </a:r>
              <a:endParaRPr lang="es-ES" sz="1000" b="1" u="sng">
                <a:latin typeface="Times New Roman" pitchFamily="18" charset="0"/>
              </a:endParaRPr>
            </a:p>
          </p:txBody>
        </p:sp>
        <p:sp>
          <p:nvSpPr>
            <p:cNvPr id="1130" name="Rectangle 104"/>
            <p:cNvSpPr>
              <a:spLocks noChangeArrowheads="1"/>
            </p:cNvSpPr>
            <p:nvPr/>
          </p:nvSpPr>
          <p:spPr bwMode="auto">
            <a:xfrm>
              <a:off x="14438" y="2359"/>
              <a:ext cx="1728" cy="839"/>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Potencia de salida</a:t>
              </a:r>
            </a:p>
            <a:p>
              <a:pPr eaLnBrk="0" hangingPunct="0"/>
              <a:r>
                <a:rPr lang="es-ES_tradnl" sz="600">
                  <a:solidFill>
                    <a:srgbClr val="000000"/>
                  </a:solidFill>
                  <a:latin typeface="Times New Roman" pitchFamily="18" charset="0"/>
                </a:rPr>
                <a:t>pot. eje</a:t>
              </a:r>
            </a:p>
            <a:p>
              <a:pPr eaLnBrk="0" hangingPunct="0"/>
              <a:r>
                <a:rPr lang="es-ES_tradnl" sz="600">
                  <a:solidFill>
                    <a:srgbClr val="000000"/>
                  </a:solidFill>
                  <a:latin typeface="Times New Roman" pitchFamily="18" charset="0"/>
                </a:rPr>
                <a:t>pot. mecánica</a:t>
              </a:r>
              <a:endParaRPr lang="es-ES" sz="1000" b="1" u="sng">
                <a:latin typeface="Times New Roman" pitchFamily="18" charset="0"/>
              </a:endParaRPr>
            </a:p>
          </p:txBody>
        </p:sp>
        <p:sp>
          <p:nvSpPr>
            <p:cNvPr id="1131" name="Rectangle 105"/>
            <p:cNvSpPr>
              <a:spLocks noChangeArrowheads="1"/>
            </p:cNvSpPr>
            <p:nvPr/>
          </p:nvSpPr>
          <p:spPr bwMode="auto">
            <a:xfrm>
              <a:off x="7237" y="3079"/>
              <a:ext cx="2382" cy="380"/>
            </a:xfrm>
            <a:prstGeom prst="rect">
              <a:avLst/>
            </a:prstGeom>
            <a:noFill/>
            <a:ln w="9525">
              <a:noFill/>
              <a:miter lim="800000"/>
              <a:headEnd/>
              <a:tailEnd/>
            </a:ln>
          </p:spPr>
          <p:txBody>
            <a:bodyPr lIns="56683" tIns="28342" rIns="56683" bIns="28342"/>
            <a:lstStyle/>
            <a:p>
              <a:pPr eaLnBrk="0" hangingPunct="0"/>
              <a:r>
                <a:rPr lang="es-ES_tradnl" sz="600">
                  <a:solidFill>
                    <a:srgbClr val="000000"/>
                  </a:solidFill>
                  <a:latin typeface="Times New Roman" pitchFamily="18" charset="0"/>
                </a:rPr>
                <a:t>Potencia electromagnética</a:t>
              </a:r>
              <a:endParaRPr lang="es-ES" sz="1000" b="1" u="sng">
                <a:latin typeface="Times New Roman" pitchFamily="18" charset="0"/>
              </a:endParaRPr>
            </a:p>
          </p:txBody>
        </p:sp>
        <p:sp>
          <p:nvSpPr>
            <p:cNvPr id="1132" name="Line 106"/>
            <p:cNvSpPr>
              <a:spLocks noChangeShapeType="1"/>
            </p:cNvSpPr>
            <p:nvPr/>
          </p:nvSpPr>
          <p:spPr bwMode="auto">
            <a:xfrm>
              <a:off x="8273" y="2852"/>
              <a:ext cx="0" cy="240"/>
            </a:xfrm>
            <a:prstGeom prst="line">
              <a:avLst/>
            </a:prstGeom>
            <a:noFill/>
            <a:ln w="12700">
              <a:solidFill>
                <a:srgbClr val="000000"/>
              </a:solidFill>
              <a:round/>
              <a:headEnd type="stealth" w="med" len="med"/>
              <a:tailEnd type="none" w="sm" len="sm"/>
            </a:ln>
          </p:spPr>
          <p:txBody>
            <a:bodyPr wrap="none" anchor="ctr"/>
            <a:lstStyle/>
            <a:p>
              <a:endParaRPr lang="es-ES"/>
            </a:p>
          </p:txBody>
        </p:sp>
        <p:sp>
          <p:nvSpPr>
            <p:cNvPr id="1133" name="Line 107"/>
            <p:cNvSpPr>
              <a:spLocks noChangeShapeType="1"/>
            </p:cNvSpPr>
            <p:nvPr/>
          </p:nvSpPr>
          <p:spPr bwMode="auto">
            <a:xfrm>
              <a:off x="8273" y="3332"/>
              <a:ext cx="0" cy="24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34" name="Line 108"/>
            <p:cNvSpPr>
              <a:spLocks noChangeShapeType="1"/>
            </p:cNvSpPr>
            <p:nvPr/>
          </p:nvSpPr>
          <p:spPr bwMode="auto">
            <a:xfrm>
              <a:off x="4228" y="5972"/>
              <a:ext cx="5309"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35" name="Line 109"/>
            <p:cNvSpPr>
              <a:spLocks noChangeShapeType="1"/>
            </p:cNvSpPr>
            <p:nvPr/>
          </p:nvSpPr>
          <p:spPr bwMode="auto">
            <a:xfrm flipV="1">
              <a:off x="4228" y="585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36" name="Line 110"/>
            <p:cNvSpPr>
              <a:spLocks noChangeShapeType="1"/>
            </p:cNvSpPr>
            <p:nvPr/>
          </p:nvSpPr>
          <p:spPr bwMode="auto">
            <a:xfrm flipV="1">
              <a:off x="9537" y="585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4" name="Rectangle 111"/>
            <p:cNvSpPr>
              <a:spLocks noChangeArrowheads="1"/>
            </p:cNvSpPr>
            <p:nvPr/>
          </p:nvSpPr>
          <p:spPr bwMode="auto">
            <a:xfrm>
              <a:off x="5214" y="5961"/>
              <a:ext cx="2669" cy="378"/>
            </a:xfrm>
            <a:prstGeom prst="rect">
              <a:avLst/>
            </a:prstGeom>
            <a:noFill/>
            <a:ln w="9525">
              <a:noFill/>
              <a:miter lim="800000"/>
              <a:headEnd/>
              <a:tailEnd/>
            </a:ln>
            <a:effectLst/>
          </p:spPr>
          <p:txBody>
            <a:bodyPr lIns="56683" tIns="28342" rIns="56683" bIns="28342"/>
            <a:lstStyle/>
            <a:p>
              <a:pPr eaLnBrk="0" fontAlgn="auto" hangingPunct="0">
                <a:spcBef>
                  <a:spcPts val="0"/>
                </a:spcBef>
                <a:spcAft>
                  <a:spcPts val="0"/>
                </a:spcAft>
                <a:defRPr/>
              </a:pPr>
              <a:r>
                <a:rPr lang="es-ES_tradnl" sz="600">
                  <a:solidFill>
                    <a:srgbClr val="000000"/>
                  </a:solidFill>
                  <a:effectLst>
                    <a:outerShdw blurRad="38100" dist="38100" dir="2700000" algn="tl">
                      <a:srgbClr val="C0C0C0"/>
                    </a:outerShdw>
                  </a:effectLst>
                  <a:latin typeface="Times New Roman" pitchFamily="18" charset="0"/>
                </a:rPr>
                <a:t>Pérdidas del circuito inducido</a:t>
              </a:r>
              <a:endParaRPr lang="es-ES" sz="1000" b="1" u="sng">
                <a:latin typeface="Times New Roman" pitchFamily="18" charset="0"/>
              </a:endParaRPr>
            </a:p>
          </p:txBody>
        </p:sp>
        <p:sp>
          <p:nvSpPr>
            <p:cNvPr id="1138" name="Line 112"/>
            <p:cNvSpPr>
              <a:spLocks noChangeShapeType="1"/>
            </p:cNvSpPr>
            <p:nvPr/>
          </p:nvSpPr>
          <p:spPr bwMode="auto">
            <a:xfrm>
              <a:off x="3850" y="6812"/>
              <a:ext cx="631"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39" name="Line 113"/>
            <p:cNvSpPr>
              <a:spLocks noChangeShapeType="1"/>
            </p:cNvSpPr>
            <p:nvPr/>
          </p:nvSpPr>
          <p:spPr bwMode="auto">
            <a:xfrm flipV="1">
              <a:off x="3850" y="669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40" name="Line 114"/>
            <p:cNvSpPr>
              <a:spLocks noChangeShapeType="1"/>
            </p:cNvSpPr>
            <p:nvPr/>
          </p:nvSpPr>
          <p:spPr bwMode="auto">
            <a:xfrm flipV="1">
              <a:off x="4481" y="669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8" name="Rectangle 115"/>
            <p:cNvSpPr>
              <a:spLocks noChangeArrowheads="1"/>
            </p:cNvSpPr>
            <p:nvPr/>
          </p:nvSpPr>
          <p:spPr bwMode="auto">
            <a:xfrm>
              <a:off x="3572" y="6800"/>
              <a:ext cx="1068" cy="378"/>
            </a:xfrm>
            <a:prstGeom prst="rect">
              <a:avLst/>
            </a:prstGeom>
            <a:noFill/>
            <a:ln w="9525">
              <a:noFill/>
              <a:miter lim="800000"/>
              <a:headEnd/>
              <a:tailEnd/>
            </a:ln>
            <a:effectLst/>
          </p:spPr>
          <p:txBody>
            <a:bodyPr lIns="56683" tIns="28342" rIns="56683" bIns="28342"/>
            <a:lstStyle/>
            <a:p>
              <a:pPr eaLnBrk="0" fontAlgn="auto" hangingPunct="0">
                <a:spcBef>
                  <a:spcPts val="0"/>
                </a:spcBef>
                <a:spcAft>
                  <a:spcPts val="0"/>
                </a:spcAft>
                <a:defRPr/>
              </a:pPr>
              <a:r>
                <a:rPr lang="es-ES_tradnl" sz="600" b="1">
                  <a:solidFill>
                    <a:srgbClr val="000000"/>
                  </a:solidFill>
                  <a:effectLst>
                    <a:outerShdw blurRad="38100" dist="38100" dir="2700000" algn="tl">
                      <a:srgbClr val="C0C0C0"/>
                    </a:outerShdw>
                  </a:effectLst>
                  <a:latin typeface="Times New Roman" pitchFamily="18" charset="0"/>
                </a:rPr>
                <a:t>    </a:t>
              </a:r>
              <a:r>
                <a:rPr lang="es-ES_tradnl" sz="600">
                  <a:solidFill>
                    <a:srgbClr val="000000"/>
                  </a:solidFill>
                  <a:effectLst>
                    <a:outerShdw blurRad="38100" dist="38100" dir="2700000" algn="tl">
                      <a:srgbClr val="C0C0C0"/>
                    </a:outerShdw>
                  </a:effectLst>
                  <a:latin typeface="Times New Roman" pitchFamily="18" charset="0"/>
                </a:rPr>
                <a:t>1 - 5 %</a:t>
              </a:r>
              <a:endParaRPr lang="es-ES" sz="1000" b="1" u="sng">
                <a:latin typeface="Times New Roman" pitchFamily="18" charset="0"/>
              </a:endParaRPr>
            </a:p>
          </p:txBody>
        </p:sp>
        <p:sp>
          <p:nvSpPr>
            <p:cNvPr id="1142" name="Line 116"/>
            <p:cNvSpPr>
              <a:spLocks noChangeShapeType="1"/>
            </p:cNvSpPr>
            <p:nvPr/>
          </p:nvSpPr>
          <p:spPr bwMode="auto">
            <a:xfrm>
              <a:off x="9916" y="4652"/>
              <a:ext cx="3287" cy="0"/>
            </a:xfrm>
            <a:prstGeom prst="line">
              <a:avLst/>
            </a:prstGeom>
            <a:noFill/>
            <a:ln w="12700">
              <a:solidFill>
                <a:srgbClr val="000000"/>
              </a:solidFill>
              <a:round/>
              <a:headEnd type="none" w="sm" len="sm"/>
              <a:tailEnd type="none" w="sm" len="sm"/>
            </a:ln>
          </p:spPr>
          <p:txBody>
            <a:bodyPr wrap="none" anchor="ctr"/>
            <a:lstStyle/>
            <a:p>
              <a:endParaRPr lang="es-ES"/>
            </a:p>
          </p:txBody>
        </p:sp>
        <p:sp>
          <p:nvSpPr>
            <p:cNvPr id="1143" name="Line 117"/>
            <p:cNvSpPr>
              <a:spLocks noChangeShapeType="1"/>
            </p:cNvSpPr>
            <p:nvPr/>
          </p:nvSpPr>
          <p:spPr bwMode="auto">
            <a:xfrm flipV="1">
              <a:off x="9916" y="453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144" name="Line 118"/>
            <p:cNvSpPr>
              <a:spLocks noChangeShapeType="1"/>
            </p:cNvSpPr>
            <p:nvPr/>
          </p:nvSpPr>
          <p:spPr bwMode="auto">
            <a:xfrm flipV="1">
              <a:off x="13203" y="4532"/>
              <a:ext cx="0" cy="120"/>
            </a:xfrm>
            <a:prstGeom prst="line">
              <a:avLst/>
            </a:prstGeom>
            <a:noFill/>
            <a:ln w="12700">
              <a:solidFill>
                <a:srgbClr val="000000"/>
              </a:solidFill>
              <a:round/>
              <a:headEnd type="none" w="sm" len="sm"/>
              <a:tailEnd type="stealth" w="med" len="med"/>
            </a:ln>
          </p:spPr>
          <p:txBody>
            <a:bodyPr wrap="none" anchor="ctr"/>
            <a:lstStyle/>
            <a:p>
              <a:endParaRPr lang="es-ES"/>
            </a:p>
          </p:txBody>
        </p:sp>
        <p:sp>
          <p:nvSpPr>
            <p:cNvPr id="122" name="Rectangle 119"/>
            <p:cNvSpPr>
              <a:spLocks noChangeArrowheads="1"/>
            </p:cNvSpPr>
            <p:nvPr/>
          </p:nvSpPr>
          <p:spPr bwMode="auto">
            <a:xfrm>
              <a:off x="10144" y="4760"/>
              <a:ext cx="2713" cy="380"/>
            </a:xfrm>
            <a:prstGeom prst="rect">
              <a:avLst/>
            </a:prstGeom>
            <a:noFill/>
            <a:ln w="9525">
              <a:noFill/>
              <a:miter lim="800000"/>
              <a:headEnd/>
              <a:tailEnd/>
            </a:ln>
            <a:effectLst/>
          </p:spPr>
          <p:txBody>
            <a:bodyPr lIns="56683" tIns="28342" rIns="56683" bIns="28342"/>
            <a:lstStyle/>
            <a:p>
              <a:pPr eaLnBrk="0" fontAlgn="auto" hangingPunct="0">
                <a:spcBef>
                  <a:spcPts val="0"/>
                </a:spcBef>
                <a:spcAft>
                  <a:spcPts val="0"/>
                </a:spcAft>
                <a:defRPr/>
              </a:pPr>
              <a:r>
                <a:rPr lang="es-ES_tradnl" sz="600">
                  <a:solidFill>
                    <a:srgbClr val="000000"/>
                  </a:solidFill>
                  <a:effectLst>
                    <a:outerShdw blurRad="38100" dist="38100" dir="2700000" algn="tl">
                      <a:srgbClr val="C0C0C0"/>
                    </a:outerShdw>
                  </a:effectLst>
                  <a:latin typeface="Times New Roman" pitchFamily="18" charset="0"/>
                </a:rPr>
                <a:t>Pérdidas rotacionales 3 - 15 %</a:t>
              </a:r>
              <a:endParaRPr lang="es-ES" sz="1000" b="1" u="sng">
                <a:latin typeface="Times New Roman" pitchFamily="18" charset="0"/>
              </a:endParaRPr>
            </a:p>
          </p:txBody>
        </p:sp>
      </p:grpSp>
      <p:sp>
        <p:nvSpPr>
          <p:cNvPr id="1028" name="122 CuadroTexto"/>
          <p:cNvSpPr txBox="1">
            <a:spLocks noChangeArrowheads="1"/>
          </p:cNvSpPr>
          <p:nvPr/>
        </p:nvSpPr>
        <p:spPr bwMode="auto">
          <a:xfrm>
            <a:off x="714375" y="5357813"/>
            <a:ext cx="7858125" cy="369887"/>
          </a:xfrm>
          <a:prstGeom prst="rect">
            <a:avLst/>
          </a:prstGeom>
          <a:noFill/>
          <a:ln w="9525">
            <a:noFill/>
            <a:miter lim="800000"/>
            <a:headEnd/>
            <a:tailEnd/>
          </a:ln>
        </p:spPr>
        <p:txBody>
          <a:bodyPr>
            <a:spAutoFit/>
          </a:bodyPr>
          <a:lstStyle/>
          <a:p>
            <a:r>
              <a:rPr lang="es-EC">
                <a:latin typeface="Calibri" pitchFamily="34" charset="0"/>
              </a:rPr>
              <a:t>Para el Generador es el grafico invertido. (De derecha a izquireda)</a:t>
            </a:r>
            <a:endParaRPr lang="es-ES">
              <a:latin typeface="Calibri" pitchFamily="34" charset="0"/>
            </a:endParaRPr>
          </a:p>
        </p:txBody>
      </p:sp>
      <p:pic>
        <p:nvPicPr>
          <p:cNvPr id="1029" name="Picture 5" descr="275px-Quake1_logo"/>
          <p:cNvPicPr>
            <a:picLocks noChangeAspect="1" noChangeArrowheads="1"/>
          </p:cNvPicPr>
          <p:nvPr/>
        </p:nvPicPr>
        <p:blipFill>
          <a:blip r:embed="rId4"/>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642938"/>
            <a:ext cx="8329612" cy="1368425"/>
          </a:xfrm>
        </p:spPr>
        <p:txBody>
          <a:bodyPr rtlCol="0">
            <a:normAutofit fontScale="90000"/>
          </a:bodyPr>
          <a:lstStyle/>
          <a:p>
            <a:pPr fontAlgn="auto">
              <a:spcAft>
                <a:spcPts val="0"/>
              </a:spcAft>
              <a:defRPr/>
            </a:pPr>
            <a:r>
              <a:rPr lang="es-ES" b="1" dirty="0" smtClean="0"/>
              <a:t>POLARIDAD DE UN GENERADOR DE UN GENERADOR AUTOEXCITADO</a:t>
            </a:r>
            <a:r>
              <a:rPr lang="es-ES" dirty="0" smtClean="0"/>
              <a:t/>
            </a:r>
            <a:br>
              <a:rPr lang="es-ES" dirty="0" smtClean="0"/>
            </a:br>
            <a:endParaRPr lang="es-ES" dirty="0" smtClean="0"/>
          </a:p>
        </p:txBody>
      </p:sp>
      <p:sp>
        <p:nvSpPr>
          <p:cNvPr id="3" name="2 Marcador de contenido"/>
          <p:cNvSpPr>
            <a:spLocks noGrp="1"/>
          </p:cNvSpPr>
          <p:nvPr>
            <p:ph idx="1"/>
          </p:nvPr>
        </p:nvSpPr>
        <p:spPr>
          <a:xfrm>
            <a:off x="428625" y="1928813"/>
            <a:ext cx="8229600" cy="4525962"/>
          </a:xfrm>
        </p:spPr>
        <p:txBody>
          <a:bodyPr rtlCol="0">
            <a:normAutofit fontScale="85000" lnSpcReduction="10000"/>
          </a:bodyPr>
          <a:lstStyle/>
          <a:p>
            <a:pPr algn="just" fontAlgn="auto">
              <a:spcAft>
                <a:spcPts val="0"/>
              </a:spcAft>
              <a:buFont typeface="Arial" pitchFamily="34" charset="0"/>
              <a:buChar char="•"/>
              <a:defRPr/>
            </a:pPr>
            <a:r>
              <a:rPr lang="es-ES" dirty="0" smtClean="0"/>
              <a:t>Para que un generador </a:t>
            </a:r>
            <a:r>
              <a:rPr lang="es-ES" dirty="0" err="1" smtClean="0"/>
              <a:t>autoexcitado</a:t>
            </a:r>
            <a:r>
              <a:rPr lang="es-ES" dirty="0" smtClean="0"/>
              <a:t> pueda aumentar su tensión, debe haber un sentido correcto de rotación del inducido y una correcta conexión entre la excitación y los bornes del inducido. Si se varia uno de estos factores en una máquina que funcione correctamente, la máquina tenderá a desmagnetizarse, si se varia ambos factores la máquina aumenta su tensión con polaridad opuesta.</a:t>
            </a:r>
          </a:p>
          <a:p>
            <a:pPr algn="just" fontAlgn="auto">
              <a:spcAft>
                <a:spcPts val="0"/>
              </a:spcAft>
              <a:buFont typeface="Arial" pitchFamily="34" charset="0"/>
              <a:buChar char="•"/>
              <a:defRPr/>
            </a:pPr>
            <a:r>
              <a:rPr lang="es-ES" dirty="0" smtClean="0"/>
              <a:t>Depende de:</a:t>
            </a:r>
          </a:p>
          <a:p>
            <a:pPr algn="just" fontAlgn="auto">
              <a:spcAft>
                <a:spcPts val="0"/>
              </a:spcAft>
              <a:buFont typeface="Arial" pitchFamily="34" charset="0"/>
              <a:buNone/>
              <a:defRPr/>
            </a:pPr>
            <a:r>
              <a:rPr lang="es-ES" dirty="0" smtClean="0"/>
              <a:t>		Magnetismo remanente, y</a:t>
            </a:r>
          </a:p>
          <a:p>
            <a:pPr algn="just" fontAlgn="auto">
              <a:spcAft>
                <a:spcPts val="0"/>
              </a:spcAft>
              <a:buFont typeface="Arial" pitchFamily="34" charset="0"/>
              <a:buNone/>
              <a:defRPr/>
            </a:pPr>
            <a:r>
              <a:rPr lang="es-ES" dirty="0" smtClean="0"/>
              <a:t>		Sentido de rotación</a:t>
            </a:r>
          </a:p>
          <a:p>
            <a:pPr fontAlgn="auto">
              <a:spcAft>
                <a:spcPts val="0"/>
              </a:spcAft>
              <a:buFont typeface="Arial" pitchFamily="34" charset="0"/>
              <a:buChar char="•"/>
              <a:defRPr/>
            </a:pPr>
            <a:endParaRPr lang="es-ES" dirty="0" smtClean="0"/>
          </a:p>
          <a:p>
            <a:pPr fontAlgn="auto">
              <a:spcAft>
                <a:spcPts val="0"/>
              </a:spcAft>
              <a:buFont typeface="Arial" pitchFamily="34" charset="0"/>
              <a:buChar char="•"/>
              <a:defRPr/>
            </a:pPr>
            <a:endParaRPr lang="es-ES" dirty="0" smtClean="0"/>
          </a:p>
        </p:txBody>
      </p:sp>
      <p:pic>
        <p:nvPicPr>
          <p:cNvPr id="5124"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500063"/>
            <a:ext cx="8229600" cy="1143000"/>
          </a:xfrm>
        </p:spPr>
        <p:txBody>
          <a:bodyPr rtlCol="0">
            <a:normAutofit fontScale="90000"/>
          </a:bodyPr>
          <a:lstStyle/>
          <a:p>
            <a:pPr fontAlgn="auto">
              <a:spcAft>
                <a:spcPts val="0"/>
              </a:spcAft>
              <a:defRPr/>
            </a:pPr>
            <a:r>
              <a:rPr lang="es-ES" sz="3100" b="1" dirty="0" smtClean="0"/>
              <a:t>SENTIDO DE ROTACION DE LAS MAQUINAS DERIVACIÓN Y SERIE COMO GENERADOR Y MOTOR</a:t>
            </a:r>
            <a:r>
              <a:rPr lang="es-ES" dirty="0" smtClean="0"/>
              <a:t/>
            </a:r>
            <a:br>
              <a:rPr lang="es-ES" dirty="0" smtClean="0"/>
            </a:br>
            <a:endParaRPr lang="es-ES" dirty="0" smtClean="0"/>
          </a:p>
        </p:txBody>
      </p:sp>
      <p:pic>
        <p:nvPicPr>
          <p:cNvPr id="6147" name="Picture 2" descr="escanear0001"/>
          <p:cNvPicPr>
            <a:picLocks noChangeAspect="1" noChangeArrowheads="1"/>
          </p:cNvPicPr>
          <p:nvPr/>
        </p:nvPicPr>
        <p:blipFill>
          <a:blip r:embed="rId2"/>
          <a:srcRect/>
          <a:stretch>
            <a:fillRect/>
          </a:stretch>
        </p:blipFill>
        <p:spPr bwMode="auto">
          <a:xfrm>
            <a:off x="1857375" y="2286000"/>
            <a:ext cx="1847850" cy="2057400"/>
          </a:xfrm>
          <a:prstGeom prst="rect">
            <a:avLst/>
          </a:prstGeom>
          <a:noFill/>
          <a:ln w="9525">
            <a:noFill/>
            <a:miter lim="800000"/>
            <a:headEnd/>
            <a:tailEnd/>
          </a:ln>
        </p:spPr>
      </p:pic>
      <p:pic>
        <p:nvPicPr>
          <p:cNvPr id="6148" name="Picture 3" descr="escanear0002"/>
          <p:cNvPicPr>
            <a:picLocks noChangeAspect="1" noChangeArrowheads="1"/>
          </p:cNvPicPr>
          <p:nvPr/>
        </p:nvPicPr>
        <p:blipFill>
          <a:blip r:embed="rId3"/>
          <a:srcRect/>
          <a:stretch>
            <a:fillRect/>
          </a:stretch>
        </p:blipFill>
        <p:spPr bwMode="auto">
          <a:xfrm>
            <a:off x="5072063" y="2214563"/>
            <a:ext cx="2667000" cy="2057400"/>
          </a:xfrm>
          <a:prstGeom prst="rect">
            <a:avLst/>
          </a:prstGeom>
          <a:noFill/>
          <a:ln w="9525">
            <a:noFill/>
            <a:miter lim="800000"/>
            <a:headEnd/>
            <a:tailEnd/>
          </a:ln>
        </p:spPr>
      </p:pic>
      <p:pic>
        <p:nvPicPr>
          <p:cNvPr id="6149" name="Picture 4" descr="escanear0003"/>
          <p:cNvPicPr>
            <a:picLocks noChangeAspect="1" noChangeArrowheads="1"/>
          </p:cNvPicPr>
          <p:nvPr/>
        </p:nvPicPr>
        <p:blipFill>
          <a:blip r:embed="rId4"/>
          <a:srcRect/>
          <a:stretch>
            <a:fillRect/>
          </a:stretch>
        </p:blipFill>
        <p:spPr bwMode="auto">
          <a:xfrm>
            <a:off x="3071813" y="4929188"/>
            <a:ext cx="2466975" cy="1114425"/>
          </a:xfrm>
          <a:prstGeom prst="rect">
            <a:avLst/>
          </a:prstGeom>
          <a:noFill/>
          <a:ln w="9525">
            <a:noFill/>
            <a:miter lim="800000"/>
            <a:headEnd/>
            <a:tailEnd/>
          </a:ln>
        </p:spPr>
      </p:pic>
      <p:pic>
        <p:nvPicPr>
          <p:cNvPr id="6150" name="Picture 5" descr="275px-Quake1_logo"/>
          <p:cNvPicPr>
            <a:picLocks noChangeAspect="1" noChangeArrowheads="1"/>
          </p:cNvPicPr>
          <p:nvPr/>
        </p:nvPicPr>
        <p:blipFill>
          <a:blip r:embed="rId5"/>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smtClean="0"/>
              <a:t>GENERADORES DE CORRIENTE CONTINUA</a:t>
            </a:r>
            <a:endParaRPr lang="es-ES" dirty="0" smtClean="0"/>
          </a:p>
        </p:txBody>
      </p:sp>
      <p:sp>
        <p:nvSpPr>
          <p:cNvPr id="3" name="2 Marcador de contenido"/>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es-ES" b="1" dirty="0" smtClean="0"/>
              <a:t>CURVAS CARACTERISTICAS DEL GENERADOR</a:t>
            </a:r>
          </a:p>
          <a:p>
            <a:pPr fontAlgn="auto">
              <a:spcAft>
                <a:spcPts val="0"/>
              </a:spcAft>
              <a:buFont typeface="Arial" pitchFamily="34" charset="0"/>
              <a:buNone/>
              <a:defRPr/>
            </a:pPr>
            <a:r>
              <a:rPr lang="es-ES" dirty="0" smtClean="0"/>
              <a:t> </a:t>
            </a:r>
          </a:p>
          <a:p>
            <a:pPr fontAlgn="auto">
              <a:spcAft>
                <a:spcPts val="0"/>
              </a:spcAft>
              <a:buFont typeface="Arial" pitchFamily="34" charset="0"/>
              <a:buChar char="•"/>
              <a:defRPr/>
            </a:pPr>
            <a:r>
              <a:rPr lang="es-ES" dirty="0" smtClean="0"/>
              <a:t>Característica de vacío o curva de magnetización E = f(</a:t>
            </a:r>
            <a:r>
              <a:rPr lang="es-ES" dirty="0" err="1" smtClean="0"/>
              <a:t>I</a:t>
            </a:r>
            <a:r>
              <a:rPr lang="es-ES" baseline="-25000" dirty="0" err="1" smtClean="0"/>
              <a:t>ex</a:t>
            </a:r>
            <a:r>
              <a:rPr lang="es-ES" dirty="0" smtClean="0"/>
              <a:t>); n constante</a:t>
            </a:r>
          </a:p>
          <a:p>
            <a:pPr fontAlgn="auto">
              <a:spcAft>
                <a:spcPts val="0"/>
              </a:spcAft>
              <a:buFont typeface="Arial" pitchFamily="34" charset="0"/>
              <a:buChar char="•"/>
              <a:defRPr/>
            </a:pPr>
            <a:r>
              <a:rPr lang="es-ES" dirty="0" smtClean="0"/>
              <a:t>Característica en carga V = f(</a:t>
            </a:r>
            <a:r>
              <a:rPr lang="es-ES" dirty="0" err="1" smtClean="0"/>
              <a:t>I</a:t>
            </a:r>
            <a:r>
              <a:rPr lang="es-ES" baseline="-25000" dirty="0" err="1" smtClean="0"/>
              <a:t>ex</a:t>
            </a:r>
            <a:r>
              <a:rPr lang="es-ES" dirty="0" smtClean="0"/>
              <a:t>);  </a:t>
            </a:r>
            <a:r>
              <a:rPr lang="es-ES" dirty="0" err="1" smtClean="0"/>
              <a:t>I</a:t>
            </a:r>
            <a:r>
              <a:rPr lang="es-ES" baseline="-25000" dirty="0" err="1" smtClean="0"/>
              <a:t>i</a:t>
            </a:r>
            <a:r>
              <a:rPr lang="es-ES" dirty="0" smtClean="0"/>
              <a:t>  y   n constantes</a:t>
            </a:r>
          </a:p>
          <a:p>
            <a:pPr fontAlgn="auto">
              <a:spcAft>
                <a:spcPts val="0"/>
              </a:spcAft>
              <a:buFont typeface="Arial" pitchFamily="34" charset="0"/>
              <a:buChar char="•"/>
              <a:defRPr/>
            </a:pPr>
            <a:r>
              <a:rPr lang="pt-BR" dirty="0" smtClean="0"/>
              <a:t>Característica externa V = f(</a:t>
            </a:r>
            <a:r>
              <a:rPr lang="pt-BR" dirty="0" err="1" smtClean="0"/>
              <a:t>I</a:t>
            </a:r>
            <a:r>
              <a:rPr lang="pt-BR" baseline="-25000" dirty="0" err="1" smtClean="0"/>
              <a:t>c</a:t>
            </a:r>
            <a:r>
              <a:rPr lang="pt-BR" dirty="0" smtClean="0"/>
              <a:t>);   n constante</a:t>
            </a:r>
            <a:endParaRPr lang="es-ES" dirty="0" smtClean="0"/>
          </a:p>
          <a:p>
            <a:pPr fontAlgn="auto">
              <a:spcAft>
                <a:spcPts val="0"/>
              </a:spcAft>
              <a:buFont typeface="Arial" pitchFamily="34" charset="0"/>
              <a:buChar char="•"/>
              <a:defRPr/>
            </a:pPr>
            <a:r>
              <a:rPr lang="es-ES" dirty="0" smtClean="0"/>
              <a:t>Curva de regulación </a:t>
            </a:r>
            <a:r>
              <a:rPr lang="es-ES" dirty="0" err="1" smtClean="0"/>
              <a:t>I</a:t>
            </a:r>
            <a:r>
              <a:rPr lang="es-ES" baseline="-25000" dirty="0" err="1" smtClean="0"/>
              <a:t>ex</a:t>
            </a:r>
            <a:r>
              <a:rPr lang="es-ES" dirty="0" smtClean="0"/>
              <a:t> = f(</a:t>
            </a:r>
            <a:r>
              <a:rPr lang="es-ES" dirty="0" err="1" smtClean="0"/>
              <a:t>I</a:t>
            </a:r>
            <a:r>
              <a:rPr lang="es-ES" baseline="-25000" dirty="0" err="1" smtClean="0"/>
              <a:t>i</a:t>
            </a:r>
            <a:r>
              <a:rPr lang="es-ES" dirty="0" smtClean="0"/>
              <a:t>);    V y   n constantes</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La influencia de la carga se pone de manifiesto como:</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Reacción del inducido</a:t>
            </a:r>
          </a:p>
          <a:p>
            <a:pPr fontAlgn="auto">
              <a:spcAft>
                <a:spcPts val="0"/>
              </a:spcAft>
              <a:buFont typeface="Arial" pitchFamily="34" charset="0"/>
              <a:buChar char="•"/>
              <a:defRPr/>
            </a:pPr>
            <a:r>
              <a:rPr lang="es-ES" dirty="0" smtClean="0"/>
              <a:t>caída de tensión en los devanados del inducido, de la excitación, polos auxiliares y devanados de compensación</a:t>
            </a:r>
          </a:p>
          <a:p>
            <a:pPr fontAlgn="auto">
              <a:spcAft>
                <a:spcPts val="0"/>
              </a:spcAft>
              <a:buFont typeface="Arial" pitchFamily="34" charset="0"/>
              <a:buChar char="•"/>
              <a:defRPr/>
            </a:pPr>
            <a:r>
              <a:rPr lang="es-ES" dirty="0" smtClean="0"/>
              <a:t>caída de tensión en los contactos de las escobillas</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La reacción del inducido consta de dos partes:</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Una debida al flujo transversal (depende de la saturación, si no esta saturado existe distorsión del flujo solamente y si existe saturación se tiene distorsión y reducción del flujo) y</a:t>
            </a:r>
          </a:p>
          <a:p>
            <a:pPr fontAlgn="auto">
              <a:spcAft>
                <a:spcPts val="0"/>
              </a:spcAft>
              <a:buFont typeface="Arial" pitchFamily="34" charset="0"/>
              <a:buChar char="•"/>
              <a:defRPr/>
            </a:pPr>
            <a:r>
              <a:rPr lang="es-ES" dirty="0" smtClean="0"/>
              <a:t>Otra debida a la </a:t>
            </a:r>
            <a:r>
              <a:rPr lang="es-ES" dirty="0" err="1" smtClean="0"/>
              <a:t>fmm</a:t>
            </a:r>
            <a:r>
              <a:rPr lang="es-ES" dirty="0" smtClean="0"/>
              <a:t> </a:t>
            </a:r>
            <a:r>
              <a:rPr lang="es-ES" dirty="0" err="1" smtClean="0"/>
              <a:t>desmagnetizante</a:t>
            </a:r>
            <a:r>
              <a:rPr lang="es-ES" dirty="0" smtClean="0"/>
              <a:t> o </a:t>
            </a:r>
            <a:r>
              <a:rPr lang="es-ES" dirty="0" err="1" smtClean="0"/>
              <a:t>magnetizante</a:t>
            </a:r>
            <a:r>
              <a:rPr lang="es-ES" dirty="0" smtClean="0"/>
              <a:t> del inducido debido al desplazamiento de las escobillas</a:t>
            </a:r>
          </a:p>
          <a:p>
            <a:pPr fontAlgn="auto">
              <a:spcAft>
                <a:spcPts val="0"/>
              </a:spcAft>
              <a:buFont typeface="Arial" pitchFamily="34" charset="0"/>
              <a:buChar char="•"/>
              <a:defRPr/>
            </a:pPr>
            <a:endParaRPr lang="es-ES" dirty="0" smtClean="0"/>
          </a:p>
        </p:txBody>
      </p:sp>
      <p:pic>
        <p:nvPicPr>
          <p:cNvPr id="7172" name="Picture 2" descr="escanear0004"/>
          <p:cNvPicPr>
            <a:picLocks noChangeAspect="1" noChangeArrowheads="1"/>
          </p:cNvPicPr>
          <p:nvPr/>
        </p:nvPicPr>
        <p:blipFill>
          <a:blip r:embed="rId2"/>
          <a:srcRect/>
          <a:stretch>
            <a:fillRect/>
          </a:stretch>
        </p:blipFill>
        <p:spPr bwMode="auto">
          <a:xfrm>
            <a:off x="6715125" y="1857375"/>
            <a:ext cx="1627188" cy="1452563"/>
          </a:xfrm>
          <a:prstGeom prst="rect">
            <a:avLst/>
          </a:prstGeom>
          <a:noFill/>
          <a:ln w="9525">
            <a:noFill/>
            <a:miter lim="800000"/>
            <a:headEnd/>
            <a:tailEnd/>
          </a:ln>
        </p:spPr>
      </p:pic>
      <p:pic>
        <p:nvPicPr>
          <p:cNvPr id="7173"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S" b="1" smtClean="0"/>
              <a:t>CARACTERISTICA DE VACIO</a:t>
            </a:r>
            <a:endParaRPr lang="es-ES" smtClean="0"/>
          </a:p>
        </p:txBody>
      </p:sp>
      <p:pic>
        <p:nvPicPr>
          <p:cNvPr id="8195" name="Picture 2" descr="escanear0005"/>
          <p:cNvPicPr>
            <a:picLocks noChangeAspect="1" noChangeArrowheads="1"/>
          </p:cNvPicPr>
          <p:nvPr/>
        </p:nvPicPr>
        <p:blipFill>
          <a:blip r:embed="rId2"/>
          <a:srcRect/>
          <a:stretch>
            <a:fillRect/>
          </a:stretch>
        </p:blipFill>
        <p:spPr bwMode="auto">
          <a:xfrm>
            <a:off x="2500313" y="2143125"/>
            <a:ext cx="4572000" cy="2143125"/>
          </a:xfrm>
          <a:prstGeom prst="rect">
            <a:avLst/>
          </a:prstGeom>
          <a:noFill/>
          <a:ln w="9525">
            <a:noFill/>
            <a:miter lim="800000"/>
            <a:headEnd/>
            <a:tailEnd/>
          </a:ln>
        </p:spPr>
      </p:pic>
      <p:pic>
        <p:nvPicPr>
          <p:cNvPr id="8196"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sz="3200" b="1" smtClean="0"/>
              <a:t>CARACTERISTICA DE CARGA DE UN GENERADOR SEPARADAMENTE EXCITADO</a:t>
            </a:r>
            <a:endParaRPr lang="es-ES" sz="3200" smtClean="0"/>
          </a:p>
        </p:txBody>
      </p:sp>
      <p:sp>
        <p:nvSpPr>
          <p:cNvPr id="3" name="2 Marcador de contenido"/>
          <p:cNvSpPr>
            <a:spLocks noGrp="1"/>
          </p:cNvSpPr>
          <p:nvPr>
            <p:ph idx="1"/>
          </p:nvPr>
        </p:nvSpPr>
        <p:spPr/>
        <p:txBody>
          <a:bodyPr rtlCol="0">
            <a:normAutofit fontScale="62500" lnSpcReduction="20000"/>
          </a:bodyPr>
          <a:lstStyle/>
          <a:p>
            <a:pPr fontAlgn="auto">
              <a:spcAft>
                <a:spcPts val="0"/>
              </a:spcAft>
              <a:buFont typeface="Arial" pitchFamily="34" charset="0"/>
              <a:buNone/>
              <a:defRPr/>
            </a:pPr>
            <a:r>
              <a:rPr lang="es-ES" dirty="0" smtClean="0"/>
              <a:t>La característica de carga esta dada por:</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V  =  f(</a:t>
            </a:r>
            <a:r>
              <a:rPr lang="es-ES" dirty="0" err="1" smtClean="0"/>
              <a:t>I</a:t>
            </a:r>
            <a:r>
              <a:rPr lang="es-ES" baseline="-25000" dirty="0" err="1" smtClean="0"/>
              <a:t>exc</a:t>
            </a:r>
            <a:r>
              <a:rPr lang="es-ES" dirty="0" smtClean="0"/>
              <a:t>) para  n= constante  </a:t>
            </a:r>
            <a:r>
              <a:rPr lang="es-ES" dirty="0" err="1" smtClean="0"/>
              <a:t>I</a:t>
            </a:r>
            <a:r>
              <a:rPr lang="es-ES" baseline="-25000" dirty="0" err="1" smtClean="0"/>
              <a:t>i</a:t>
            </a:r>
            <a:r>
              <a:rPr lang="es-ES" dirty="0" smtClean="0"/>
              <a:t> = constante</a:t>
            </a:r>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ES" dirty="0" smtClean="0"/>
              <a:t>Se tiene:</a:t>
            </a:r>
          </a:p>
          <a:p>
            <a:pPr fontAlgn="auto">
              <a:spcAft>
                <a:spcPts val="0"/>
              </a:spcAft>
              <a:buFont typeface="Arial" pitchFamily="34" charset="0"/>
              <a:buChar char="•"/>
              <a:defRPr/>
            </a:pPr>
            <a:r>
              <a:rPr lang="es-MX" dirty="0" smtClean="0"/>
              <a:t>Circuito del campo o excitación:		</a:t>
            </a:r>
            <a:r>
              <a:rPr lang="es-MX" dirty="0" err="1" smtClean="0"/>
              <a:t>V</a:t>
            </a:r>
            <a:r>
              <a:rPr lang="es-MX" baseline="-25000" dirty="0" err="1" smtClean="0"/>
              <a:t>f</a:t>
            </a:r>
            <a:r>
              <a:rPr lang="es-MX" dirty="0" smtClean="0"/>
              <a:t> =  </a:t>
            </a:r>
            <a:r>
              <a:rPr lang="es-MX" dirty="0" err="1" smtClean="0"/>
              <a:t>I</a:t>
            </a:r>
            <a:r>
              <a:rPr lang="es-MX" baseline="-25000" dirty="0" err="1" smtClean="0"/>
              <a:t>exc</a:t>
            </a:r>
            <a:r>
              <a:rPr lang="es-MX" dirty="0" smtClean="0"/>
              <a:t> </a:t>
            </a:r>
            <a:r>
              <a:rPr lang="es-MX" dirty="0" err="1" smtClean="0"/>
              <a:t>r</a:t>
            </a:r>
            <a:r>
              <a:rPr lang="es-MX" baseline="-25000" dirty="0" err="1" smtClean="0"/>
              <a:t>exc</a:t>
            </a:r>
            <a:r>
              <a:rPr lang="es-MX" dirty="0" smtClean="0"/>
              <a:t>             </a:t>
            </a:r>
            <a:endParaRPr lang="es-ES" dirty="0" smtClean="0"/>
          </a:p>
          <a:p>
            <a:pPr fontAlgn="auto">
              <a:spcAft>
                <a:spcPts val="0"/>
              </a:spcAft>
              <a:buFont typeface="Arial" pitchFamily="34" charset="0"/>
              <a:buChar char="•"/>
              <a:defRPr/>
            </a:pPr>
            <a:r>
              <a:rPr lang="es-MX" dirty="0" smtClean="0"/>
              <a:t>Corriente en la carga y en el inducido		  </a:t>
            </a:r>
            <a:r>
              <a:rPr lang="es-MX" dirty="0" err="1" smtClean="0"/>
              <a:t>I</a:t>
            </a:r>
            <a:r>
              <a:rPr lang="es-MX" baseline="-25000" dirty="0" err="1" smtClean="0"/>
              <a:t>i</a:t>
            </a:r>
            <a:r>
              <a:rPr lang="es-MX" dirty="0" smtClean="0"/>
              <a:t> = I</a:t>
            </a:r>
            <a:endParaRPr lang="es-ES" dirty="0" smtClean="0"/>
          </a:p>
          <a:p>
            <a:pPr fontAlgn="auto">
              <a:spcAft>
                <a:spcPts val="0"/>
              </a:spcAft>
              <a:buFont typeface="Arial" pitchFamily="34" charset="0"/>
              <a:buNone/>
              <a:defRPr/>
            </a:pPr>
            <a:endParaRPr lang="es-ES" dirty="0" smtClean="0"/>
          </a:p>
          <a:p>
            <a:pPr fontAlgn="auto">
              <a:spcAft>
                <a:spcPts val="0"/>
              </a:spcAft>
              <a:buFont typeface="Arial" pitchFamily="34" charset="0"/>
              <a:buChar char="•"/>
              <a:defRPr/>
            </a:pPr>
            <a:r>
              <a:rPr lang="es-MX" dirty="0" smtClean="0"/>
              <a:t>Cuando el generador esta en carga se tiene que la tensión en bornes es menor que la </a:t>
            </a:r>
            <a:r>
              <a:rPr lang="es-MX" dirty="0" err="1" smtClean="0"/>
              <a:t>Fem</a:t>
            </a:r>
            <a:r>
              <a:rPr lang="es-MX" dirty="0" smtClean="0"/>
              <a:t>. generada en el arrollamiento del inducido, debido a:</a:t>
            </a:r>
            <a:endParaRPr lang="es-ES" dirty="0" smtClean="0"/>
          </a:p>
          <a:p>
            <a:pPr fontAlgn="auto">
              <a:spcAft>
                <a:spcPts val="0"/>
              </a:spcAft>
              <a:buFont typeface="Arial" pitchFamily="34" charset="0"/>
              <a:buNone/>
              <a:defRPr/>
            </a:pPr>
            <a:endParaRPr lang="es-ES" dirty="0" smtClean="0"/>
          </a:p>
          <a:p>
            <a:pPr hangingPunct="0">
              <a:spcAft>
                <a:spcPts val="0"/>
              </a:spcAft>
              <a:buFont typeface="Arial" pitchFamily="34" charset="0"/>
              <a:buChar char="•"/>
              <a:defRPr/>
            </a:pPr>
            <a:r>
              <a:rPr lang="es-MX" dirty="0" smtClean="0"/>
              <a:t>La reacción del inducido </a:t>
            </a:r>
            <a:r>
              <a:rPr lang="es-MX" b="1" dirty="0" smtClean="0"/>
              <a:t>M</a:t>
            </a:r>
            <a:r>
              <a:rPr lang="es-MX" b="1" baseline="-25000" dirty="0" smtClean="0"/>
              <a:t>d</a:t>
            </a:r>
            <a:endParaRPr lang="es-ES" dirty="0" smtClean="0"/>
          </a:p>
          <a:p>
            <a:pPr hangingPunct="0">
              <a:spcAft>
                <a:spcPts val="0"/>
              </a:spcAft>
              <a:buFont typeface="Arial" pitchFamily="34" charset="0"/>
              <a:buChar char="•"/>
              <a:defRPr/>
            </a:pPr>
            <a:r>
              <a:rPr lang="es-MX" dirty="0" smtClean="0"/>
              <a:t>La caída de tensión en el circuito del inducido </a:t>
            </a:r>
            <a:r>
              <a:rPr lang="es-MX" b="1" dirty="0" smtClean="0"/>
              <a:t>Σ </a:t>
            </a:r>
            <a:r>
              <a:rPr lang="es-MX" b="1" dirty="0" err="1" smtClean="0"/>
              <a:t>I</a:t>
            </a:r>
            <a:r>
              <a:rPr lang="es-MX" b="1" baseline="-25000" dirty="0" err="1" smtClean="0"/>
              <a:t>i</a:t>
            </a:r>
            <a:r>
              <a:rPr lang="es-MX" b="1" dirty="0" smtClean="0"/>
              <a:t> R</a:t>
            </a:r>
            <a:endParaRPr lang="es-ES" dirty="0" smtClean="0"/>
          </a:p>
          <a:p>
            <a:pPr hangingPunct="0">
              <a:spcAft>
                <a:spcPts val="0"/>
              </a:spcAft>
              <a:buFont typeface="Arial" pitchFamily="34" charset="0"/>
              <a:buChar char="•"/>
              <a:defRPr/>
            </a:pPr>
            <a:r>
              <a:rPr lang="es-MX" dirty="0" smtClean="0"/>
              <a:t>La caída en las escobillas </a:t>
            </a:r>
            <a:r>
              <a:rPr lang="es-MX" b="1" dirty="0" smtClean="0"/>
              <a:t>2∆V</a:t>
            </a:r>
            <a:endParaRPr lang="es-ES" dirty="0" smtClean="0"/>
          </a:p>
          <a:p>
            <a:pPr fontAlgn="auto">
              <a:spcAft>
                <a:spcPts val="0"/>
              </a:spcAft>
              <a:buFont typeface="Arial" pitchFamily="34" charset="0"/>
              <a:buChar char="•"/>
              <a:defRPr/>
            </a:pPr>
            <a:endParaRPr lang="es-ES" dirty="0" smtClean="0"/>
          </a:p>
        </p:txBody>
      </p:sp>
      <p:pic>
        <p:nvPicPr>
          <p:cNvPr id="9220" name="Picture 5" descr="275px-Quake1_logo"/>
          <p:cNvPicPr>
            <a:picLocks noChangeAspect="1" noChangeArrowheads="1"/>
          </p:cNvPicPr>
          <p:nvPr/>
        </p:nvPicPr>
        <p:blipFill>
          <a:blip r:embed="rId2"/>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500" y="357188"/>
            <a:ext cx="8072438" cy="3929062"/>
          </a:xfrm>
        </p:spPr>
        <p:txBody>
          <a:bodyPr rtlCol="0">
            <a:normAutofit fontScale="55000" lnSpcReduction="20000"/>
          </a:bodyPr>
          <a:lstStyle/>
          <a:p>
            <a:pPr algn="just" fontAlgn="auto">
              <a:spcAft>
                <a:spcPts val="0"/>
              </a:spcAft>
              <a:buFont typeface="Arial" pitchFamily="34" charset="0"/>
              <a:buChar char="•"/>
              <a:defRPr/>
            </a:pPr>
            <a:r>
              <a:rPr lang="es-MX" dirty="0" smtClean="0"/>
              <a:t>En el grafico se muestra las conexiones utilizadas para determinar experimentalmente la característica de carga. La intensidad de la carga se ajusta variando la resistencia </a:t>
            </a:r>
            <a:r>
              <a:rPr lang="es-MX" b="1" dirty="0" err="1" smtClean="0"/>
              <a:t>R</a:t>
            </a:r>
            <a:r>
              <a:rPr lang="es-MX" b="1" baseline="-25000" dirty="0" err="1" smtClean="0"/>
              <a:t>c</a:t>
            </a:r>
            <a:r>
              <a:rPr lang="es-MX" b="1" dirty="0" err="1" smtClean="0"/>
              <a:t>.</a:t>
            </a:r>
            <a:r>
              <a:rPr lang="es-MX" b="1" dirty="0" smtClean="0"/>
              <a:t> </a:t>
            </a:r>
            <a:r>
              <a:rPr lang="es-MX" dirty="0" smtClean="0"/>
              <a:t>Los datos obtenidos se los anotan en la siguiente tabla</a:t>
            </a:r>
            <a:r>
              <a:rPr lang="es-MX" b="1" dirty="0" smtClean="0"/>
              <a:t>				</a:t>
            </a:r>
            <a:endParaRPr lang="es-ES" dirty="0" smtClean="0"/>
          </a:p>
          <a:p>
            <a:pPr hangingPunct="0">
              <a:spcAft>
                <a:spcPts val="0"/>
              </a:spcAft>
              <a:buFont typeface="Arial" pitchFamily="34" charset="0"/>
              <a:buChar char="•"/>
              <a:defRPr/>
            </a:pPr>
            <a:r>
              <a:rPr lang="es-MX" b="1" dirty="0" err="1" smtClean="0"/>
              <a:t>I</a:t>
            </a:r>
            <a:r>
              <a:rPr lang="es-MX" b="1" baseline="-25000" dirty="0" err="1" smtClean="0"/>
              <a:t>ex</a:t>
            </a:r>
            <a:endParaRPr lang="es-ES" dirty="0" smtClean="0"/>
          </a:p>
          <a:p>
            <a:pPr hangingPunct="0">
              <a:spcAft>
                <a:spcPts val="0"/>
              </a:spcAft>
              <a:buFont typeface="Arial" pitchFamily="34" charset="0"/>
              <a:buChar char="•"/>
              <a:defRPr/>
            </a:pPr>
            <a:r>
              <a:rPr lang="es-MX" b="1" dirty="0" smtClean="0"/>
              <a:t>V</a:t>
            </a:r>
            <a:endParaRPr lang="es-ES" dirty="0" smtClean="0"/>
          </a:p>
          <a:p>
            <a:pPr hangingPunct="0">
              <a:spcAft>
                <a:spcPts val="0"/>
              </a:spcAft>
              <a:buFont typeface="Arial" pitchFamily="34" charset="0"/>
              <a:buChar char="•"/>
              <a:defRPr/>
            </a:pPr>
            <a:r>
              <a:rPr lang="es-MX" b="1" dirty="0" err="1" smtClean="0"/>
              <a:t>I</a:t>
            </a:r>
            <a:r>
              <a:rPr lang="es-MX" b="1" baseline="-25000" dirty="0" err="1" smtClean="0"/>
              <a:t>i</a:t>
            </a:r>
            <a:endParaRPr lang="es-ES" dirty="0" smtClean="0"/>
          </a:p>
          <a:p>
            <a:pPr hangingPunct="0">
              <a:spcAft>
                <a:spcPts val="0"/>
              </a:spcAft>
              <a:buFont typeface="Arial" pitchFamily="34" charset="0"/>
              <a:buChar char="•"/>
              <a:defRPr/>
            </a:pPr>
            <a:r>
              <a:rPr lang="es-MX" b="1" dirty="0" smtClean="0"/>
              <a:t>n</a:t>
            </a:r>
            <a:endParaRPr lang="es-ES" dirty="0" smtClean="0"/>
          </a:p>
          <a:p>
            <a:pPr hangingPunct="0">
              <a:spcAft>
                <a:spcPts val="0"/>
              </a:spcAft>
              <a:buFont typeface="Arial" pitchFamily="34" charset="0"/>
              <a:buChar char="•"/>
              <a:defRPr/>
            </a:pPr>
            <a:r>
              <a:rPr lang="es-MX" dirty="0" smtClean="0"/>
              <a:t>La curva III es la característica de carga</a:t>
            </a:r>
            <a:endParaRPr lang="es-ES" dirty="0" smtClean="0"/>
          </a:p>
          <a:p>
            <a:pPr hangingPunct="0">
              <a:spcAft>
                <a:spcPts val="0"/>
              </a:spcAft>
              <a:buFont typeface="Arial" pitchFamily="34" charset="0"/>
              <a:buChar char="•"/>
              <a:defRPr/>
            </a:pPr>
            <a:r>
              <a:rPr lang="es-MX" dirty="0" smtClean="0"/>
              <a:t>La curva I es la característica de vacío</a:t>
            </a:r>
            <a:endParaRPr lang="es-ES" dirty="0" smtClean="0"/>
          </a:p>
          <a:p>
            <a:pPr hangingPunct="0">
              <a:spcAft>
                <a:spcPts val="0"/>
              </a:spcAft>
              <a:buFont typeface="Arial" pitchFamily="34" charset="0"/>
              <a:buChar char="•"/>
              <a:defRPr/>
            </a:pPr>
            <a:r>
              <a:rPr lang="es-MX" dirty="0" smtClean="0"/>
              <a:t>La curva II es la característica de la FEM generada en el devanado del inducido por el flujo resultante.</a:t>
            </a:r>
            <a:endParaRPr lang="es-ES" dirty="0" smtClean="0"/>
          </a:p>
          <a:p>
            <a:pPr fontAlgn="auto">
              <a:spcAft>
                <a:spcPts val="0"/>
              </a:spcAft>
              <a:buFont typeface="Arial" pitchFamily="34" charset="0"/>
              <a:buChar char="•"/>
              <a:defRPr/>
            </a:pPr>
            <a:r>
              <a:rPr lang="es-MX" dirty="0" smtClean="0"/>
              <a:t>La curva II es obtenida si a la curva III se suma </a:t>
            </a:r>
            <a:r>
              <a:rPr lang="es-MX" b="1" dirty="0" smtClean="0"/>
              <a:t>AB = (</a:t>
            </a:r>
            <a:r>
              <a:rPr lang="es-MX" dirty="0" smtClean="0"/>
              <a:t> </a:t>
            </a:r>
            <a:r>
              <a:rPr lang="es-MX" b="1" dirty="0" smtClean="0"/>
              <a:t>Σ </a:t>
            </a:r>
            <a:r>
              <a:rPr lang="es-MX" b="1" dirty="0" err="1" smtClean="0"/>
              <a:t>I</a:t>
            </a:r>
            <a:r>
              <a:rPr lang="es-MX" b="1" baseline="-25000" dirty="0" err="1" smtClean="0"/>
              <a:t>i</a:t>
            </a:r>
            <a:r>
              <a:rPr lang="es-MX" b="1" dirty="0" smtClean="0"/>
              <a:t> R + 2∆V )</a:t>
            </a:r>
            <a:endParaRPr lang="es-ES" dirty="0" smtClean="0"/>
          </a:p>
          <a:p>
            <a:pPr fontAlgn="auto">
              <a:spcAft>
                <a:spcPts val="0"/>
              </a:spcAft>
              <a:buFont typeface="Arial" pitchFamily="34" charset="0"/>
              <a:buChar char="•"/>
              <a:defRPr/>
            </a:pPr>
            <a:r>
              <a:rPr lang="es-MX" dirty="0" smtClean="0"/>
              <a:t>La distancia </a:t>
            </a:r>
            <a:r>
              <a:rPr lang="es-MX" b="1" dirty="0" smtClean="0"/>
              <a:t>BC</a:t>
            </a:r>
            <a:r>
              <a:rPr lang="es-MX" dirty="0" smtClean="0"/>
              <a:t> entre la curva II y la curva I es la caída de tensión producida por la reacción del inducido.</a:t>
            </a:r>
            <a:endParaRPr lang="es-ES" dirty="0" smtClean="0"/>
          </a:p>
          <a:p>
            <a:pPr fontAlgn="auto">
              <a:spcAft>
                <a:spcPts val="0"/>
              </a:spcAft>
              <a:buFont typeface="Arial" pitchFamily="34" charset="0"/>
              <a:buChar char="•"/>
              <a:defRPr/>
            </a:pPr>
            <a:endParaRPr lang="es-ES" dirty="0" smtClean="0"/>
          </a:p>
        </p:txBody>
      </p:sp>
      <p:graphicFrame>
        <p:nvGraphicFramePr>
          <p:cNvPr id="4" name="3 Tabla"/>
          <p:cNvGraphicFramePr>
            <a:graphicFrameLocks noGrp="1"/>
          </p:cNvGraphicFramePr>
          <p:nvPr/>
        </p:nvGraphicFramePr>
        <p:xfrm>
          <a:off x="2571750" y="1357313"/>
          <a:ext cx="3064510" cy="670560"/>
        </p:xfrm>
        <a:graphic>
          <a:graphicData uri="http://schemas.openxmlformats.org/drawingml/2006/table">
            <a:tbl>
              <a:tblPr/>
              <a:tblGrid>
                <a:gridCol w="810260"/>
                <a:gridCol w="890905"/>
                <a:gridCol w="639445"/>
                <a:gridCol w="723900"/>
              </a:tblGrid>
              <a:tr h="0">
                <a:tc>
                  <a:txBody>
                    <a:bodyPr/>
                    <a:lstStyle/>
                    <a:p>
                      <a:pPr algn="ctr" fontAlgn="base" hangingPunct="0">
                        <a:spcAft>
                          <a:spcPts val="0"/>
                        </a:spcAft>
                      </a:pPr>
                      <a:r>
                        <a:rPr lang="es-MX" sz="1100" b="1">
                          <a:latin typeface="Times New Roman"/>
                          <a:ea typeface="Times New Roman"/>
                        </a:rPr>
                        <a:t>I</a:t>
                      </a:r>
                      <a:r>
                        <a:rPr lang="es-MX" sz="1100" b="1" baseline="-25000">
                          <a:latin typeface="Times New Roman"/>
                          <a:ea typeface="Times New Roman"/>
                        </a:rPr>
                        <a:t>ex</a:t>
                      </a:r>
                      <a:endParaRPr lang="es-ES" sz="12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spcAft>
                          <a:spcPts val="0"/>
                        </a:spcAft>
                      </a:pPr>
                      <a:r>
                        <a:rPr lang="es-MX" sz="1100" b="1">
                          <a:latin typeface="Times New Roman"/>
                          <a:ea typeface="Times New Roman"/>
                        </a:rPr>
                        <a:t>V</a:t>
                      </a:r>
                      <a:endParaRPr lang="es-ES" sz="12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spcAft>
                          <a:spcPts val="0"/>
                        </a:spcAft>
                      </a:pPr>
                      <a:r>
                        <a:rPr lang="es-MX" sz="1100" b="1">
                          <a:latin typeface="Times New Roman"/>
                          <a:ea typeface="Times New Roman"/>
                        </a:rPr>
                        <a:t>I</a:t>
                      </a:r>
                      <a:r>
                        <a:rPr lang="es-MX" sz="1100" b="1" baseline="-25000">
                          <a:latin typeface="Times New Roman"/>
                          <a:ea typeface="Times New Roman"/>
                        </a:rPr>
                        <a:t>i</a:t>
                      </a:r>
                      <a:endParaRPr lang="es-ES" sz="12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spcAft>
                          <a:spcPts val="0"/>
                        </a:spcAft>
                      </a:pPr>
                      <a:r>
                        <a:rPr lang="es-MX" sz="1100" b="1">
                          <a:latin typeface="Times New Roman"/>
                          <a:ea typeface="Times New Roman"/>
                        </a:rPr>
                        <a:t>n</a:t>
                      </a:r>
                      <a:endParaRPr lang="es-ES" sz="12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hangingPunct="0">
                        <a:spcAft>
                          <a:spcPts val="0"/>
                        </a:spcAft>
                      </a:pPr>
                      <a:endParaRPr lang="es-MX"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0" name="Picture 1" descr="escanear0006"/>
          <p:cNvPicPr>
            <a:picLocks noChangeAspect="1" noChangeArrowheads="1"/>
          </p:cNvPicPr>
          <p:nvPr/>
        </p:nvPicPr>
        <p:blipFill>
          <a:blip r:embed="rId2"/>
          <a:srcRect/>
          <a:stretch>
            <a:fillRect/>
          </a:stretch>
        </p:blipFill>
        <p:spPr bwMode="auto">
          <a:xfrm>
            <a:off x="2857500" y="4500563"/>
            <a:ext cx="3286125" cy="1960562"/>
          </a:xfrm>
          <a:prstGeom prst="rect">
            <a:avLst/>
          </a:prstGeom>
          <a:noFill/>
          <a:ln w="9525">
            <a:noFill/>
            <a:miter lim="800000"/>
            <a:headEnd/>
            <a:tailEnd/>
          </a:ln>
        </p:spPr>
      </p:pic>
      <p:pic>
        <p:nvPicPr>
          <p:cNvPr id="10271" name="Picture 5" descr="275px-Quake1_logo"/>
          <p:cNvPicPr>
            <a:picLocks noChangeAspect="1" noChangeArrowheads="1"/>
          </p:cNvPicPr>
          <p:nvPr/>
        </p:nvPicPr>
        <p:blipFill>
          <a:blip r:embed="rId3"/>
          <a:srcRect/>
          <a:stretch>
            <a:fillRect/>
          </a:stretch>
        </p:blipFill>
        <p:spPr bwMode="auto">
          <a:xfrm>
            <a:off x="8215313" y="5857875"/>
            <a:ext cx="498475" cy="685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1232</Words>
  <Application>Microsoft Office PowerPoint</Application>
  <PresentationFormat>Presentación en pantalla (4:3)</PresentationFormat>
  <Paragraphs>189</Paragraphs>
  <Slides>22</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7" baseType="lpstr">
      <vt:lpstr>Calibri</vt:lpstr>
      <vt:lpstr>Arial</vt:lpstr>
      <vt:lpstr>Times New Roman</vt:lpstr>
      <vt:lpstr>Tema de Office</vt:lpstr>
      <vt:lpstr>Microsoft Editor de ecuaciones 3.0</vt:lpstr>
      <vt:lpstr>ESCUELA SUPERIOR POLITECNICA DEL LITORAL</vt:lpstr>
      <vt:lpstr>FULJOS DE POTENCIA</vt:lpstr>
      <vt:lpstr>Diapositiva 3</vt:lpstr>
      <vt:lpstr>POLARIDAD DE UN GENERADOR DE UN GENERADOR AUTOEXCITADO </vt:lpstr>
      <vt:lpstr>SENTIDO DE ROTACION DE LAS MAQUINAS DERIVACIÓN Y SERIE COMO GENERADOR Y MOTOR </vt:lpstr>
      <vt:lpstr>GENERADORES DE CORRIENTE CONTINUA</vt:lpstr>
      <vt:lpstr>CARACTERISTICA DE VACIO</vt:lpstr>
      <vt:lpstr>CARACTERISTICA DE CARGA DE UN GENERADOR SEPARADAMENTE EXCITADO</vt:lpstr>
      <vt:lpstr>Diapositiva 9</vt:lpstr>
      <vt:lpstr>CARACTERISTICA EXTERNA DE UN GENERADOR SEPARADAMENTE EXCITADO </vt:lpstr>
      <vt:lpstr>  CURVA DE REGULACION DE UN GENERADOR SEPARADAMENTE EXCITADO</vt:lpstr>
      <vt:lpstr>GENERADOR SERIE</vt:lpstr>
      <vt:lpstr>GENERADOR DERIVACION</vt:lpstr>
      <vt:lpstr>INFLUENCIA DE LA VELOCIDAD SOBRE LA F.E.M. INDUCIDA EN VACIO </vt:lpstr>
      <vt:lpstr>GENERADOR AUTOEXCITADO COMPUESTO</vt:lpstr>
      <vt:lpstr>Diapositiva 16</vt:lpstr>
      <vt:lpstr>CONEXIONES Y FUNCIONAMIENTO EN PARALELO DE GENERADORES DE CORRIENTE CONTINUA</vt:lpstr>
      <vt:lpstr>CARACTERISTICAS DE UN MOTOR DERIVACION</vt:lpstr>
      <vt:lpstr>Diapositiva 19</vt:lpstr>
      <vt:lpstr>Determinación de la característica Par en función de la corriente del inducido, para una corriente de campo constante </vt:lpstr>
      <vt:lpstr>Determinación de la característica velocidad en función de la corriente del inducido, para una corriente de campo constante</vt:lpstr>
      <vt:lpstr>Método alternativo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POLITECNICA DEL LITORAL</dc:title>
  <dc:creator>cltsmalc</dc:creator>
  <cp:lastModifiedBy>BYRON</cp:lastModifiedBy>
  <cp:revision>5</cp:revision>
  <dcterms:created xsi:type="dcterms:W3CDTF">2008-07-01T15:38:46Z</dcterms:created>
  <dcterms:modified xsi:type="dcterms:W3CDTF">2008-11-29T16:19:31Z</dcterms:modified>
</cp:coreProperties>
</file>