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18" autoAdjust="0"/>
  </p:normalViewPr>
  <p:slideViewPr>
    <p:cSldViewPr>
      <p:cViewPr varScale="1">
        <p:scale>
          <a:sx n="70" d="100"/>
          <a:sy n="70" d="100"/>
        </p:scale>
        <p:origin x="-5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1D6CAA-B438-4AC1-9D93-5CE6D6F28CEC}" type="datetimeFigureOut">
              <a:rPr lang="es-ES" smtClean="0"/>
              <a:pPr/>
              <a:t>14/12/2008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ABA819D-CE4C-4A31-B27D-C556C794C51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D6CAA-B438-4AC1-9D93-5CE6D6F28CEC}" type="datetimeFigureOut">
              <a:rPr lang="es-ES" smtClean="0"/>
              <a:pPr/>
              <a:t>14/12/2008</a:t>
            </a:fld>
            <a:endParaRPr lang="es-ES"/>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A819D-CE4C-4A31-B27D-C556C794C51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5.xml"/><Relationship Id="rId5" Type="http://schemas.openxmlformats.org/officeDocument/2006/relationships/image" Target="../media/image40.png"/><Relationship Id="rId4" Type="http://schemas.openxmlformats.org/officeDocument/2006/relationships/image" Target="../media/image39.png"/></Relationships>
</file>

<file path=ppt/slides/_rels/slide2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5.xml"/><Relationship Id="rId4" Type="http://schemas.openxmlformats.org/officeDocument/2006/relationships/image" Target="../media/image4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1142984"/>
            <a:ext cx="7772400" cy="1470025"/>
          </a:xfrm>
        </p:spPr>
        <p:txBody>
          <a:bodyPr>
            <a:noAutofit/>
          </a:bodyPr>
          <a:lstStyle/>
          <a:p>
            <a:r>
              <a:rPr lang="es-ES" sz="4800" dirty="0" smtClean="0"/>
              <a:t>Trabajo de Maquinaria Eléctricas I</a:t>
            </a:r>
            <a:endParaRPr lang="es-ES" sz="4800" dirty="0"/>
          </a:p>
        </p:txBody>
      </p:sp>
      <p:sp>
        <p:nvSpPr>
          <p:cNvPr id="3" name="2 Subtítulo"/>
          <p:cNvSpPr>
            <a:spLocks noGrp="1"/>
          </p:cNvSpPr>
          <p:nvPr>
            <p:ph type="subTitle" idx="1"/>
          </p:nvPr>
        </p:nvSpPr>
        <p:spPr/>
        <p:txBody>
          <a:bodyPr/>
          <a:lstStyle/>
          <a:p>
            <a:r>
              <a:rPr lang="es-ES" dirty="0" smtClean="0"/>
              <a:t>Autor: Sanunga Sánchez Brando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9"/>
            <a:ext cx="8229600" cy="654032"/>
          </a:xfrm>
        </p:spPr>
        <p:txBody>
          <a:bodyPr>
            <a:normAutofit fontScale="90000"/>
          </a:bodyPr>
          <a:lstStyle/>
          <a:p>
            <a:r>
              <a:rPr lang="es-ES" sz="3600" b="1" dirty="0" smtClean="0"/>
              <a:t>CIRCUITOS ELECTRICOS DE LAS MAQUINAS DE C.C</a:t>
            </a:r>
            <a:r>
              <a:rPr lang="es-ES" b="1" dirty="0" smtClean="0"/>
              <a:t>.</a:t>
            </a:r>
            <a:endParaRPr lang="es-ES" dirty="0"/>
          </a:p>
        </p:txBody>
      </p:sp>
      <p:sp>
        <p:nvSpPr>
          <p:cNvPr id="3" name="2 Marcador de texto"/>
          <p:cNvSpPr>
            <a:spLocks noGrp="1"/>
          </p:cNvSpPr>
          <p:nvPr>
            <p:ph type="body" idx="1"/>
          </p:nvPr>
        </p:nvSpPr>
        <p:spPr>
          <a:xfrm>
            <a:off x="457201" y="1214423"/>
            <a:ext cx="4040188" cy="3143272"/>
          </a:xfrm>
        </p:spPr>
        <p:txBody>
          <a:bodyPr>
            <a:normAutofit fontScale="55000" lnSpcReduction="20000"/>
          </a:bodyPr>
          <a:lstStyle/>
          <a:p>
            <a:pPr algn="ctr"/>
            <a:r>
              <a:rPr lang="es-ES" sz="2900" dirty="0" smtClean="0"/>
              <a:t>CIRCUITO ELECTRICO DE LA MAQUINA DE EXCITACION </a:t>
            </a:r>
            <a:r>
              <a:rPr lang="es-ES" sz="2900" dirty="0" smtClean="0"/>
              <a:t>SEPARADA</a:t>
            </a:r>
          </a:p>
          <a:p>
            <a:r>
              <a:rPr lang="es-ES" sz="2500" dirty="0" smtClean="0"/>
              <a:t>En el generador se requiere la </a:t>
            </a:r>
            <a:r>
              <a:rPr lang="es-ES" sz="2500" dirty="0" err="1" smtClean="0"/>
              <a:t>fem</a:t>
            </a:r>
            <a:r>
              <a:rPr lang="es-ES" sz="2500" dirty="0" smtClean="0"/>
              <a:t> </a:t>
            </a:r>
            <a:r>
              <a:rPr lang="es-ES" sz="2500" dirty="0" err="1" smtClean="0"/>
              <a:t>E</a:t>
            </a:r>
            <a:r>
              <a:rPr lang="es-ES" sz="2500" baseline="-25000" dirty="0" err="1" smtClean="0"/>
              <a:t>a</a:t>
            </a:r>
            <a:r>
              <a:rPr lang="es-ES" sz="2500" baseline="-25000" dirty="0" smtClean="0"/>
              <a:t> </a:t>
            </a:r>
            <a:r>
              <a:rPr lang="es-ES" sz="2500" dirty="0" smtClean="0"/>
              <a:t>= </a:t>
            </a:r>
            <a:r>
              <a:rPr lang="es-ES" sz="2500" dirty="0" err="1" smtClean="0"/>
              <a:t>K</a:t>
            </a:r>
            <a:r>
              <a:rPr lang="es-ES" sz="2500" baseline="-25000" dirty="0" err="1" smtClean="0"/>
              <a:t>a</a:t>
            </a:r>
            <a:r>
              <a:rPr lang="es-MX" sz="2500" dirty="0" err="1" smtClean="0"/>
              <a:t>Φ</a:t>
            </a:r>
            <a:r>
              <a:rPr lang="es-MX" sz="2500" baseline="-25000" dirty="0" err="1" smtClean="0"/>
              <a:t>d</a:t>
            </a:r>
            <a:r>
              <a:rPr lang="es-ES" sz="2500" dirty="0" err="1" smtClean="0"/>
              <a:t>ω</a:t>
            </a:r>
            <a:r>
              <a:rPr lang="es-ES" sz="2500" baseline="-25000" dirty="0" err="1" smtClean="0"/>
              <a:t>m</a:t>
            </a:r>
            <a:r>
              <a:rPr lang="es-ES" sz="2500" dirty="0" smtClean="0"/>
              <a:t>, donde </a:t>
            </a:r>
            <a:r>
              <a:rPr lang="es-ES" sz="2500" dirty="0" err="1" smtClean="0"/>
              <a:t>K</a:t>
            </a:r>
            <a:r>
              <a:rPr lang="es-ES" sz="2500" baseline="-25000" dirty="0" err="1" smtClean="0"/>
              <a:t>a</a:t>
            </a:r>
            <a:r>
              <a:rPr lang="es-ES" sz="2500" dirty="0" smtClean="0"/>
              <a:t> es la constante de la máquina, la máquina motriz del generador suministra el torque mecánico T</a:t>
            </a:r>
            <a:r>
              <a:rPr lang="es-ES" sz="2500" baseline="-25000" dirty="0" smtClean="0"/>
              <a:t>m</a:t>
            </a:r>
            <a:r>
              <a:rPr lang="es-ES" sz="2500" dirty="0" smtClean="0"/>
              <a:t> y como consecuencia el rotor del generador gira a la velocidad </a:t>
            </a:r>
            <a:r>
              <a:rPr lang="es-ES" sz="2500" dirty="0" err="1" smtClean="0"/>
              <a:t>ω</a:t>
            </a:r>
            <a:r>
              <a:rPr lang="es-ES" sz="2500" baseline="-25000" dirty="0" err="1" smtClean="0"/>
              <a:t>m</a:t>
            </a:r>
            <a:r>
              <a:rPr lang="es-ES" sz="2500" dirty="0" smtClean="0"/>
              <a:t> y la </a:t>
            </a:r>
            <a:r>
              <a:rPr lang="es-ES" sz="2500" dirty="0" err="1" smtClean="0"/>
              <a:t>fmm</a:t>
            </a:r>
            <a:r>
              <a:rPr lang="es-ES" sz="2500" dirty="0" smtClean="0"/>
              <a:t> </a:t>
            </a:r>
            <a:r>
              <a:rPr lang="es-ES" sz="2500" dirty="0" err="1" smtClean="0"/>
              <a:t>I</a:t>
            </a:r>
            <a:r>
              <a:rPr lang="es-ES" sz="2500" baseline="-25000" dirty="0" err="1" smtClean="0"/>
              <a:t>f</a:t>
            </a:r>
            <a:r>
              <a:rPr lang="es-ES" sz="2500" dirty="0" err="1" smtClean="0"/>
              <a:t>N</a:t>
            </a:r>
            <a:r>
              <a:rPr lang="es-ES" sz="2500" baseline="-25000" dirty="0" err="1" smtClean="0"/>
              <a:t>f</a:t>
            </a:r>
            <a:r>
              <a:rPr lang="es-ES" sz="2500" baseline="-25000" dirty="0" smtClean="0"/>
              <a:t>  </a:t>
            </a:r>
            <a:r>
              <a:rPr lang="es-ES" sz="2500" dirty="0" smtClean="0"/>
              <a:t>del devanado de excitación produce el flujo magnético por polo </a:t>
            </a:r>
            <a:r>
              <a:rPr lang="es-MX" sz="2500" dirty="0" err="1" smtClean="0"/>
              <a:t>Φ</a:t>
            </a:r>
            <a:r>
              <a:rPr lang="es-MX" sz="2500" baseline="-25000" dirty="0" err="1" smtClean="0"/>
              <a:t>d</a:t>
            </a:r>
            <a:r>
              <a:rPr lang="es-ES" sz="2500" dirty="0" smtClean="0"/>
              <a:t>.</a:t>
            </a:r>
          </a:p>
          <a:p>
            <a:r>
              <a:rPr lang="es-ES" sz="2500" dirty="0" smtClean="0"/>
              <a:t> </a:t>
            </a:r>
          </a:p>
          <a:p>
            <a:r>
              <a:rPr lang="es-ES" sz="2500" dirty="0" smtClean="0"/>
              <a:t>En el motor se necesita el torque electromagnético T</a:t>
            </a:r>
            <a:r>
              <a:rPr lang="es-ES" sz="2500" baseline="-25000" dirty="0" smtClean="0"/>
              <a:t>e </a:t>
            </a:r>
            <a:r>
              <a:rPr lang="es-ES" sz="2500" dirty="0" smtClean="0"/>
              <a:t>= </a:t>
            </a:r>
            <a:r>
              <a:rPr lang="es-ES" sz="2500" dirty="0" err="1" smtClean="0"/>
              <a:t>K</a:t>
            </a:r>
            <a:r>
              <a:rPr lang="es-ES" sz="2500" baseline="-25000" dirty="0" err="1" smtClean="0"/>
              <a:t>a</a:t>
            </a:r>
            <a:r>
              <a:rPr lang="es-MX" sz="2500" dirty="0" err="1" smtClean="0"/>
              <a:t>Φ</a:t>
            </a:r>
            <a:r>
              <a:rPr lang="es-MX" sz="2500" baseline="-25000" dirty="0" err="1" smtClean="0"/>
              <a:t>d</a:t>
            </a:r>
            <a:r>
              <a:rPr lang="es-ES" sz="2500" dirty="0" err="1" smtClean="0"/>
              <a:t>I</a:t>
            </a:r>
            <a:r>
              <a:rPr lang="es-ES" sz="2500" baseline="-25000" dirty="0" err="1" smtClean="0"/>
              <a:t>a</a:t>
            </a:r>
            <a:r>
              <a:rPr lang="es-ES" sz="2500" dirty="0" smtClean="0"/>
              <a:t>, donde </a:t>
            </a:r>
            <a:r>
              <a:rPr lang="es-ES" sz="2500" dirty="0" err="1" smtClean="0"/>
              <a:t>K</a:t>
            </a:r>
            <a:r>
              <a:rPr lang="es-ES" sz="2500" baseline="-25000" dirty="0" err="1" smtClean="0"/>
              <a:t>a</a:t>
            </a:r>
            <a:r>
              <a:rPr lang="es-ES" sz="2500" dirty="0" smtClean="0"/>
              <a:t> es la constante de la máquina, la fuente de voltaje </a:t>
            </a:r>
            <a:r>
              <a:rPr lang="es-ES" sz="2500" dirty="0" err="1" smtClean="0"/>
              <a:t>V</a:t>
            </a:r>
            <a:r>
              <a:rPr lang="es-ES" sz="2500" baseline="-25000" dirty="0" err="1" smtClean="0"/>
              <a:t>t</a:t>
            </a:r>
            <a:r>
              <a:rPr lang="es-ES" sz="2500" dirty="0" smtClean="0"/>
              <a:t> suministra la corriente de armadura </a:t>
            </a:r>
            <a:r>
              <a:rPr lang="es-ES" sz="2500" dirty="0" err="1" smtClean="0"/>
              <a:t>I</a:t>
            </a:r>
            <a:r>
              <a:rPr lang="es-ES" sz="2500" baseline="-25000" dirty="0" err="1" smtClean="0"/>
              <a:t>a</a:t>
            </a:r>
            <a:r>
              <a:rPr lang="es-ES" sz="2500" baseline="-25000" dirty="0" smtClean="0"/>
              <a:t> </a:t>
            </a:r>
            <a:r>
              <a:rPr lang="es-ES" sz="2500" dirty="0" smtClean="0"/>
              <a:t>y la </a:t>
            </a:r>
            <a:r>
              <a:rPr lang="es-ES" sz="2500" dirty="0" err="1" smtClean="0"/>
              <a:t>fmm</a:t>
            </a:r>
            <a:r>
              <a:rPr lang="es-ES" sz="2500" dirty="0" smtClean="0"/>
              <a:t> </a:t>
            </a:r>
            <a:r>
              <a:rPr lang="es-ES" sz="2500" dirty="0" err="1" smtClean="0"/>
              <a:t>I</a:t>
            </a:r>
            <a:r>
              <a:rPr lang="es-ES" sz="2500" baseline="-25000" dirty="0" err="1" smtClean="0"/>
              <a:t>f</a:t>
            </a:r>
            <a:r>
              <a:rPr lang="es-ES" sz="2500" dirty="0" err="1" smtClean="0"/>
              <a:t>N</a:t>
            </a:r>
            <a:r>
              <a:rPr lang="es-ES" sz="2500" baseline="-25000" dirty="0" err="1" smtClean="0"/>
              <a:t>f</a:t>
            </a:r>
            <a:r>
              <a:rPr lang="es-ES" sz="2500" baseline="-25000" dirty="0" smtClean="0"/>
              <a:t>  </a:t>
            </a:r>
            <a:r>
              <a:rPr lang="es-ES" sz="2500" dirty="0" smtClean="0"/>
              <a:t>del devanado de excitación produce el flujo magnético por polo </a:t>
            </a:r>
            <a:r>
              <a:rPr lang="es-MX" sz="2500" dirty="0" err="1" smtClean="0"/>
              <a:t>Φ</a:t>
            </a:r>
            <a:r>
              <a:rPr lang="es-MX" sz="2500" baseline="-25000" dirty="0" err="1" smtClean="0"/>
              <a:t>d</a:t>
            </a:r>
            <a:r>
              <a:rPr lang="es-ES" sz="2000" dirty="0" smtClean="0"/>
              <a:t>.</a:t>
            </a:r>
          </a:p>
          <a:p>
            <a:pPr algn="ctr"/>
            <a:endParaRPr lang="es-ES" sz="2100" dirty="0" smtClean="0"/>
          </a:p>
          <a:p>
            <a:r>
              <a:rPr lang="es-ES" dirty="0" smtClean="0"/>
              <a:t> </a:t>
            </a:r>
            <a:endParaRPr lang="es-ES" dirty="0"/>
          </a:p>
        </p:txBody>
      </p:sp>
      <p:sp>
        <p:nvSpPr>
          <p:cNvPr id="5" name="4 Marcador de texto"/>
          <p:cNvSpPr>
            <a:spLocks noGrp="1"/>
          </p:cNvSpPr>
          <p:nvPr>
            <p:ph type="body" sz="quarter" idx="3"/>
          </p:nvPr>
        </p:nvSpPr>
        <p:spPr>
          <a:xfrm>
            <a:off x="4645026" y="1535113"/>
            <a:ext cx="4041775" cy="2536829"/>
          </a:xfrm>
        </p:spPr>
        <p:txBody>
          <a:bodyPr>
            <a:normAutofit fontScale="85000" lnSpcReduction="20000"/>
          </a:bodyPr>
          <a:lstStyle/>
          <a:p>
            <a:pPr algn="ctr"/>
            <a:r>
              <a:rPr lang="es-ES" dirty="0" smtClean="0"/>
              <a:t>CIRCUITO ELECTRICO DE LA MAQUINA </a:t>
            </a:r>
            <a:r>
              <a:rPr lang="es-ES" dirty="0" smtClean="0"/>
              <a:t>SERIE</a:t>
            </a:r>
          </a:p>
          <a:p>
            <a:r>
              <a:rPr lang="es-ES" b="0" dirty="0" smtClean="0"/>
              <a:t>En el motor se requiere el torque electromagnético T</a:t>
            </a:r>
            <a:r>
              <a:rPr lang="es-ES" b="0" baseline="-25000" dirty="0" smtClean="0"/>
              <a:t>e </a:t>
            </a:r>
            <a:r>
              <a:rPr lang="es-ES" b="0" dirty="0" smtClean="0"/>
              <a:t>= </a:t>
            </a:r>
            <a:r>
              <a:rPr lang="es-ES" b="0" dirty="0" err="1" smtClean="0"/>
              <a:t>K</a:t>
            </a:r>
            <a:r>
              <a:rPr lang="es-ES" b="0" baseline="-25000" dirty="0" err="1" smtClean="0"/>
              <a:t>a</a:t>
            </a:r>
            <a:r>
              <a:rPr lang="es-MX" b="0" dirty="0" err="1" smtClean="0"/>
              <a:t>Φ</a:t>
            </a:r>
            <a:r>
              <a:rPr lang="es-MX" b="0" baseline="-25000" dirty="0" err="1" smtClean="0"/>
              <a:t>d</a:t>
            </a:r>
            <a:r>
              <a:rPr lang="es-ES" b="0" dirty="0" err="1" smtClean="0"/>
              <a:t>I</a:t>
            </a:r>
            <a:r>
              <a:rPr lang="es-ES" b="0" baseline="-25000" dirty="0" err="1" smtClean="0"/>
              <a:t>a</a:t>
            </a:r>
            <a:r>
              <a:rPr lang="es-ES" b="0" dirty="0" smtClean="0"/>
              <a:t>, donde </a:t>
            </a:r>
            <a:r>
              <a:rPr lang="es-ES" b="0" dirty="0" err="1" smtClean="0"/>
              <a:t>K</a:t>
            </a:r>
            <a:r>
              <a:rPr lang="es-ES" b="0" baseline="-25000" dirty="0" err="1" smtClean="0"/>
              <a:t>a</a:t>
            </a:r>
            <a:r>
              <a:rPr lang="es-ES" b="0" dirty="0" smtClean="0"/>
              <a:t> es la constante de la máquina, la fuente de voltaje </a:t>
            </a:r>
            <a:r>
              <a:rPr lang="es-ES" b="0" dirty="0" err="1" smtClean="0"/>
              <a:t>V</a:t>
            </a:r>
            <a:r>
              <a:rPr lang="es-ES" b="0" baseline="-25000" dirty="0" err="1" smtClean="0"/>
              <a:t>t</a:t>
            </a:r>
            <a:r>
              <a:rPr lang="es-ES" b="0" dirty="0" smtClean="0"/>
              <a:t> suministra la corriente de armadura </a:t>
            </a:r>
            <a:r>
              <a:rPr lang="es-ES" b="0" dirty="0" err="1" smtClean="0"/>
              <a:t>I</a:t>
            </a:r>
            <a:r>
              <a:rPr lang="es-ES" b="0" baseline="-25000" dirty="0" err="1" smtClean="0"/>
              <a:t>a</a:t>
            </a:r>
            <a:r>
              <a:rPr lang="es-ES" b="0" baseline="-25000" dirty="0" smtClean="0"/>
              <a:t> </a:t>
            </a:r>
            <a:r>
              <a:rPr lang="es-ES" b="0" dirty="0" smtClean="0"/>
              <a:t>y la </a:t>
            </a:r>
            <a:r>
              <a:rPr lang="es-ES" b="0" dirty="0" err="1" smtClean="0"/>
              <a:t>fmm</a:t>
            </a:r>
            <a:r>
              <a:rPr lang="es-ES" b="0" dirty="0" smtClean="0"/>
              <a:t> </a:t>
            </a:r>
            <a:r>
              <a:rPr lang="es-ES" b="0" dirty="0" err="1" smtClean="0"/>
              <a:t>I</a:t>
            </a:r>
            <a:r>
              <a:rPr lang="es-ES" b="0" baseline="-25000" dirty="0" err="1" smtClean="0"/>
              <a:t>f</a:t>
            </a:r>
            <a:r>
              <a:rPr lang="es-ES" b="0" dirty="0" err="1" smtClean="0"/>
              <a:t>N</a:t>
            </a:r>
            <a:r>
              <a:rPr lang="es-ES" b="0" baseline="-25000" dirty="0" err="1" smtClean="0"/>
              <a:t>f</a:t>
            </a:r>
            <a:r>
              <a:rPr lang="es-ES" b="0" baseline="-25000" dirty="0" smtClean="0"/>
              <a:t>  </a:t>
            </a:r>
            <a:r>
              <a:rPr lang="es-ES" b="0" dirty="0" smtClean="0"/>
              <a:t>del devanado de excitación produce el flujo magnético por polo </a:t>
            </a:r>
            <a:r>
              <a:rPr lang="es-MX" b="0" dirty="0" err="1" smtClean="0"/>
              <a:t>Φ</a:t>
            </a:r>
            <a:r>
              <a:rPr lang="es-MX" b="0" baseline="-25000" dirty="0" err="1" smtClean="0"/>
              <a:t>d</a:t>
            </a:r>
            <a:r>
              <a:rPr lang="es-ES" b="0" dirty="0" smtClean="0"/>
              <a:t>.</a:t>
            </a:r>
          </a:p>
          <a:p>
            <a:endParaRPr lang="es-ES" dirty="0"/>
          </a:p>
        </p:txBody>
      </p:sp>
      <p:pic>
        <p:nvPicPr>
          <p:cNvPr id="2050" name="Picture 2"/>
          <p:cNvPicPr>
            <a:picLocks noGrp="1" noChangeAspect="1" noChangeArrowheads="1"/>
          </p:cNvPicPr>
          <p:nvPr>
            <p:ph sz="half" idx="2"/>
          </p:nvPr>
        </p:nvPicPr>
        <p:blipFill>
          <a:blip r:embed="rId2"/>
          <a:srcRect/>
          <a:stretch>
            <a:fillRect/>
          </a:stretch>
        </p:blipFill>
        <p:spPr bwMode="auto">
          <a:xfrm>
            <a:off x="500034" y="4500571"/>
            <a:ext cx="4040188" cy="1882119"/>
          </a:xfrm>
          <a:prstGeom prst="rect">
            <a:avLst/>
          </a:prstGeom>
          <a:noFill/>
          <a:ln w="9525">
            <a:noFill/>
            <a:miter lim="800000"/>
            <a:headEnd/>
            <a:tailEnd/>
          </a:ln>
          <a:effectLst/>
        </p:spPr>
      </p:pic>
      <p:pic>
        <p:nvPicPr>
          <p:cNvPr id="2051" name="Picture 3"/>
          <p:cNvPicPr>
            <a:picLocks noGrp="1" noChangeAspect="1" noChangeArrowheads="1"/>
          </p:cNvPicPr>
          <p:nvPr>
            <p:ph sz="quarter" idx="4"/>
          </p:nvPr>
        </p:nvPicPr>
        <p:blipFill>
          <a:blip r:embed="rId3"/>
          <a:srcRect/>
          <a:stretch>
            <a:fillRect/>
          </a:stretch>
        </p:blipFill>
        <p:spPr bwMode="auto">
          <a:xfrm>
            <a:off x="4786315" y="4357694"/>
            <a:ext cx="4041775" cy="19344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9"/>
            <a:ext cx="8229600" cy="225404"/>
          </a:xfrm>
        </p:spPr>
        <p:txBody>
          <a:bodyPr>
            <a:normAutofit fontScale="90000"/>
          </a:bodyPr>
          <a:lstStyle/>
          <a:p>
            <a:endParaRPr lang="es-ES" dirty="0"/>
          </a:p>
        </p:txBody>
      </p:sp>
      <p:sp>
        <p:nvSpPr>
          <p:cNvPr id="3" name="2 Marcador de texto"/>
          <p:cNvSpPr>
            <a:spLocks noGrp="1"/>
          </p:cNvSpPr>
          <p:nvPr>
            <p:ph type="body" idx="1"/>
          </p:nvPr>
        </p:nvSpPr>
        <p:spPr>
          <a:xfrm>
            <a:off x="457201" y="1535113"/>
            <a:ext cx="4040188" cy="2393953"/>
          </a:xfrm>
        </p:spPr>
        <p:txBody>
          <a:bodyPr>
            <a:normAutofit fontScale="25000" lnSpcReduction="20000"/>
          </a:bodyPr>
          <a:lstStyle/>
          <a:p>
            <a:r>
              <a:rPr lang="es-ES" sz="7200" dirty="0" smtClean="0"/>
              <a:t>CIRCUITO </a:t>
            </a:r>
            <a:r>
              <a:rPr lang="es-ES" sz="7200" dirty="0" smtClean="0"/>
              <a:t>ELECTRICO DE LA MAQUINA </a:t>
            </a:r>
            <a:r>
              <a:rPr lang="es-ES" sz="7200" dirty="0" smtClean="0"/>
              <a:t>PARALELO</a:t>
            </a:r>
          </a:p>
          <a:p>
            <a:r>
              <a:rPr lang="es-ES" sz="6400" b="0" dirty="0" smtClean="0"/>
              <a:t>En el generador se requiere la </a:t>
            </a:r>
            <a:r>
              <a:rPr lang="es-ES" sz="6400" b="0" dirty="0" err="1" smtClean="0"/>
              <a:t>fem</a:t>
            </a:r>
            <a:r>
              <a:rPr lang="es-ES" sz="6400" b="0" dirty="0" smtClean="0"/>
              <a:t> </a:t>
            </a:r>
            <a:r>
              <a:rPr lang="es-ES" sz="6400" b="0" dirty="0" err="1" smtClean="0"/>
              <a:t>E</a:t>
            </a:r>
            <a:r>
              <a:rPr lang="es-ES" sz="6400" b="0" baseline="-25000" dirty="0" err="1" smtClean="0"/>
              <a:t>a</a:t>
            </a:r>
            <a:r>
              <a:rPr lang="es-ES" sz="6400" b="0" baseline="-25000" dirty="0" smtClean="0"/>
              <a:t> </a:t>
            </a:r>
            <a:r>
              <a:rPr lang="es-ES" sz="6400" b="0" dirty="0" smtClean="0"/>
              <a:t>= </a:t>
            </a:r>
            <a:r>
              <a:rPr lang="es-ES" sz="6400" b="0" dirty="0" err="1" smtClean="0"/>
              <a:t>K</a:t>
            </a:r>
            <a:r>
              <a:rPr lang="es-ES" sz="6400" b="0" baseline="-25000" dirty="0" err="1" smtClean="0"/>
              <a:t>a</a:t>
            </a:r>
            <a:r>
              <a:rPr lang="es-MX" sz="6400" b="0" dirty="0" err="1" smtClean="0"/>
              <a:t>Φ</a:t>
            </a:r>
            <a:r>
              <a:rPr lang="es-MX" sz="6400" b="0" baseline="-25000" dirty="0" err="1" smtClean="0"/>
              <a:t>d</a:t>
            </a:r>
            <a:r>
              <a:rPr lang="es-ES" sz="6400" b="0" dirty="0" err="1" smtClean="0"/>
              <a:t>ω</a:t>
            </a:r>
            <a:r>
              <a:rPr lang="es-ES" sz="6400" b="0" baseline="-25000" dirty="0" err="1" smtClean="0"/>
              <a:t>m</a:t>
            </a:r>
            <a:r>
              <a:rPr lang="es-ES" sz="6400" b="0" dirty="0" smtClean="0"/>
              <a:t>, donde </a:t>
            </a:r>
            <a:r>
              <a:rPr lang="es-ES" sz="6400" b="0" dirty="0" err="1" smtClean="0"/>
              <a:t>K</a:t>
            </a:r>
            <a:r>
              <a:rPr lang="es-ES" sz="6400" b="0" baseline="-25000" dirty="0" err="1" smtClean="0"/>
              <a:t>a</a:t>
            </a:r>
            <a:r>
              <a:rPr lang="es-ES" sz="6400" b="0" dirty="0" smtClean="0"/>
              <a:t> es la constante de la máquina, la máquina motriz del generador suministra el torque mecánico T</a:t>
            </a:r>
            <a:r>
              <a:rPr lang="es-ES" sz="6400" b="0" baseline="-25000" dirty="0" smtClean="0"/>
              <a:t>m</a:t>
            </a:r>
            <a:r>
              <a:rPr lang="es-ES" sz="6400" b="0" dirty="0" smtClean="0"/>
              <a:t> y como consecuencia el rotor del generador gira a la velocidad </a:t>
            </a:r>
            <a:r>
              <a:rPr lang="es-ES" sz="6400" b="0" dirty="0" err="1" smtClean="0"/>
              <a:t>ω</a:t>
            </a:r>
            <a:r>
              <a:rPr lang="es-ES" sz="6400" b="0" baseline="-25000" dirty="0" err="1" smtClean="0"/>
              <a:t>m</a:t>
            </a:r>
            <a:r>
              <a:rPr lang="es-ES" sz="6400" b="0" dirty="0" smtClean="0"/>
              <a:t> y la </a:t>
            </a:r>
            <a:r>
              <a:rPr lang="es-ES" sz="6400" b="0" dirty="0" err="1" smtClean="0"/>
              <a:t>fmm</a:t>
            </a:r>
            <a:r>
              <a:rPr lang="es-ES" sz="6400" b="0" dirty="0" smtClean="0"/>
              <a:t> </a:t>
            </a:r>
            <a:r>
              <a:rPr lang="es-ES" sz="6400" b="0" dirty="0" err="1" smtClean="0"/>
              <a:t>I</a:t>
            </a:r>
            <a:r>
              <a:rPr lang="es-ES" sz="6400" b="0" baseline="-25000" dirty="0" err="1" smtClean="0"/>
              <a:t>f</a:t>
            </a:r>
            <a:r>
              <a:rPr lang="es-ES" sz="6400" b="0" dirty="0" err="1" smtClean="0"/>
              <a:t>N</a:t>
            </a:r>
            <a:r>
              <a:rPr lang="es-ES" sz="6400" b="0" baseline="-25000" dirty="0" err="1" smtClean="0"/>
              <a:t>f</a:t>
            </a:r>
            <a:r>
              <a:rPr lang="es-ES" sz="6400" b="0" baseline="-25000" dirty="0" smtClean="0"/>
              <a:t>  </a:t>
            </a:r>
            <a:r>
              <a:rPr lang="es-ES" sz="6400" b="0" dirty="0" smtClean="0"/>
              <a:t>del devanado de excitación produce el flujo magnético por polo </a:t>
            </a:r>
            <a:r>
              <a:rPr lang="es-MX" sz="6400" b="0" dirty="0" err="1" smtClean="0"/>
              <a:t>Φ</a:t>
            </a:r>
            <a:r>
              <a:rPr lang="es-MX" sz="6400" b="0" baseline="-25000" dirty="0" err="1" smtClean="0"/>
              <a:t>d</a:t>
            </a:r>
            <a:r>
              <a:rPr lang="es-ES" sz="6400" b="0" dirty="0" smtClean="0"/>
              <a:t>.</a:t>
            </a:r>
          </a:p>
          <a:p>
            <a:r>
              <a:rPr lang="es-ES" sz="6400" b="0" dirty="0" smtClean="0"/>
              <a:t>	</a:t>
            </a:r>
          </a:p>
          <a:p>
            <a:r>
              <a:rPr lang="es-ES" sz="6400" b="0" dirty="0" smtClean="0"/>
              <a:t>En el motor se necesita el torque electromagnético T</a:t>
            </a:r>
            <a:r>
              <a:rPr lang="es-ES" sz="6400" b="0" baseline="-25000" dirty="0" smtClean="0"/>
              <a:t>e </a:t>
            </a:r>
            <a:r>
              <a:rPr lang="es-ES" sz="6400" b="0" dirty="0" smtClean="0"/>
              <a:t>= </a:t>
            </a:r>
            <a:r>
              <a:rPr lang="es-ES" sz="6400" b="0" dirty="0" err="1" smtClean="0"/>
              <a:t>K</a:t>
            </a:r>
            <a:r>
              <a:rPr lang="es-ES" sz="6400" b="0" baseline="-25000" dirty="0" err="1" smtClean="0"/>
              <a:t>a</a:t>
            </a:r>
            <a:r>
              <a:rPr lang="es-MX" sz="6400" b="0" dirty="0" err="1" smtClean="0"/>
              <a:t>Φ</a:t>
            </a:r>
            <a:r>
              <a:rPr lang="es-MX" sz="6400" b="0" baseline="-25000" dirty="0" err="1" smtClean="0"/>
              <a:t>d</a:t>
            </a:r>
            <a:r>
              <a:rPr lang="es-ES" sz="6400" b="0" dirty="0" err="1" smtClean="0"/>
              <a:t>I</a:t>
            </a:r>
            <a:r>
              <a:rPr lang="es-ES" sz="6400" b="0" baseline="-25000" dirty="0" err="1" smtClean="0"/>
              <a:t>a</a:t>
            </a:r>
            <a:r>
              <a:rPr lang="es-ES" sz="6400" b="0" dirty="0" smtClean="0"/>
              <a:t>, donde </a:t>
            </a:r>
            <a:r>
              <a:rPr lang="es-ES" sz="6400" b="0" dirty="0" err="1" smtClean="0"/>
              <a:t>K</a:t>
            </a:r>
            <a:r>
              <a:rPr lang="es-ES" sz="6400" b="0" baseline="-25000" dirty="0" err="1" smtClean="0"/>
              <a:t>a</a:t>
            </a:r>
            <a:r>
              <a:rPr lang="es-ES" sz="6400" b="0" dirty="0" smtClean="0"/>
              <a:t> es la constante de la máquina, la fuente de voltaje </a:t>
            </a:r>
            <a:r>
              <a:rPr lang="es-ES" sz="6400" b="0" dirty="0" err="1" smtClean="0"/>
              <a:t>V</a:t>
            </a:r>
            <a:r>
              <a:rPr lang="es-ES" sz="6400" b="0" baseline="-25000" dirty="0" err="1" smtClean="0"/>
              <a:t>t</a:t>
            </a:r>
            <a:r>
              <a:rPr lang="es-ES" sz="6400" b="0" dirty="0" smtClean="0"/>
              <a:t> suministra la corriente de armadura </a:t>
            </a:r>
            <a:r>
              <a:rPr lang="es-ES" sz="6400" b="0" dirty="0" err="1" smtClean="0"/>
              <a:t>I</a:t>
            </a:r>
            <a:r>
              <a:rPr lang="es-ES" sz="6400" b="0" baseline="-25000" dirty="0" err="1" smtClean="0"/>
              <a:t>a</a:t>
            </a:r>
            <a:r>
              <a:rPr lang="es-ES" sz="6400" b="0" baseline="-25000" dirty="0" smtClean="0"/>
              <a:t> </a:t>
            </a:r>
            <a:r>
              <a:rPr lang="es-ES" sz="6400" b="0" dirty="0" smtClean="0"/>
              <a:t>y la </a:t>
            </a:r>
            <a:r>
              <a:rPr lang="es-ES" sz="6400" b="0" dirty="0" err="1" smtClean="0"/>
              <a:t>fmm</a:t>
            </a:r>
            <a:r>
              <a:rPr lang="es-ES" sz="6400" b="0" dirty="0" smtClean="0"/>
              <a:t> </a:t>
            </a:r>
            <a:r>
              <a:rPr lang="es-ES" sz="6400" b="0" dirty="0" err="1" smtClean="0"/>
              <a:t>I</a:t>
            </a:r>
            <a:r>
              <a:rPr lang="es-ES" sz="6400" b="0" baseline="-25000" dirty="0" err="1" smtClean="0"/>
              <a:t>f</a:t>
            </a:r>
            <a:r>
              <a:rPr lang="es-ES" sz="6400" b="0" dirty="0" err="1" smtClean="0"/>
              <a:t>N</a:t>
            </a:r>
            <a:r>
              <a:rPr lang="es-ES" sz="6400" b="0" baseline="-25000" dirty="0" err="1" smtClean="0"/>
              <a:t>f</a:t>
            </a:r>
            <a:r>
              <a:rPr lang="es-ES" sz="6400" b="0" baseline="-25000" dirty="0" smtClean="0"/>
              <a:t>  </a:t>
            </a:r>
            <a:r>
              <a:rPr lang="es-ES" sz="6400" b="0" dirty="0" smtClean="0"/>
              <a:t>del devanado de excitación produce el flujo magnético por polo </a:t>
            </a:r>
            <a:r>
              <a:rPr lang="es-MX" sz="6400" b="0" dirty="0" err="1" smtClean="0"/>
              <a:t>Φ</a:t>
            </a:r>
            <a:r>
              <a:rPr lang="es-MX" sz="6400" b="0" baseline="-25000" dirty="0" err="1" smtClean="0"/>
              <a:t>d</a:t>
            </a:r>
            <a:r>
              <a:rPr lang="es-ES" sz="6400" b="0" dirty="0" smtClean="0"/>
              <a:t>.</a:t>
            </a:r>
          </a:p>
          <a:p>
            <a:endParaRPr lang="es-ES" dirty="0"/>
          </a:p>
        </p:txBody>
      </p:sp>
      <p:sp>
        <p:nvSpPr>
          <p:cNvPr id="5" name="4 Marcador de texto"/>
          <p:cNvSpPr>
            <a:spLocks noGrp="1"/>
          </p:cNvSpPr>
          <p:nvPr>
            <p:ph type="body" sz="quarter" idx="3"/>
          </p:nvPr>
        </p:nvSpPr>
        <p:spPr>
          <a:xfrm>
            <a:off x="4645026" y="714357"/>
            <a:ext cx="4041775" cy="3500461"/>
          </a:xfrm>
        </p:spPr>
        <p:txBody>
          <a:bodyPr>
            <a:normAutofit fontScale="70000" lnSpcReduction="20000"/>
          </a:bodyPr>
          <a:lstStyle/>
          <a:p>
            <a:r>
              <a:rPr lang="es-ES" sz="2900" dirty="0" smtClean="0"/>
              <a:t>CIRCUITO ELECTRICO DE LA MAQUINA COMPUESTA CONEXION </a:t>
            </a:r>
            <a:r>
              <a:rPr lang="es-ES" sz="2900" dirty="0" smtClean="0"/>
              <a:t>LARGA</a:t>
            </a:r>
          </a:p>
          <a:p>
            <a:endParaRPr lang="es-ES" sz="2900" dirty="0" smtClean="0"/>
          </a:p>
          <a:p>
            <a:r>
              <a:rPr lang="es-ES" sz="2600" b="0" dirty="0" smtClean="0"/>
              <a:t>En la máquina compuesta el flujo magnético por polo </a:t>
            </a:r>
            <a:r>
              <a:rPr lang="es-MX" sz="2600" b="0" dirty="0" err="1" smtClean="0"/>
              <a:t>Φ</a:t>
            </a:r>
            <a:r>
              <a:rPr lang="es-MX" sz="2600" b="0" baseline="-25000" dirty="0" err="1" smtClean="0"/>
              <a:t>d</a:t>
            </a:r>
            <a:r>
              <a:rPr lang="es-MX" sz="2600" b="0" baseline="-25000" dirty="0" smtClean="0"/>
              <a:t> </a:t>
            </a:r>
            <a:r>
              <a:rPr lang="es-ES" sz="2600" b="0" dirty="0" smtClean="0"/>
              <a:t>es igual a la suma del flujo magnético del devanado de excitación serie </a:t>
            </a:r>
            <a:r>
              <a:rPr lang="es-MX" sz="2600" b="0" dirty="0" err="1" smtClean="0"/>
              <a:t>Φ</a:t>
            </a:r>
            <a:r>
              <a:rPr lang="es-MX" sz="2600" b="0" baseline="-25000" dirty="0" err="1" smtClean="0"/>
              <a:t>ds</a:t>
            </a:r>
            <a:r>
              <a:rPr lang="es-MX" sz="2600" b="0" baseline="-25000" dirty="0" smtClean="0"/>
              <a:t> </a:t>
            </a:r>
            <a:r>
              <a:rPr lang="es-ES" sz="2600" b="0" dirty="0" smtClean="0"/>
              <a:t>y del flujo magnético del devanado de excitación paralelo </a:t>
            </a:r>
            <a:r>
              <a:rPr lang="es-MX" sz="2600" b="0" dirty="0" err="1" smtClean="0"/>
              <a:t>Φ</a:t>
            </a:r>
            <a:r>
              <a:rPr lang="es-MX" sz="2600" b="0" baseline="-25000" dirty="0" err="1" smtClean="0"/>
              <a:t>dp</a:t>
            </a:r>
            <a:r>
              <a:rPr lang="es-ES" sz="2600" b="0" dirty="0" smtClean="0"/>
              <a:t>.</a:t>
            </a:r>
          </a:p>
          <a:p>
            <a:r>
              <a:rPr lang="es-ES" sz="2600" b="0" dirty="0" smtClean="0"/>
              <a:t> </a:t>
            </a:r>
          </a:p>
          <a:p>
            <a:r>
              <a:rPr lang="es-ES" dirty="0" smtClean="0"/>
              <a:t> Generador:   </a:t>
            </a:r>
            <a:r>
              <a:rPr lang="es-ES" dirty="0" err="1" smtClean="0"/>
              <a:t>E</a:t>
            </a:r>
            <a:r>
              <a:rPr lang="es-ES" baseline="-25000" dirty="0" err="1" smtClean="0"/>
              <a:t>a</a:t>
            </a:r>
            <a:r>
              <a:rPr lang="es-ES" baseline="-25000" dirty="0" smtClean="0"/>
              <a:t> </a:t>
            </a:r>
            <a:r>
              <a:rPr lang="es-ES" dirty="0" smtClean="0"/>
              <a:t>=</a:t>
            </a:r>
            <a:r>
              <a:rPr lang="es-ES" baseline="-25000" dirty="0" smtClean="0"/>
              <a:t> </a:t>
            </a:r>
            <a:r>
              <a:rPr lang="es-ES" dirty="0" err="1" smtClean="0"/>
              <a:t>V</a:t>
            </a:r>
            <a:r>
              <a:rPr lang="es-ES" baseline="-25000" dirty="0" err="1" smtClean="0"/>
              <a:t>t</a:t>
            </a:r>
            <a:r>
              <a:rPr lang="es-ES" dirty="0" smtClean="0"/>
              <a:t> + </a:t>
            </a:r>
            <a:r>
              <a:rPr lang="es-ES" dirty="0" err="1" smtClean="0"/>
              <a:t>I</a:t>
            </a:r>
            <a:r>
              <a:rPr lang="es-ES" baseline="-25000" dirty="0" err="1" smtClean="0"/>
              <a:t>a</a:t>
            </a:r>
            <a:r>
              <a:rPr lang="es-ES" dirty="0" smtClean="0"/>
              <a:t>(R</a:t>
            </a:r>
            <a:r>
              <a:rPr lang="es-ES" baseline="-25000" dirty="0" smtClean="0"/>
              <a:t>a </a:t>
            </a:r>
            <a:r>
              <a:rPr lang="es-ES" dirty="0" smtClean="0"/>
              <a:t>+ </a:t>
            </a:r>
            <a:r>
              <a:rPr lang="es-ES" dirty="0" err="1" smtClean="0"/>
              <a:t>R</a:t>
            </a:r>
            <a:r>
              <a:rPr lang="es-ES" baseline="-25000" dirty="0" err="1" smtClean="0"/>
              <a:t>c</a:t>
            </a:r>
            <a:r>
              <a:rPr lang="es-ES" baseline="-25000" dirty="0" smtClean="0"/>
              <a:t> </a:t>
            </a:r>
            <a:r>
              <a:rPr lang="es-ES" dirty="0" smtClean="0"/>
              <a:t>+ </a:t>
            </a:r>
            <a:r>
              <a:rPr lang="es-ES" dirty="0" err="1" smtClean="0"/>
              <a:t>R</a:t>
            </a:r>
            <a:r>
              <a:rPr lang="es-ES" baseline="-25000" dirty="0" err="1" smtClean="0"/>
              <a:t>i</a:t>
            </a:r>
            <a:r>
              <a:rPr lang="es-ES" baseline="-25000" dirty="0" smtClean="0"/>
              <a:t> </a:t>
            </a:r>
            <a:r>
              <a:rPr lang="es-ES" dirty="0" smtClean="0"/>
              <a:t>+ </a:t>
            </a:r>
            <a:r>
              <a:rPr lang="es-ES" dirty="0" err="1" smtClean="0"/>
              <a:t>R</a:t>
            </a:r>
            <a:r>
              <a:rPr lang="es-ES" baseline="-25000" dirty="0" err="1" smtClean="0"/>
              <a:t>fs</a:t>
            </a:r>
            <a:r>
              <a:rPr lang="es-ES" dirty="0" smtClean="0"/>
              <a:t>)  </a:t>
            </a:r>
            <a:r>
              <a:rPr lang="es-MX" dirty="0" smtClean="0"/>
              <a:t>V</a:t>
            </a:r>
            <a:r>
              <a:rPr lang="es-MX" dirty="0" smtClean="0"/>
              <a:t>]</a:t>
            </a:r>
            <a:r>
              <a:rPr lang="es-ES" dirty="0" smtClean="0"/>
              <a:t>                     </a:t>
            </a:r>
          </a:p>
          <a:p>
            <a:r>
              <a:rPr lang="es-ES" dirty="0" smtClean="0"/>
              <a:t> </a:t>
            </a:r>
            <a:r>
              <a:rPr lang="es-ES" dirty="0" smtClean="0"/>
              <a:t>  Motor</a:t>
            </a:r>
            <a:r>
              <a:rPr lang="es-ES" dirty="0" smtClean="0"/>
              <a:t>:    </a:t>
            </a:r>
            <a:r>
              <a:rPr lang="es-ES" dirty="0" err="1" smtClean="0"/>
              <a:t>V</a:t>
            </a:r>
            <a:r>
              <a:rPr lang="es-ES" baseline="-25000" dirty="0" err="1" smtClean="0"/>
              <a:t>t</a:t>
            </a:r>
            <a:r>
              <a:rPr lang="es-ES" baseline="-25000" dirty="0" smtClean="0"/>
              <a:t> </a:t>
            </a:r>
            <a:r>
              <a:rPr lang="es-ES" dirty="0" smtClean="0"/>
              <a:t>=</a:t>
            </a:r>
            <a:r>
              <a:rPr lang="es-ES" baseline="-25000" dirty="0" smtClean="0"/>
              <a:t> </a:t>
            </a:r>
            <a:r>
              <a:rPr lang="es-ES" dirty="0" err="1" smtClean="0"/>
              <a:t>E</a:t>
            </a:r>
            <a:r>
              <a:rPr lang="es-ES" baseline="-25000" dirty="0" err="1" smtClean="0"/>
              <a:t>a</a:t>
            </a:r>
            <a:r>
              <a:rPr lang="es-ES" baseline="-25000" dirty="0" smtClean="0"/>
              <a:t> </a:t>
            </a:r>
            <a:r>
              <a:rPr lang="es-ES" dirty="0" smtClean="0"/>
              <a:t>+ </a:t>
            </a:r>
            <a:r>
              <a:rPr lang="es-ES" dirty="0" err="1" smtClean="0"/>
              <a:t>I</a:t>
            </a:r>
            <a:r>
              <a:rPr lang="es-ES" baseline="-25000" dirty="0" err="1" smtClean="0"/>
              <a:t>a</a:t>
            </a:r>
            <a:r>
              <a:rPr lang="es-ES" dirty="0" smtClean="0"/>
              <a:t>(R</a:t>
            </a:r>
            <a:r>
              <a:rPr lang="es-ES" baseline="-25000" dirty="0" smtClean="0"/>
              <a:t>a</a:t>
            </a:r>
            <a:r>
              <a:rPr lang="es-ES" dirty="0" smtClean="0"/>
              <a:t> + </a:t>
            </a:r>
            <a:r>
              <a:rPr lang="es-ES" dirty="0" err="1" smtClean="0"/>
              <a:t>R</a:t>
            </a:r>
            <a:r>
              <a:rPr lang="es-ES" baseline="-25000" dirty="0" err="1" smtClean="0"/>
              <a:t>c</a:t>
            </a:r>
            <a:r>
              <a:rPr lang="es-ES" dirty="0" smtClean="0"/>
              <a:t> + </a:t>
            </a:r>
            <a:r>
              <a:rPr lang="es-ES" dirty="0" err="1" smtClean="0"/>
              <a:t>R</a:t>
            </a:r>
            <a:r>
              <a:rPr lang="es-ES" baseline="-25000" dirty="0" err="1" smtClean="0"/>
              <a:t>i</a:t>
            </a:r>
            <a:r>
              <a:rPr lang="es-ES" baseline="-25000" dirty="0" smtClean="0"/>
              <a:t> </a:t>
            </a:r>
            <a:r>
              <a:rPr lang="es-ES" dirty="0" smtClean="0"/>
              <a:t>+ </a:t>
            </a:r>
            <a:r>
              <a:rPr lang="es-ES" dirty="0" err="1" smtClean="0"/>
              <a:t>R</a:t>
            </a:r>
            <a:r>
              <a:rPr lang="es-ES" baseline="-25000" dirty="0" err="1" smtClean="0"/>
              <a:t>fs</a:t>
            </a:r>
            <a:r>
              <a:rPr lang="es-ES" dirty="0" smtClean="0"/>
              <a:t>) </a:t>
            </a:r>
            <a:r>
              <a:rPr lang="es-MX" dirty="0" smtClean="0"/>
              <a:t>[</a:t>
            </a:r>
            <a:r>
              <a:rPr lang="es-MX" dirty="0" smtClean="0"/>
              <a:t>V]</a:t>
            </a:r>
          </a:p>
          <a:p>
            <a:endParaRPr lang="es-ES" dirty="0"/>
          </a:p>
        </p:txBody>
      </p:sp>
      <p:pic>
        <p:nvPicPr>
          <p:cNvPr id="3074" name="Picture 2"/>
          <p:cNvPicPr>
            <a:picLocks noGrp="1" noChangeAspect="1" noChangeArrowheads="1"/>
          </p:cNvPicPr>
          <p:nvPr>
            <p:ph sz="half" idx="2"/>
          </p:nvPr>
        </p:nvPicPr>
        <p:blipFill>
          <a:blip r:embed="rId2"/>
          <a:srcRect/>
          <a:stretch>
            <a:fillRect/>
          </a:stretch>
        </p:blipFill>
        <p:spPr bwMode="auto">
          <a:xfrm>
            <a:off x="500034" y="4071943"/>
            <a:ext cx="4040188" cy="2000781"/>
          </a:xfrm>
          <a:prstGeom prst="rect">
            <a:avLst/>
          </a:prstGeom>
          <a:noFill/>
          <a:ln w="9525">
            <a:noFill/>
            <a:miter lim="800000"/>
            <a:headEnd/>
            <a:tailEnd/>
          </a:ln>
          <a:effectLst/>
        </p:spPr>
      </p:pic>
      <p:pic>
        <p:nvPicPr>
          <p:cNvPr id="3075" name="Picture 3"/>
          <p:cNvPicPr>
            <a:picLocks noGrp="1" noChangeAspect="1" noChangeArrowheads="1"/>
          </p:cNvPicPr>
          <p:nvPr>
            <p:ph sz="quarter" idx="4"/>
          </p:nvPr>
        </p:nvPicPr>
        <p:blipFill>
          <a:blip r:embed="rId3"/>
          <a:srcRect/>
          <a:stretch>
            <a:fillRect/>
          </a:stretch>
        </p:blipFill>
        <p:spPr bwMode="auto">
          <a:xfrm>
            <a:off x="4572002" y="4286257"/>
            <a:ext cx="4041775" cy="21291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85918" y="500042"/>
            <a:ext cx="4186239" cy="1143000"/>
          </a:xfrm>
        </p:spPr>
        <p:txBody>
          <a:bodyPr>
            <a:normAutofit fontScale="90000"/>
          </a:bodyPr>
          <a:lstStyle/>
          <a:p>
            <a:r>
              <a:rPr lang="es-ES" sz="2200" dirty="0" smtClean="0"/>
              <a:t>CIRCUITO ELECTRICO DE LA MAQUINA COMPUESTA CONEXION CORTA</a:t>
            </a:r>
            <a:r>
              <a:rPr lang="es-ES" dirty="0" smtClean="0"/>
              <a:t/>
            </a:r>
            <a:br>
              <a:rPr lang="es-ES" dirty="0" smtClean="0"/>
            </a:br>
            <a:endParaRPr lang="es-ES" dirty="0"/>
          </a:p>
        </p:txBody>
      </p:sp>
      <p:sp>
        <p:nvSpPr>
          <p:cNvPr id="3" name="2 Marcador de texto"/>
          <p:cNvSpPr>
            <a:spLocks noGrp="1"/>
          </p:cNvSpPr>
          <p:nvPr>
            <p:ph type="body" idx="1"/>
          </p:nvPr>
        </p:nvSpPr>
        <p:spPr>
          <a:xfrm>
            <a:off x="457201" y="1535113"/>
            <a:ext cx="4040188" cy="2393953"/>
          </a:xfrm>
        </p:spPr>
        <p:txBody>
          <a:bodyPr/>
          <a:lstStyle/>
          <a:p>
            <a:endParaRPr lang="es-ES" dirty="0" smtClean="0"/>
          </a:p>
          <a:p>
            <a:endParaRPr lang="es-ES" dirty="0"/>
          </a:p>
        </p:txBody>
      </p:sp>
      <p:sp>
        <p:nvSpPr>
          <p:cNvPr id="5" name="4 Marcador de texto"/>
          <p:cNvSpPr>
            <a:spLocks noGrp="1"/>
          </p:cNvSpPr>
          <p:nvPr>
            <p:ph type="body" sz="quarter" idx="3"/>
          </p:nvPr>
        </p:nvSpPr>
        <p:spPr>
          <a:xfrm>
            <a:off x="714350" y="1857364"/>
            <a:ext cx="5715039" cy="2214578"/>
          </a:xfrm>
        </p:spPr>
        <p:txBody>
          <a:bodyPr>
            <a:normAutofit fontScale="25000" lnSpcReduction="20000"/>
          </a:bodyPr>
          <a:lstStyle/>
          <a:p>
            <a:r>
              <a:rPr lang="es-ES" sz="6400" b="0" dirty="0" smtClean="0"/>
              <a:t>En el motor se necesita el torque electromagnético T</a:t>
            </a:r>
            <a:r>
              <a:rPr lang="es-ES" sz="6400" b="0" baseline="-25000" dirty="0" smtClean="0"/>
              <a:t>e </a:t>
            </a:r>
            <a:r>
              <a:rPr lang="es-ES" sz="6400" b="0" dirty="0" smtClean="0"/>
              <a:t>= </a:t>
            </a:r>
            <a:r>
              <a:rPr lang="es-ES" sz="6400" b="0" dirty="0" err="1" smtClean="0"/>
              <a:t>K</a:t>
            </a:r>
            <a:r>
              <a:rPr lang="es-ES" sz="6400" b="0" baseline="-25000" dirty="0" err="1" smtClean="0"/>
              <a:t>a</a:t>
            </a:r>
            <a:r>
              <a:rPr lang="es-MX" sz="6400" b="0" dirty="0" err="1" smtClean="0"/>
              <a:t>Φ</a:t>
            </a:r>
            <a:r>
              <a:rPr lang="es-MX" sz="6400" b="0" baseline="-25000" dirty="0" err="1" smtClean="0"/>
              <a:t>d</a:t>
            </a:r>
            <a:r>
              <a:rPr lang="es-ES" sz="6400" b="0" dirty="0" err="1" smtClean="0"/>
              <a:t>I</a:t>
            </a:r>
            <a:r>
              <a:rPr lang="es-ES" sz="6400" b="0" baseline="-25000" dirty="0" err="1" smtClean="0"/>
              <a:t>a</a:t>
            </a:r>
            <a:r>
              <a:rPr lang="es-ES" sz="6400" b="0" dirty="0" smtClean="0"/>
              <a:t>, donde </a:t>
            </a:r>
            <a:r>
              <a:rPr lang="es-ES" sz="6400" b="0" dirty="0" err="1" smtClean="0"/>
              <a:t>K</a:t>
            </a:r>
            <a:r>
              <a:rPr lang="es-ES" sz="6400" b="0" baseline="-25000" dirty="0" err="1" smtClean="0"/>
              <a:t>a</a:t>
            </a:r>
            <a:r>
              <a:rPr lang="es-ES" sz="6400" b="0" dirty="0" smtClean="0"/>
              <a:t> es la constante de la máquina, la fuente de voltaje </a:t>
            </a:r>
            <a:r>
              <a:rPr lang="es-ES" sz="6400" b="0" dirty="0" err="1" smtClean="0"/>
              <a:t>V</a:t>
            </a:r>
            <a:r>
              <a:rPr lang="es-ES" sz="6400" b="0" baseline="-25000" dirty="0" err="1" smtClean="0"/>
              <a:t>t</a:t>
            </a:r>
            <a:r>
              <a:rPr lang="es-ES" sz="6400" b="0" dirty="0" smtClean="0"/>
              <a:t> suministra la corriente de armadura </a:t>
            </a:r>
            <a:r>
              <a:rPr lang="es-ES" sz="6400" b="0" dirty="0" err="1" smtClean="0"/>
              <a:t>I</a:t>
            </a:r>
            <a:r>
              <a:rPr lang="es-ES" sz="6400" b="0" baseline="-25000" dirty="0" err="1" smtClean="0"/>
              <a:t>a</a:t>
            </a:r>
            <a:r>
              <a:rPr lang="es-ES" sz="6400" b="0" baseline="-25000" dirty="0" smtClean="0"/>
              <a:t> </a:t>
            </a:r>
            <a:r>
              <a:rPr lang="es-ES" sz="6400" b="0" dirty="0" smtClean="0"/>
              <a:t>y las </a:t>
            </a:r>
            <a:r>
              <a:rPr lang="es-ES" sz="6400" b="0" dirty="0" err="1" smtClean="0"/>
              <a:t>fmms</a:t>
            </a:r>
            <a:r>
              <a:rPr lang="es-ES" sz="6400" b="0" dirty="0" smtClean="0"/>
              <a:t> de los devanados de excitación serie y paralelo producen el flujo magnético por polo </a:t>
            </a:r>
            <a:r>
              <a:rPr lang="es-MX" sz="6400" b="0" dirty="0" err="1" smtClean="0"/>
              <a:t>Φ</a:t>
            </a:r>
            <a:r>
              <a:rPr lang="es-MX" sz="6400" b="0" baseline="-25000" dirty="0" err="1" smtClean="0"/>
              <a:t>d</a:t>
            </a:r>
            <a:r>
              <a:rPr lang="es-ES" sz="6400" b="0" dirty="0" smtClean="0"/>
              <a:t>.</a:t>
            </a:r>
          </a:p>
          <a:p>
            <a:r>
              <a:rPr lang="es-ES" sz="6400" b="0" dirty="0" smtClean="0"/>
              <a:t>  </a:t>
            </a:r>
            <a:r>
              <a:rPr lang="es-ES" sz="6400" b="0" dirty="0" smtClean="0"/>
              <a:t>las ecuaciones eléctricas del generador y motor son las siguientes:</a:t>
            </a:r>
          </a:p>
          <a:p>
            <a:r>
              <a:rPr lang="es-ES" sz="6400" b="0" dirty="0" smtClean="0"/>
              <a:t> </a:t>
            </a:r>
          </a:p>
          <a:p>
            <a:r>
              <a:rPr lang="es-EC" sz="6400" b="0" dirty="0" smtClean="0"/>
              <a:t>                </a:t>
            </a:r>
            <a:r>
              <a:rPr lang="en-US" sz="6400" b="0" dirty="0" err="1" smtClean="0"/>
              <a:t>Generador</a:t>
            </a:r>
            <a:r>
              <a:rPr lang="en-US" sz="6400" b="0" dirty="0" smtClean="0"/>
              <a:t>:   E</a:t>
            </a:r>
            <a:r>
              <a:rPr lang="en-US" sz="6400" b="0" baseline="-25000" dirty="0" smtClean="0"/>
              <a:t>a </a:t>
            </a:r>
            <a:r>
              <a:rPr lang="en-US" sz="6400" b="0" dirty="0" smtClean="0"/>
              <a:t>=</a:t>
            </a:r>
            <a:r>
              <a:rPr lang="en-US" sz="6400" b="0" baseline="-25000" dirty="0" smtClean="0"/>
              <a:t> </a:t>
            </a:r>
            <a:r>
              <a:rPr lang="en-US" sz="6400" b="0" dirty="0" err="1" smtClean="0"/>
              <a:t>V</a:t>
            </a:r>
            <a:r>
              <a:rPr lang="en-US" sz="6400" b="0" baseline="-25000" dirty="0" err="1" smtClean="0"/>
              <a:t>t</a:t>
            </a:r>
            <a:r>
              <a:rPr lang="en-US" sz="6400" b="0" dirty="0" smtClean="0"/>
              <a:t> + </a:t>
            </a:r>
            <a:r>
              <a:rPr lang="en-US" sz="6400" b="0" dirty="0" err="1" smtClean="0"/>
              <a:t>I</a:t>
            </a:r>
            <a:r>
              <a:rPr lang="en-US" sz="6400" b="0" baseline="-25000" dirty="0" err="1" smtClean="0"/>
              <a:t>a</a:t>
            </a:r>
            <a:r>
              <a:rPr lang="en-US" sz="6400" b="0" dirty="0" smtClean="0"/>
              <a:t>(R</a:t>
            </a:r>
            <a:r>
              <a:rPr lang="en-US" sz="6400" b="0" baseline="-25000" dirty="0" smtClean="0"/>
              <a:t>a </a:t>
            </a:r>
            <a:r>
              <a:rPr lang="en-US" sz="6400" b="0" dirty="0" smtClean="0"/>
              <a:t>+ </a:t>
            </a:r>
            <a:r>
              <a:rPr lang="en-US" sz="6400" b="0" dirty="0" err="1" smtClean="0"/>
              <a:t>R</a:t>
            </a:r>
            <a:r>
              <a:rPr lang="en-US" sz="6400" b="0" baseline="-25000" dirty="0" err="1" smtClean="0"/>
              <a:t>c</a:t>
            </a:r>
            <a:r>
              <a:rPr lang="en-US" sz="6400" b="0" baseline="-25000" dirty="0" smtClean="0"/>
              <a:t> </a:t>
            </a:r>
            <a:r>
              <a:rPr lang="en-US" sz="6400" b="0" dirty="0" smtClean="0"/>
              <a:t>+ </a:t>
            </a:r>
            <a:r>
              <a:rPr lang="en-US" sz="6400" b="0" dirty="0" err="1" smtClean="0"/>
              <a:t>R</a:t>
            </a:r>
            <a:r>
              <a:rPr lang="en-US" sz="6400" b="0" baseline="-25000" dirty="0" err="1" smtClean="0"/>
              <a:t>i</a:t>
            </a:r>
            <a:r>
              <a:rPr lang="en-US" sz="6400" b="0" baseline="-25000" dirty="0" smtClean="0"/>
              <a:t> </a:t>
            </a:r>
            <a:r>
              <a:rPr lang="en-US" sz="6400" b="0" dirty="0" smtClean="0"/>
              <a:t>) + (</a:t>
            </a:r>
            <a:r>
              <a:rPr lang="en-US" sz="6400" b="0" dirty="0" err="1" smtClean="0"/>
              <a:t>I</a:t>
            </a:r>
            <a:r>
              <a:rPr lang="en-US" sz="6400" b="0" baseline="-25000" dirty="0" err="1" smtClean="0"/>
              <a:t>a</a:t>
            </a:r>
            <a:r>
              <a:rPr lang="en-US" sz="6400" b="0" baseline="-25000" dirty="0" smtClean="0"/>
              <a:t> </a:t>
            </a:r>
            <a:r>
              <a:rPr lang="en-US" sz="6400" b="0" dirty="0" smtClean="0"/>
              <a:t>- I</a:t>
            </a:r>
            <a:r>
              <a:rPr lang="en-US" sz="6400" b="0" baseline="-25000" dirty="0" smtClean="0"/>
              <a:t>f</a:t>
            </a:r>
            <a:r>
              <a:rPr lang="en-US" sz="6400" b="0" dirty="0" smtClean="0"/>
              <a:t>)</a:t>
            </a:r>
            <a:r>
              <a:rPr lang="en-US" sz="6400" b="0" dirty="0" err="1" smtClean="0"/>
              <a:t>R</a:t>
            </a:r>
            <a:r>
              <a:rPr lang="en-US" sz="6400" b="0" baseline="-25000" dirty="0" err="1" smtClean="0"/>
              <a:t>fs</a:t>
            </a:r>
            <a:r>
              <a:rPr lang="en-US" sz="6400" b="0" dirty="0" smtClean="0"/>
              <a:t>   [V]</a:t>
            </a:r>
            <a:endParaRPr lang="es-ES" sz="6400" b="0" dirty="0" smtClean="0"/>
          </a:p>
          <a:p>
            <a:r>
              <a:rPr lang="en-US" sz="6400" b="0" dirty="0" smtClean="0"/>
              <a:t>                       Motor:    </a:t>
            </a:r>
            <a:r>
              <a:rPr lang="en-US" sz="6400" b="0" dirty="0" err="1" smtClean="0"/>
              <a:t>V</a:t>
            </a:r>
            <a:r>
              <a:rPr lang="en-US" sz="6400" b="0" baseline="-25000" dirty="0" err="1" smtClean="0"/>
              <a:t>t</a:t>
            </a:r>
            <a:r>
              <a:rPr lang="en-US" sz="6400" b="0" baseline="-25000" dirty="0" smtClean="0"/>
              <a:t> </a:t>
            </a:r>
            <a:r>
              <a:rPr lang="en-US" sz="6400" b="0" dirty="0" smtClean="0"/>
              <a:t>=</a:t>
            </a:r>
            <a:r>
              <a:rPr lang="en-US" sz="6400" b="0" baseline="-25000" dirty="0" smtClean="0"/>
              <a:t> </a:t>
            </a:r>
            <a:r>
              <a:rPr lang="en-US" sz="6400" b="0" dirty="0" smtClean="0"/>
              <a:t>E</a:t>
            </a:r>
            <a:r>
              <a:rPr lang="en-US" sz="6400" b="0" baseline="-25000" dirty="0" smtClean="0"/>
              <a:t>a </a:t>
            </a:r>
            <a:r>
              <a:rPr lang="en-US" sz="6400" b="0" dirty="0" smtClean="0"/>
              <a:t>+ </a:t>
            </a:r>
            <a:r>
              <a:rPr lang="en-US" sz="6400" b="0" dirty="0" err="1" smtClean="0"/>
              <a:t>I</a:t>
            </a:r>
            <a:r>
              <a:rPr lang="en-US" sz="6400" b="0" baseline="-25000" dirty="0" err="1" smtClean="0"/>
              <a:t>a</a:t>
            </a:r>
            <a:r>
              <a:rPr lang="en-US" sz="6400" b="0" dirty="0" smtClean="0"/>
              <a:t>(R</a:t>
            </a:r>
            <a:r>
              <a:rPr lang="en-US" sz="6400" b="0" baseline="-25000" dirty="0" smtClean="0"/>
              <a:t>a </a:t>
            </a:r>
            <a:r>
              <a:rPr lang="en-US" sz="6400" b="0" dirty="0" smtClean="0"/>
              <a:t>+ </a:t>
            </a:r>
            <a:r>
              <a:rPr lang="en-US" sz="6400" b="0" dirty="0" err="1" smtClean="0"/>
              <a:t>R</a:t>
            </a:r>
            <a:r>
              <a:rPr lang="en-US" sz="6400" b="0" baseline="-25000" dirty="0" err="1" smtClean="0"/>
              <a:t>c</a:t>
            </a:r>
            <a:r>
              <a:rPr lang="en-US" sz="6400" b="0" baseline="-25000" dirty="0" smtClean="0"/>
              <a:t> </a:t>
            </a:r>
            <a:r>
              <a:rPr lang="en-US" sz="6400" b="0" dirty="0" smtClean="0"/>
              <a:t>+ </a:t>
            </a:r>
            <a:r>
              <a:rPr lang="en-US" sz="6400" b="0" dirty="0" err="1" smtClean="0"/>
              <a:t>R</a:t>
            </a:r>
            <a:r>
              <a:rPr lang="en-US" sz="6400" b="0" baseline="-25000" dirty="0" err="1" smtClean="0"/>
              <a:t>i</a:t>
            </a:r>
            <a:r>
              <a:rPr lang="en-US" sz="6400" b="0" baseline="-25000" dirty="0" smtClean="0"/>
              <a:t> </a:t>
            </a:r>
            <a:r>
              <a:rPr lang="en-US" sz="6400" b="0" dirty="0" smtClean="0"/>
              <a:t>) + (</a:t>
            </a:r>
            <a:r>
              <a:rPr lang="en-US" sz="6400" b="0" dirty="0" err="1" smtClean="0"/>
              <a:t>I</a:t>
            </a:r>
            <a:r>
              <a:rPr lang="en-US" sz="6400" b="0" baseline="-25000" dirty="0" err="1" smtClean="0"/>
              <a:t>a</a:t>
            </a:r>
            <a:r>
              <a:rPr lang="en-US" sz="6400" b="0" baseline="-25000" dirty="0" smtClean="0"/>
              <a:t> </a:t>
            </a:r>
            <a:r>
              <a:rPr lang="en-US" sz="6400" b="0" dirty="0" smtClean="0"/>
              <a:t>+ I</a:t>
            </a:r>
            <a:r>
              <a:rPr lang="en-US" sz="6400" b="0" baseline="-25000" dirty="0" smtClean="0"/>
              <a:t>f</a:t>
            </a:r>
            <a:r>
              <a:rPr lang="en-US" sz="6400" b="0" dirty="0" smtClean="0"/>
              <a:t>)</a:t>
            </a:r>
            <a:r>
              <a:rPr lang="en-US" sz="6400" b="0" dirty="0" err="1" smtClean="0"/>
              <a:t>R</a:t>
            </a:r>
            <a:r>
              <a:rPr lang="en-US" sz="6400" b="0" baseline="-25000" dirty="0" err="1" smtClean="0"/>
              <a:t>fs</a:t>
            </a:r>
            <a:r>
              <a:rPr lang="en-US" sz="6400" b="0" baseline="-25000" dirty="0" smtClean="0"/>
              <a:t>  </a:t>
            </a:r>
            <a:r>
              <a:rPr lang="en-US" sz="6400" b="0" dirty="0" smtClean="0"/>
              <a:t>[V]</a:t>
            </a:r>
            <a:endParaRPr lang="es-ES" sz="6400" b="0" dirty="0" smtClean="0"/>
          </a:p>
          <a:p>
            <a:endParaRPr lang="es-ES" dirty="0"/>
          </a:p>
        </p:txBody>
      </p:sp>
      <p:sp>
        <p:nvSpPr>
          <p:cNvPr id="6" name="5 Marcador de contenido"/>
          <p:cNvSpPr>
            <a:spLocks noGrp="1"/>
          </p:cNvSpPr>
          <p:nvPr>
            <p:ph sz="quarter" idx="4"/>
          </p:nvPr>
        </p:nvSpPr>
        <p:spPr>
          <a:xfrm>
            <a:off x="4645026" y="5857893"/>
            <a:ext cx="4041775" cy="268270"/>
          </a:xfrm>
        </p:spPr>
        <p:txBody>
          <a:bodyPr>
            <a:normAutofit fontScale="55000" lnSpcReduction="20000"/>
          </a:bodyPr>
          <a:lstStyle/>
          <a:p>
            <a:endParaRPr lang="es-ES" dirty="0"/>
          </a:p>
        </p:txBody>
      </p:sp>
      <p:pic>
        <p:nvPicPr>
          <p:cNvPr id="4098" name="Picture 2"/>
          <p:cNvPicPr>
            <a:picLocks noGrp="1" noChangeAspect="1" noChangeArrowheads="1"/>
          </p:cNvPicPr>
          <p:nvPr>
            <p:ph sz="half" idx="2"/>
          </p:nvPr>
        </p:nvPicPr>
        <p:blipFill>
          <a:blip r:embed="rId2"/>
          <a:srcRect/>
          <a:stretch>
            <a:fillRect/>
          </a:stretch>
        </p:blipFill>
        <p:spPr bwMode="auto">
          <a:xfrm>
            <a:off x="1785919" y="4357695"/>
            <a:ext cx="4040188" cy="20447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a:bodyPr>
          <a:lstStyle/>
          <a:p>
            <a:r>
              <a:rPr lang="es-ES" sz="3200" b="1" dirty="0" smtClean="0"/>
              <a:t>PERDIDAS EN EL CIRCUITO MAGNETICO</a:t>
            </a:r>
            <a:endParaRPr lang="es-ES" sz="3200" dirty="0"/>
          </a:p>
        </p:txBody>
      </p:sp>
      <p:sp>
        <p:nvSpPr>
          <p:cNvPr id="3" name="2 Marcador de texto"/>
          <p:cNvSpPr>
            <a:spLocks noGrp="1"/>
          </p:cNvSpPr>
          <p:nvPr>
            <p:ph type="body" idx="1"/>
          </p:nvPr>
        </p:nvSpPr>
        <p:spPr>
          <a:xfrm>
            <a:off x="457201" y="1535112"/>
            <a:ext cx="4040188" cy="2679706"/>
          </a:xfrm>
        </p:spPr>
        <p:txBody>
          <a:bodyPr>
            <a:normAutofit fontScale="32500" lnSpcReduction="20000"/>
          </a:bodyPr>
          <a:lstStyle/>
          <a:p>
            <a:r>
              <a:rPr lang="es-ES" sz="5500" dirty="0" smtClean="0"/>
              <a:t>PERDIDA DE HISTERESIS</a:t>
            </a:r>
          </a:p>
          <a:p>
            <a:r>
              <a:rPr lang="es-ES" sz="4900" b="0" dirty="0" smtClean="0"/>
              <a:t>En [A] a medida que la máquina gira el rotor se magnetiza alternativamente con las polaridades norte y sur. En [B] se tiene la curva de histéresis y su integral da la pérdida de histéresis</a:t>
            </a:r>
            <a:r>
              <a:rPr lang="es-ES" sz="4900" b="0" dirty="0" smtClean="0"/>
              <a:t>.</a:t>
            </a:r>
            <a:endParaRPr lang="es-ES" sz="4900" b="0" dirty="0" smtClean="0"/>
          </a:p>
          <a:p>
            <a:r>
              <a:rPr lang="es-ES" sz="4900" b="0" dirty="0" smtClean="0"/>
              <a:t>En la práctica existen ecuaciones empíricas para determinar la pérdida de histéresis de una manera simple y muy aproximada, y una de ellas es la siguiente ecuación:</a:t>
            </a:r>
          </a:p>
          <a:p>
            <a:r>
              <a:rPr lang="es-ES" sz="4900" b="0" dirty="0" smtClean="0"/>
              <a:t> </a:t>
            </a:r>
            <a:r>
              <a:rPr lang="en-US" sz="4900" b="0" dirty="0" smtClean="0"/>
              <a:t>P</a:t>
            </a:r>
            <a:r>
              <a:rPr lang="en-US" sz="4900" b="0" baseline="-25000" dirty="0" smtClean="0"/>
              <a:t>h</a:t>
            </a:r>
            <a:r>
              <a:rPr lang="en-US" sz="4900" b="0" dirty="0" smtClean="0"/>
              <a:t> </a:t>
            </a:r>
            <a:r>
              <a:rPr lang="en-US" sz="4900" b="0" dirty="0" smtClean="0"/>
              <a:t>= K</a:t>
            </a:r>
            <a:r>
              <a:rPr lang="en-US" sz="4900" b="0" baseline="-25000" dirty="0" smtClean="0"/>
              <a:t>h</a:t>
            </a:r>
            <a:r>
              <a:rPr lang="en-US" sz="4900" b="0" dirty="0" smtClean="0"/>
              <a:t>B²fV  [Watt]</a:t>
            </a:r>
            <a:endParaRPr lang="es-ES" sz="4900" b="0" dirty="0" smtClean="0"/>
          </a:p>
          <a:p>
            <a:endParaRPr lang="es-ES" dirty="0"/>
          </a:p>
        </p:txBody>
      </p:sp>
      <p:sp>
        <p:nvSpPr>
          <p:cNvPr id="5" name="4 Marcador de texto"/>
          <p:cNvSpPr>
            <a:spLocks noGrp="1"/>
          </p:cNvSpPr>
          <p:nvPr>
            <p:ph type="body" sz="quarter" idx="3"/>
          </p:nvPr>
        </p:nvSpPr>
        <p:spPr>
          <a:xfrm>
            <a:off x="4645026" y="1535112"/>
            <a:ext cx="4041775" cy="2536830"/>
          </a:xfrm>
        </p:spPr>
        <p:txBody>
          <a:bodyPr>
            <a:normAutofit fontScale="55000" lnSpcReduction="20000"/>
          </a:bodyPr>
          <a:lstStyle/>
          <a:p>
            <a:r>
              <a:rPr lang="es-ES" sz="2500" dirty="0" smtClean="0"/>
              <a:t>PERDIDA DE CORRIENTES DE EDDY</a:t>
            </a:r>
          </a:p>
          <a:p>
            <a:r>
              <a:rPr lang="es-ES" sz="2900" b="0" dirty="0" smtClean="0"/>
              <a:t> </a:t>
            </a:r>
            <a:r>
              <a:rPr lang="es-ES" sz="2900" b="0" dirty="0" smtClean="0"/>
              <a:t>En </a:t>
            </a:r>
            <a:r>
              <a:rPr lang="es-ES" sz="2900" b="0" dirty="0" smtClean="0"/>
              <a:t>la máquina de </a:t>
            </a:r>
            <a:r>
              <a:rPr lang="es-ES" sz="2900" b="0" dirty="0" err="1" smtClean="0"/>
              <a:t>cc</a:t>
            </a:r>
            <a:r>
              <a:rPr lang="es-ES" sz="2900" b="0" dirty="0" smtClean="0"/>
              <a:t>, de igual manera como la ley de </a:t>
            </a:r>
            <a:r>
              <a:rPr lang="es-ES" sz="2900" b="0" dirty="0" err="1" smtClean="0"/>
              <a:t>Faraday</a:t>
            </a:r>
            <a:r>
              <a:rPr lang="es-ES" sz="2900" b="0" dirty="0" smtClean="0"/>
              <a:t> aplicada a un conductor induce en él un voltaje, en el acero del rotor se induce un voltaje que da como resultado las corrientes de Eddy En la práctica existen ecuaciones empíricas para calcular la pérdida de corrientes de Eddy de una manera simple y muy aproximada, y una de ellas es la siguiente ecuación:</a:t>
            </a:r>
          </a:p>
          <a:p>
            <a:r>
              <a:rPr lang="es-ES" sz="2900" b="0" dirty="0" smtClean="0"/>
              <a:t> </a:t>
            </a:r>
            <a:r>
              <a:rPr lang="en-US" sz="2900" b="0" dirty="0" err="1" smtClean="0"/>
              <a:t>P</a:t>
            </a:r>
            <a:r>
              <a:rPr lang="en-US" sz="2900" b="0" baseline="-25000" dirty="0" err="1" smtClean="0"/>
              <a:t>Eddy</a:t>
            </a:r>
            <a:r>
              <a:rPr lang="en-US" sz="2900" b="0" dirty="0" smtClean="0"/>
              <a:t> </a:t>
            </a:r>
            <a:r>
              <a:rPr lang="en-US" sz="2900" b="0" dirty="0" smtClean="0"/>
              <a:t>= </a:t>
            </a:r>
            <a:r>
              <a:rPr lang="en-US" sz="2900" b="0" dirty="0" err="1" smtClean="0"/>
              <a:t>K</a:t>
            </a:r>
            <a:r>
              <a:rPr lang="en-US" sz="2900" b="0" baseline="-25000" dirty="0" err="1" smtClean="0"/>
              <a:t>Eddy</a:t>
            </a:r>
            <a:r>
              <a:rPr lang="en-US" sz="2900" b="0" dirty="0" smtClean="0"/>
              <a:t>(</a:t>
            </a:r>
            <a:r>
              <a:rPr lang="en-US" sz="2900" b="0" dirty="0" err="1" smtClean="0"/>
              <a:t>tBf</a:t>
            </a:r>
            <a:r>
              <a:rPr lang="en-US" sz="2900" b="0" dirty="0" smtClean="0"/>
              <a:t>)²V  [Watt]</a:t>
            </a:r>
            <a:endParaRPr lang="es-ES" sz="2900" b="0" dirty="0" smtClean="0"/>
          </a:p>
          <a:p>
            <a:r>
              <a:rPr lang="en-US" sz="2500" dirty="0" smtClean="0"/>
              <a:t> </a:t>
            </a:r>
            <a:endParaRPr lang="es-ES" sz="2500" dirty="0" smtClean="0"/>
          </a:p>
          <a:p>
            <a:endParaRPr lang="es-ES" b="0" dirty="0"/>
          </a:p>
        </p:txBody>
      </p:sp>
      <p:pic>
        <p:nvPicPr>
          <p:cNvPr id="5122" name="Picture 2"/>
          <p:cNvPicPr>
            <a:picLocks noGrp="1" noChangeAspect="1" noChangeArrowheads="1"/>
          </p:cNvPicPr>
          <p:nvPr>
            <p:ph sz="half" idx="2"/>
          </p:nvPr>
        </p:nvPicPr>
        <p:blipFill>
          <a:blip r:embed="rId2"/>
          <a:srcRect/>
          <a:stretch>
            <a:fillRect/>
          </a:stretch>
        </p:blipFill>
        <p:spPr bwMode="auto">
          <a:xfrm>
            <a:off x="428597" y="4286256"/>
            <a:ext cx="4040188" cy="2153400"/>
          </a:xfrm>
          <a:prstGeom prst="rect">
            <a:avLst/>
          </a:prstGeom>
          <a:noFill/>
          <a:ln w="9525">
            <a:noFill/>
            <a:miter lim="800000"/>
            <a:headEnd/>
            <a:tailEnd/>
          </a:ln>
          <a:effectLst/>
        </p:spPr>
      </p:pic>
      <p:pic>
        <p:nvPicPr>
          <p:cNvPr id="5123" name="Picture 3"/>
          <p:cNvPicPr>
            <a:picLocks noGrp="1" noChangeAspect="1" noChangeArrowheads="1"/>
          </p:cNvPicPr>
          <p:nvPr>
            <p:ph sz="quarter" idx="4"/>
          </p:nvPr>
        </p:nvPicPr>
        <p:blipFill>
          <a:blip r:embed="rId3"/>
          <a:srcRect/>
          <a:stretch>
            <a:fillRect/>
          </a:stretch>
        </p:blipFill>
        <p:spPr bwMode="auto">
          <a:xfrm>
            <a:off x="5441949" y="4172745"/>
            <a:ext cx="2992371" cy="18280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r>
              <a:rPr lang="es-ES" b="1" dirty="0" smtClean="0"/>
              <a:t>TEORIA DEL GENERADOR DE C.C</a:t>
            </a:r>
            <a:r>
              <a:rPr lang="es-ES" b="1" dirty="0" smtClean="0"/>
              <a:t>.</a:t>
            </a:r>
            <a:endParaRPr lang="es-ES" dirty="0"/>
          </a:p>
        </p:txBody>
      </p:sp>
      <p:sp>
        <p:nvSpPr>
          <p:cNvPr id="3" name="2 Marcador de texto"/>
          <p:cNvSpPr>
            <a:spLocks noGrp="1"/>
          </p:cNvSpPr>
          <p:nvPr>
            <p:ph type="body" idx="1"/>
          </p:nvPr>
        </p:nvSpPr>
        <p:spPr>
          <a:xfrm>
            <a:off x="457201" y="1535113"/>
            <a:ext cx="4040188" cy="2251077"/>
          </a:xfrm>
        </p:spPr>
        <p:txBody>
          <a:bodyPr>
            <a:normAutofit fontScale="70000" lnSpcReduction="20000"/>
          </a:bodyPr>
          <a:lstStyle/>
          <a:p>
            <a:pPr lvl="0"/>
            <a:r>
              <a:rPr lang="es-ES" sz="2600" dirty="0" smtClean="0"/>
              <a:t>CARACTERISTICA EN VACIO DEL GENERADOR DE EXCITACION SEPARADA</a:t>
            </a:r>
          </a:p>
          <a:p>
            <a:r>
              <a:rPr lang="es-ES" sz="2600" b="0" dirty="0" smtClean="0"/>
              <a:t>En el generador se instala un voltímetro V en el circuito de armadura para medir la </a:t>
            </a:r>
            <a:r>
              <a:rPr lang="es-ES" sz="2600" b="0" dirty="0" err="1" smtClean="0"/>
              <a:t>fem</a:t>
            </a:r>
            <a:r>
              <a:rPr lang="es-ES" sz="2600" b="0" dirty="0" smtClean="0"/>
              <a:t> E</a:t>
            </a:r>
            <a:r>
              <a:rPr lang="es-ES" sz="2600" b="0" baseline="-25000" dirty="0" smtClean="0"/>
              <a:t>a0</a:t>
            </a:r>
            <a:r>
              <a:rPr lang="es-ES" sz="2600" b="0" dirty="0" smtClean="0"/>
              <a:t> y un amperímetro A en el circuito de excitación para medir la corriente de excitación </a:t>
            </a:r>
            <a:r>
              <a:rPr lang="es-ES" sz="2600" b="0" dirty="0" err="1" smtClean="0"/>
              <a:t>I</a:t>
            </a:r>
            <a:r>
              <a:rPr lang="es-ES" sz="2600" b="0" baseline="-25000" dirty="0" err="1" smtClean="0"/>
              <a:t>f</a:t>
            </a:r>
            <a:r>
              <a:rPr lang="es-ES" sz="2600" b="0" dirty="0" smtClean="0"/>
              <a:t>.</a:t>
            </a:r>
          </a:p>
          <a:p>
            <a:r>
              <a:rPr lang="es-ES" sz="2600" b="0" dirty="0" smtClean="0"/>
              <a:t> </a:t>
            </a:r>
          </a:p>
          <a:p>
            <a:endParaRPr lang="es-ES" dirty="0"/>
          </a:p>
        </p:txBody>
      </p:sp>
      <p:sp>
        <p:nvSpPr>
          <p:cNvPr id="5" name="4 Marcador de texto"/>
          <p:cNvSpPr>
            <a:spLocks noGrp="1"/>
          </p:cNvSpPr>
          <p:nvPr>
            <p:ph type="body" sz="quarter" idx="3"/>
          </p:nvPr>
        </p:nvSpPr>
        <p:spPr>
          <a:xfrm>
            <a:off x="4645026" y="1142984"/>
            <a:ext cx="4041775" cy="2928957"/>
          </a:xfrm>
        </p:spPr>
        <p:txBody>
          <a:bodyPr>
            <a:noAutofit/>
          </a:bodyPr>
          <a:lstStyle/>
          <a:p>
            <a:r>
              <a:rPr lang="es-ES" sz="1400" dirty="0" smtClean="0"/>
              <a:t>CARACTERISTICA EN VACIO DEL GENERADOR PARALELO</a:t>
            </a:r>
          </a:p>
          <a:p>
            <a:r>
              <a:rPr lang="es-ES" sz="1400" b="0" dirty="0" smtClean="0"/>
              <a:t>La característica en vacío del generador paralelo se la obtiene de la siguiente manera</a:t>
            </a:r>
            <a:r>
              <a:rPr lang="es-ES" sz="1400" b="0" dirty="0" smtClean="0"/>
              <a:t>:</a:t>
            </a:r>
            <a:endParaRPr lang="es-ES" sz="1400" b="0" dirty="0" smtClean="0"/>
          </a:p>
          <a:p>
            <a:pPr lvl="0"/>
            <a:r>
              <a:rPr lang="es-ES" sz="1400" b="0" dirty="0" smtClean="0"/>
              <a:t>Cuando la corriente de excitación </a:t>
            </a:r>
            <a:r>
              <a:rPr lang="es-ES" sz="1400" b="0" dirty="0" err="1" smtClean="0"/>
              <a:t>I</a:t>
            </a:r>
            <a:r>
              <a:rPr lang="es-ES" sz="1400" b="0" baseline="-25000" dirty="0" err="1" smtClean="0"/>
              <a:t>f</a:t>
            </a:r>
            <a:r>
              <a:rPr lang="es-ES" sz="1400" b="0" baseline="-25000" dirty="0" smtClean="0"/>
              <a:t> </a:t>
            </a:r>
            <a:r>
              <a:rPr lang="es-ES" sz="1400" b="0" dirty="0" smtClean="0"/>
              <a:t>es cero, la </a:t>
            </a:r>
            <a:r>
              <a:rPr lang="es-ES" sz="1400" b="0" dirty="0" err="1" smtClean="0"/>
              <a:t>fem</a:t>
            </a:r>
            <a:r>
              <a:rPr lang="es-ES" sz="1400" b="0" dirty="0" smtClean="0"/>
              <a:t> E</a:t>
            </a:r>
            <a:r>
              <a:rPr lang="es-ES" sz="1400" b="0" baseline="-25000" dirty="0" smtClean="0"/>
              <a:t>a0</a:t>
            </a:r>
            <a:r>
              <a:rPr lang="es-ES" sz="1400" b="0" dirty="0" smtClean="0"/>
              <a:t> que se induce es debido al flujo magnético remanente </a:t>
            </a:r>
            <a:r>
              <a:rPr lang="es-MX" sz="1400" b="0" dirty="0" smtClean="0"/>
              <a:t>Φ</a:t>
            </a:r>
            <a:r>
              <a:rPr lang="es-ES" sz="1400" b="0" baseline="-25000" dirty="0" smtClean="0"/>
              <a:t>REM</a:t>
            </a:r>
            <a:r>
              <a:rPr lang="es-ES" sz="1400" b="0" dirty="0" smtClean="0"/>
              <a:t> y la </a:t>
            </a:r>
            <a:r>
              <a:rPr lang="es-ES" sz="1400" b="0" dirty="0" err="1" smtClean="0"/>
              <a:t>fem</a:t>
            </a:r>
            <a:r>
              <a:rPr lang="es-ES" sz="1400" b="0" dirty="0" smtClean="0"/>
              <a:t> es E</a:t>
            </a:r>
            <a:r>
              <a:rPr lang="es-ES" sz="1400" b="0" baseline="-25000" dirty="0" smtClean="0"/>
              <a:t>a0  </a:t>
            </a:r>
            <a:r>
              <a:rPr lang="es-ES" sz="1400" b="0" dirty="0" smtClean="0"/>
              <a:t>= </a:t>
            </a:r>
            <a:r>
              <a:rPr lang="es-ES" sz="1400" b="0" baseline="-25000" dirty="0" smtClean="0"/>
              <a:t> </a:t>
            </a:r>
            <a:r>
              <a:rPr lang="es-ES" sz="1400" b="0" dirty="0" err="1" smtClean="0"/>
              <a:t>K</a:t>
            </a:r>
            <a:r>
              <a:rPr lang="es-ES" sz="1400" b="0" baseline="-25000" dirty="0" err="1" smtClean="0"/>
              <a:t>a</a:t>
            </a:r>
            <a:r>
              <a:rPr lang="es-MX" sz="1400" b="0" dirty="0" smtClean="0"/>
              <a:t>Φ</a:t>
            </a:r>
            <a:r>
              <a:rPr lang="es-ES" sz="1400" b="0" baseline="-25000" dirty="0" err="1" smtClean="0"/>
              <a:t>REM</a:t>
            </a:r>
            <a:r>
              <a:rPr lang="es-ES" sz="1400" b="0" dirty="0" err="1" smtClean="0"/>
              <a:t>ω</a:t>
            </a:r>
            <a:r>
              <a:rPr lang="es-ES" sz="1400" b="0" baseline="-25000" dirty="0" err="1" smtClean="0"/>
              <a:t>m</a:t>
            </a:r>
            <a:r>
              <a:rPr lang="es-ES" sz="1400" b="0" dirty="0" smtClean="0"/>
              <a:t>.</a:t>
            </a:r>
          </a:p>
          <a:p>
            <a:pPr lvl="0"/>
            <a:r>
              <a:rPr lang="es-ES" sz="1400" b="0" dirty="0" smtClean="0"/>
              <a:t>La </a:t>
            </a:r>
            <a:r>
              <a:rPr lang="es-ES" sz="1400" b="0" dirty="0" err="1" smtClean="0"/>
              <a:t>fem</a:t>
            </a:r>
            <a:r>
              <a:rPr lang="es-ES" sz="1400" b="0" dirty="0" smtClean="0"/>
              <a:t> E</a:t>
            </a:r>
            <a:r>
              <a:rPr lang="es-ES" sz="1400" b="0" baseline="-25000" dirty="0" smtClean="0"/>
              <a:t>a0</a:t>
            </a:r>
            <a:r>
              <a:rPr lang="es-ES" sz="1400" b="0" dirty="0" smtClean="0"/>
              <a:t> debido al flujo magnético remanente produce la corriente de excitación I</a:t>
            </a:r>
            <a:r>
              <a:rPr lang="es-ES" sz="1400" b="0" baseline="-25000" dirty="0" smtClean="0"/>
              <a:t>f1</a:t>
            </a:r>
            <a:r>
              <a:rPr lang="es-ES" sz="1400" b="0" dirty="0" smtClean="0"/>
              <a:t> y esta la </a:t>
            </a:r>
            <a:r>
              <a:rPr lang="es-ES" sz="1400" b="0" dirty="0" err="1" smtClean="0"/>
              <a:t>fem</a:t>
            </a:r>
            <a:r>
              <a:rPr lang="es-ES" sz="1400" b="0" dirty="0" smtClean="0"/>
              <a:t> E</a:t>
            </a:r>
            <a:r>
              <a:rPr lang="es-ES" sz="1400" b="0" baseline="-25000" dirty="0" smtClean="0"/>
              <a:t>a1</a:t>
            </a:r>
            <a:r>
              <a:rPr lang="es-ES" sz="1400" b="0" dirty="0" smtClean="0"/>
              <a:t>y así sucesivamente hasta  E</a:t>
            </a:r>
            <a:r>
              <a:rPr lang="es-ES" sz="1400" b="0" baseline="-25000" dirty="0" smtClean="0"/>
              <a:t>a0</a:t>
            </a:r>
            <a:r>
              <a:rPr lang="es-ES" sz="1400" b="0" dirty="0" smtClean="0"/>
              <a:t>  =  </a:t>
            </a:r>
            <a:r>
              <a:rPr lang="es-ES" sz="1400" b="0" dirty="0" err="1" smtClean="0"/>
              <a:t>I</a:t>
            </a:r>
            <a:r>
              <a:rPr lang="es-ES" sz="1400" b="0" baseline="-25000" dirty="0" err="1" smtClean="0"/>
              <a:t>f</a:t>
            </a:r>
            <a:r>
              <a:rPr lang="es-ES" sz="1400" b="0" dirty="0" err="1" smtClean="0"/>
              <a:t>R</a:t>
            </a:r>
            <a:r>
              <a:rPr lang="es-ES" sz="1400" b="0" baseline="-25000" dirty="0" err="1" smtClean="0"/>
              <a:t>f</a:t>
            </a:r>
            <a:r>
              <a:rPr lang="es-ES" sz="1400" b="0" dirty="0" smtClean="0"/>
              <a:t>. Se asume despreciable la caída de tensión </a:t>
            </a:r>
            <a:r>
              <a:rPr lang="es-ES" sz="1400" b="0" dirty="0" err="1" smtClean="0"/>
              <a:t>I</a:t>
            </a:r>
            <a:r>
              <a:rPr lang="es-ES" sz="1400" b="0" baseline="-25000" dirty="0" err="1" smtClean="0"/>
              <a:t>f</a:t>
            </a:r>
            <a:r>
              <a:rPr lang="es-ES" sz="1400" b="0" dirty="0" err="1" smtClean="0"/>
              <a:t>R</a:t>
            </a:r>
            <a:r>
              <a:rPr lang="es-ES" sz="1400" b="0" baseline="-25000" dirty="0" err="1" smtClean="0"/>
              <a:t>a</a:t>
            </a:r>
            <a:r>
              <a:rPr lang="es-ES" sz="1400" b="0" dirty="0" smtClean="0"/>
              <a:t>  ≈ 0</a:t>
            </a:r>
            <a:r>
              <a:rPr lang="es-ES" sz="1050" b="0" dirty="0" smtClean="0"/>
              <a:t>.</a:t>
            </a:r>
          </a:p>
          <a:p>
            <a:r>
              <a:rPr lang="es-ES" sz="1050" dirty="0" smtClean="0"/>
              <a:t> </a:t>
            </a:r>
          </a:p>
        </p:txBody>
      </p:sp>
      <p:pic>
        <p:nvPicPr>
          <p:cNvPr id="6146" name="Picture 2"/>
          <p:cNvPicPr>
            <a:picLocks noGrp="1" noChangeAspect="1" noChangeArrowheads="1"/>
          </p:cNvPicPr>
          <p:nvPr>
            <p:ph sz="half" idx="2"/>
          </p:nvPr>
        </p:nvPicPr>
        <p:blipFill>
          <a:blip r:embed="rId2"/>
          <a:srcRect/>
          <a:stretch>
            <a:fillRect/>
          </a:stretch>
        </p:blipFill>
        <p:spPr bwMode="auto">
          <a:xfrm>
            <a:off x="357159" y="4214818"/>
            <a:ext cx="4040188" cy="1899734"/>
          </a:xfrm>
          <a:prstGeom prst="rect">
            <a:avLst/>
          </a:prstGeom>
          <a:noFill/>
          <a:ln w="9525">
            <a:noFill/>
            <a:miter lim="800000"/>
            <a:headEnd/>
            <a:tailEnd/>
          </a:ln>
          <a:effectLst/>
        </p:spPr>
      </p:pic>
      <p:pic>
        <p:nvPicPr>
          <p:cNvPr id="6147" name="Picture 3"/>
          <p:cNvPicPr>
            <a:picLocks noGrp="1" noChangeAspect="1" noChangeArrowheads="1"/>
          </p:cNvPicPr>
          <p:nvPr>
            <p:ph sz="quarter" idx="4"/>
          </p:nvPr>
        </p:nvPicPr>
        <p:blipFill>
          <a:blip r:embed="rId3"/>
          <a:srcRect/>
          <a:stretch>
            <a:fillRect/>
          </a:stretch>
        </p:blipFill>
        <p:spPr bwMode="auto">
          <a:xfrm>
            <a:off x="4714878" y="4214819"/>
            <a:ext cx="4041775" cy="189914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r>
              <a:rPr lang="es-ES" b="1" dirty="0" smtClean="0"/>
              <a:t>CARACTERISTICA EN CARGA</a:t>
            </a:r>
            <a:endParaRPr lang="es-ES" dirty="0"/>
          </a:p>
        </p:txBody>
      </p:sp>
      <p:sp>
        <p:nvSpPr>
          <p:cNvPr id="3" name="2 Marcador de texto"/>
          <p:cNvSpPr>
            <a:spLocks noGrp="1"/>
          </p:cNvSpPr>
          <p:nvPr>
            <p:ph type="body" idx="1"/>
          </p:nvPr>
        </p:nvSpPr>
        <p:spPr>
          <a:xfrm>
            <a:off x="457201" y="1535113"/>
            <a:ext cx="4040188" cy="2608267"/>
          </a:xfrm>
        </p:spPr>
        <p:txBody>
          <a:bodyPr>
            <a:normAutofit fontScale="77500" lnSpcReduction="20000"/>
          </a:bodyPr>
          <a:lstStyle/>
          <a:p>
            <a:pPr lvl="0"/>
            <a:r>
              <a:rPr lang="es-ES" dirty="0" smtClean="0"/>
              <a:t>CARACTERISTICA EN CARGA DEL GENERADOR DE EXCITACION </a:t>
            </a:r>
            <a:r>
              <a:rPr lang="es-ES" dirty="0" smtClean="0"/>
              <a:t>SEPARADA</a:t>
            </a:r>
          </a:p>
          <a:p>
            <a:r>
              <a:rPr lang="es-ES" b="0" dirty="0" smtClean="0"/>
              <a:t>En el generador se instala un voltímetro V en el circuito de armadura para medir el voltaje terminal </a:t>
            </a:r>
            <a:r>
              <a:rPr lang="es-ES" b="0" dirty="0" err="1" smtClean="0"/>
              <a:t>V</a:t>
            </a:r>
            <a:r>
              <a:rPr lang="es-ES" b="0" baseline="-25000" dirty="0" err="1" smtClean="0"/>
              <a:t>t</a:t>
            </a:r>
            <a:r>
              <a:rPr lang="es-ES" b="0" dirty="0" smtClean="0"/>
              <a:t> y un amperímetro A para medir la corriente de armadura </a:t>
            </a:r>
            <a:r>
              <a:rPr lang="es-ES" b="0" dirty="0" err="1" smtClean="0"/>
              <a:t>I</a:t>
            </a:r>
            <a:r>
              <a:rPr lang="es-ES" b="0" baseline="-25000" dirty="0" err="1" smtClean="0"/>
              <a:t>a</a:t>
            </a:r>
            <a:r>
              <a:rPr lang="es-ES" b="0" dirty="0" smtClean="0"/>
              <a:t>. En el circuito de excitación se instala un amperímetro A para medir la corriente de excitación </a:t>
            </a:r>
            <a:r>
              <a:rPr lang="es-ES" b="0" dirty="0" err="1" smtClean="0"/>
              <a:t>I</a:t>
            </a:r>
            <a:r>
              <a:rPr lang="es-ES" b="0" baseline="-25000" dirty="0" err="1" smtClean="0"/>
              <a:t>f</a:t>
            </a:r>
            <a:r>
              <a:rPr lang="es-ES" b="0" dirty="0" smtClean="0"/>
              <a:t>.</a:t>
            </a:r>
          </a:p>
          <a:p>
            <a:pPr lvl="0"/>
            <a:endParaRPr lang="es-ES" dirty="0"/>
          </a:p>
        </p:txBody>
      </p:sp>
      <p:sp>
        <p:nvSpPr>
          <p:cNvPr id="5" name="4 Marcador de texto"/>
          <p:cNvSpPr>
            <a:spLocks noGrp="1"/>
          </p:cNvSpPr>
          <p:nvPr>
            <p:ph type="body" sz="quarter" idx="3"/>
          </p:nvPr>
        </p:nvSpPr>
        <p:spPr>
          <a:xfrm>
            <a:off x="4645026" y="1214423"/>
            <a:ext cx="4041775" cy="2071702"/>
          </a:xfrm>
        </p:spPr>
        <p:txBody>
          <a:bodyPr>
            <a:normAutofit fontScale="70000" lnSpcReduction="20000"/>
          </a:bodyPr>
          <a:lstStyle/>
          <a:p>
            <a:r>
              <a:rPr lang="es-ES" b="0" dirty="0" smtClean="0"/>
              <a:t>Para obtener la característica en carga se da diferentes valores a la corriente de excitación </a:t>
            </a:r>
            <a:r>
              <a:rPr lang="es-ES" b="0" dirty="0" err="1" smtClean="0"/>
              <a:t>I</a:t>
            </a:r>
            <a:r>
              <a:rPr lang="es-ES" b="0" baseline="-25000" dirty="0" err="1" smtClean="0"/>
              <a:t>f</a:t>
            </a:r>
            <a:r>
              <a:rPr lang="es-ES" b="0" dirty="0" smtClean="0"/>
              <a:t>, variando la resistencia del reóstato R</a:t>
            </a:r>
            <a:r>
              <a:rPr lang="es-ES" b="0" baseline="-25000" dirty="0" smtClean="0"/>
              <a:t>f </a:t>
            </a:r>
            <a:r>
              <a:rPr lang="es-ES" b="0" dirty="0" smtClean="0"/>
              <a:t>y se toma la medición del voltaje terminal </a:t>
            </a:r>
            <a:r>
              <a:rPr lang="es-ES" b="0" dirty="0" err="1" smtClean="0"/>
              <a:t>V</a:t>
            </a:r>
            <a:r>
              <a:rPr lang="es-ES" b="0" baseline="-25000" dirty="0" err="1" smtClean="0"/>
              <a:t>t</a:t>
            </a:r>
            <a:r>
              <a:rPr lang="es-ES" b="0" baseline="-25000" dirty="0" smtClean="0"/>
              <a:t> </a:t>
            </a:r>
            <a:r>
              <a:rPr lang="es-ES" b="0" dirty="0" smtClean="0"/>
              <a:t>para cada valor de </a:t>
            </a:r>
            <a:r>
              <a:rPr lang="es-ES" b="0" dirty="0" err="1" smtClean="0"/>
              <a:t>I</a:t>
            </a:r>
            <a:r>
              <a:rPr lang="es-ES" b="0" baseline="-25000" dirty="0" err="1" smtClean="0"/>
              <a:t>f</a:t>
            </a:r>
            <a:r>
              <a:rPr lang="es-ES" b="0" dirty="0" smtClean="0"/>
              <a:t>. Para mantener constante la corriente de armadura </a:t>
            </a:r>
            <a:r>
              <a:rPr lang="es-ES" b="0" dirty="0" err="1" smtClean="0"/>
              <a:t>I</a:t>
            </a:r>
            <a:r>
              <a:rPr lang="es-ES" b="0" baseline="-25000" dirty="0" err="1" smtClean="0"/>
              <a:t>a</a:t>
            </a:r>
            <a:r>
              <a:rPr lang="es-ES" b="0" dirty="0" smtClean="0"/>
              <a:t> se varía la resistencia del reóstato R</a:t>
            </a:r>
            <a:r>
              <a:rPr lang="es-ES" b="0" baseline="-25000" dirty="0" smtClean="0"/>
              <a:t>L</a:t>
            </a:r>
            <a:r>
              <a:rPr lang="es-ES" b="0" dirty="0" smtClean="0"/>
              <a:t> que representa la carga.</a:t>
            </a:r>
          </a:p>
          <a:p>
            <a:endParaRPr lang="es-ES" dirty="0"/>
          </a:p>
        </p:txBody>
      </p:sp>
      <p:pic>
        <p:nvPicPr>
          <p:cNvPr id="7170" name="Picture 2"/>
          <p:cNvPicPr>
            <a:picLocks noGrp="1" noChangeAspect="1" noChangeArrowheads="1"/>
          </p:cNvPicPr>
          <p:nvPr>
            <p:ph sz="half" idx="2"/>
          </p:nvPr>
        </p:nvPicPr>
        <p:blipFill>
          <a:blip r:embed="rId2"/>
          <a:srcRect/>
          <a:stretch>
            <a:fillRect/>
          </a:stretch>
        </p:blipFill>
        <p:spPr bwMode="auto">
          <a:xfrm>
            <a:off x="428597" y="4500571"/>
            <a:ext cx="4040188" cy="1662843"/>
          </a:xfrm>
          <a:prstGeom prst="rect">
            <a:avLst/>
          </a:prstGeom>
          <a:noFill/>
          <a:ln w="9525">
            <a:noFill/>
            <a:miter lim="800000"/>
            <a:headEnd/>
            <a:tailEnd/>
          </a:ln>
          <a:effectLst/>
        </p:spPr>
      </p:pic>
      <p:pic>
        <p:nvPicPr>
          <p:cNvPr id="7171" name="Picture 3"/>
          <p:cNvPicPr>
            <a:picLocks noGrp="1" noChangeAspect="1" noChangeArrowheads="1"/>
          </p:cNvPicPr>
          <p:nvPr>
            <p:ph sz="quarter" idx="4"/>
          </p:nvPr>
        </p:nvPicPr>
        <p:blipFill>
          <a:blip r:embed="rId3"/>
          <a:srcRect/>
          <a:stretch>
            <a:fillRect/>
          </a:stretch>
        </p:blipFill>
        <p:spPr bwMode="auto">
          <a:xfrm>
            <a:off x="4643439" y="3571877"/>
            <a:ext cx="4041775" cy="267641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1"/>
            <a:ext cx="8229600" cy="654032"/>
          </a:xfrm>
        </p:spPr>
        <p:txBody>
          <a:bodyPr>
            <a:normAutofit fontScale="90000"/>
          </a:bodyPr>
          <a:lstStyle/>
          <a:p>
            <a:r>
              <a:rPr lang="es-ES" b="1" dirty="0" smtClean="0"/>
              <a:t>CARACTERISTICA </a:t>
            </a:r>
            <a:r>
              <a:rPr lang="es-ES" b="1" dirty="0" smtClean="0"/>
              <a:t>EXTERNA</a:t>
            </a:r>
            <a:r>
              <a:rPr lang="es-ES" dirty="0" smtClean="0"/>
              <a:t> </a:t>
            </a:r>
            <a:endParaRPr lang="es-ES" dirty="0"/>
          </a:p>
        </p:txBody>
      </p:sp>
      <p:sp>
        <p:nvSpPr>
          <p:cNvPr id="3" name="2 Marcador de texto"/>
          <p:cNvSpPr>
            <a:spLocks noGrp="1"/>
          </p:cNvSpPr>
          <p:nvPr>
            <p:ph type="body" idx="1"/>
          </p:nvPr>
        </p:nvSpPr>
        <p:spPr>
          <a:xfrm>
            <a:off x="457201" y="1142985"/>
            <a:ext cx="4040188" cy="3286147"/>
          </a:xfrm>
        </p:spPr>
        <p:txBody>
          <a:bodyPr>
            <a:normAutofit fontScale="77500" lnSpcReduction="20000"/>
          </a:bodyPr>
          <a:lstStyle/>
          <a:p>
            <a:pPr lvl="0"/>
            <a:r>
              <a:rPr lang="es-ES" dirty="0" smtClean="0"/>
              <a:t>CARACTERISTICA EXTERNA DEL GENERADOR DE EXCITACION </a:t>
            </a:r>
            <a:r>
              <a:rPr lang="es-ES" dirty="0" smtClean="0"/>
              <a:t>SEPARADA</a:t>
            </a:r>
          </a:p>
          <a:p>
            <a:r>
              <a:rPr lang="es-ES" b="0" dirty="0" smtClean="0"/>
              <a:t>La caída de tensión por reacción de la armadura </a:t>
            </a:r>
            <a:r>
              <a:rPr lang="es-ES" b="0" dirty="0" err="1" smtClean="0"/>
              <a:t>K</a:t>
            </a:r>
            <a:r>
              <a:rPr lang="es-ES" b="0" baseline="-25000" dirty="0" err="1" smtClean="0"/>
              <a:t>a</a:t>
            </a:r>
            <a:r>
              <a:rPr lang="es-ES" b="0" dirty="0" err="1" smtClean="0"/>
              <a:t>Δ</a:t>
            </a:r>
            <a:r>
              <a:rPr lang="es-MX" b="0" dirty="0" smtClean="0"/>
              <a:t>Φ</a:t>
            </a:r>
            <a:r>
              <a:rPr lang="es-ES" b="0" baseline="-25000" dirty="0" err="1" smtClean="0"/>
              <a:t>a</a:t>
            </a:r>
            <a:r>
              <a:rPr lang="es-ES" b="0" dirty="0" err="1" smtClean="0"/>
              <a:t>ω</a:t>
            </a:r>
            <a:r>
              <a:rPr lang="es-ES" b="0" baseline="-25000" dirty="0" err="1" smtClean="0"/>
              <a:t>m</a:t>
            </a:r>
            <a:r>
              <a:rPr lang="es-ES" b="0" dirty="0" smtClean="0"/>
              <a:t> se incrementa a medida que se aumenta la corriente de línea </a:t>
            </a:r>
            <a:r>
              <a:rPr lang="es-ES" b="0" dirty="0" err="1" smtClean="0"/>
              <a:t>I</a:t>
            </a:r>
            <a:r>
              <a:rPr lang="es-ES" b="0" baseline="-25000" dirty="0" err="1" smtClean="0"/>
              <a:t>a</a:t>
            </a:r>
            <a:r>
              <a:rPr lang="es-ES" b="0" dirty="0" smtClean="0"/>
              <a:t> porque aumenta el flujo magnético de armadura </a:t>
            </a:r>
            <a:r>
              <a:rPr lang="es-MX" b="0" dirty="0" smtClean="0"/>
              <a:t>Φ</a:t>
            </a:r>
            <a:r>
              <a:rPr lang="es-ES" b="0" baseline="-25000" dirty="0" smtClean="0"/>
              <a:t>a</a:t>
            </a:r>
            <a:r>
              <a:rPr lang="es-ES" b="0" dirty="0" smtClean="0"/>
              <a:t> y el flujo magnético del devanado de excitación </a:t>
            </a:r>
            <a:r>
              <a:rPr lang="es-MX" b="0" dirty="0" smtClean="0"/>
              <a:t>Φ</a:t>
            </a:r>
            <a:r>
              <a:rPr lang="es-ES" b="0" baseline="-25000" dirty="0" smtClean="0"/>
              <a:t>d</a:t>
            </a:r>
            <a:r>
              <a:rPr lang="es-ES" b="0" dirty="0" smtClean="0"/>
              <a:t> se mantiene constante al no variar la corriente de excitación </a:t>
            </a:r>
            <a:r>
              <a:rPr lang="es-ES" b="0" dirty="0" err="1" smtClean="0"/>
              <a:t>I</a:t>
            </a:r>
            <a:r>
              <a:rPr lang="es-ES" b="0" baseline="-25000" dirty="0" err="1" smtClean="0"/>
              <a:t>f</a:t>
            </a:r>
            <a:r>
              <a:rPr lang="es-ES" b="0" dirty="0" smtClean="0"/>
              <a:t>. La caída de tensión </a:t>
            </a:r>
            <a:r>
              <a:rPr lang="es-ES" b="0" dirty="0" err="1" smtClean="0"/>
              <a:t>I</a:t>
            </a:r>
            <a:r>
              <a:rPr lang="es-ES" b="0" baseline="-25000" dirty="0" err="1" smtClean="0"/>
              <a:t>a</a:t>
            </a:r>
            <a:r>
              <a:rPr lang="es-ES" b="0" dirty="0" err="1" smtClean="0"/>
              <a:t>R</a:t>
            </a:r>
            <a:r>
              <a:rPr lang="es-ES" b="0" baseline="-25000" dirty="0" err="1" smtClean="0"/>
              <a:t>a</a:t>
            </a:r>
            <a:r>
              <a:rPr lang="es-ES" b="0" dirty="0" smtClean="0"/>
              <a:t> se incrementa porque aumenta la corriente de línea </a:t>
            </a:r>
            <a:r>
              <a:rPr lang="es-ES" b="0" dirty="0" err="1" smtClean="0"/>
              <a:t>I</a:t>
            </a:r>
            <a:r>
              <a:rPr lang="es-ES" b="0" baseline="-25000" dirty="0" err="1" smtClean="0"/>
              <a:t>a</a:t>
            </a:r>
            <a:r>
              <a:rPr lang="es-ES" b="0" dirty="0" smtClean="0"/>
              <a:t>.</a:t>
            </a:r>
            <a:endParaRPr lang="es-ES" b="0" dirty="0" smtClean="0"/>
          </a:p>
        </p:txBody>
      </p:sp>
      <p:sp>
        <p:nvSpPr>
          <p:cNvPr id="5" name="4 Marcador de texto"/>
          <p:cNvSpPr>
            <a:spLocks noGrp="1"/>
          </p:cNvSpPr>
          <p:nvPr>
            <p:ph type="body" sz="quarter" idx="3"/>
          </p:nvPr>
        </p:nvSpPr>
        <p:spPr>
          <a:xfrm>
            <a:off x="4645026" y="1535113"/>
            <a:ext cx="4041775" cy="2536829"/>
          </a:xfrm>
        </p:spPr>
        <p:txBody>
          <a:bodyPr>
            <a:normAutofit fontScale="77500" lnSpcReduction="20000"/>
          </a:bodyPr>
          <a:lstStyle/>
          <a:p>
            <a:r>
              <a:rPr lang="es-ES" dirty="0" smtClean="0"/>
              <a:t> </a:t>
            </a:r>
            <a:r>
              <a:rPr lang="es-ES" dirty="0" smtClean="0"/>
              <a:t>CARACTERISTICA EXTERNA DEL GENERADOR </a:t>
            </a:r>
            <a:r>
              <a:rPr lang="es-ES" dirty="0" smtClean="0"/>
              <a:t>PARALELO</a:t>
            </a:r>
          </a:p>
          <a:p>
            <a:r>
              <a:rPr lang="es-ES" b="0" dirty="0" smtClean="0"/>
              <a:t>En el generador se instala en los terminales un amperímetro A y un voltímetro V para medir la corriente de línea I</a:t>
            </a:r>
            <a:r>
              <a:rPr lang="es-ES" b="0" baseline="-25000" dirty="0" smtClean="0"/>
              <a:t>L</a:t>
            </a:r>
            <a:r>
              <a:rPr lang="es-ES" b="0" dirty="0" smtClean="0"/>
              <a:t> y el voltaje terminal </a:t>
            </a:r>
            <a:r>
              <a:rPr lang="es-ES" b="0" dirty="0" err="1" smtClean="0"/>
              <a:t>V</a:t>
            </a:r>
            <a:r>
              <a:rPr lang="es-ES" b="0" baseline="-25000" dirty="0" err="1" smtClean="0"/>
              <a:t>t</a:t>
            </a:r>
            <a:r>
              <a:rPr lang="es-ES" b="0" dirty="0" smtClean="0"/>
              <a:t>, respectivamente. En el circuito de excitación se instala un amperímetro A para medir la corriente de excitación </a:t>
            </a:r>
            <a:r>
              <a:rPr lang="es-ES" b="0" dirty="0" err="1" smtClean="0"/>
              <a:t>I</a:t>
            </a:r>
            <a:r>
              <a:rPr lang="es-ES" b="0" baseline="-25000" dirty="0" err="1" smtClean="0"/>
              <a:t>f</a:t>
            </a:r>
            <a:r>
              <a:rPr lang="es-ES" b="0" dirty="0" smtClean="0"/>
              <a:t>.</a:t>
            </a:r>
          </a:p>
          <a:p>
            <a:endParaRPr lang="es-ES" dirty="0" smtClean="0"/>
          </a:p>
        </p:txBody>
      </p:sp>
      <p:pic>
        <p:nvPicPr>
          <p:cNvPr id="8194" name="Picture 2"/>
          <p:cNvPicPr>
            <a:picLocks noGrp="1" noChangeAspect="1" noChangeArrowheads="1"/>
          </p:cNvPicPr>
          <p:nvPr>
            <p:ph sz="half" idx="2"/>
          </p:nvPr>
        </p:nvPicPr>
        <p:blipFill>
          <a:blip r:embed="rId2"/>
          <a:srcRect/>
          <a:stretch>
            <a:fillRect/>
          </a:stretch>
        </p:blipFill>
        <p:spPr bwMode="auto">
          <a:xfrm>
            <a:off x="428597" y="4572009"/>
            <a:ext cx="4040188" cy="1621348"/>
          </a:xfrm>
          <a:prstGeom prst="rect">
            <a:avLst/>
          </a:prstGeom>
          <a:noFill/>
          <a:ln w="9525">
            <a:noFill/>
            <a:miter lim="800000"/>
            <a:headEnd/>
            <a:tailEnd/>
          </a:ln>
          <a:effectLst/>
        </p:spPr>
      </p:pic>
      <p:pic>
        <p:nvPicPr>
          <p:cNvPr id="8195" name="Picture 3"/>
          <p:cNvPicPr>
            <a:picLocks noGrp="1" noChangeAspect="1" noChangeArrowheads="1"/>
          </p:cNvPicPr>
          <p:nvPr>
            <p:ph sz="quarter" idx="4"/>
          </p:nvPr>
        </p:nvPicPr>
        <p:blipFill>
          <a:blip r:embed="rId3"/>
          <a:srcRect/>
          <a:stretch>
            <a:fillRect/>
          </a:stretch>
        </p:blipFill>
        <p:spPr bwMode="auto">
          <a:xfrm>
            <a:off x="4643439" y="4071943"/>
            <a:ext cx="4041775" cy="205901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Autofit/>
          </a:bodyPr>
          <a:lstStyle/>
          <a:p>
            <a:r>
              <a:rPr lang="es-ES" sz="3600" b="1" dirty="0" smtClean="0"/>
              <a:t>CARACTERISTICA DE REGULACION</a:t>
            </a:r>
            <a:endParaRPr lang="es-ES" sz="3600" dirty="0"/>
          </a:p>
        </p:txBody>
      </p:sp>
      <p:sp>
        <p:nvSpPr>
          <p:cNvPr id="3" name="2 Marcador de texto"/>
          <p:cNvSpPr>
            <a:spLocks noGrp="1"/>
          </p:cNvSpPr>
          <p:nvPr>
            <p:ph type="body" idx="1"/>
          </p:nvPr>
        </p:nvSpPr>
        <p:spPr>
          <a:xfrm>
            <a:off x="457201" y="1535113"/>
            <a:ext cx="4040188" cy="2679705"/>
          </a:xfrm>
        </p:spPr>
        <p:txBody>
          <a:bodyPr>
            <a:normAutofit fontScale="77500" lnSpcReduction="20000"/>
          </a:bodyPr>
          <a:lstStyle/>
          <a:p>
            <a:r>
              <a:rPr lang="es-ES" dirty="0" smtClean="0"/>
              <a:t>CARACTERISTICA DE REGULACION DEL GENERADOR DE EXCITACION </a:t>
            </a:r>
            <a:r>
              <a:rPr lang="es-ES" dirty="0" smtClean="0"/>
              <a:t>SEPARADA</a:t>
            </a:r>
          </a:p>
          <a:p>
            <a:r>
              <a:rPr lang="es-ES" b="0" dirty="0" smtClean="0"/>
              <a:t>En </a:t>
            </a:r>
            <a:r>
              <a:rPr lang="es-ES" b="0" dirty="0" smtClean="0"/>
              <a:t>el generador se instala un voltímetro V en el circuito de armadura para medir el voltaje terminal </a:t>
            </a:r>
            <a:r>
              <a:rPr lang="es-ES" b="0" dirty="0" err="1" smtClean="0"/>
              <a:t>V</a:t>
            </a:r>
            <a:r>
              <a:rPr lang="es-ES" b="0" baseline="-25000" dirty="0" err="1" smtClean="0"/>
              <a:t>t</a:t>
            </a:r>
            <a:r>
              <a:rPr lang="es-ES" b="0" dirty="0" smtClean="0"/>
              <a:t> y un amperímetro A para medir la corriente de línea </a:t>
            </a:r>
            <a:r>
              <a:rPr lang="es-ES" b="0" dirty="0" err="1" smtClean="0"/>
              <a:t>I</a:t>
            </a:r>
            <a:r>
              <a:rPr lang="es-ES" b="0" baseline="-25000" dirty="0" err="1" smtClean="0"/>
              <a:t>a</a:t>
            </a:r>
            <a:r>
              <a:rPr lang="es-ES" b="0" dirty="0" smtClean="0"/>
              <a:t>. En el circuito de excitación se instala un amperímetro A para medir la corriente de excitación </a:t>
            </a:r>
            <a:r>
              <a:rPr lang="es-ES" b="0" dirty="0" err="1" smtClean="0"/>
              <a:t>I</a:t>
            </a:r>
            <a:r>
              <a:rPr lang="es-ES" b="0" baseline="-25000" dirty="0" err="1" smtClean="0"/>
              <a:t>f</a:t>
            </a:r>
            <a:r>
              <a:rPr lang="es-ES" b="0" dirty="0" smtClean="0"/>
              <a:t>.</a:t>
            </a:r>
          </a:p>
          <a:p>
            <a:endParaRPr lang="es-ES" dirty="0" smtClean="0"/>
          </a:p>
        </p:txBody>
      </p:sp>
      <p:sp>
        <p:nvSpPr>
          <p:cNvPr id="5" name="4 Marcador de texto"/>
          <p:cNvSpPr>
            <a:spLocks noGrp="1"/>
          </p:cNvSpPr>
          <p:nvPr>
            <p:ph type="body" sz="quarter" idx="3"/>
          </p:nvPr>
        </p:nvSpPr>
        <p:spPr>
          <a:xfrm>
            <a:off x="4645026" y="1535113"/>
            <a:ext cx="4041775" cy="2251077"/>
          </a:xfrm>
        </p:spPr>
        <p:txBody>
          <a:bodyPr>
            <a:normAutofit fontScale="77500" lnSpcReduction="20000"/>
          </a:bodyPr>
          <a:lstStyle/>
          <a:p>
            <a:r>
              <a:rPr lang="es-ES" dirty="0" smtClean="0"/>
              <a:t>CARACTERISTICA DE REGULACION DEL GENERADOR </a:t>
            </a:r>
            <a:r>
              <a:rPr lang="es-ES" dirty="0" smtClean="0"/>
              <a:t>PARALELO</a:t>
            </a:r>
            <a:endParaRPr lang="es-ES" dirty="0" smtClean="0"/>
          </a:p>
          <a:p>
            <a:r>
              <a:rPr lang="es-ES" b="0" dirty="0" smtClean="0"/>
              <a:t>La característica de regulación del generador paralelo es la misma que la del generador de excitación separada debido a que la caída de tensión </a:t>
            </a:r>
            <a:r>
              <a:rPr lang="es-ES" b="0" dirty="0" err="1" smtClean="0"/>
              <a:t>I</a:t>
            </a:r>
            <a:r>
              <a:rPr lang="es-ES" b="0" baseline="-25000" dirty="0" err="1" smtClean="0"/>
              <a:t>f</a:t>
            </a:r>
            <a:r>
              <a:rPr lang="es-ES" b="0" dirty="0" err="1" smtClean="0"/>
              <a:t>R</a:t>
            </a:r>
            <a:r>
              <a:rPr lang="es-ES" b="0" baseline="-25000" dirty="0" err="1" smtClean="0"/>
              <a:t>a</a:t>
            </a:r>
            <a:r>
              <a:rPr lang="es-ES" b="0" dirty="0" smtClean="0"/>
              <a:t> es muy pequeña en comparación con la caída de tensión </a:t>
            </a:r>
            <a:r>
              <a:rPr lang="es-ES" b="0" dirty="0" err="1" smtClean="0"/>
              <a:t>I</a:t>
            </a:r>
            <a:r>
              <a:rPr lang="es-ES" b="0" baseline="-25000" dirty="0" err="1" smtClean="0"/>
              <a:t>L</a:t>
            </a:r>
            <a:r>
              <a:rPr lang="es-ES" b="0" dirty="0" err="1" smtClean="0"/>
              <a:t>R</a:t>
            </a:r>
            <a:r>
              <a:rPr lang="es-ES" b="0" baseline="-25000" dirty="0" err="1" smtClean="0"/>
              <a:t>a</a:t>
            </a:r>
            <a:r>
              <a:rPr lang="es-ES" b="0" dirty="0" smtClean="0"/>
              <a:t>.</a:t>
            </a:r>
            <a:endParaRPr lang="es-ES" b="0" dirty="0"/>
          </a:p>
        </p:txBody>
      </p:sp>
      <p:pic>
        <p:nvPicPr>
          <p:cNvPr id="9218" name="Picture 2"/>
          <p:cNvPicPr>
            <a:picLocks noGrp="1" noChangeAspect="1" noChangeArrowheads="1"/>
          </p:cNvPicPr>
          <p:nvPr>
            <p:ph sz="half" idx="2"/>
          </p:nvPr>
        </p:nvPicPr>
        <p:blipFill>
          <a:blip r:embed="rId2"/>
          <a:srcRect/>
          <a:stretch>
            <a:fillRect/>
          </a:stretch>
        </p:blipFill>
        <p:spPr bwMode="auto">
          <a:xfrm>
            <a:off x="357159" y="4357694"/>
            <a:ext cx="4040188" cy="1971612"/>
          </a:xfrm>
          <a:prstGeom prst="rect">
            <a:avLst/>
          </a:prstGeom>
          <a:noFill/>
          <a:ln w="9525">
            <a:noFill/>
            <a:miter lim="800000"/>
            <a:headEnd/>
            <a:tailEnd/>
          </a:ln>
          <a:effectLst/>
        </p:spPr>
      </p:pic>
      <p:pic>
        <p:nvPicPr>
          <p:cNvPr id="9219" name="Picture 3"/>
          <p:cNvPicPr>
            <a:picLocks noGrp="1" noChangeAspect="1" noChangeArrowheads="1"/>
          </p:cNvPicPr>
          <p:nvPr>
            <p:ph sz="quarter" idx="4"/>
          </p:nvPr>
        </p:nvPicPr>
        <p:blipFill>
          <a:blip r:embed="rId3"/>
          <a:srcRect/>
          <a:stretch>
            <a:fillRect/>
          </a:stretch>
        </p:blipFill>
        <p:spPr bwMode="auto">
          <a:xfrm>
            <a:off x="4643439" y="4357695"/>
            <a:ext cx="4041775" cy="18870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r>
              <a:rPr lang="es-ES" sz="3600" b="1" dirty="0" smtClean="0"/>
              <a:t>TEORIA DEL MOTOR DE C.C.</a:t>
            </a:r>
            <a:endParaRPr lang="es-ES" sz="3600" dirty="0"/>
          </a:p>
        </p:txBody>
      </p:sp>
      <p:sp>
        <p:nvSpPr>
          <p:cNvPr id="3" name="2 Marcador de texto"/>
          <p:cNvSpPr>
            <a:spLocks noGrp="1"/>
          </p:cNvSpPr>
          <p:nvPr>
            <p:ph type="body" idx="1"/>
          </p:nvPr>
        </p:nvSpPr>
        <p:spPr>
          <a:xfrm>
            <a:off x="357158" y="928670"/>
            <a:ext cx="5786479" cy="608004"/>
          </a:xfrm>
        </p:spPr>
        <p:txBody>
          <a:bodyPr>
            <a:normAutofit/>
          </a:bodyPr>
          <a:lstStyle/>
          <a:p>
            <a:r>
              <a:rPr lang="es-ES" dirty="0" smtClean="0"/>
              <a:t>CARACTERISTICAS DEL MOTOR </a:t>
            </a:r>
            <a:r>
              <a:rPr lang="es-ES" dirty="0" smtClean="0"/>
              <a:t>PARALELO</a:t>
            </a:r>
            <a:endParaRPr lang="es-ES" dirty="0" smtClean="0"/>
          </a:p>
        </p:txBody>
      </p:sp>
      <p:sp>
        <p:nvSpPr>
          <p:cNvPr id="5" name="4 Marcador de texto"/>
          <p:cNvSpPr>
            <a:spLocks noGrp="1"/>
          </p:cNvSpPr>
          <p:nvPr>
            <p:ph type="body" sz="quarter" idx="3"/>
          </p:nvPr>
        </p:nvSpPr>
        <p:spPr>
          <a:xfrm>
            <a:off x="4714878" y="1714488"/>
            <a:ext cx="4041775" cy="2357454"/>
          </a:xfrm>
        </p:spPr>
        <p:txBody>
          <a:bodyPr>
            <a:normAutofit fontScale="85000" lnSpcReduction="20000"/>
          </a:bodyPr>
          <a:lstStyle/>
          <a:p>
            <a:r>
              <a:rPr lang="es-ES" dirty="0" smtClean="0"/>
              <a:t>CARACTERISTICA DEL TORQUE </a:t>
            </a:r>
            <a:r>
              <a:rPr lang="es-ES" dirty="0" smtClean="0"/>
              <a:t>ELECTROMAGNETICO</a:t>
            </a:r>
            <a:endParaRPr lang="es-ES" dirty="0" smtClean="0"/>
          </a:p>
          <a:p>
            <a:r>
              <a:rPr lang="es-ES" b="0" dirty="0" smtClean="0"/>
              <a:t>Se considera dos condiciones, una cuando la reacción de la armadura es cero (</a:t>
            </a:r>
            <a:r>
              <a:rPr lang="es-MX" b="0" dirty="0" smtClean="0"/>
              <a:t>Φ</a:t>
            </a:r>
            <a:r>
              <a:rPr lang="es-ES" b="0" baseline="-25000" dirty="0" smtClean="0"/>
              <a:t>a</a:t>
            </a:r>
            <a:r>
              <a:rPr lang="es-ES" b="0" dirty="0" smtClean="0"/>
              <a:t> = 0) y la otra cuando hay reacción de la armadura (</a:t>
            </a:r>
            <a:r>
              <a:rPr lang="es-MX" b="0" dirty="0" smtClean="0"/>
              <a:t>Φ</a:t>
            </a:r>
            <a:r>
              <a:rPr lang="es-ES" b="0" baseline="-25000" dirty="0" smtClean="0"/>
              <a:t>a</a:t>
            </a:r>
            <a:r>
              <a:rPr lang="es-ES" b="0" dirty="0" smtClean="0"/>
              <a:t> ≠ 0), y las características del torque electromagnético T</a:t>
            </a:r>
            <a:r>
              <a:rPr lang="es-ES" b="0" baseline="-25000" dirty="0" smtClean="0"/>
              <a:t>e</a:t>
            </a:r>
            <a:r>
              <a:rPr lang="es-ES" b="0" dirty="0" smtClean="0"/>
              <a:t> del motor paralelo </a:t>
            </a:r>
            <a:endParaRPr lang="es-ES" b="0" dirty="0"/>
          </a:p>
        </p:txBody>
      </p:sp>
      <p:pic>
        <p:nvPicPr>
          <p:cNvPr id="10242" name="Picture 2"/>
          <p:cNvPicPr>
            <a:picLocks noGrp="1" noChangeAspect="1" noChangeArrowheads="1"/>
          </p:cNvPicPr>
          <p:nvPr>
            <p:ph sz="half" idx="2"/>
          </p:nvPr>
        </p:nvPicPr>
        <p:blipFill>
          <a:blip r:embed="rId2"/>
          <a:srcRect/>
          <a:stretch>
            <a:fillRect/>
          </a:stretch>
        </p:blipFill>
        <p:spPr bwMode="auto">
          <a:xfrm>
            <a:off x="357159" y="1785926"/>
            <a:ext cx="3962400" cy="2552700"/>
          </a:xfrm>
          <a:prstGeom prst="rect">
            <a:avLst/>
          </a:prstGeom>
          <a:noFill/>
          <a:ln w="9525">
            <a:noFill/>
            <a:miter lim="800000"/>
            <a:headEnd/>
            <a:tailEnd/>
          </a:ln>
          <a:effectLst/>
        </p:spPr>
      </p:pic>
      <p:pic>
        <p:nvPicPr>
          <p:cNvPr id="10243" name="Picture 3"/>
          <p:cNvPicPr>
            <a:picLocks noGrp="1" noChangeAspect="1" noChangeArrowheads="1"/>
          </p:cNvPicPr>
          <p:nvPr>
            <p:ph sz="quarter" idx="4"/>
          </p:nvPr>
        </p:nvPicPr>
        <p:blipFill>
          <a:blip r:embed="rId3"/>
          <a:srcRect/>
          <a:stretch>
            <a:fillRect/>
          </a:stretch>
        </p:blipFill>
        <p:spPr bwMode="auto">
          <a:xfrm>
            <a:off x="4643438" y="4286257"/>
            <a:ext cx="3637731" cy="1911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4972056" cy="582594"/>
          </a:xfrm>
        </p:spPr>
        <p:txBody>
          <a:bodyPr>
            <a:normAutofit/>
          </a:bodyPr>
          <a:lstStyle/>
          <a:p>
            <a:pPr algn="l"/>
            <a:r>
              <a:rPr lang="es-ES" sz="2400" b="1" dirty="0" smtClean="0"/>
              <a:t>CARACTERISTICAS DEL MOTOR SERIE</a:t>
            </a:r>
            <a:endParaRPr lang="es-ES" sz="2400" dirty="0"/>
          </a:p>
        </p:txBody>
      </p:sp>
      <p:sp>
        <p:nvSpPr>
          <p:cNvPr id="3" name="2 Marcador de texto"/>
          <p:cNvSpPr>
            <a:spLocks noGrp="1"/>
          </p:cNvSpPr>
          <p:nvPr>
            <p:ph type="body" idx="1"/>
          </p:nvPr>
        </p:nvSpPr>
        <p:spPr>
          <a:xfrm>
            <a:off x="428597" y="6000767"/>
            <a:ext cx="71439" cy="71439"/>
          </a:xfrm>
        </p:spPr>
        <p:txBody>
          <a:bodyPr>
            <a:normAutofit fontScale="25000" lnSpcReduction="20000"/>
          </a:bodyPr>
          <a:lstStyle/>
          <a:p>
            <a:endParaRPr lang="es-ES" dirty="0"/>
          </a:p>
        </p:txBody>
      </p:sp>
      <p:sp>
        <p:nvSpPr>
          <p:cNvPr id="5" name="4 Marcador de texto"/>
          <p:cNvSpPr>
            <a:spLocks noGrp="1"/>
          </p:cNvSpPr>
          <p:nvPr>
            <p:ph type="body" sz="quarter" idx="3"/>
          </p:nvPr>
        </p:nvSpPr>
        <p:spPr>
          <a:xfrm>
            <a:off x="4645026" y="857232"/>
            <a:ext cx="4041775" cy="4643470"/>
          </a:xfrm>
        </p:spPr>
        <p:txBody>
          <a:bodyPr>
            <a:normAutofit/>
          </a:bodyPr>
          <a:lstStyle/>
          <a:p>
            <a:r>
              <a:rPr lang="es-ES" dirty="0" smtClean="0"/>
              <a:t>CARACTERISTICA DE LA </a:t>
            </a:r>
            <a:r>
              <a:rPr lang="es-ES" dirty="0" smtClean="0"/>
              <a:t>VELOCIDAD</a:t>
            </a:r>
            <a:endParaRPr lang="es-ES" dirty="0" smtClean="0"/>
          </a:p>
          <a:p>
            <a:r>
              <a:rPr lang="es-ES" b="0" dirty="0" smtClean="0"/>
              <a:t>La ecuación eléctrica del motor serie es</a:t>
            </a:r>
            <a:r>
              <a:rPr lang="es-ES" b="0" dirty="0" smtClean="0"/>
              <a:t>:</a:t>
            </a:r>
            <a:endParaRPr lang="es-ES" b="0" dirty="0" smtClean="0"/>
          </a:p>
          <a:p>
            <a:r>
              <a:rPr lang="es-ES" b="0" dirty="0" err="1" smtClean="0"/>
              <a:t>V</a:t>
            </a:r>
            <a:r>
              <a:rPr lang="es-ES" b="0" baseline="-25000" dirty="0" err="1" smtClean="0"/>
              <a:t>t</a:t>
            </a:r>
            <a:r>
              <a:rPr lang="es-ES" b="0" baseline="-25000" dirty="0" smtClean="0"/>
              <a:t>  </a:t>
            </a:r>
            <a:r>
              <a:rPr lang="es-ES" b="0" dirty="0" smtClean="0"/>
              <a:t>= </a:t>
            </a:r>
            <a:r>
              <a:rPr lang="es-ES" b="0" baseline="-25000" dirty="0" smtClean="0"/>
              <a:t> </a:t>
            </a:r>
            <a:r>
              <a:rPr lang="es-ES" b="0" dirty="0" err="1" smtClean="0"/>
              <a:t>E</a:t>
            </a:r>
            <a:r>
              <a:rPr lang="es-ES" b="0" baseline="-25000" dirty="0" err="1" smtClean="0"/>
              <a:t>a</a:t>
            </a:r>
            <a:r>
              <a:rPr lang="es-ES" b="0" baseline="-25000" dirty="0" smtClean="0"/>
              <a:t> </a:t>
            </a:r>
            <a:r>
              <a:rPr lang="es-ES" b="0" dirty="0" smtClean="0"/>
              <a:t>+ </a:t>
            </a:r>
            <a:r>
              <a:rPr lang="es-ES" b="0" dirty="0" err="1" smtClean="0"/>
              <a:t>I</a:t>
            </a:r>
            <a:r>
              <a:rPr lang="es-ES" b="0" baseline="-25000" dirty="0" err="1" smtClean="0"/>
              <a:t>a</a:t>
            </a:r>
            <a:r>
              <a:rPr lang="es-ES" b="0" dirty="0" smtClean="0"/>
              <a:t>(R</a:t>
            </a:r>
            <a:r>
              <a:rPr lang="es-ES" b="0" baseline="-25000" dirty="0" smtClean="0"/>
              <a:t>a</a:t>
            </a:r>
            <a:r>
              <a:rPr lang="es-ES" b="0" dirty="0" smtClean="0"/>
              <a:t> + R</a:t>
            </a:r>
            <a:r>
              <a:rPr lang="es-ES" b="0" baseline="-25000" dirty="0" smtClean="0"/>
              <a:t>f</a:t>
            </a:r>
            <a:r>
              <a:rPr lang="es-ES" b="0" dirty="0" smtClean="0"/>
              <a:t>)  </a:t>
            </a:r>
          </a:p>
          <a:p>
            <a:r>
              <a:rPr lang="es-ES" b="0" dirty="0" smtClean="0"/>
              <a:t>La expresión de la </a:t>
            </a:r>
            <a:r>
              <a:rPr lang="es-ES" b="0" dirty="0" err="1" smtClean="0"/>
              <a:t>fem</a:t>
            </a:r>
            <a:r>
              <a:rPr lang="es-ES" b="0" dirty="0" smtClean="0"/>
              <a:t> es:</a:t>
            </a:r>
          </a:p>
          <a:p>
            <a:r>
              <a:rPr lang="es-ES" b="0" dirty="0" err="1" smtClean="0"/>
              <a:t>E</a:t>
            </a:r>
            <a:r>
              <a:rPr lang="es-ES" b="0" baseline="-25000" dirty="0" err="1" smtClean="0"/>
              <a:t>a</a:t>
            </a:r>
            <a:r>
              <a:rPr lang="es-ES" b="0" dirty="0" smtClean="0"/>
              <a:t>  =  </a:t>
            </a:r>
            <a:r>
              <a:rPr lang="es-ES" b="0" dirty="0" err="1" smtClean="0"/>
              <a:t>K</a:t>
            </a:r>
            <a:r>
              <a:rPr lang="es-ES" b="0" baseline="-25000" dirty="0" err="1" smtClean="0"/>
              <a:t>a</a:t>
            </a:r>
            <a:r>
              <a:rPr lang="es-MX" b="0" dirty="0" smtClean="0"/>
              <a:t>Φ</a:t>
            </a:r>
            <a:r>
              <a:rPr lang="es-ES" b="0" baseline="-25000" dirty="0" err="1" smtClean="0"/>
              <a:t>d</a:t>
            </a:r>
            <a:r>
              <a:rPr lang="es-ES" b="0" dirty="0" err="1" smtClean="0"/>
              <a:t>ω</a:t>
            </a:r>
            <a:r>
              <a:rPr lang="es-ES" b="0" baseline="-25000" dirty="0" err="1" smtClean="0"/>
              <a:t>m</a:t>
            </a:r>
            <a:r>
              <a:rPr lang="es-ES" b="0" baseline="-25000" dirty="0" smtClean="0"/>
              <a:t>  </a:t>
            </a:r>
            <a:endParaRPr lang="es-ES" b="0" dirty="0" smtClean="0"/>
          </a:p>
          <a:p>
            <a:r>
              <a:rPr lang="es-ES" b="0" dirty="0" smtClean="0"/>
              <a:t>Al reemplazar las ecuaciones  </a:t>
            </a:r>
            <a:r>
              <a:rPr lang="es-ES" b="0" dirty="0" smtClean="0"/>
              <a:t>y  </a:t>
            </a:r>
            <a:r>
              <a:rPr lang="es-ES" b="0" dirty="0" smtClean="0"/>
              <a:t>en la expresión </a:t>
            </a:r>
            <a:r>
              <a:rPr lang="es-ES" b="0" dirty="0" smtClean="0"/>
              <a:t> </a:t>
            </a:r>
            <a:r>
              <a:rPr lang="es-ES" b="0" dirty="0" smtClean="0"/>
              <a:t>se tiene:</a:t>
            </a:r>
          </a:p>
          <a:p>
            <a:r>
              <a:rPr lang="es-ES" b="0" dirty="0" err="1" smtClean="0"/>
              <a:t>V</a:t>
            </a:r>
            <a:r>
              <a:rPr lang="es-ES" b="0" baseline="-25000" dirty="0" err="1" smtClean="0"/>
              <a:t>t</a:t>
            </a:r>
            <a:r>
              <a:rPr lang="es-ES" b="0" baseline="-25000" dirty="0" smtClean="0"/>
              <a:t>  </a:t>
            </a:r>
            <a:r>
              <a:rPr lang="es-ES" b="0" dirty="0" smtClean="0"/>
              <a:t>= </a:t>
            </a:r>
            <a:r>
              <a:rPr lang="es-ES" b="0" baseline="-25000" dirty="0" smtClean="0"/>
              <a:t> </a:t>
            </a:r>
            <a:r>
              <a:rPr lang="es-ES" b="0" dirty="0" err="1" smtClean="0"/>
              <a:t>K</a:t>
            </a:r>
            <a:r>
              <a:rPr lang="es-ES" b="0" baseline="-25000" dirty="0" err="1" smtClean="0"/>
              <a:t>a</a:t>
            </a:r>
            <a:r>
              <a:rPr lang="es-ES" b="0" dirty="0" smtClean="0"/>
              <a:t> </a:t>
            </a:r>
            <a:r>
              <a:rPr lang="es-ES" b="0" dirty="0" err="1" smtClean="0"/>
              <a:t>K</a:t>
            </a:r>
            <a:r>
              <a:rPr lang="es-ES" b="0" baseline="-25000" dirty="0" err="1" smtClean="0"/>
              <a:t>f</a:t>
            </a:r>
            <a:r>
              <a:rPr lang="es-ES" b="0" dirty="0" err="1" smtClean="0"/>
              <a:t>I</a:t>
            </a:r>
            <a:r>
              <a:rPr lang="es-ES" b="0" baseline="-25000" dirty="0" err="1" smtClean="0"/>
              <a:t>a</a:t>
            </a:r>
            <a:r>
              <a:rPr lang="es-ES" b="0" dirty="0" err="1" smtClean="0"/>
              <a:t>ω</a:t>
            </a:r>
            <a:r>
              <a:rPr lang="es-ES" b="0" baseline="-25000" dirty="0" err="1" smtClean="0"/>
              <a:t>m</a:t>
            </a:r>
            <a:r>
              <a:rPr lang="es-ES" b="0" baseline="-25000" dirty="0" smtClean="0"/>
              <a:t>  </a:t>
            </a:r>
            <a:r>
              <a:rPr lang="es-ES" b="0" dirty="0" smtClean="0"/>
              <a:t>+  </a:t>
            </a:r>
            <a:r>
              <a:rPr lang="es-ES" b="0" dirty="0" err="1" smtClean="0"/>
              <a:t>I</a:t>
            </a:r>
            <a:r>
              <a:rPr lang="es-ES" b="0" baseline="-25000" dirty="0" err="1" smtClean="0"/>
              <a:t>a</a:t>
            </a:r>
            <a:r>
              <a:rPr lang="es-ES" b="0" dirty="0" smtClean="0"/>
              <a:t>(R</a:t>
            </a:r>
            <a:r>
              <a:rPr lang="es-ES" b="0" baseline="-25000" dirty="0" smtClean="0"/>
              <a:t>a</a:t>
            </a:r>
            <a:r>
              <a:rPr lang="es-ES" b="0" dirty="0" smtClean="0"/>
              <a:t> + R</a:t>
            </a:r>
            <a:r>
              <a:rPr lang="es-ES" b="0" baseline="-25000" dirty="0" smtClean="0"/>
              <a:t>f</a:t>
            </a:r>
            <a:r>
              <a:rPr lang="es-ES" b="0" dirty="0" smtClean="0"/>
              <a:t>)     </a:t>
            </a:r>
          </a:p>
          <a:p>
            <a:endParaRPr lang="es-ES" dirty="0" smtClean="0"/>
          </a:p>
        </p:txBody>
      </p:sp>
      <p:pic>
        <p:nvPicPr>
          <p:cNvPr id="11266" name="Picture 2"/>
          <p:cNvPicPr>
            <a:picLocks noGrp="1" noChangeAspect="1" noChangeArrowheads="1"/>
          </p:cNvPicPr>
          <p:nvPr>
            <p:ph sz="half" idx="2"/>
          </p:nvPr>
        </p:nvPicPr>
        <p:blipFill>
          <a:blip r:embed="rId2"/>
          <a:srcRect/>
          <a:stretch>
            <a:fillRect/>
          </a:stretch>
        </p:blipFill>
        <p:spPr bwMode="auto">
          <a:xfrm>
            <a:off x="428597" y="1071547"/>
            <a:ext cx="4040188" cy="2758473"/>
          </a:xfrm>
          <a:prstGeom prst="rect">
            <a:avLst/>
          </a:prstGeom>
          <a:noFill/>
          <a:ln w="9525">
            <a:noFill/>
            <a:miter lim="800000"/>
            <a:headEnd/>
            <a:tailEnd/>
          </a:ln>
          <a:effectLst/>
        </p:spPr>
      </p:pic>
      <p:pic>
        <p:nvPicPr>
          <p:cNvPr id="11267" name="Picture 3"/>
          <p:cNvPicPr>
            <a:picLocks noGrp="1" noChangeAspect="1" noChangeArrowheads="1"/>
          </p:cNvPicPr>
          <p:nvPr>
            <p:ph sz="quarter" idx="4"/>
          </p:nvPr>
        </p:nvPicPr>
        <p:blipFill>
          <a:blip r:embed="rId3"/>
          <a:srcRect/>
          <a:stretch>
            <a:fillRect/>
          </a:stretch>
        </p:blipFill>
        <p:spPr bwMode="auto">
          <a:xfrm>
            <a:off x="785786" y="3857628"/>
            <a:ext cx="3638551" cy="2457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MX" b="1" dirty="0"/>
              <a:t>LEYES DE LA MAQUINARIA ELECTRICA</a:t>
            </a:r>
            <a:endParaRPr lang="es-ES" dirty="0"/>
          </a:p>
        </p:txBody>
      </p:sp>
      <p:sp>
        <p:nvSpPr>
          <p:cNvPr id="5" name="4 Marcador de texto"/>
          <p:cNvSpPr>
            <a:spLocks noGrp="1"/>
          </p:cNvSpPr>
          <p:nvPr>
            <p:ph type="body" idx="1"/>
          </p:nvPr>
        </p:nvSpPr>
        <p:spPr/>
        <p:txBody>
          <a:bodyPr/>
          <a:lstStyle/>
          <a:p>
            <a:r>
              <a:rPr lang="es-MX" dirty="0"/>
              <a:t>LEY DE </a:t>
            </a:r>
            <a:r>
              <a:rPr lang="es-MX" dirty="0" smtClean="0"/>
              <a:t>FARADAY</a:t>
            </a:r>
            <a:endParaRPr lang="es-ES" dirty="0"/>
          </a:p>
        </p:txBody>
      </p:sp>
      <p:sp>
        <p:nvSpPr>
          <p:cNvPr id="6" name="5 Marcador de contenido"/>
          <p:cNvSpPr>
            <a:spLocks noGrp="1"/>
          </p:cNvSpPr>
          <p:nvPr>
            <p:ph sz="half" idx="2"/>
          </p:nvPr>
        </p:nvSpPr>
        <p:spPr/>
        <p:txBody>
          <a:bodyPr>
            <a:normAutofit fontScale="62500" lnSpcReduction="20000"/>
          </a:bodyPr>
          <a:lstStyle/>
          <a:p>
            <a:r>
              <a:rPr lang="es-MX" sz="2900" dirty="0"/>
              <a:t>La ley de </a:t>
            </a:r>
            <a:r>
              <a:rPr lang="es-MX" sz="2900" dirty="0" err="1"/>
              <a:t>Faraday</a:t>
            </a:r>
            <a:r>
              <a:rPr lang="es-MX" sz="2900" dirty="0"/>
              <a:t> es la ley del voltaje inducido y en esta ley se basa el principio de</a:t>
            </a:r>
            <a:r>
              <a:rPr lang="es-MX" sz="2900" b="1" dirty="0"/>
              <a:t> </a:t>
            </a:r>
            <a:r>
              <a:rPr lang="es-MX" sz="2900" dirty="0"/>
              <a:t>funcionamiento del generador eléctrico.</a:t>
            </a:r>
            <a:endParaRPr lang="es-ES" sz="2900" dirty="0"/>
          </a:p>
          <a:p>
            <a:pPr>
              <a:buNone/>
            </a:pPr>
            <a:r>
              <a:rPr lang="es-MX" sz="2900" dirty="0"/>
              <a:t> </a:t>
            </a:r>
            <a:endParaRPr lang="es-ES" sz="2900" dirty="0"/>
          </a:p>
          <a:p>
            <a:r>
              <a:rPr lang="es-MX" sz="2900" dirty="0"/>
              <a:t>La ley de </a:t>
            </a:r>
            <a:r>
              <a:rPr lang="es-MX" sz="2900" dirty="0" err="1"/>
              <a:t>Faraday</a:t>
            </a:r>
            <a:r>
              <a:rPr lang="es-MX" sz="2900" dirty="0"/>
              <a:t> se la puede aplicar a un conductor y a una bobina. Cuando un conductor se encuentra en un campo magnético y se desplaza a una velocidad lineal, se induce en él un voltaje. Cuando una bobina tiene una variación de enlaces de flujo magnético, se induce en ella un voltaje.</a:t>
            </a:r>
            <a:endParaRPr lang="es-ES" sz="2900" dirty="0"/>
          </a:p>
          <a:p>
            <a:endParaRPr lang="es-ES" dirty="0"/>
          </a:p>
        </p:txBody>
      </p:sp>
      <p:sp>
        <p:nvSpPr>
          <p:cNvPr id="7" name="6 Marcador de texto"/>
          <p:cNvSpPr>
            <a:spLocks noGrp="1"/>
          </p:cNvSpPr>
          <p:nvPr>
            <p:ph type="body" sz="quarter" idx="3"/>
          </p:nvPr>
        </p:nvSpPr>
        <p:spPr/>
        <p:txBody>
          <a:bodyPr/>
          <a:lstStyle/>
          <a:p>
            <a:endParaRPr lang="es-ES"/>
          </a:p>
        </p:txBody>
      </p:sp>
      <p:pic>
        <p:nvPicPr>
          <p:cNvPr id="1026" name="Picture 2"/>
          <p:cNvPicPr>
            <a:picLocks noGrp="1" noChangeAspect="1" noChangeArrowheads="1"/>
          </p:cNvPicPr>
          <p:nvPr>
            <p:ph sz="quarter" idx="4"/>
          </p:nvPr>
        </p:nvPicPr>
        <p:blipFill>
          <a:blip r:embed="rId2"/>
          <a:srcRect/>
          <a:stretch>
            <a:fillRect/>
          </a:stretch>
        </p:blipFill>
        <p:spPr bwMode="auto">
          <a:xfrm>
            <a:off x="4645026" y="2928935"/>
            <a:ext cx="4347367" cy="271464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4638"/>
            <a:ext cx="7615263" cy="582594"/>
          </a:xfrm>
        </p:spPr>
        <p:txBody>
          <a:bodyPr>
            <a:noAutofit/>
          </a:bodyPr>
          <a:lstStyle/>
          <a:p>
            <a:pPr algn="l"/>
            <a:r>
              <a:rPr lang="es-ES" sz="3200" b="1" dirty="0" smtClean="0"/>
              <a:t>CARACTERISTICAS DEL MOTOR </a:t>
            </a:r>
            <a:r>
              <a:rPr lang="es-ES" sz="3200" b="1" dirty="0" smtClean="0"/>
              <a:t>COMPUESTO</a:t>
            </a:r>
            <a:endParaRPr lang="es-ES" sz="3200" dirty="0"/>
          </a:p>
        </p:txBody>
      </p:sp>
      <p:sp>
        <p:nvSpPr>
          <p:cNvPr id="3" name="2 Marcador de texto"/>
          <p:cNvSpPr>
            <a:spLocks noGrp="1"/>
          </p:cNvSpPr>
          <p:nvPr>
            <p:ph type="body" idx="1"/>
          </p:nvPr>
        </p:nvSpPr>
        <p:spPr>
          <a:xfrm>
            <a:off x="457201" y="1535113"/>
            <a:ext cx="4040188" cy="1822449"/>
          </a:xfrm>
        </p:spPr>
        <p:txBody>
          <a:bodyPr>
            <a:noAutofit/>
          </a:bodyPr>
          <a:lstStyle/>
          <a:p>
            <a:r>
              <a:rPr lang="es-ES" sz="1800" dirty="0" smtClean="0"/>
              <a:t>La ecuación del torque electromagnético T</a:t>
            </a:r>
            <a:r>
              <a:rPr lang="es-ES" sz="1800" baseline="-25000" dirty="0" smtClean="0"/>
              <a:t>e</a:t>
            </a:r>
            <a:r>
              <a:rPr lang="es-ES" sz="1800" dirty="0" smtClean="0"/>
              <a:t> es:</a:t>
            </a:r>
          </a:p>
          <a:p>
            <a:r>
              <a:rPr lang="es-ES" sz="1800" b="0" dirty="0" smtClean="0"/>
              <a:t>T</a:t>
            </a:r>
            <a:r>
              <a:rPr lang="es-ES" sz="1800" b="0" baseline="-25000" dirty="0" smtClean="0"/>
              <a:t>e</a:t>
            </a:r>
            <a:r>
              <a:rPr lang="es-ES" sz="1800" b="0" dirty="0" smtClean="0"/>
              <a:t>  =  </a:t>
            </a:r>
            <a:r>
              <a:rPr lang="es-ES" sz="1800" b="0" dirty="0" err="1" smtClean="0"/>
              <a:t>K</a:t>
            </a:r>
            <a:r>
              <a:rPr lang="es-ES" sz="1800" b="0" baseline="-25000" dirty="0" err="1" smtClean="0"/>
              <a:t>a</a:t>
            </a:r>
            <a:r>
              <a:rPr lang="es-MX" sz="1800" b="0" dirty="0" smtClean="0"/>
              <a:t>Φ</a:t>
            </a:r>
            <a:r>
              <a:rPr lang="es-ES" sz="1800" b="0" baseline="-25000" dirty="0" smtClean="0"/>
              <a:t>d </a:t>
            </a:r>
            <a:r>
              <a:rPr lang="es-ES" sz="1800" b="0" dirty="0" err="1" smtClean="0"/>
              <a:t>I</a:t>
            </a:r>
            <a:r>
              <a:rPr lang="es-ES" sz="1800" b="0" baseline="-25000" dirty="0" err="1" smtClean="0"/>
              <a:t>a</a:t>
            </a:r>
            <a:r>
              <a:rPr lang="es-ES" sz="1800" b="0" baseline="-25000" dirty="0" smtClean="0"/>
              <a:t>    </a:t>
            </a:r>
            <a:r>
              <a:rPr lang="es-ES" sz="1800" b="0" dirty="0" smtClean="0"/>
              <a:t>  </a:t>
            </a:r>
            <a:endParaRPr lang="es-ES" sz="1800" b="0" dirty="0" smtClean="0"/>
          </a:p>
          <a:p>
            <a:r>
              <a:rPr lang="es-MX" sz="1800" b="0" dirty="0" smtClean="0"/>
              <a:t>Φ</a:t>
            </a:r>
            <a:r>
              <a:rPr lang="es-ES" sz="1800" b="0" baseline="-25000" dirty="0" smtClean="0"/>
              <a:t>d   </a:t>
            </a:r>
            <a:r>
              <a:rPr lang="es-ES" sz="1800" b="0" dirty="0" smtClean="0"/>
              <a:t>=  </a:t>
            </a:r>
            <a:r>
              <a:rPr lang="es-MX" sz="1800" b="0" dirty="0" smtClean="0"/>
              <a:t>Φ</a:t>
            </a:r>
            <a:r>
              <a:rPr lang="es-ES" sz="1800" b="0" baseline="-25000" dirty="0" err="1" smtClean="0"/>
              <a:t>ds</a:t>
            </a:r>
            <a:r>
              <a:rPr lang="es-ES" sz="1800" b="0" dirty="0" smtClean="0"/>
              <a:t> +  </a:t>
            </a:r>
            <a:r>
              <a:rPr lang="es-MX" sz="1800" b="0" dirty="0" smtClean="0"/>
              <a:t>Φ</a:t>
            </a:r>
            <a:r>
              <a:rPr lang="es-ES" sz="1800" b="0" baseline="-25000" dirty="0" err="1" smtClean="0"/>
              <a:t>dp</a:t>
            </a:r>
            <a:r>
              <a:rPr lang="es-ES" sz="1800" b="0" baseline="-25000" dirty="0" smtClean="0"/>
              <a:t>  </a:t>
            </a:r>
            <a:endParaRPr lang="es-ES" sz="1800" b="0" baseline="-25000" dirty="0" smtClean="0"/>
          </a:p>
          <a:p>
            <a:r>
              <a:rPr lang="es-ES" sz="1800" b="0" dirty="0" smtClean="0"/>
              <a:t>Al </a:t>
            </a:r>
            <a:r>
              <a:rPr lang="es-ES" sz="1800" b="0" dirty="0" smtClean="0"/>
              <a:t>reemplazar las ecuaciones </a:t>
            </a:r>
            <a:r>
              <a:rPr lang="es-ES" sz="1800" b="0" dirty="0" smtClean="0"/>
              <a:t>y en </a:t>
            </a:r>
            <a:r>
              <a:rPr lang="es-ES" sz="1800" b="0" dirty="0" smtClean="0"/>
              <a:t>la expresión </a:t>
            </a:r>
            <a:r>
              <a:rPr lang="es-ES" sz="1800" b="0" dirty="0" smtClean="0"/>
              <a:t>se </a:t>
            </a:r>
            <a:r>
              <a:rPr lang="es-ES" sz="1800" b="0" dirty="0" smtClean="0"/>
              <a:t>tiene:</a:t>
            </a:r>
          </a:p>
          <a:p>
            <a:r>
              <a:rPr lang="es-ES" sz="1800" b="0" dirty="0" smtClean="0"/>
              <a:t>T</a:t>
            </a:r>
            <a:r>
              <a:rPr lang="es-ES" sz="1800" b="0" baseline="-25000" dirty="0" smtClean="0"/>
              <a:t>e</a:t>
            </a:r>
            <a:r>
              <a:rPr lang="es-ES" sz="1800" b="0" dirty="0" smtClean="0"/>
              <a:t>  =  </a:t>
            </a:r>
            <a:r>
              <a:rPr lang="es-ES" sz="1800" b="0" dirty="0" err="1" smtClean="0"/>
              <a:t>K</a:t>
            </a:r>
            <a:r>
              <a:rPr lang="es-ES" sz="1800" b="0" baseline="-25000" dirty="0" err="1" smtClean="0"/>
              <a:t>a</a:t>
            </a:r>
            <a:r>
              <a:rPr lang="es-ES" sz="1800" b="0" dirty="0" smtClean="0"/>
              <a:t> </a:t>
            </a:r>
            <a:r>
              <a:rPr lang="es-ES" sz="1800" b="0" dirty="0" err="1" smtClean="0"/>
              <a:t>K</a:t>
            </a:r>
            <a:r>
              <a:rPr lang="es-ES" sz="1800" b="0" baseline="-25000" dirty="0" err="1" smtClean="0"/>
              <a:t>f</a:t>
            </a:r>
            <a:r>
              <a:rPr lang="es-ES" sz="1800" b="0" dirty="0" smtClean="0"/>
              <a:t> I</a:t>
            </a:r>
            <a:r>
              <a:rPr lang="es-ES" sz="1800" b="0" baseline="-25000" dirty="0" smtClean="0"/>
              <a:t>a</a:t>
            </a:r>
            <a:r>
              <a:rPr lang="es-ES" sz="1800" b="0" dirty="0" smtClean="0"/>
              <a:t>²  +  </a:t>
            </a:r>
            <a:r>
              <a:rPr lang="es-ES" sz="1800" b="0" dirty="0" err="1" smtClean="0"/>
              <a:t>K</a:t>
            </a:r>
            <a:r>
              <a:rPr lang="es-ES" sz="1800" b="0" baseline="-25000" dirty="0" err="1" smtClean="0"/>
              <a:t>a</a:t>
            </a:r>
            <a:r>
              <a:rPr lang="es-ES" sz="1800" b="0" dirty="0" smtClean="0"/>
              <a:t> </a:t>
            </a:r>
            <a:r>
              <a:rPr lang="es-MX" sz="1800" b="0" dirty="0" smtClean="0"/>
              <a:t>Φ</a:t>
            </a:r>
            <a:r>
              <a:rPr lang="es-ES" sz="1800" b="0" baseline="-25000" dirty="0" err="1" smtClean="0"/>
              <a:t>dp</a:t>
            </a:r>
            <a:r>
              <a:rPr lang="es-ES" sz="1800" b="0" dirty="0" smtClean="0"/>
              <a:t> </a:t>
            </a:r>
            <a:r>
              <a:rPr lang="es-ES" sz="1800" b="0" dirty="0" err="1" smtClean="0"/>
              <a:t>I</a:t>
            </a:r>
            <a:r>
              <a:rPr lang="es-ES" sz="1800" b="0" baseline="-25000" dirty="0" err="1" smtClean="0"/>
              <a:t>a</a:t>
            </a:r>
            <a:endParaRPr lang="es-ES" sz="1800" b="0" dirty="0" smtClean="0"/>
          </a:p>
        </p:txBody>
      </p:sp>
      <p:sp>
        <p:nvSpPr>
          <p:cNvPr id="5" name="4 Marcador de texto"/>
          <p:cNvSpPr>
            <a:spLocks noGrp="1"/>
          </p:cNvSpPr>
          <p:nvPr>
            <p:ph type="body" sz="quarter" idx="3"/>
          </p:nvPr>
        </p:nvSpPr>
        <p:spPr>
          <a:xfrm>
            <a:off x="4645026" y="1535113"/>
            <a:ext cx="4041775" cy="2179640"/>
          </a:xfrm>
        </p:spPr>
        <p:txBody>
          <a:bodyPr>
            <a:normAutofit fontScale="70000" lnSpcReduction="20000"/>
          </a:bodyPr>
          <a:lstStyle/>
          <a:p>
            <a:r>
              <a:rPr lang="es-ES" sz="2600" dirty="0" smtClean="0"/>
              <a:t> </a:t>
            </a:r>
          </a:p>
          <a:p>
            <a:r>
              <a:rPr lang="es-ES" sz="2600" dirty="0" smtClean="0"/>
              <a:t>La ecuación eléctrica del motor compuesto conexión larga es:</a:t>
            </a:r>
          </a:p>
          <a:p>
            <a:r>
              <a:rPr lang="es-ES" sz="2600" dirty="0" smtClean="0"/>
              <a:t> </a:t>
            </a:r>
          </a:p>
          <a:p>
            <a:r>
              <a:rPr lang="es-ES" sz="2600" b="0" dirty="0" err="1" smtClean="0"/>
              <a:t>V</a:t>
            </a:r>
            <a:r>
              <a:rPr lang="es-ES" sz="2600" b="0" baseline="-25000" dirty="0" err="1" smtClean="0"/>
              <a:t>t</a:t>
            </a:r>
            <a:r>
              <a:rPr lang="es-ES" sz="2600" b="0" baseline="-25000" dirty="0" smtClean="0"/>
              <a:t>  </a:t>
            </a:r>
            <a:r>
              <a:rPr lang="es-ES" sz="2600" b="0" dirty="0" smtClean="0"/>
              <a:t>= </a:t>
            </a:r>
            <a:r>
              <a:rPr lang="es-ES" sz="2600" b="0" baseline="-25000" dirty="0" smtClean="0"/>
              <a:t> </a:t>
            </a:r>
            <a:r>
              <a:rPr lang="es-ES" sz="2600" b="0" dirty="0" err="1" smtClean="0"/>
              <a:t>E</a:t>
            </a:r>
            <a:r>
              <a:rPr lang="es-ES" sz="2600" b="0" baseline="-25000" dirty="0" err="1" smtClean="0"/>
              <a:t>a</a:t>
            </a:r>
            <a:r>
              <a:rPr lang="es-ES" sz="2600" b="0" baseline="-25000" dirty="0" smtClean="0"/>
              <a:t> </a:t>
            </a:r>
            <a:r>
              <a:rPr lang="es-ES" sz="2600" b="0" dirty="0" smtClean="0"/>
              <a:t>+ </a:t>
            </a:r>
            <a:r>
              <a:rPr lang="es-ES" sz="2600" b="0" dirty="0" err="1" smtClean="0"/>
              <a:t>I</a:t>
            </a:r>
            <a:r>
              <a:rPr lang="es-ES" sz="2600" b="0" baseline="-25000" dirty="0" err="1" smtClean="0"/>
              <a:t>a</a:t>
            </a:r>
            <a:r>
              <a:rPr lang="es-ES" sz="2600" b="0" dirty="0" smtClean="0"/>
              <a:t>(R</a:t>
            </a:r>
            <a:r>
              <a:rPr lang="es-ES" sz="2600" b="0" baseline="-25000" dirty="0" smtClean="0"/>
              <a:t>a</a:t>
            </a:r>
            <a:r>
              <a:rPr lang="es-ES" sz="2600" b="0" dirty="0" smtClean="0"/>
              <a:t> + </a:t>
            </a:r>
            <a:r>
              <a:rPr lang="es-ES" sz="2600" b="0" dirty="0" err="1" smtClean="0"/>
              <a:t>R</a:t>
            </a:r>
            <a:r>
              <a:rPr lang="es-ES" sz="2600" b="0" baseline="-25000" dirty="0" err="1" smtClean="0"/>
              <a:t>fs</a:t>
            </a:r>
            <a:r>
              <a:rPr lang="es-ES" sz="2600" b="0" dirty="0" smtClean="0"/>
              <a:t>) </a:t>
            </a:r>
            <a:endParaRPr lang="es-ES" sz="2600" b="0" dirty="0" smtClean="0"/>
          </a:p>
          <a:p>
            <a:r>
              <a:rPr lang="es-ES" sz="2600" b="0" baseline="-25000" dirty="0" smtClean="0"/>
              <a:t> </a:t>
            </a:r>
            <a:r>
              <a:rPr lang="es-ES" sz="2600" b="0" dirty="0" smtClean="0"/>
              <a:t>Al </a:t>
            </a:r>
            <a:r>
              <a:rPr lang="es-ES" sz="2600" b="0" dirty="0" smtClean="0"/>
              <a:t>reemplazar las ecuaciones </a:t>
            </a:r>
            <a:r>
              <a:rPr lang="es-ES" sz="2600" b="0" dirty="0" smtClean="0"/>
              <a:t>y </a:t>
            </a:r>
            <a:r>
              <a:rPr lang="es-ES" sz="2600" b="0" dirty="0" smtClean="0"/>
              <a:t>en la expresión </a:t>
            </a:r>
            <a:r>
              <a:rPr lang="es-ES" sz="2600" b="0" dirty="0" smtClean="0"/>
              <a:t>se </a:t>
            </a:r>
            <a:r>
              <a:rPr lang="es-ES" sz="2600" b="0" dirty="0" smtClean="0"/>
              <a:t>tiene:</a:t>
            </a:r>
          </a:p>
          <a:p>
            <a:r>
              <a:rPr lang="es-ES" sz="2600" b="0" dirty="0" err="1" smtClean="0"/>
              <a:t>V</a:t>
            </a:r>
            <a:r>
              <a:rPr lang="es-ES" sz="2600" b="0" baseline="-25000" dirty="0" err="1" smtClean="0"/>
              <a:t>t</a:t>
            </a:r>
            <a:r>
              <a:rPr lang="es-ES" sz="2600" b="0" baseline="-25000" dirty="0" smtClean="0"/>
              <a:t>  </a:t>
            </a:r>
            <a:r>
              <a:rPr lang="es-ES" sz="2600" b="0" dirty="0" smtClean="0"/>
              <a:t>= </a:t>
            </a:r>
            <a:r>
              <a:rPr lang="es-ES" sz="2600" b="0" baseline="-25000" dirty="0" smtClean="0"/>
              <a:t> </a:t>
            </a:r>
            <a:r>
              <a:rPr lang="es-ES" sz="2600" b="0" dirty="0" err="1" smtClean="0"/>
              <a:t>K</a:t>
            </a:r>
            <a:r>
              <a:rPr lang="es-ES" sz="2600" b="0" baseline="-25000" dirty="0" err="1" smtClean="0"/>
              <a:t>a</a:t>
            </a:r>
            <a:r>
              <a:rPr lang="es-MX" sz="2600" b="0" dirty="0" smtClean="0"/>
              <a:t>(Φ</a:t>
            </a:r>
            <a:r>
              <a:rPr lang="es-ES" sz="2600" b="0" baseline="-25000" dirty="0" err="1" smtClean="0"/>
              <a:t>ds</a:t>
            </a:r>
            <a:r>
              <a:rPr lang="es-ES" sz="2600" b="0" dirty="0" smtClean="0"/>
              <a:t> +  </a:t>
            </a:r>
            <a:r>
              <a:rPr lang="es-MX" sz="2600" b="0" dirty="0" smtClean="0"/>
              <a:t>Φ</a:t>
            </a:r>
            <a:r>
              <a:rPr lang="es-ES" sz="2600" b="0" baseline="-25000" dirty="0" err="1" smtClean="0"/>
              <a:t>dp</a:t>
            </a:r>
            <a:r>
              <a:rPr lang="es-ES" sz="2600" b="0" dirty="0" smtClean="0"/>
              <a:t> ) </a:t>
            </a:r>
            <a:r>
              <a:rPr lang="es-ES" sz="2600" b="0" dirty="0" err="1" smtClean="0"/>
              <a:t>ω</a:t>
            </a:r>
            <a:r>
              <a:rPr lang="es-ES" sz="2600" b="0" baseline="-25000" dirty="0" err="1" smtClean="0"/>
              <a:t>m</a:t>
            </a:r>
            <a:r>
              <a:rPr lang="es-ES" sz="2600" b="0" baseline="-25000" dirty="0" smtClean="0"/>
              <a:t>  </a:t>
            </a:r>
            <a:r>
              <a:rPr lang="es-ES" sz="2600" b="0" dirty="0" smtClean="0"/>
              <a:t>+  </a:t>
            </a:r>
            <a:r>
              <a:rPr lang="es-ES" sz="2600" b="0" dirty="0" err="1" smtClean="0"/>
              <a:t>I</a:t>
            </a:r>
            <a:r>
              <a:rPr lang="es-ES" sz="2600" b="0" baseline="-25000" dirty="0" err="1" smtClean="0"/>
              <a:t>a</a:t>
            </a:r>
            <a:r>
              <a:rPr lang="es-ES" sz="2600" b="0" dirty="0" smtClean="0"/>
              <a:t>(R</a:t>
            </a:r>
            <a:r>
              <a:rPr lang="es-ES" sz="2600" b="0" baseline="-25000" dirty="0" smtClean="0"/>
              <a:t>a</a:t>
            </a:r>
            <a:r>
              <a:rPr lang="es-ES" sz="2600" b="0" dirty="0" smtClean="0"/>
              <a:t> + </a:t>
            </a:r>
            <a:r>
              <a:rPr lang="es-ES" sz="2600" b="0" dirty="0" err="1" smtClean="0"/>
              <a:t>R</a:t>
            </a:r>
            <a:r>
              <a:rPr lang="es-ES" sz="2600" b="0" baseline="-25000" dirty="0" err="1" smtClean="0"/>
              <a:t>fs</a:t>
            </a:r>
            <a:r>
              <a:rPr lang="es-ES" sz="2600" b="0" dirty="0" smtClean="0"/>
              <a:t>)</a:t>
            </a:r>
          </a:p>
          <a:p>
            <a:endParaRPr lang="es-ES" dirty="0"/>
          </a:p>
        </p:txBody>
      </p:sp>
      <p:sp>
        <p:nvSpPr>
          <p:cNvPr id="6" name="5 Marcador de contenido"/>
          <p:cNvSpPr>
            <a:spLocks noGrp="1"/>
          </p:cNvSpPr>
          <p:nvPr>
            <p:ph sz="quarter" idx="4"/>
          </p:nvPr>
        </p:nvSpPr>
        <p:spPr>
          <a:xfrm>
            <a:off x="4645026" y="4286256"/>
            <a:ext cx="4041775" cy="1839906"/>
          </a:xfrm>
        </p:spPr>
        <p:txBody>
          <a:bodyPr/>
          <a:lstStyle/>
          <a:p>
            <a:endParaRPr lang="es-ES" dirty="0"/>
          </a:p>
        </p:txBody>
      </p:sp>
      <p:pic>
        <p:nvPicPr>
          <p:cNvPr id="12290" name="Picture 2"/>
          <p:cNvPicPr>
            <a:picLocks noGrp="1" noChangeAspect="1" noChangeArrowheads="1"/>
          </p:cNvPicPr>
          <p:nvPr>
            <p:ph sz="half" idx="2"/>
          </p:nvPr>
        </p:nvPicPr>
        <p:blipFill>
          <a:blip r:embed="rId2"/>
          <a:srcRect/>
          <a:stretch>
            <a:fillRect/>
          </a:stretch>
        </p:blipFill>
        <p:spPr bwMode="auto">
          <a:xfrm>
            <a:off x="428597" y="3857628"/>
            <a:ext cx="4040188" cy="26131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6908"/>
          </a:xfrm>
        </p:spPr>
        <p:txBody>
          <a:bodyPr>
            <a:normAutofit/>
          </a:bodyPr>
          <a:lstStyle/>
          <a:p>
            <a:r>
              <a:rPr lang="es-ES" sz="3200" b="1" dirty="0" smtClean="0"/>
              <a:t>ARRANQUE DE LOS MOTORES DE C.C.</a:t>
            </a:r>
            <a:endParaRPr lang="es-ES" sz="3200" dirty="0"/>
          </a:p>
        </p:txBody>
      </p:sp>
      <p:sp>
        <p:nvSpPr>
          <p:cNvPr id="5" name="4 Marcador de texto"/>
          <p:cNvSpPr>
            <a:spLocks noGrp="1"/>
          </p:cNvSpPr>
          <p:nvPr>
            <p:ph type="body" sz="quarter" idx="3"/>
          </p:nvPr>
        </p:nvSpPr>
        <p:spPr>
          <a:xfrm>
            <a:off x="4357687" y="1142985"/>
            <a:ext cx="4329115" cy="3000395"/>
          </a:xfrm>
        </p:spPr>
        <p:txBody>
          <a:bodyPr>
            <a:normAutofit/>
          </a:bodyPr>
          <a:lstStyle/>
          <a:p>
            <a:r>
              <a:rPr lang="es-ES" sz="2000" dirty="0" smtClean="0"/>
              <a:t>ARRANQUE DEL MOTOR PARALELO</a:t>
            </a:r>
          </a:p>
          <a:p>
            <a:r>
              <a:rPr lang="es-ES" b="0" dirty="0" smtClean="0"/>
              <a:t>La corriente de arranque </a:t>
            </a:r>
            <a:r>
              <a:rPr lang="es-ES" b="0" dirty="0" err="1" smtClean="0"/>
              <a:t>I</a:t>
            </a:r>
            <a:r>
              <a:rPr lang="es-ES" b="0" baseline="-25000" dirty="0" err="1" smtClean="0"/>
              <a:t>arr</a:t>
            </a:r>
            <a:r>
              <a:rPr lang="es-ES" b="0" dirty="0" smtClean="0"/>
              <a:t> es</a:t>
            </a:r>
            <a:r>
              <a:rPr lang="es-ES" b="0" dirty="0" smtClean="0"/>
              <a:t>:</a:t>
            </a:r>
          </a:p>
          <a:p>
            <a:endParaRPr lang="es-ES" b="0" dirty="0" smtClean="0"/>
          </a:p>
          <a:p>
            <a:r>
              <a:rPr lang="es-ES" b="0" dirty="0" smtClean="0"/>
              <a:t>La ecuación del torque de arranque es </a:t>
            </a:r>
            <a:endParaRPr lang="es-ES" b="0" dirty="0" smtClean="0"/>
          </a:p>
          <a:p>
            <a:r>
              <a:rPr lang="es-ES" b="0" dirty="0" err="1" smtClean="0"/>
              <a:t>T</a:t>
            </a:r>
            <a:r>
              <a:rPr lang="es-ES" b="0" baseline="-25000" dirty="0" err="1" smtClean="0"/>
              <a:t>arr</a:t>
            </a:r>
            <a:r>
              <a:rPr lang="es-ES" b="0" baseline="-25000" dirty="0" smtClean="0"/>
              <a:t> </a:t>
            </a:r>
            <a:r>
              <a:rPr lang="es-ES" b="0" dirty="0" smtClean="0"/>
              <a:t>=</a:t>
            </a:r>
            <a:r>
              <a:rPr lang="es-ES" b="0" baseline="-25000" dirty="0" smtClean="0"/>
              <a:t> </a:t>
            </a:r>
            <a:r>
              <a:rPr lang="es-ES" b="0" dirty="0" err="1" smtClean="0"/>
              <a:t>K</a:t>
            </a:r>
            <a:r>
              <a:rPr lang="es-ES" b="0" baseline="-25000" dirty="0" err="1" smtClean="0"/>
              <a:t>a</a:t>
            </a:r>
            <a:r>
              <a:rPr lang="es-MX" b="0" dirty="0" smtClean="0"/>
              <a:t>Φ</a:t>
            </a:r>
            <a:r>
              <a:rPr lang="es-ES" b="0" baseline="-25000" dirty="0" err="1" smtClean="0"/>
              <a:t>d</a:t>
            </a:r>
            <a:r>
              <a:rPr lang="es-ES" b="0" dirty="0" err="1" smtClean="0"/>
              <a:t>I</a:t>
            </a:r>
            <a:r>
              <a:rPr lang="es-ES" b="0" baseline="-25000" dirty="0" err="1" smtClean="0"/>
              <a:t>arr</a:t>
            </a:r>
            <a:endParaRPr lang="es-ES" b="0" baseline="-25000" dirty="0" smtClean="0"/>
          </a:p>
          <a:p>
            <a:endParaRPr lang="es-ES" b="0" dirty="0" smtClean="0"/>
          </a:p>
        </p:txBody>
      </p:sp>
      <p:pic>
        <p:nvPicPr>
          <p:cNvPr id="13314" name="Picture 2"/>
          <p:cNvPicPr>
            <a:picLocks noGrp="1" noChangeAspect="1" noChangeArrowheads="1"/>
          </p:cNvPicPr>
          <p:nvPr>
            <p:ph sz="half" idx="2"/>
          </p:nvPr>
        </p:nvPicPr>
        <p:blipFill>
          <a:blip r:embed="rId2"/>
          <a:srcRect/>
          <a:stretch>
            <a:fillRect/>
          </a:stretch>
        </p:blipFill>
        <p:spPr bwMode="auto">
          <a:xfrm>
            <a:off x="285721" y="4429132"/>
            <a:ext cx="4040188" cy="2112116"/>
          </a:xfrm>
          <a:prstGeom prst="rect">
            <a:avLst/>
          </a:prstGeom>
          <a:noFill/>
          <a:ln w="9525">
            <a:noFill/>
            <a:miter lim="800000"/>
            <a:headEnd/>
            <a:tailEnd/>
          </a:ln>
          <a:effectLst/>
        </p:spPr>
      </p:pic>
      <p:sp>
        <p:nvSpPr>
          <p:cNvPr id="13315" name="Rectangle 3"/>
          <p:cNvSpPr>
            <a:spLocks noGrp="1" noChangeArrowheads="1"/>
          </p:cNvSpPr>
          <p:nvPr>
            <p:ph type="body" idx="1"/>
          </p:nvPr>
        </p:nvSpPr>
        <p:spPr bwMode="auto">
          <a:xfrm>
            <a:off x="528639" y="1214438"/>
            <a:ext cx="3543296" cy="38133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62000" algn="l"/>
              </a:tabLst>
            </a:pPr>
            <a:r>
              <a:rPr kumimoji="0" lang="es-ES" sz="1400" b="1" i="0" u="none" strike="noStrike" cap="none" normalizeH="0" baseline="0" dirty="0" smtClean="0">
                <a:ln>
                  <a:noFill/>
                </a:ln>
                <a:solidFill>
                  <a:schemeClr val="tx1"/>
                </a:solidFill>
                <a:effectLst/>
                <a:latin typeface="Arial" pitchFamily="34" charset="0"/>
                <a:ea typeface="Times New Roman" pitchFamily="18" charset="0"/>
              </a:rPr>
              <a:t>ARRANQUE DEL MOTOR SERIE</a:t>
            </a: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400" b="0" i="0" u="none" strike="noStrike" cap="none" normalizeH="0" baseline="0" dirty="0" smtClean="0">
              <a:ln>
                <a:noFill/>
              </a:ln>
              <a:solidFill>
                <a:schemeClr val="tx1"/>
              </a:solidFill>
              <a:effectLst/>
              <a:latin typeface="Arial" pitchFamily="34" charset="0"/>
              <a:ea typeface="Times New Roman" pitchFamily="18" charset="0"/>
            </a:endParaRPr>
          </a:p>
          <a:p>
            <a:pPr fontAlgn="base">
              <a:spcBef>
                <a:spcPct val="0"/>
              </a:spcBef>
              <a:spcAft>
                <a:spcPct val="0"/>
              </a:spcAft>
              <a:tabLst>
                <a:tab pos="762000" algn="l"/>
              </a:tabLst>
            </a:pPr>
            <a:r>
              <a:rPr lang="es-ES" sz="1400" b="0" dirty="0" smtClean="0"/>
              <a:t>La corriente de arranque </a:t>
            </a:r>
            <a:r>
              <a:rPr lang="es-ES" sz="1400" b="0" dirty="0" err="1" smtClean="0"/>
              <a:t>I</a:t>
            </a:r>
            <a:r>
              <a:rPr lang="es-ES" sz="1400" b="0" baseline="-25000" dirty="0" err="1" smtClean="0"/>
              <a:t>arr</a:t>
            </a:r>
            <a:r>
              <a:rPr lang="es-ES" sz="1400" b="0" dirty="0" smtClean="0"/>
              <a:t> es:</a:t>
            </a: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400" b="0" i="0" u="none" strike="noStrike" cap="none" normalizeH="0" baseline="0" dirty="0" smtClean="0">
              <a:ln>
                <a:noFill/>
              </a:ln>
              <a:solidFill>
                <a:schemeClr val="tx1"/>
              </a:solidFill>
              <a:effectLst/>
              <a:latin typeface="Arial" pitchFamily="34" charset="0"/>
              <a:ea typeface="Times New Roman" pitchFamily="18" charset="0"/>
            </a:endParaRPr>
          </a:p>
          <a:p>
            <a:pPr algn="ctr">
              <a:spcAft>
                <a:spcPts val="0"/>
              </a:spcAft>
              <a:tabLst>
                <a:tab pos="762000" algn="l"/>
              </a:tabLst>
            </a:pPr>
            <a:endParaRPr lang="es-ES" sz="1400" b="0" dirty="0" smtClean="0">
              <a:latin typeface="Times New Roman"/>
              <a:ea typeface="Times New Roman"/>
            </a:endParaRP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4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400" b="0" i="0" u="none" strike="noStrike" cap="none" normalizeH="0" baseline="0" dirty="0" smtClean="0">
              <a:ln>
                <a:noFill/>
              </a:ln>
              <a:solidFill>
                <a:schemeClr val="tx1"/>
              </a:solidFill>
              <a:effectLst/>
              <a:latin typeface="Arial" pitchFamily="34" charset="0"/>
              <a:ea typeface="Times New Roman" pitchFamily="18" charset="0"/>
            </a:endParaRPr>
          </a:p>
          <a:p>
            <a:pPr fontAlgn="base">
              <a:spcBef>
                <a:spcPct val="0"/>
              </a:spcBef>
              <a:spcAft>
                <a:spcPct val="0"/>
              </a:spcAft>
              <a:tabLst>
                <a:tab pos="762000" algn="l"/>
              </a:tabLst>
            </a:pPr>
            <a:r>
              <a:rPr lang="es-ES" sz="1400" b="0" dirty="0" smtClean="0"/>
              <a:t>La corriente de arranque </a:t>
            </a:r>
            <a:r>
              <a:rPr lang="es-ES" sz="1400" b="0" dirty="0" err="1" smtClean="0"/>
              <a:t>I</a:t>
            </a:r>
            <a:r>
              <a:rPr lang="es-ES" sz="1400" b="0" baseline="-25000" dirty="0" err="1" smtClean="0"/>
              <a:t>arr</a:t>
            </a:r>
            <a:r>
              <a:rPr lang="es-ES" sz="1400" b="0" dirty="0" smtClean="0"/>
              <a:t> tiene un valor alto en comparación con la corriente nominal (</a:t>
            </a:r>
            <a:r>
              <a:rPr lang="es-ES" sz="1400" b="0" dirty="0" err="1" smtClean="0"/>
              <a:t>I</a:t>
            </a:r>
            <a:r>
              <a:rPr lang="es-ES" sz="1400" b="0" baseline="-25000" dirty="0" err="1" smtClean="0"/>
              <a:t>a</a:t>
            </a:r>
            <a:r>
              <a:rPr lang="es-ES" sz="1400" b="0" dirty="0" smtClean="0"/>
              <a:t>)</a:t>
            </a:r>
            <a:r>
              <a:rPr lang="es-ES" sz="1400" b="0" baseline="-25000" dirty="0" smtClean="0"/>
              <a:t>n </a:t>
            </a:r>
            <a:r>
              <a:rPr lang="es-ES" sz="1400" b="0" dirty="0" smtClean="0"/>
              <a:t>porque la </a:t>
            </a:r>
            <a:r>
              <a:rPr lang="es-ES" sz="1400" b="0" dirty="0" err="1" smtClean="0"/>
              <a:t>fcem</a:t>
            </a:r>
            <a:r>
              <a:rPr lang="es-ES" sz="1400" b="0" dirty="0" smtClean="0"/>
              <a:t> </a:t>
            </a:r>
            <a:r>
              <a:rPr lang="es-ES" sz="1400" b="0" dirty="0" err="1" smtClean="0"/>
              <a:t>E</a:t>
            </a:r>
            <a:r>
              <a:rPr lang="es-ES" sz="1400" b="0" baseline="-25000" dirty="0" err="1" smtClean="0"/>
              <a:t>a</a:t>
            </a:r>
            <a:r>
              <a:rPr lang="es-ES" sz="1400" b="0" dirty="0" smtClean="0"/>
              <a:t> que limita la corriente de armadura  es cero.</a:t>
            </a:r>
          </a:p>
          <a:p>
            <a:pPr fontAlgn="base">
              <a:spcBef>
                <a:spcPct val="0"/>
              </a:spcBef>
              <a:spcAft>
                <a:spcPct val="0"/>
              </a:spcAft>
              <a:tabLst>
                <a:tab pos="762000" algn="l"/>
              </a:tabLst>
            </a:pPr>
            <a:endParaRPr lang="es-ES" sz="1400" b="0" dirty="0" smtClean="0"/>
          </a:p>
          <a:p>
            <a:pPr fontAlgn="base">
              <a:spcBef>
                <a:spcPct val="0"/>
              </a:spcBef>
              <a:spcAft>
                <a:spcPct val="0"/>
              </a:spcAft>
              <a:tabLst>
                <a:tab pos="762000" algn="l"/>
              </a:tabLst>
            </a:pPr>
            <a:r>
              <a:rPr lang="es-ES" sz="1400" b="0" dirty="0" smtClean="0"/>
              <a:t>La </a:t>
            </a:r>
            <a:r>
              <a:rPr lang="es-ES" sz="1400" b="0" dirty="0" smtClean="0"/>
              <a:t>ecuación del torque de arranque </a:t>
            </a:r>
            <a:endParaRPr lang="es-ES" sz="1400" b="0" dirty="0" smtClean="0"/>
          </a:p>
          <a:p>
            <a:pPr fontAlgn="base">
              <a:spcBef>
                <a:spcPct val="0"/>
              </a:spcBef>
              <a:spcAft>
                <a:spcPct val="0"/>
              </a:spcAft>
              <a:tabLst>
                <a:tab pos="762000" algn="l"/>
              </a:tabLst>
            </a:pPr>
            <a:r>
              <a:rPr lang="es-ES" sz="1400" b="0" dirty="0" err="1" smtClean="0"/>
              <a:t>T</a:t>
            </a:r>
            <a:r>
              <a:rPr lang="es-ES" sz="1400" b="0" baseline="-25000" dirty="0" err="1" smtClean="0"/>
              <a:t>arr</a:t>
            </a:r>
            <a:r>
              <a:rPr lang="es-ES" sz="1400" b="0" baseline="-25000" dirty="0" smtClean="0"/>
              <a:t>  </a:t>
            </a:r>
            <a:r>
              <a:rPr lang="es-ES" sz="1400" b="0" dirty="0" smtClean="0"/>
              <a:t>=</a:t>
            </a:r>
            <a:r>
              <a:rPr lang="es-ES" sz="1400" b="0" baseline="-25000" dirty="0" smtClean="0"/>
              <a:t>  </a:t>
            </a:r>
            <a:r>
              <a:rPr lang="es-ES" sz="1400" b="0" dirty="0" smtClean="0"/>
              <a:t>K</a:t>
            </a:r>
            <a:r>
              <a:rPr lang="es-ES" sz="1400" b="0" baseline="-25000" dirty="0" smtClean="0"/>
              <a:t>a</a:t>
            </a:r>
            <a:r>
              <a:rPr lang="es-ES" sz="1400" b="0" dirty="0" smtClean="0"/>
              <a:t>K</a:t>
            </a:r>
            <a:r>
              <a:rPr lang="es-ES" sz="1400" b="0" baseline="-25000" dirty="0" smtClean="0"/>
              <a:t>f</a:t>
            </a:r>
            <a:r>
              <a:rPr lang="es-ES" sz="1400" b="0" dirty="0" smtClean="0"/>
              <a:t>I</a:t>
            </a:r>
            <a:r>
              <a:rPr lang="es-ES" sz="1400" b="0" baseline="-25000" dirty="0" smtClean="0"/>
              <a:t>arr</a:t>
            </a:r>
            <a:r>
              <a:rPr lang="es-ES" sz="1400" b="0" dirty="0" smtClean="0"/>
              <a:t>²</a:t>
            </a: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4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762000" algn="l"/>
              </a:tabLst>
            </a:pPr>
            <a:endParaRPr kumimoji="0" lang="es-ES" sz="11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62000" algn="l"/>
              </a:tabLst>
            </a:pPr>
            <a:endParaRPr kumimoji="0" lang="es-ES" sz="1800" b="0" i="0" u="none" strike="noStrike" cap="none" normalizeH="0" baseline="0" dirty="0" smtClean="0">
              <a:ln>
                <a:noFill/>
              </a:ln>
              <a:solidFill>
                <a:schemeClr val="tx1"/>
              </a:solidFill>
              <a:effectLst/>
              <a:latin typeface="Arial" pitchFamily="34" charset="0"/>
            </a:endParaRPr>
          </a:p>
        </p:txBody>
      </p:sp>
      <p:pic>
        <p:nvPicPr>
          <p:cNvPr id="13316" name="Picture 4"/>
          <p:cNvPicPr>
            <a:picLocks noChangeAspect="1" noChangeArrowheads="1"/>
          </p:cNvPicPr>
          <p:nvPr/>
        </p:nvPicPr>
        <p:blipFill>
          <a:blip r:embed="rId3"/>
          <a:srcRect/>
          <a:stretch>
            <a:fillRect/>
          </a:stretch>
        </p:blipFill>
        <p:spPr bwMode="auto">
          <a:xfrm>
            <a:off x="1928793" y="2000241"/>
            <a:ext cx="1295403" cy="672143"/>
          </a:xfrm>
          <a:prstGeom prst="rect">
            <a:avLst/>
          </a:prstGeom>
          <a:noFill/>
          <a:ln w="9525">
            <a:noFill/>
            <a:miter lim="800000"/>
            <a:headEnd/>
            <a:tailEnd/>
          </a:ln>
          <a:effectLst/>
        </p:spPr>
      </p:pic>
      <p:pic>
        <p:nvPicPr>
          <p:cNvPr id="13317" name="Picture 5"/>
          <p:cNvPicPr>
            <a:picLocks noGrp="1" noChangeAspect="1" noChangeArrowheads="1"/>
          </p:cNvPicPr>
          <p:nvPr>
            <p:ph sz="quarter" idx="4"/>
          </p:nvPr>
        </p:nvPicPr>
        <p:blipFill>
          <a:blip r:embed="rId4"/>
          <a:srcRect/>
          <a:stretch>
            <a:fillRect/>
          </a:stretch>
        </p:blipFill>
        <p:spPr bwMode="auto">
          <a:xfrm>
            <a:off x="4429126" y="4214819"/>
            <a:ext cx="4041775" cy="2387089"/>
          </a:xfrm>
          <a:prstGeom prst="rect">
            <a:avLst/>
          </a:prstGeom>
          <a:noFill/>
          <a:ln w="9525">
            <a:noFill/>
            <a:miter lim="800000"/>
            <a:headEnd/>
            <a:tailEnd/>
          </a:ln>
          <a:effectLst/>
        </p:spPr>
      </p:pic>
      <p:pic>
        <p:nvPicPr>
          <p:cNvPr id="13318" name="Picture 6"/>
          <p:cNvPicPr>
            <a:picLocks noChangeAspect="1" noChangeArrowheads="1"/>
          </p:cNvPicPr>
          <p:nvPr/>
        </p:nvPicPr>
        <p:blipFill>
          <a:blip r:embed="rId5"/>
          <a:srcRect/>
          <a:stretch>
            <a:fillRect/>
          </a:stretch>
        </p:blipFill>
        <p:spPr bwMode="auto">
          <a:xfrm>
            <a:off x="5072066" y="1928803"/>
            <a:ext cx="2357455" cy="5533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Autofit/>
          </a:bodyPr>
          <a:lstStyle/>
          <a:p>
            <a:r>
              <a:rPr lang="es-ES" sz="2800" b="1" dirty="0" smtClean="0"/>
              <a:t>CONTROL DE VELOCIDAD DE LOS MOTORES DE C.C.</a:t>
            </a:r>
            <a:endParaRPr lang="es-ES" sz="2800" dirty="0"/>
          </a:p>
        </p:txBody>
      </p:sp>
      <p:sp>
        <p:nvSpPr>
          <p:cNvPr id="3" name="2 Marcador de texto"/>
          <p:cNvSpPr>
            <a:spLocks noGrp="1"/>
          </p:cNvSpPr>
          <p:nvPr>
            <p:ph type="body" idx="1"/>
          </p:nvPr>
        </p:nvSpPr>
        <p:spPr>
          <a:xfrm>
            <a:off x="457201" y="1000109"/>
            <a:ext cx="4040188" cy="3000395"/>
          </a:xfrm>
        </p:spPr>
        <p:txBody>
          <a:bodyPr>
            <a:normAutofit/>
          </a:bodyPr>
          <a:lstStyle/>
          <a:p>
            <a:r>
              <a:rPr lang="es-ES" b="0" dirty="0" smtClean="0"/>
              <a:t>La ecuación mecánica del motor a la velocidad de estado estable ω</a:t>
            </a:r>
            <a:r>
              <a:rPr lang="es-ES" b="0" baseline="-25000" dirty="0" smtClean="0"/>
              <a:t>m1</a:t>
            </a:r>
            <a:r>
              <a:rPr lang="es-ES" b="0" dirty="0" smtClean="0"/>
              <a:t> </a:t>
            </a:r>
            <a:endParaRPr lang="es-ES" b="0" dirty="0" smtClean="0"/>
          </a:p>
          <a:p>
            <a:r>
              <a:rPr lang="es-ES" b="0" dirty="0" err="1" smtClean="0"/>
              <a:t>V</a:t>
            </a:r>
            <a:r>
              <a:rPr lang="es-ES" b="0" baseline="-25000" dirty="0" err="1" smtClean="0"/>
              <a:t>t</a:t>
            </a:r>
            <a:r>
              <a:rPr lang="es-ES" b="0" baseline="-25000" dirty="0" smtClean="0"/>
              <a:t>   </a:t>
            </a:r>
            <a:r>
              <a:rPr lang="es-ES" b="0" dirty="0" smtClean="0"/>
              <a:t>=</a:t>
            </a:r>
            <a:r>
              <a:rPr lang="es-ES" b="0" baseline="-25000" dirty="0" smtClean="0"/>
              <a:t>  </a:t>
            </a:r>
            <a:r>
              <a:rPr lang="es-ES" b="0" dirty="0" err="1" smtClean="0"/>
              <a:t>K</a:t>
            </a:r>
            <a:r>
              <a:rPr lang="es-ES" b="0" baseline="-25000" dirty="0" err="1" smtClean="0"/>
              <a:t>a</a:t>
            </a:r>
            <a:r>
              <a:rPr lang="es-MX" b="0" dirty="0" smtClean="0"/>
              <a:t>Φ</a:t>
            </a:r>
            <a:r>
              <a:rPr lang="es-ES" b="0" baseline="-25000" dirty="0" smtClean="0"/>
              <a:t>d</a:t>
            </a:r>
            <a:r>
              <a:rPr lang="es-ES" b="0" dirty="0" smtClean="0"/>
              <a:t>ω</a:t>
            </a:r>
            <a:r>
              <a:rPr lang="es-ES" b="0" baseline="-25000" dirty="0" smtClean="0"/>
              <a:t>m1  </a:t>
            </a:r>
            <a:r>
              <a:rPr lang="es-ES" b="0" dirty="0" smtClean="0"/>
              <a:t>+ I</a:t>
            </a:r>
            <a:r>
              <a:rPr lang="es-ES" b="0" baseline="-25000" dirty="0" smtClean="0"/>
              <a:t>a1</a:t>
            </a:r>
            <a:r>
              <a:rPr lang="es-ES" b="0" dirty="0" smtClean="0"/>
              <a:t>R</a:t>
            </a:r>
            <a:r>
              <a:rPr lang="es-ES" b="0" baseline="-25000" dirty="0" smtClean="0"/>
              <a:t>a</a:t>
            </a:r>
            <a:endParaRPr lang="es-ES" b="0" dirty="0" smtClean="0"/>
          </a:p>
          <a:p>
            <a:r>
              <a:rPr lang="es-ES" b="0" dirty="0" smtClean="0"/>
              <a:t>Velocidad de estado estable ω</a:t>
            </a:r>
            <a:r>
              <a:rPr lang="es-ES" b="0" baseline="-25000" dirty="0" smtClean="0"/>
              <a:t>m2</a:t>
            </a:r>
          </a:p>
          <a:p>
            <a:r>
              <a:rPr lang="es-ES" b="0" dirty="0" err="1" smtClean="0"/>
              <a:t>V</a:t>
            </a:r>
            <a:r>
              <a:rPr lang="es-ES" b="0" baseline="-25000" dirty="0" err="1" smtClean="0"/>
              <a:t>t</a:t>
            </a:r>
            <a:r>
              <a:rPr lang="es-ES" b="0" baseline="-25000" dirty="0" smtClean="0"/>
              <a:t>   </a:t>
            </a:r>
            <a:r>
              <a:rPr lang="es-ES" b="0" dirty="0" smtClean="0"/>
              <a:t>=</a:t>
            </a:r>
            <a:r>
              <a:rPr lang="es-ES" b="0" baseline="-25000" dirty="0" smtClean="0"/>
              <a:t>  </a:t>
            </a:r>
            <a:r>
              <a:rPr lang="es-ES" b="0" dirty="0" err="1" smtClean="0"/>
              <a:t>K</a:t>
            </a:r>
            <a:r>
              <a:rPr lang="es-ES" b="0" baseline="-25000" dirty="0" err="1" smtClean="0"/>
              <a:t>a</a:t>
            </a:r>
            <a:r>
              <a:rPr lang="es-MX" b="0" dirty="0" smtClean="0"/>
              <a:t>Φ</a:t>
            </a:r>
            <a:r>
              <a:rPr lang="es-ES" b="0" baseline="-25000" dirty="0" smtClean="0"/>
              <a:t>d</a:t>
            </a:r>
            <a:r>
              <a:rPr lang="es-ES" b="0" dirty="0" smtClean="0"/>
              <a:t>ω</a:t>
            </a:r>
            <a:r>
              <a:rPr lang="es-ES" b="0" baseline="-25000" dirty="0" smtClean="0"/>
              <a:t>m2  </a:t>
            </a:r>
            <a:r>
              <a:rPr lang="es-ES" b="0" dirty="0" smtClean="0"/>
              <a:t>+ I</a:t>
            </a:r>
            <a:r>
              <a:rPr lang="es-ES" b="0" baseline="-25000" dirty="0" smtClean="0"/>
              <a:t>a1</a:t>
            </a:r>
            <a:r>
              <a:rPr lang="es-ES" b="0" dirty="0" smtClean="0"/>
              <a:t>(R</a:t>
            </a:r>
            <a:r>
              <a:rPr lang="es-ES" b="0" baseline="-25000" dirty="0" smtClean="0"/>
              <a:t>a</a:t>
            </a:r>
            <a:r>
              <a:rPr lang="es-ES" b="0" dirty="0" smtClean="0"/>
              <a:t>  + </a:t>
            </a:r>
            <a:r>
              <a:rPr lang="es-ES" b="0" dirty="0" err="1" smtClean="0"/>
              <a:t>R</a:t>
            </a:r>
            <a:r>
              <a:rPr lang="es-ES" b="0" baseline="-25000" dirty="0" err="1" smtClean="0"/>
              <a:t>eg</a:t>
            </a:r>
            <a:r>
              <a:rPr lang="es-ES" b="0" dirty="0" smtClean="0"/>
              <a:t>)</a:t>
            </a:r>
            <a:endParaRPr lang="es-ES" b="0" dirty="0" smtClean="0"/>
          </a:p>
        </p:txBody>
      </p:sp>
      <p:sp>
        <p:nvSpPr>
          <p:cNvPr id="5" name="4 Marcador de texto"/>
          <p:cNvSpPr>
            <a:spLocks noGrp="1"/>
          </p:cNvSpPr>
          <p:nvPr>
            <p:ph type="body" sz="quarter" idx="3"/>
          </p:nvPr>
        </p:nvSpPr>
        <p:spPr>
          <a:xfrm>
            <a:off x="4645026" y="928671"/>
            <a:ext cx="4041775" cy="2143139"/>
          </a:xfrm>
        </p:spPr>
        <p:txBody>
          <a:bodyPr>
            <a:normAutofit fontScale="70000" lnSpcReduction="20000"/>
          </a:bodyPr>
          <a:lstStyle/>
          <a:p>
            <a:r>
              <a:rPr lang="es-ES" sz="2600" b="0" dirty="0" smtClean="0"/>
              <a:t>El motor arranca y llega a la velocidad de estado estable ω</a:t>
            </a:r>
            <a:r>
              <a:rPr lang="es-ES" sz="2600" b="0" baseline="-25000" dirty="0" smtClean="0"/>
              <a:t>m1 </a:t>
            </a:r>
            <a:r>
              <a:rPr lang="es-ES" sz="2600" b="0" dirty="0" smtClean="0"/>
              <a:t>y luego se disminuye a la velocidad de estado estable ω</a:t>
            </a:r>
            <a:r>
              <a:rPr lang="es-ES" sz="2600" b="0" baseline="-25000" dirty="0" smtClean="0"/>
              <a:t>m2</a:t>
            </a:r>
            <a:r>
              <a:rPr lang="es-ES" sz="2600" b="0" dirty="0" smtClean="0"/>
              <a:t>. </a:t>
            </a:r>
          </a:p>
          <a:p>
            <a:r>
              <a:rPr lang="es-ES" sz="2600" b="0" dirty="0" smtClean="0"/>
              <a:t>Para analizar el control de velocidad se requiere considerar las ecuaciones eléctricas y mecánicas de la máquina en las condiciones de estado estable y en el período </a:t>
            </a:r>
            <a:r>
              <a:rPr lang="es-ES" sz="2600" b="0" dirty="0" err="1" smtClean="0"/>
              <a:t>transiente</a:t>
            </a:r>
            <a:r>
              <a:rPr lang="es-ES" sz="2600" b="0" dirty="0" smtClean="0"/>
              <a:t>.</a:t>
            </a:r>
            <a:endParaRPr lang="es-ES" sz="2600" b="0" dirty="0" smtClean="0"/>
          </a:p>
        </p:txBody>
      </p:sp>
      <p:pic>
        <p:nvPicPr>
          <p:cNvPr id="33794" name="Picture 2"/>
          <p:cNvPicPr>
            <a:picLocks noGrp="1" noChangeAspect="1" noChangeArrowheads="1"/>
          </p:cNvPicPr>
          <p:nvPr>
            <p:ph sz="half" idx="2"/>
          </p:nvPr>
        </p:nvPicPr>
        <p:blipFill>
          <a:blip r:embed="rId2"/>
          <a:srcRect/>
          <a:stretch>
            <a:fillRect/>
          </a:stretch>
        </p:blipFill>
        <p:spPr bwMode="auto">
          <a:xfrm>
            <a:off x="428597" y="4071943"/>
            <a:ext cx="4040188" cy="2464769"/>
          </a:xfrm>
          <a:prstGeom prst="rect">
            <a:avLst/>
          </a:prstGeom>
          <a:noFill/>
          <a:ln w="9525">
            <a:noFill/>
            <a:miter lim="800000"/>
            <a:headEnd/>
            <a:tailEnd/>
          </a:ln>
          <a:effectLst/>
        </p:spPr>
      </p:pic>
      <p:pic>
        <p:nvPicPr>
          <p:cNvPr id="33795" name="Picture 3"/>
          <p:cNvPicPr>
            <a:picLocks noGrp="1" noChangeAspect="1" noChangeArrowheads="1"/>
          </p:cNvPicPr>
          <p:nvPr>
            <p:ph sz="quarter" idx="4"/>
          </p:nvPr>
        </p:nvPicPr>
        <p:blipFill>
          <a:blip r:embed="rId3"/>
          <a:srcRect/>
          <a:stretch>
            <a:fillRect/>
          </a:stretch>
        </p:blipFill>
        <p:spPr bwMode="auto">
          <a:xfrm>
            <a:off x="4857753" y="3143249"/>
            <a:ext cx="3648075" cy="3400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Autofit/>
          </a:bodyPr>
          <a:lstStyle/>
          <a:p>
            <a:r>
              <a:rPr lang="es-ES" sz="2400" b="1" dirty="0" smtClean="0"/>
              <a:t>CONTROL DE VELOCIDAD VARIANDO EL FLUJO MAGNETICO </a:t>
            </a:r>
            <a:endParaRPr lang="es-ES" sz="2400" dirty="0"/>
          </a:p>
        </p:txBody>
      </p:sp>
      <p:sp>
        <p:nvSpPr>
          <p:cNvPr id="3" name="2 Marcador de texto"/>
          <p:cNvSpPr>
            <a:spLocks noGrp="1"/>
          </p:cNvSpPr>
          <p:nvPr>
            <p:ph type="body" idx="1"/>
          </p:nvPr>
        </p:nvSpPr>
        <p:spPr>
          <a:xfrm>
            <a:off x="457201" y="1071547"/>
            <a:ext cx="4040188" cy="2786081"/>
          </a:xfrm>
        </p:spPr>
        <p:txBody>
          <a:bodyPr>
            <a:normAutofit fontScale="92500" lnSpcReduction="20000"/>
          </a:bodyPr>
          <a:lstStyle/>
          <a:p>
            <a:r>
              <a:rPr lang="es-ES" b="0" dirty="0" smtClean="0"/>
              <a:t>Como el torque de carga T</a:t>
            </a:r>
            <a:r>
              <a:rPr lang="es-ES" b="0" baseline="-25000" dirty="0" smtClean="0"/>
              <a:t>L </a:t>
            </a:r>
            <a:r>
              <a:rPr lang="es-ES" b="0" dirty="0" smtClean="0"/>
              <a:t>no ha cambiado y se ha incrementado el torque electromagnético al valor de T</a:t>
            </a:r>
            <a:r>
              <a:rPr lang="es-ES" b="0" baseline="-25000" dirty="0" smtClean="0"/>
              <a:t>e</a:t>
            </a:r>
            <a:r>
              <a:rPr lang="es-ES" b="0" dirty="0" smtClean="0"/>
              <a:t>’, se produce una aceleración del motor, la corriente de armadura </a:t>
            </a:r>
            <a:r>
              <a:rPr lang="es-ES" b="0" dirty="0" err="1" smtClean="0"/>
              <a:t>I</a:t>
            </a:r>
            <a:r>
              <a:rPr lang="es-ES" b="0" baseline="-25000" dirty="0" err="1" smtClean="0"/>
              <a:t>a</a:t>
            </a:r>
            <a:r>
              <a:rPr lang="es-ES" b="0" dirty="0" smtClean="0"/>
              <a:t>  comienza a disminuir debido al aumento de la velocidad </a:t>
            </a:r>
            <a:r>
              <a:rPr lang="es-ES" b="0" dirty="0" err="1" smtClean="0"/>
              <a:t>ω</a:t>
            </a:r>
            <a:r>
              <a:rPr lang="es-ES" b="0" baseline="-25000" dirty="0" err="1" smtClean="0"/>
              <a:t>m</a:t>
            </a:r>
            <a:r>
              <a:rPr lang="es-ES" b="0" dirty="0" smtClean="0"/>
              <a:t>, como se demuestra en la siguiente expresión:</a:t>
            </a:r>
            <a:endParaRPr lang="es-ES" b="0" dirty="0"/>
          </a:p>
        </p:txBody>
      </p:sp>
      <p:sp>
        <p:nvSpPr>
          <p:cNvPr id="5" name="4 Marcador de texto"/>
          <p:cNvSpPr>
            <a:spLocks noGrp="1"/>
          </p:cNvSpPr>
          <p:nvPr>
            <p:ph type="body" sz="quarter" idx="3"/>
          </p:nvPr>
        </p:nvSpPr>
        <p:spPr>
          <a:xfrm>
            <a:off x="4645026" y="1000109"/>
            <a:ext cx="4041775" cy="2714643"/>
          </a:xfrm>
        </p:spPr>
        <p:txBody>
          <a:bodyPr/>
          <a:lstStyle/>
          <a:p>
            <a:endParaRPr lang="es-ES" dirty="0"/>
          </a:p>
        </p:txBody>
      </p:sp>
      <p:pic>
        <p:nvPicPr>
          <p:cNvPr id="34818" name="Picture 2"/>
          <p:cNvPicPr>
            <a:picLocks noGrp="1" noChangeAspect="1" noChangeArrowheads="1"/>
          </p:cNvPicPr>
          <p:nvPr>
            <p:ph sz="half" idx="2"/>
          </p:nvPr>
        </p:nvPicPr>
        <p:blipFill>
          <a:blip r:embed="rId2"/>
          <a:srcRect/>
          <a:stretch>
            <a:fillRect/>
          </a:stretch>
        </p:blipFill>
        <p:spPr bwMode="auto">
          <a:xfrm>
            <a:off x="428597" y="4071943"/>
            <a:ext cx="4040188" cy="2231149"/>
          </a:xfrm>
          <a:prstGeom prst="rect">
            <a:avLst/>
          </a:prstGeom>
          <a:noFill/>
          <a:ln w="9525">
            <a:noFill/>
            <a:miter lim="800000"/>
            <a:headEnd/>
            <a:tailEnd/>
          </a:ln>
          <a:effectLst/>
        </p:spPr>
      </p:pic>
      <p:pic>
        <p:nvPicPr>
          <p:cNvPr id="34819" name="Picture 3"/>
          <p:cNvPicPr>
            <a:picLocks noGrp="1" noChangeAspect="1" noChangeArrowheads="1"/>
          </p:cNvPicPr>
          <p:nvPr>
            <p:ph sz="quarter" idx="4"/>
          </p:nvPr>
        </p:nvPicPr>
        <p:blipFill>
          <a:blip r:embed="rId3"/>
          <a:srcRect/>
          <a:stretch>
            <a:fillRect/>
          </a:stretch>
        </p:blipFill>
        <p:spPr bwMode="auto">
          <a:xfrm>
            <a:off x="4643439" y="3857629"/>
            <a:ext cx="4041775" cy="2632928"/>
          </a:xfrm>
          <a:prstGeom prst="rect">
            <a:avLst/>
          </a:prstGeom>
          <a:noFill/>
          <a:ln w="9525">
            <a:noFill/>
            <a:miter lim="800000"/>
            <a:headEnd/>
            <a:tailEnd/>
          </a:ln>
          <a:effectLst/>
        </p:spPr>
      </p:pic>
      <p:pic>
        <p:nvPicPr>
          <p:cNvPr id="34820" name="Picture 4"/>
          <p:cNvPicPr>
            <a:picLocks noChangeAspect="1" noChangeArrowheads="1"/>
          </p:cNvPicPr>
          <p:nvPr/>
        </p:nvPicPr>
        <p:blipFill>
          <a:blip r:embed="rId4"/>
          <a:srcRect/>
          <a:stretch>
            <a:fillRect/>
          </a:stretch>
        </p:blipFill>
        <p:spPr bwMode="auto">
          <a:xfrm>
            <a:off x="5286381" y="1285861"/>
            <a:ext cx="2143140" cy="7654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normAutofit/>
          </a:bodyPr>
          <a:lstStyle/>
          <a:p>
            <a:pPr algn="l"/>
            <a:r>
              <a:rPr lang="es-MX" sz="3200" b="1" dirty="0"/>
              <a:t>LEY DE KIRCHHOFF</a:t>
            </a:r>
            <a:endParaRPr lang="es-ES" sz="3200" dirty="0"/>
          </a:p>
        </p:txBody>
      </p:sp>
      <p:sp>
        <p:nvSpPr>
          <p:cNvPr id="8" name="7 Marcador de contenido"/>
          <p:cNvSpPr>
            <a:spLocks noGrp="1"/>
          </p:cNvSpPr>
          <p:nvPr>
            <p:ph idx="1"/>
          </p:nvPr>
        </p:nvSpPr>
        <p:spPr/>
        <p:txBody>
          <a:bodyPr>
            <a:noAutofit/>
          </a:bodyPr>
          <a:lstStyle/>
          <a:p>
            <a:pPr>
              <a:buNone/>
            </a:pPr>
            <a:r>
              <a:rPr lang="es-MX" sz="2000" dirty="0"/>
              <a:t>La ley de </a:t>
            </a:r>
            <a:r>
              <a:rPr lang="es-MX" sz="2000" dirty="0" err="1"/>
              <a:t>Kirchhoff</a:t>
            </a:r>
            <a:r>
              <a:rPr lang="es-MX" sz="2000" dirty="0"/>
              <a:t> que se aplica en las máquinas eléctricas es de las mallas y establece:</a:t>
            </a:r>
            <a:endParaRPr lang="es-ES" sz="2000" dirty="0"/>
          </a:p>
          <a:p>
            <a:endParaRPr lang="es-ES" sz="2000" dirty="0"/>
          </a:p>
          <a:p>
            <a:pPr>
              <a:buNone/>
            </a:pPr>
            <a:r>
              <a:rPr lang="es-MX" sz="2000" dirty="0"/>
              <a:t> </a:t>
            </a:r>
            <a:endParaRPr lang="es-ES" sz="2000" dirty="0"/>
          </a:p>
          <a:p>
            <a:pPr>
              <a:buNone/>
            </a:pPr>
            <a:r>
              <a:rPr lang="el-GR" sz="2000" dirty="0"/>
              <a:t>Σ</a:t>
            </a:r>
            <a:r>
              <a:rPr lang="es-ES" sz="2000" dirty="0"/>
              <a:t> (</a:t>
            </a:r>
            <a:r>
              <a:rPr lang="es-MX" sz="2000" dirty="0"/>
              <a:t>V</a:t>
            </a:r>
            <a:r>
              <a:rPr lang="es-ES" sz="2000" dirty="0"/>
              <a:t>+ </a:t>
            </a:r>
            <a:r>
              <a:rPr lang="es-MX" sz="2000" dirty="0"/>
              <a:t>E</a:t>
            </a:r>
            <a:r>
              <a:rPr lang="es-ES" sz="2000" dirty="0"/>
              <a:t>)  =  </a:t>
            </a:r>
            <a:r>
              <a:rPr lang="el-GR" sz="2000" dirty="0"/>
              <a:t>Σ </a:t>
            </a:r>
            <a:r>
              <a:rPr lang="es-MX" sz="2000" dirty="0"/>
              <a:t>ZI  [V]   </a:t>
            </a:r>
            <a:r>
              <a:rPr lang="es-ES" sz="2000" dirty="0"/>
              <a:t>en los circuitos eléctricos de </a:t>
            </a:r>
            <a:r>
              <a:rPr lang="es-MX" sz="2000" dirty="0"/>
              <a:t>c</a:t>
            </a:r>
            <a:r>
              <a:rPr lang="es-ES" sz="2000" dirty="0"/>
              <a:t>.</a:t>
            </a:r>
            <a:r>
              <a:rPr lang="es-MX" sz="2000" dirty="0"/>
              <a:t>a</a:t>
            </a:r>
            <a:r>
              <a:rPr lang="es-ES" sz="2000" dirty="0"/>
              <a:t>.</a:t>
            </a:r>
          </a:p>
          <a:p>
            <a:pPr>
              <a:buNone/>
            </a:pPr>
            <a:r>
              <a:rPr lang="el-GR" sz="2000" dirty="0"/>
              <a:t>Σ</a:t>
            </a:r>
            <a:r>
              <a:rPr lang="es-ES" sz="2000" dirty="0"/>
              <a:t> (</a:t>
            </a:r>
            <a:r>
              <a:rPr lang="es-MX" sz="2000" dirty="0"/>
              <a:t>V</a:t>
            </a:r>
            <a:r>
              <a:rPr lang="es-ES" sz="2000" dirty="0"/>
              <a:t>+ </a:t>
            </a:r>
            <a:r>
              <a:rPr lang="es-MX" sz="2000" dirty="0"/>
              <a:t>E</a:t>
            </a:r>
            <a:r>
              <a:rPr lang="es-ES" sz="2000" dirty="0"/>
              <a:t>)  =  </a:t>
            </a:r>
            <a:r>
              <a:rPr lang="el-GR" sz="2000" dirty="0"/>
              <a:t>Σ </a:t>
            </a:r>
            <a:r>
              <a:rPr lang="es-MX" sz="2000" dirty="0"/>
              <a:t>RI  [V]   </a:t>
            </a:r>
            <a:r>
              <a:rPr lang="es-ES" sz="2000" dirty="0"/>
              <a:t>en los circuitos eléctricos de </a:t>
            </a:r>
            <a:r>
              <a:rPr lang="es-MX" sz="2000" dirty="0"/>
              <a:t>c</a:t>
            </a:r>
            <a:r>
              <a:rPr lang="es-ES" sz="2000" dirty="0"/>
              <a:t>.</a:t>
            </a:r>
            <a:r>
              <a:rPr lang="es-MX" sz="2000" dirty="0"/>
              <a:t>c</a:t>
            </a:r>
            <a:r>
              <a:rPr lang="es-ES" sz="2000" dirty="0"/>
              <a:t>.</a:t>
            </a:r>
          </a:p>
          <a:p>
            <a:pPr>
              <a:buNone/>
            </a:pPr>
            <a:r>
              <a:rPr lang="es-MX" sz="2000" dirty="0"/>
              <a:t>Donde</a:t>
            </a:r>
            <a:r>
              <a:rPr lang="es-MX" sz="2000" dirty="0" smtClean="0"/>
              <a:t>:</a:t>
            </a:r>
            <a:endParaRPr lang="es-ES" sz="2000" dirty="0" smtClean="0"/>
          </a:p>
          <a:p>
            <a:pPr>
              <a:buNone/>
            </a:pPr>
            <a:r>
              <a:rPr lang="es-MX" sz="2000" dirty="0" smtClean="0"/>
              <a:t>                  V  = voltaje aplicado [V]</a:t>
            </a:r>
            <a:endParaRPr lang="es-ES" sz="2000" dirty="0" smtClean="0"/>
          </a:p>
          <a:p>
            <a:pPr>
              <a:buNone/>
            </a:pPr>
            <a:r>
              <a:rPr lang="es-MX" sz="2000" dirty="0" smtClean="0"/>
              <a:t>                  </a:t>
            </a:r>
            <a:r>
              <a:rPr lang="es-MX" sz="2000" dirty="0"/>
              <a:t>E  =  f.e.m. inducida [V]</a:t>
            </a:r>
            <a:endParaRPr lang="es-ES" sz="2000" dirty="0"/>
          </a:p>
          <a:p>
            <a:pPr>
              <a:buNone/>
            </a:pPr>
            <a:r>
              <a:rPr lang="es-MX" sz="2000" dirty="0" smtClean="0"/>
              <a:t>                  </a:t>
            </a:r>
            <a:r>
              <a:rPr lang="es-MX" sz="2000" dirty="0"/>
              <a:t>Z  =  impedancia [ohm]</a:t>
            </a:r>
            <a:endParaRPr lang="es-ES" sz="2000" dirty="0"/>
          </a:p>
          <a:p>
            <a:pPr>
              <a:buNone/>
            </a:pPr>
            <a:r>
              <a:rPr lang="es-MX" sz="2000" dirty="0" smtClean="0"/>
              <a:t>                  </a:t>
            </a:r>
            <a:r>
              <a:rPr lang="es-MX" sz="2000" dirty="0"/>
              <a:t>R  =   resistencia [ohm]</a:t>
            </a:r>
            <a:endParaRPr lang="es-E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725470"/>
          </a:xfrm>
        </p:spPr>
        <p:txBody>
          <a:bodyPr>
            <a:normAutofit/>
          </a:bodyPr>
          <a:lstStyle/>
          <a:p>
            <a:pPr algn="l"/>
            <a:r>
              <a:rPr lang="es-MX" sz="3200" b="1" dirty="0"/>
              <a:t>LEY DE AMPERE</a:t>
            </a:r>
            <a:endParaRPr lang="es-ES" sz="3200" dirty="0"/>
          </a:p>
        </p:txBody>
      </p:sp>
      <p:sp>
        <p:nvSpPr>
          <p:cNvPr id="5" name="4 Marcador de texto"/>
          <p:cNvSpPr>
            <a:spLocks noGrp="1"/>
          </p:cNvSpPr>
          <p:nvPr>
            <p:ph type="body" idx="1"/>
          </p:nvPr>
        </p:nvSpPr>
        <p:spPr>
          <a:xfrm>
            <a:off x="457201" y="1000108"/>
            <a:ext cx="4040188" cy="2000264"/>
          </a:xfrm>
        </p:spPr>
        <p:txBody>
          <a:bodyPr>
            <a:normAutofit fontScale="85000" lnSpcReduction="20000"/>
          </a:bodyPr>
          <a:lstStyle/>
          <a:p>
            <a:r>
              <a:rPr lang="es-MX" b="0" dirty="0"/>
              <a:t>La ley de Ampere del circuito magnético es la ley que gobierna la relación entre la corriente eléctrica y el campo magnético que la corriente produce. La ley de Ampere establece:</a:t>
            </a:r>
            <a:endParaRPr lang="es-ES" b="0" dirty="0"/>
          </a:p>
          <a:p>
            <a:r>
              <a:rPr lang="es-MX" dirty="0"/>
              <a:t> </a:t>
            </a:r>
            <a:endParaRPr lang="es-ES" dirty="0"/>
          </a:p>
        </p:txBody>
      </p:sp>
      <p:sp>
        <p:nvSpPr>
          <p:cNvPr id="7" name="6 Marcador de texto"/>
          <p:cNvSpPr>
            <a:spLocks noGrp="1"/>
          </p:cNvSpPr>
          <p:nvPr>
            <p:ph type="body" sz="quarter" idx="3"/>
          </p:nvPr>
        </p:nvSpPr>
        <p:spPr>
          <a:xfrm>
            <a:off x="4572001" y="928671"/>
            <a:ext cx="4114800" cy="2000263"/>
          </a:xfrm>
        </p:spPr>
        <p:txBody>
          <a:bodyPr>
            <a:normAutofit fontScale="85000" lnSpcReduction="20000"/>
          </a:bodyPr>
          <a:lstStyle/>
          <a:p>
            <a:r>
              <a:rPr lang="es-MX" b="0" dirty="0"/>
              <a:t>Para demostrar la ley de Ampere se la aplica al conductor </a:t>
            </a:r>
            <a:r>
              <a:rPr lang="es-MX" b="0" dirty="0" smtClean="0"/>
              <a:t>, </a:t>
            </a:r>
            <a:r>
              <a:rPr lang="es-MX" b="0" dirty="0"/>
              <a:t>que tiene la sección S, la densidad de corriente J y en el cual circula la corriente i. La aplicación determina la intensidad de campo magnético H</a:t>
            </a:r>
            <a:r>
              <a:rPr lang="es-ES_tradnl" b="0" baseline="-25000" dirty="0"/>
              <a:t>x</a:t>
            </a:r>
            <a:r>
              <a:rPr lang="es-ES_tradnl" b="0" dirty="0"/>
              <a:t> </a:t>
            </a:r>
            <a:r>
              <a:rPr lang="es-MX" b="0" dirty="0"/>
              <a:t>a la distancia r y se tiene</a:t>
            </a:r>
            <a:r>
              <a:rPr lang="es-MX" b="0" dirty="0" smtClean="0"/>
              <a:t>:</a:t>
            </a:r>
            <a:endParaRPr lang="es-ES" b="0" dirty="0"/>
          </a:p>
        </p:txBody>
      </p:sp>
      <p:pic>
        <p:nvPicPr>
          <p:cNvPr id="2050" name="Picture 2"/>
          <p:cNvPicPr>
            <a:picLocks noGrp="1" noChangeAspect="1" noChangeArrowheads="1"/>
          </p:cNvPicPr>
          <p:nvPr>
            <p:ph sz="half" idx="2"/>
          </p:nvPr>
        </p:nvPicPr>
        <p:blipFill>
          <a:blip r:embed="rId2"/>
          <a:srcRect/>
          <a:stretch>
            <a:fillRect/>
          </a:stretch>
        </p:blipFill>
        <p:spPr bwMode="auto">
          <a:xfrm>
            <a:off x="642911" y="3286125"/>
            <a:ext cx="3340237" cy="297855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2000233" y="2571744"/>
            <a:ext cx="1662027" cy="857256"/>
          </a:xfrm>
          <a:prstGeom prst="rect">
            <a:avLst/>
          </a:prstGeom>
          <a:noFill/>
          <a:ln w="9525">
            <a:noFill/>
            <a:miter lim="800000"/>
            <a:headEnd/>
            <a:tailEnd/>
          </a:ln>
          <a:effectLst/>
        </p:spPr>
      </p:pic>
      <p:pic>
        <p:nvPicPr>
          <p:cNvPr id="2052" name="Picture 4"/>
          <p:cNvPicPr>
            <a:picLocks noGrp="1" noChangeAspect="1" noChangeArrowheads="1"/>
          </p:cNvPicPr>
          <p:nvPr>
            <p:ph sz="quarter" idx="4"/>
          </p:nvPr>
        </p:nvPicPr>
        <p:blipFill>
          <a:blip r:embed="rId4"/>
          <a:srcRect/>
          <a:stretch>
            <a:fillRect/>
          </a:stretch>
        </p:blipFill>
        <p:spPr bwMode="auto">
          <a:xfrm>
            <a:off x="4500563" y="3571876"/>
            <a:ext cx="3952875" cy="2552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MX" sz="3200" b="1" dirty="0"/>
              <a:t>LEY DE BIOT Y SAVART</a:t>
            </a:r>
            <a:endParaRPr lang="es-ES" sz="3200" dirty="0"/>
          </a:p>
        </p:txBody>
      </p:sp>
      <p:sp>
        <p:nvSpPr>
          <p:cNvPr id="3" name="2 Marcador de texto"/>
          <p:cNvSpPr>
            <a:spLocks noGrp="1"/>
          </p:cNvSpPr>
          <p:nvPr>
            <p:ph type="body" idx="1"/>
          </p:nvPr>
        </p:nvSpPr>
        <p:spPr>
          <a:xfrm>
            <a:off x="457201" y="1535113"/>
            <a:ext cx="4040188" cy="1751011"/>
          </a:xfrm>
        </p:spPr>
        <p:txBody>
          <a:bodyPr>
            <a:normAutofit fontScale="77500" lnSpcReduction="20000"/>
          </a:bodyPr>
          <a:lstStyle/>
          <a:p>
            <a:r>
              <a:rPr lang="es-MX" b="0" dirty="0"/>
              <a:t>La ley de Biot y </a:t>
            </a:r>
            <a:r>
              <a:rPr lang="es-MX" b="0" dirty="0" err="1"/>
              <a:t>Savart</a:t>
            </a:r>
            <a:r>
              <a:rPr lang="es-MX" b="0" dirty="0"/>
              <a:t> establece que se produce una fuerza sobre un conductor que tiene una corriente eléctrica y se encuentra en un campo magnético. En la ley de Biot y </a:t>
            </a:r>
            <a:r>
              <a:rPr lang="es-MX" b="0" dirty="0" err="1"/>
              <a:t>Savart</a:t>
            </a:r>
            <a:r>
              <a:rPr lang="es-MX" b="0" dirty="0"/>
              <a:t> se basa el principio de funcionamiento del motor eléctrico</a:t>
            </a:r>
            <a:r>
              <a:rPr lang="es-MX" b="0" dirty="0" smtClean="0"/>
              <a:t>.</a:t>
            </a:r>
            <a:endParaRPr lang="es-ES" b="0" dirty="0"/>
          </a:p>
        </p:txBody>
      </p:sp>
      <p:sp>
        <p:nvSpPr>
          <p:cNvPr id="5" name="4 Marcador de texto"/>
          <p:cNvSpPr>
            <a:spLocks noGrp="1"/>
          </p:cNvSpPr>
          <p:nvPr>
            <p:ph type="body" sz="quarter" idx="3"/>
          </p:nvPr>
        </p:nvSpPr>
        <p:spPr>
          <a:xfrm>
            <a:off x="4645026" y="1535113"/>
            <a:ext cx="4041775" cy="1465259"/>
          </a:xfrm>
        </p:spPr>
        <p:txBody>
          <a:bodyPr>
            <a:noAutofit/>
          </a:bodyPr>
          <a:lstStyle/>
          <a:p>
            <a:r>
              <a:rPr lang="es-MX" sz="1800" b="0" dirty="0"/>
              <a:t>La aplicación considera tres conductores, el primero en el eje directo, el segundo ubicado entre el eje directo y el eje en cuadratura y el tercero en el eje en cuadratura. La ley de Biot y </a:t>
            </a:r>
            <a:r>
              <a:rPr lang="es-MX" sz="1800" b="0" dirty="0" err="1"/>
              <a:t>Savart</a:t>
            </a:r>
            <a:r>
              <a:rPr lang="es-MX" sz="1800" b="0" dirty="0"/>
              <a:t> </a:t>
            </a:r>
            <a:endParaRPr lang="es-ES" sz="1800" b="0" dirty="0"/>
          </a:p>
        </p:txBody>
      </p:sp>
      <p:sp>
        <p:nvSpPr>
          <p:cNvPr id="6" name="5 Marcador de contenido"/>
          <p:cNvSpPr>
            <a:spLocks noGrp="1"/>
          </p:cNvSpPr>
          <p:nvPr>
            <p:ph sz="quarter" idx="4"/>
          </p:nvPr>
        </p:nvSpPr>
        <p:spPr>
          <a:xfrm>
            <a:off x="4645026" y="3071810"/>
            <a:ext cx="4041775" cy="3054353"/>
          </a:xfrm>
        </p:spPr>
        <p:txBody>
          <a:bodyPr/>
          <a:lstStyle/>
          <a:p>
            <a:endParaRPr lang="es-ES" dirty="0"/>
          </a:p>
        </p:txBody>
      </p:sp>
      <p:pic>
        <p:nvPicPr>
          <p:cNvPr id="3074" name="Picture 2"/>
          <p:cNvPicPr>
            <a:picLocks noGrp="1" noChangeAspect="1" noChangeArrowheads="1"/>
          </p:cNvPicPr>
          <p:nvPr>
            <p:ph sz="half" idx="2"/>
          </p:nvPr>
        </p:nvPicPr>
        <p:blipFill>
          <a:blip r:embed="rId2"/>
          <a:srcRect/>
          <a:stretch>
            <a:fillRect/>
          </a:stretch>
        </p:blipFill>
        <p:spPr bwMode="auto">
          <a:xfrm>
            <a:off x="571473" y="3500439"/>
            <a:ext cx="4040188" cy="28624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4000" b="1" dirty="0"/>
              <a:t>DESCRIPCION DE LA MAQUINA DE C.C.</a:t>
            </a:r>
            <a:r>
              <a:rPr lang="es-ES" dirty="0"/>
              <a:t/>
            </a:r>
            <a:br>
              <a:rPr lang="es-ES" dirty="0"/>
            </a:br>
            <a:endParaRPr lang="es-ES" dirty="0"/>
          </a:p>
        </p:txBody>
      </p:sp>
      <p:sp>
        <p:nvSpPr>
          <p:cNvPr id="3" name="2 Marcador de texto"/>
          <p:cNvSpPr>
            <a:spLocks noGrp="1"/>
          </p:cNvSpPr>
          <p:nvPr>
            <p:ph type="body" idx="1"/>
          </p:nvPr>
        </p:nvSpPr>
        <p:spPr>
          <a:xfrm>
            <a:off x="457201" y="1535112"/>
            <a:ext cx="4040188" cy="1465260"/>
          </a:xfrm>
        </p:spPr>
        <p:txBody>
          <a:bodyPr>
            <a:noAutofit/>
          </a:bodyPr>
          <a:lstStyle/>
          <a:p>
            <a:r>
              <a:rPr lang="es-MX" sz="1400" dirty="0"/>
              <a:t>El estator </a:t>
            </a:r>
            <a:r>
              <a:rPr lang="es-MX" sz="1400" dirty="0" smtClean="0"/>
              <a:t>tiene </a:t>
            </a:r>
            <a:r>
              <a:rPr lang="es-MX" sz="1400" dirty="0"/>
              <a:t>al exterior la carcasa y al interior el yugo, los polos principales, el devanado de excitación, los </a:t>
            </a:r>
            <a:r>
              <a:rPr lang="es-MX" sz="1400" dirty="0" err="1"/>
              <a:t>interpolos</a:t>
            </a:r>
            <a:r>
              <a:rPr lang="es-MX" sz="1400" dirty="0"/>
              <a:t>, el devanado de interpolo y el devanado de compensación. Cabe indicar que no todas las máquinas disponen del devanado de interpolo y el devanado de compensación, porque estos devanados tienen un propósito específico</a:t>
            </a:r>
            <a:r>
              <a:rPr lang="es-MX" sz="1400" dirty="0" smtClean="0"/>
              <a:t>.</a:t>
            </a:r>
            <a:endParaRPr lang="es-ES" sz="1400" dirty="0"/>
          </a:p>
        </p:txBody>
      </p:sp>
      <p:sp>
        <p:nvSpPr>
          <p:cNvPr id="5" name="4 Marcador de texto"/>
          <p:cNvSpPr>
            <a:spLocks noGrp="1"/>
          </p:cNvSpPr>
          <p:nvPr>
            <p:ph type="body" sz="quarter" idx="3"/>
          </p:nvPr>
        </p:nvSpPr>
        <p:spPr>
          <a:xfrm>
            <a:off x="4645026" y="1214422"/>
            <a:ext cx="4041775" cy="1928826"/>
          </a:xfrm>
        </p:spPr>
        <p:txBody>
          <a:bodyPr>
            <a:normAutofit fontScale="62500" lnSpcReduction="20000"/>
          </a:bodyPr>
          <a:lstStyle/>
          <a:p>
            <a:r>
              <a:rPr lang="es-MX" dirty="0"/>
              <a:t>El rotor tiene en la parte periférica el devanado de armadura que esta representado por las bobinas a y b y a un extremo de la máquina se dispone del conmutador, el cual tiene una serie de delgas y entre delga y delga hay un espacio de aislamiento eléctrico. El devanado de la armadura se conecta a las delgas del conmutador</a:t>
            </a:r>
            <a:r>
              <a:rPr lang="es-MX" dirty="0" smtClean="0"/>
              <a:t>.</a:t>
            </a:r>
            <a:endParaRPr lang="es-ES" dirty="0"/>
          </a:p>
        </p:txBody>
      </p:sp>
      <p:pic>
        <p:nvPicPr>
          <p:cNvPr id="4098" name="Picture 2"/>
          <p:cNvPicPr>
            <a:picLocks noGrp="1" noChangeAspect="1" noChangeArrowheads="1"/>
          </p:cNvPicPr>
          <p:nvPr>
            <p:ph sz="half" idx="2"/>
          </p:nvPr>
        </p:nvPicPr>
        <p:blipFill>
          <a:blip r:embed="rId2"/>
          <a:srcRect/>
          <a:stretch>
            <a:fillRect/>
          </a:stretch>
        </p:blipFill>
        <p:spPr bwMode="auto">
          <a:xfrm>
            <a:off x="428597" y="3429000"/>
            <a:ext cx="4040188" cy="2749572"/>
          </a:xfrm>
          <a:prstGeom prst="rect">
            <a:avLst/>
          </a:prstGeom>
          <a:noFill/>
          <a:ln w="9525">
            <a:noFill/>
            <a:miter lim="800000"/>
            <a:headEnd/>
            <a:tailEnd/>
          </a:ln>
          <a:effectLst/>
        </p:spPr>
      </p:pic>
      <p:pic>
        <p:nvPicPr>
          <p:cNvPr id="4099" name="Picture 3"/>
          <p:cNvPicPr>
            <a:picLocks noGrp="1" noChangeAspect="1" noChangeArrowheads="1"/>
          </p:cNvPicPr>
          <p:nvPr>
            <p:ph sz="quarter" idx="4"/>
          </p:nvPr>
        </p:nvPicPr>
        <p:blipFill>
          <a:blip r:embed="rId3"/>
          <a:srcRect/>
          <a:stretch>
            <a:fillRect/>
          </a:stretch>
        </p:blipFill>
        <p:spPr bwMode="auto">
          <a:xfrm>
            <a:off x="4643439" y="3357562"/>
            <a:ext cx="4041775" cy="27614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5" y="500042"/>
            <a:ext cx="8229600" cy="582594"/>
          </a:xfrm>
        </p:spPr>
        <p:txBody>
          <a:bodyPr>
            <a:normAutofit fontScale="90000"/>
          </a:bodyPr>
          <a:lstStyle/>
          <a:p>
            <a:r>
              <a:rPr lang="es-MX" sz="3100" b="1" dirty="0"/>
              <a:t>CONVERSION DE ENERGIA DE LA MAQUINA DE C.C</a:t>
            </a:r>
            <a:r>
              <a:rPr lang="es-MX" sz="3100" b="1" dirty="0" smtClean="0"/>
              <a:t>.</a:t>
            </a:r>
            <a:r>
              <a:rPr lang="es-ES" dirty="0" smtClean="0"/>
              <a:t/>
            </a:r>
            <a:br>
              <a:rPr lang="es-ES" dirty="0" smtClean="0"/>
            </a:br>
            <a:endParaRPr lang="es-ES" dirty="0"/>
          </a:p>
        </p:txBody>
      </p:sp>
      <p:sp>
        <p:nvSpPr>
          <p:cNvPr id="3" name="2 Marcador de texto"/>
          <p:cNvSpPr>
            <a:spLocks noGrp="1"/>
          </p:cNvSpPr>
          <p:nvPr>
            <p:ph type="body" idx="1"/>
          </p:nvPr>
        </p:nvSpPr>
        <p:spPr>
          <a:xfrm>
            <a:off x="457201" y="1142985"/>
            <a:ext cx="4040188" cy="2357453"/>
          </a:xfrm>
        </p:spPr>
        <p:txBody>
          <a:bodyPr>
            <a:normAutofit fontScale="77500" lnSpcReduction="20000"/>
          </a:bodyPr>
          <a:lstStyle/>
          <a:p>
            <a:r>
              <a:rPr lang="es-MX" dirty="0"/>
              <a:t> </a:t>
            </a:r>
            <a:endParaRPr lang="es-ES" dirty="0"/>
          </a:p>
          <a:p>
            <a:pPr algn="ctr"/>
            <a:r>
              <a:rPr lang="es-MX" dirty="0" smtClean="0"/>
              <a:t>CONVERSION </a:t>
            </a:r>
            <a:r>
              <a:rPr lang="es-MX" dirty="0"/>
              <a:t>DE ENERGIA DEL GENERADOR DE </a:t>
            </a:r>
            <a:r>
              <a:rPr lang="es-MX" dirty="0" smtClean="0"/>
              <a:t>C.C.</a:t>
            </a:r>
            <a:endParaRPr lang="es-MX" dirty="0"/>
          </a:p>
          <a:p>
            <a:r>
              <a:rPr lang="es-MX" b="0" dirty="0"/>
              <a:t>El generador eléctrico es una máquina de conversión de energía, el cual convierte la energía mecánica de entrada en el eje de la máquina en energía eléctrica en los terminales del devanado de la armadura.</a:t>
            </a:r>
            <a:endParaRPr lang="es-ES" b="0" dirty="0"/>
          </a:p>
          <a:p>
            <a:endParaRPr lang="es-ES" dirty="0"/>
          </a:p>
        </p:txBody>
      </p:sp>
      <p:sp>
        <p:nvSpPr>
          <p:cNvPr id="5" name="4 Marcador de texto"/>
          <p:cNvSpPr>
            <a:spLocks noGrp="1"/>
          </p:cNvSpPr>
          <p:nvPr>
            <p:ph type="body" sz="quarter" idx="3"/>
          </p:nvPr>
        </p:nvSpPr>
        <p:spPr>
          <a:xfrm>
            <a:off x="4645026" y="1142985"/>
            <a:ext cx="4041775" cy="2357453"/>
          </a:xfrm>
        </p:spPr>
        <p:txBody>
          <a:bodyPr>
            <a:normAutofit/>
          </a:bodyPr>
          <a:lstStyle/>
          <a:p>
            <a:pPr algn="ctr"/>
            <a:r>
              <a:rPr lang="es-MX" sz="1900" dirty="0"/>
              <a:t>CONVERSION DE ENERGIA DEL MOTOR DE C.C</a:t>
            </a:r>
            <a:r>
              <a:rPr lang="es-MX" sz="1900" dirty="0" smtClean="0"/>
              <a:t>.</a:t>
            </a:r>
            <a:endParaRPr lang="es-ES" sz="1900" b="0" dirty="0"/>
          </a:p>
          <a:p>
            <a:r>
              <a:rPr lang="es-MX" sz="1900" b="0" dirty="0"/>
              <a:t>Una fuente de voltaje suministra la potencia eléctrica V</a:t>
            </a:r>
            <a:r>
              <a:rPr lang="es-ES" sz="1900" b="0" baseline="-25000" dirty="0"/>
              <a:t>t</a:t>
            </a:r>
            <a:r>
              <a:rPr lang="es-MX" sz="1900" b="0" dirty="0"/>
              <a:t>i</a:t>
            </a:r>
            <a:r>
              <a:rPr lang="es-ES" sz="1900" b="0" baseline="-25000" dirty="0"/>
              <a:t>a</a:t>
            </a:r>
            <a:r>
              <a:rPr lang="es-MX" sz="1900" b="0" dirty="0"/>
              <a:t> al devanado de la armadura. La fuente de voltaje V</a:t>
            </a:r>
            <a:r>
              <a:rPr lang="es-ES" sz="1900" b="0" baseline="-25000" dirty="0"/>
              <a:t>f</a:t>
            </a:r>
            <a:r>
              <a:rPr lang="es-MX" sz="1900" b="0" dirty="0"/>
              <a:t> alimenta al devanado de excitación y la </a:t>
            </a:r>
            <a:r>
              <a:rPr lang="es-MX" sz="1900" b="0" dirty="0" err="1"/>
              <a:t>fmm</a:t>
            </a:r>
            <a:r>
              <a:rPr lang="es-MX" sz="1900" b="0" dirty="0"/>
              <a:t> N</a:t>
            </a:r>
            <a:r>
              <a:rPr lang="es-ES" sz="1900" b="0" baseline="-25000" dirty="0"/>
              <a:t>f</a:t>
            </a:r>
            <a:r>
              <a:rPr lang="es-MX" sz="1900" b="0" dirty="0"/>
              <a:t>I</a:t>
            </a:r>
            <a:r>
              <a:rPr lang="es-ES" sz="1900" b="0" baseline="-25000" dirty="0"/>
              <a:t>f</a:t>
            </a:r>
            <a:r>
              <a:rPr lang="es-MX" sz="1900" b="0" dirty="0"/>
              <a:t>  produce el flujo por polo Φ</a:t>
            </a:r>
            <a:r>
              <a:rPr lang="es-ES" sz="1900" b="0" baseline="-25000" dirty="0"/>
              <a:t>d</a:t>
            </a:r>
            <a:r>
              <a:rPr lang="es-MX" sz="1900" b="0" dirty="0" smtClean="0"/>
              <a:t>.</a:t>
            </a:r>
            <a:endParaRPr lang="es-ES" sz="1900" b="0" dirty="0"/>
          </a:p>
        </p:txBody>
      </p:sp>
      <p:pic>
        <p:nvPicPr>
          <p:cNvPr id="5122" name="Picture 2"/>
          <p:cNvPicPr>
            <a:picLocks noGrp="1" noChangeAspect="1" noChangeArrowheads="1"/>
          </p:cNvPicPr>
          <p:nvPr>
            <p:ph sz="half" idx="2"/>
          </p:nvPr>
        </p:nvPicPr>
        <p:blipFill>
          <a:blip r:embed="rId2"/>
          <a:srcRect/>
          <a:stretch>
            <a:fillRect/>
          </a:stretch>
        </p:blipFill>
        <p:spPr bwMode="auto">
          <a:xfrm>
            <a:off x="500034" y="3643315"/>
            <a:ext cx="4040188" cy="2640123"/>
          </a:xfrm>
          <a:prstGeom prst="rect">
            <a:avLst/>
          </a:prstGeom>
          <a:noFill/>
          <a:ln w="9525">
            <a:noFill/>
            <a:miter lim="800000"/>
            <a:headEnd/>
            <a:tailEnd/>
          </a:ln>
          <a:effectLst/>
        </p:spPr>
      </p:pic>
      <p:pic>
        <p:nvPicPr>
          <p:cNvPr id="5123" name="Picture 3"/>
          <p:cNvPicPr>
            <a:picLocks noGrp="1" noChangeAspect="1" noChangeArrowheads="1"/>
          </p:cNvPicPr>
          <p:nvPr>
            <p:ph sz="quarter" idx="4"/>
          </p:nvPr>
        </p:nvPicPr>
        <p:blipFill>
          <a:blip r:embed="rId3"/>
          <a:srcRect/>
          <a:stretch>
            <a:fillRect/>
          </a:stretch>
        </p:blipFill>
        <p:spPr bwMode="auto">
          <a:xfrm>
            <a:off x="4714878" y="3571876"/>
            <a:ext cx="4041775" cy="27348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a:bodyPr>
          <a:lstStyle/>
          <a:p>
            <a:r>
              <a:rPr lang="es-ES" sz="3600" b="1" dirty="0"/>
              <a:t>FUERZA ELECTROMOTRIZ</a:t>
            </a:r>
            <a:endParaRPr lang="es-ES" sz="3600" dirty="0"/>
          </a:p>
        </p:txBody>
      </p:sp>
      <p:sp>
        <p:nvSpPr>
          <p:cNvPr id="3" name="2 Marcador de texto"/>
          <p:cNvSpPr>
            <a:spLocks noGrp="1"/>
          </p:cNvSpPr>
          <p:nvPr>
            <p:ph type="body" idx="1"/>
          </p:nvPr>
        </p:nvSpPr>
        <p:spPr>
          <a:xfrm>
            <a:off x="457201" y="1071546"/>
            <a:ext cx="4040188" cy="1714512"/>
          </a:xfrm>
        </p:spPr>
        <p:txBody>
          <a:bodyPr>
            <a:normAutofit/>
          </a:bodyPr>
          <a:lstStyle/>
          <a:p>
            <a:r>
              <a:rPr lang="es-ES" sz="1800" dirty="0"/>
              <a:t>FUERZA ELECTROMOTRIZ </a:t>
            </a:r>
            <a:r>
              <a:rPr lang="es-ES" sz="1800" dirty="0" smtClean="0"/>
              <a:t>GENERADA</a:t>
            </a:r>
          </a:p>
          <a:p>
            <a:r>
              <a:rPr lang="es-ES" sz="1600" dirty="0"/>
              <a:t>En el generador elemental los enlaces de flujo magnético de una bobina en el rotor son los siguientes</a:t>
            </a:r>
            <a:r>
              <a:rPr lang="es-ES" sz="1600" dirty="0" smtClean="0"/>
              <a:t>:</a:t>
            </a:r>
            <a:endParaRPr lang="es-ES" dirty="0"/>
          </a:p>
          <a:p>
            <a:endParaRPr lang="es-ES" dirty="0"/>
          </a:p>
        </p:txBody>
      </p:sp>
      <p:sp>
        <p:nvSpPr>
          <p:cNvPr id="5" name="4 Marcador de texto"/>
          <p:cNvSpPr>
            <a:spLocks noGrp="1"/>
          </p:cNvSpPr>
          <p:nvPr>
            <p:ph type="body" sz="quarter" idx="3"/>
          </p:nvPr>
        </p:nvSpPr>
        <p:spPr>
          <a:xfrm>
            <a:off x="4645026" y="1535113"/>
            <a:ext cx="4041775" cy="1250945"/>
          </a:xfrm>
        </p:spPr>
        <p:txBody>
          <a:bodyPr/>
          <a:lstStyle/>
          <a:p>
            <a:endParaRPr lang="es-ES" dirty="0"/>
          </a:p>
        </p:txBody>
      </p:sp>
      <p:pic>
        <p:nvPicPr>
          <p:cNvPr id="6146" name="Picture 2"/>
          <p:cNvPicPr>
            <a:picLocks noGrp="1" noChangeAspect="1" noChangeArrowheads="1"/>
          </p:cNvPicPr>
          <p:nvPr>
            <p:ph sz="half" idx="2"/>
          </p:nvPr>
        </p:nvPicPr>
        <p:blipFill>
          <a:blip r:embed="rId2"/>
          <a:srcRect/>
          <a:stretch>
            <a:fillRect/>
          </a:stretch>
        </p:blipFill>
        <p:spPr bwMode="auto">
          <a:xfrm>
            <a:off x="1357291" y="2906712"/>
            <a:ext cx="2215676" cy="3951288"/>
          </a:xfrm>
          <a:prstGeom prst="rect">
            <a:avLst/>
          </a:prstGeom>
          <a:noFill/>
          <a:ln w="9525">
            <a:noFill/>
            <a:miter lim="800000"/>
            <a:headEnd/>
            <a:tailEnd/>
          </a:ln>
          <a:effectLst/>
        </p:spPr>
      </p:pic>
      <p:pic>
        <p:nvPicPr>
          <p:cNvPr id="6147" name="Picture 3"/>
          <p:cNvPicPr>
            <a:picLocks noGrp="1" noChangeAspect="1" noChangeArrowheads="1"/>
          </p:cNvPicPr>
          <p:nvPr>
            <p:ph sz="quarter" idx="4"/>
          </p:nvPr>
        </p:nvPicPr>
        <p:blipFill>
          <a:blip r:embed="rId3"/>
          <a:srcRect/>
          <a:stretch>
            <a:fillRect/>
          </a:stretch>
        </p:blipFill>
        <p:spPr bwMode="auto">
          <a:xfrm>
            <a:off x="5072067" y="2906712"/>
            <a:ext cx="2470485" cy="3951288"/>
          </a:xfrm>
          <a:prstGeom prst="rect">
            <a:avLst/>
          </a:prstGeom>
          <a:noFill/>
          <a:ln w="9525">
            <a:noFill/>
            <a:miter lim="800000"/>
            <a:headEnd/>
            <a:tailEnd/>
          </a:ln>
          <a:effectLst/>
        </p:spPr>
      </p:pic>
      <p:pic>
        <p:nvPicPr>
          <p:cNvPr id="6151" name="Picture 7"/>
          <p:cNvPicPr>
            <a:picLocks noChangeAspect="1" noChangeArrowheads="1"/>
          </p:cNvPicPr>
          <p:nvPr/>
        </p:nvPicPr>
        <p:blipFill>
          <a:blip r:embed="rId4"/>
          <a:srcRect/>
          <a:stretch>
            <a:fillRect/>
          </a:stretch>
        </p:blipFill>
        <p:spPr bwMode="auto">
          <a:xfrm>
            <a:off x="4929192" y="1643050"/>
            <a:ext cx="3295657" cy="5469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texto"/>
          <p:cNvSpPr>
            <a:spLocks noGrp="1"/>
          </p:cNvSpPr>
          <p:nvPr>
            <p:ph type="body" idx="1"/>
          </p:nvPr>
        </p:nvSpPr>
        <p:spPr>
          <a:xfrm>
            <a:off x="457201" y="1535113"/>
            <a:ext cx="4040188" cy="5037159"/>
          </a:xfrm>
        </p:spPr>
        <p:txBody>
          <a:bodyPr>
            <a:normAutofit/>
          </a:bodyPr>
          <a:lstStyle/>
          <a:p>
            <a:r>
              <a:rPr lang="es-ES" sz="1800" dirty="0" smtClean="0"/>
              <a:t>FUERZA ELECTROMOTRIZ </a:t>
            </a:r>
            <a:r>
              <a:rPr lang="es-ES" sz="1800" dirty="0" smtClean="0"/>
              <a:t>PROMEDIO</a:t>
            </a:r>
          </a:p>
          <a:p>
            <a:r>
              <a:rPr lang="es-ES" sz="1800" b="0" dirty="0" smtClean="0"/>
              <a:t>En las máquinas eléctricas se tiene que distinguir los grados mecánicos y los grados eléctricos, para lo cual se considera la distribución de densidad de flujo magnético de una máquina de cuatro polos </a:t>
            </a:r>
            <a:endParaRPr lang="es-ES" sz="1800" b="0" dirty="0" smtClean="0"/>
          </a:p>
          <a:p>
            <a:endParaRPr lang="es-ES" sz="1800" dirty="0" smtClean="0"/>
          </a:p>
          <a:p>
            <a:endParaRPr lang="es-ES" sz="1800" dirty="0" smtClean="0"/>
          </a:p>
          <a:p>
            <a:endParaRPr lang="es-ES" sz="1800" dirty="0" smtClean="0"/>
          </a:p>
          <a:p>
            <a:endParaRPr lang="es-ES" sz="1800" dirty="0" smtClean="0"/>
          </a:p>
          <a:p>
            <a:endParaRPr lang="es-ES" sz="1800" dirty="0" smtClean="0"/>
          </a:p>
          <a:p>
            <a:endParaRPr lang="es-ES" sz="1800" dirty="0" smtClean="0"/>
          </a:p>
          <a:p>
            <a:endParaRPr lang="es-ES" sz="1800" dirty="0" smtClean="0"/>
          </a:p>
          <a:p>
            <a:endParaRPr lang="es-ES" sz="1800" dirty="0" smtClean="0"/>
          </a:p>
          <a:p>
            <a:endParaRPr lang="es-ES" sz="1800" dirty="0"/>
          </a:p>
        </p:txBody>
      </p:sp>
      <p:sp>
        <p:nvSpPr>
          <p:cNvPr id="5" name="4 Marcador de texto"/>
          <p:cNvSpPr>
            <a:spLocks noGrp="1"/>
          </p:cNvSpPr>
          <p:nvPr>
            <p:ph type="body" sz="quarter" idx="3"/>
          </p:nvPr>
        </p:nvSpPr>
        <p:spPr/>
        <p:txBody>
          <a:bodyPr/>
          <a:lstStyle/>
          <a:p>
            <a:r>
              <a:rPr lang="es-ES" dirty="0" smtClean="0"/>
              <a:t>TORQUE ELECTROMAGNETICO</a:t>
            </a:r>
            <a:endParaRPr lang="es-ES" dirty="0"/>
          </a:p>
        </p:txBody>
      </p:sp>
      <p:sp>
        <p:nvSpPr>
          <p:cNvPr id="6" name="5 Marcador de contenido"/>
          <p:cNvSpPr>
            <a:spLocks noGrp="1"/>
          </p:cNvSpPr>
          <p:nvPr>
            <p:ph sz="quarter" idx="4"/>
          </p:nvPr>
        </p:nvSpPr>
        <p:spPr/>
        <p:txBody>
          <a:bodyPr>
            <a:normAutofit/>
          </a:bodyPr>
          <a:lstStyle/>
          <a:p>
            <a:r>
              <a:rPr lang="es-ES" dirty="0" smtClean="0"/>
              <a:t>En una máquina de c.c. que tiene </a:t>
            </a:r>
            <a:r>
              <a:rPr lang="es-ES" dirty="0" err="1" smtClean="0"/>
              <a:t>Z</a:t>
            </a:r>
            <a:r>
              <a:rPr lang="es-ES" baseline="-25000" dirty="0" err="1" smtClean="0"/>
              <a:t>a</a:t>
            </a:r>
            <a:r>
              <a:rPr lang="es-ES" dirty="0" smtClean="0"/>
              <a:t> conductores y todos están en serie, por la ley de </a:t>
            </a:r>
            <a:r>
              <a:rPr lang="es-ES" dirty="0" err="1" smtClean="0"/>
              <a:t>Faraday</a:t>
            </a:r>
            <a:r>
              <a:rPr lang="es-ES" dirty="0" smtClean="0"/>
              <a:t> la </a:t>
            </a:r>
            <a:r>
              <a:rPr lang="es-ES" dirty="0" err="1" smtClean="0"/>
              <a:t>fem</a:t>
            </a:r>
            <a:r>
              <a:rPr lang="es-ES" dirty="0" smtClean="0"/>
              <a:t> es</a:t>
            </a:r>
            <a:r>
              <a:rPr lang="es-ES" dirty="0" smtClean="0"/>
              <a:t>:</a:t>
            </a:r>
          </a:p>
          <a:p>
            <a:endParaRPr lang="es-ES" dirty="0" smtClean="0"/>
          </a:p>
          <a:p>
            <a:r>
              <a:rPr lang="es-ES" dirty="0" smtClean="0"/>
              <a:t>En la misma máquina y cuando la corriente </a:t>
            </a:r>
            <a:r>
              <a:rPr lang="es-ES" dirty="0" err="1" smtClean="0"/>
              <a:t>I</a:t>
            </a:r>
            <a:r>
              <a:rPr lang="es-ES" baseline="-25000" dirty="0" err="1" smtClean="0"/>
              <a:t>a</a:t>
            </a:r>
            <a:r>
              <a:rPr lang="es-ES" dirty="0" smtClean="0"/>
              <a:t> circula en los </a:t>
            </a:r>
            <a:r>
              <a:rPr lang="es-ES" dirty="0" err="1" smtClean="0"/>
              <a:t>Z</a:t>
            </a:r>
            <a:r>
              <a:rPr lang="es-ES" baseline="-25000" dirty="0" err="1" smtClean="0"/>
              <a:t>a</a:t>
            </a:r>
            <a:r>
              <a:rPr lang="es-ES" dirty="0" smtClean="0"/>
              <a:t> conductores, por la ley de Biot y </a:t>
            </a:r>
            <a:r>
              <a:rPr lang="es-ES" dirty="0" err="1" smtClean="0"/>
              <a:t>Savart</a:t>
            </a:r>
            <a:r>
              <a:rPr lang="es-ES" dirty="0" smtClean="0"/>
              <a:t> la fuerza es:</a:t>
            </a:r>
          </a:p>
          <a:p>
            <a:endParaRPr lang="es-ES" dirty="0"/>
          </a:p>
        </p:txBody>
      </p:sp>
      <p:pic>
        <p:nvPicPr>
          <p:cNvPr id="1027" name="Picture 3"/>
          <p:cNvPicPr>
            <a:picLocks noGrp="1" noChangeAspect="1" noChangeArrowheads="1"/>
          </p:cNvPicPr>
          <p:nvPr>
            <p:ph sz="half" idx="2"/>
          </p:nvPr>
        </p:nvPicPr>
        <p:blipFill>
          <a:blip r:embed="rId2"/>
          <a:srcRect/>
          <a:stretch>
            <a:fillRect/>
          </a:stretch>
        </p:blipFill>
        <p:spPr bwMode="auto">
          <a:xfrm>
            <a:off x="6143636" y="3857628"/>
            <a:ext cx="1357323" cy="335518"/>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5715009" y="5786455"/>
            <a:ext cx="1204919" cy="355999"/>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5572133" y="6338886"/>
            <a:ext cx="1557345" cy="519115"/>
          </a:xfrm>
          <a:prstGeom prst="rect">
            <a:avLst/>
          </a:prstGeom>
          <a:noFill/>
          <a:ln w="9525">
            <a:noFill/>
            <a:miter lim="800000"/>
            <a:headEnd/>
            <a:tailEnd/>
          </a:ln>
          <a:effectLst/>
        </p:spPr>
      </p:pic>
      <p:pic>
        <p:nvPicPr>
          <p:cNvPr id="1030" name="Picture 6"/>
          <p:cNvPicPr>
            <a:picLocks noChangeAspect="1" noChangeArrowheads="1"/>
          </p:cNvPicPr>
          <p:nvPr/>
        </p:nvPicPr>
        <p:blipFill>
          <a:blip r:embed="rId5"/>
          <a:srcRect/>
          <a:stretch>
            <a:fillRect/>
          </a:stretch>
        </p:blipFill>
        <p:spPr bwMode="auto">
          <a:xfrm>
            <a:off x="357159" y="4214818"/>
            <a:ext cx="4524375" cy="2266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1822</Words>
  <Application>Microsoft Office PowerPoint</Application>
  <PresentationFormat>Presentación en pantalla (4:3)</PresentationFormat>
  <Paragraphs>158</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Trabajo de Maquinaria Eléctricas I</vt:lpstr>
      <vt:lpstr>LEYES DE LA MAQUINARIA ELECTRICA</vt:lpstr>
      <vt:lpstr>LEY DE KIRCHHOFF</vt:lpstr>
      <vt:lpstr>LEY DE AMPERE</vt:lpstr>
      <vt:lpstr>LEY DE BIOT Y SAVART</vt:lpstr>
      <vt:lpstr>DESCRIPCION DE LA MAQUINA DE C.C. </vt:lpstr>
      <vt:lpstr>CONVERSION DE ENERGIA DE LA MAQUINA DE C.C. </vt:lpstr>
      <vt:lpstr>FUERZA ELECTROMOTRIZ</vt:lpstr>
      <vt:lpstr>Diapositiva 9</vt:lpstr>
      <vt:lpstr>CIRCUITOS ELECTRICOS DE LAS MAQUINAS DE C.C.</vt:lpstr>
      <vt:lpstr>Diapositiva 11</vt:lpstr>
      <vt:lpstr>CIRCUITO ELECTRICO DE LA MAQUINA COMPUESTA CONEXION CORTA </vt:lpstr>
      <vt:lpstr>PERDIDAS EN EL CIRCUITO MAGNETICO</vt:lpstr>
      <vt:lpstr>TEORIA DEL GENERADOR DE C.C.</vt:lpstr>
      <vt:lpstr>CARACTERISTICA EN CARGA</vt:lpstr>
      <vt:lpstr>CARACTERISTICA EXTERNA </vt:lpstr>
      <vt:lpstr>CARACTERISTICA DE REGULACION</vt:lpstr>
      <vt:lpstr>TEORIA DEL MOTOR DE C.C.</vt:lpstr>
      <vt:lpstr>CARACTERISTICAS DEL MOTOR SERIE</vt:lpstr>
      <vt:lpstr>CARACTERISTICAS DEL MOTOR COMPUESTO</vt:lpstr>
      <vt:lpstr>ARRANQUE DE LOS MOTORES DE C.C.</vt:lpstr>
      <vt:lpstr>CONTROL DE VELOCIDAD DE LOS MOTORES DE C.C.</vt:lpstr>
      <vt:lpstr>CONTROL DE VELOCIDAD VARIANDO EL FLUJO MAGNETICO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LEYES DE LA MAQUINARIA ELECTRICA</dc:title>
  <dc:creator>PC</dc:creator>
  <cp:lastModifiedBy>PC</cp:lastModifiedBy>
  <cp:revision>27</cp:revision>
  <dcterms:created xsi:type="dcterms:W3CDTF">2008-12-14T17:25:46Z</dcterms:created>
  <dcterms:modified xsi:type="dcterms:W3CDTF">2008-12-15T01:50:06Z</dcterms:modified>
</cp:coreProperties>
</file>