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7155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EFE4BB30-E602-4F37-A828-52CF8D9034A5}" type="datetimeFigureOut">
              <a:rPr lang="es-ES" smtClean="0"/>
              <a:t>04/11/2008</a:t>
            </a:fld>
            <a:endParaRPr lang="es-ES"/>
          </a:p>
        </p:txBody>
      </p:sp>
      <p:sp>
        <p:nvSpPr>
          <p:cNvPr id="4" name="3 Marcador de pie de página"/>
          <p:cNvSpPr>
            <a:spLocks noGrp="1"/>
          </p:cNvSpPr>
          <p:nvPr>
            <p:ph type="ftr" sz="quarter" idx="2"/>
          </p:nvPr>
        </p:nvSpPr>
        <p:spPr>
          <a:xfrm>
            <a:off x="0" y="9228138"/>
            <a:ext cx="2971800" cy="4857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228138"/>
            <a:ext cx="2971800" cy="485775"/>
          </a:xfrm>
          <a:prstGeom prst="rect">
            <a:avLst/>
          </a:prstGeom>
        </p:spPr>
        <p:txBody>
          <a:bodyPr vert="horz" lIns="91440" tIns="45720" rIns="91440" bIns="45720" rtlCol="0" anchor="b"/>
          <a:lstStyle>
            <a:lvl1pPr algn="r">
              <a:defRPr sz="1200"/>
            </a:lvl1pPr>
          </a:lstStyle>
          <a:p>
            <a:fld id="{3974B412-001C-4471-9C62-C4E232DE4888}" type="slidenum">
              <a:rPr lang="es-ES" smtClean="0"/>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96D17FE6-E5F2-4A84-A128-5A4C9B5B538A}" type="datetimeFigureOut">
              <a:rPr lang="es-ES" smtClean="0"/>
              <a:pPr/>
              <a:t>04/11/2008</a:t>
            </a:fld>
            <a:endParaRPr lang="es-ES"/>
          </a:p>
        </p:txBody>
      </p:sp>
      <p:sp>
        <p:nvSpPr>
          <p:cNvPr id="4" name="3 Marcador de imagen de diapositiva"/>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614863"/>
            <a:ext cx="5486400" cy="437197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1CA3DC5F-C01D-45DC-BEBD-90FC9F482C1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99575C-11F5-4986-ADE1-460D528EEA42}" type="slidenum">
              <a:rPr lang="es-ES" smtClean="0"/>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E10A63-E341-4B27-AEEA-9DB9F471E82D}" type="datetimeFigureOut">
              <a:rPr lang="es-ES" smtClean="0"/>
              <a:pPr/>
              <a:t>04/11/2008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C5458E-D55F-40D2-9BAC-ACB2C15749C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10A63-E341-4B27-AEEA-9DB9F471E82D}" type="datetimeFigureOut">
              <a:rPr lang="es-ES" smtClean="0"/>
              <a:pPr/>
              <a:t>04/11/2008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5458E-D55F-40D2-9BAC-ACB2C15749C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642938" y="357188"/>
            <a:ext cx="7772400" cy="1470025"/>
          </a:xfrm>
        </p:spPr>
        <p:txBody>
          <a:bodyPr>
            <a:normAutofit fontScale="90000"/>
          </a:bodyPr>
          <a:lstStyle/>
          <a:p>
            <a:pPr eaLnBrk="1" hangingPunct="1"/>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ESCUELA SUPERIOR POLITECNICA DEL LITORAL</a:t>
            </a:r>
          </a:p>
        </p:txBody>
      </p:sp>
      <p:sp>
        <p:nvSpPr>
          <p:cNvPr id="3" name="2 Subtítulo"/>
          <p:cNvSpPr>
            <a:spLocks noGrp="1"/>
          </p:cNvSpPr>
          <p:nvPr>
            <p:ph type="subTitle" idx="1"/>
          </p:nvPr>
        </p:nvSpPr>
        <p:spPr>
          <a:xfrm>
            <a:off x="1331913" y="2276475"/>
            <a:ext cx="6400800" cy="1439863"/>
          </a:xfrm>
        </p:spPr>
        <p:txBody>
          <a:bodyPr>
            <a:normAutofit/>
          </a:bodyPr>
          <a:lstStyle/>
          <a:p>
            <a:pPr eaLnBrk="1" hangingPunct="1"/>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MAQUINAS DE CORRIENTE CONTINUA</a:t>
            </a:r>
          </a:p>
        </p:txBody>
      </p:sp>
      <p:sp>
        <p:nvSpPr>
          <p:cNvPr id="3077" name="3 CuadroTexto"/>
          <p:cNvSpPr txBox="1">
            <a:spLocks noChangeArrowheads="1"/>
          </p:cNvSpPr>
          <p:nvPr/>
        </p:nvSpPr>
        <p:spPr bwMode="auto">
          <a:xfrm>
            <a:off x="1187450" y="4005263"/>
            <a:ext cx="6572250" cy="1569660"/>
          </a:xfrm>
          <a:prstGeom prst="rect">
            <a:avLst/>
          </a:prstGeom>
          <a:noFill/>
          <a:ln w="9525">
            <a:noFill/>
            <a:miter lim="800000"/>
            <a:headEnd/>
            <a:tailEnd/>
          </a:ln>
        </p:spPr>
        <p:txBody>
          <a:bodyPr>
            <a:spAutoFit/>
          </a:bodyPr>
          <a:lstStyle/>
          <a:p>
            <a:pPr algn="ctr"/>
            <a:r>
              <a:rPr lang="es-ES" sz="3200" dirty="0">
                <a:latin typeface="Calibri" pitchFamily="34" charset="0"/>
              </a:rPr>
              <a:t>Materia: Maquinaria Eléctrica I</a:t>
            </a:r>
          </a:p>
          <a:p>
            <a:pPr algn="ctr"/>
            <a:r>
              <a:rPr lang="es-ES" sz="3200" dirty="0">
                <a:latin typeface="Calibri" pitchFamily="34" charset="0"/>
              </a:rPr>
              <a:t>Profesor: Ing. Gustavo Bermúdez</a:t>
            </a:r>
          </a:p>
          <a:p>
            <a:pPr algn="ctr"/>
            <a:r>
              <a:rPr lang="es-ES" sz="3200" dirty="0">
                <a:latin typeface="Calibri" pitchFamily="34" charset="0"/>
              </a:rPr>
              <a:t>Estudiante: </a:t>
            </a:r>
            <a:r>
              <a:rPr lang="es-ES" sz="3200" dirty="0" smtClean="0">
                <a:latin typeface="Calibri" pitchFamily="34" charset="0"/>
              </a:rPr>
              <a:t>Byron A. Orrala Solis</a:t>
            </a:r>
            <a:endParaRPr lang="es-ES" sz="32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es-MX"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DEVANADOS DE COMPENSACION</a:t>
            </a:r>
            <a:endPar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11267" name="2 Marcador de contenido"/>
          <p:cNvSpPr>
            <a:spLocks noGrp="1"/>
          </p:cNvSpPr>
          <p:nvPr>
            <p:ph idx="1"/>
          </p:nvPr>
        </p:nvSpPr>
        <p:spPr>
          <a:xfrm>
            <a:off x="539750" y="1412875"/>
            <a:ext cx="4762500" cy="4824413"/>
          </a:xfrm>
        </p:spPr>
        <p:txBody>
          <a:bodyPr/>
          <a:lstStyle/>
          <a:p>
            <a:pPr algn="just" eaLnBrk="1" hangingPunct="1"/>
            <a:r>
              <a:rPr lang="es-MX" sz="2200" dirty="0" smtClean="0">
                <a:latin typeface="Baskerville Old Face" pitchFamily="18" charset="0"/>
              </a:rPr>
              <a:t>Estos devanados son colocado en las caras polares en una ranura que hay para el efecto se los conecta en serie con el inducido y transporta una alta corriente. Por lo tanto su primordial propósito es contrarrestar el efecto de la </a:t>
            </a:r>
            <a:r>
              <a:rPr lang="es-MX" sz="2200" dirty="0" err="1" smtClean="0">
                <a:latin typeface="Baskerville Old Face" pitchFamily="18" charset="0"/>
              </a:rPr>
              <a:t>fmm</a:t>
            </a:r>
            <a:r>
              <a:rPr lang="es-MX" sz="2200" dirty="0" smtClean="0">
                <a:latin typeface="Baskerville Old Face" pitchFamily="18" charset="0"/>
              </a:rPr>
              <a:t> del inducido en las zonas que están fuera del interpolo y cuando están bien diseñado mantiene la densidad de flujo uniforme bajo todas condiciones de carga y sobrecarga.</a:t>
            </a:r>
            <a:endParaRPr lang="es-ES" sz="2200" dirty="0" smtClean="0">
              <a:latin typeface="Baskerville Old Face" pitchFamily="18" charset="0"/>
            </a:endParaRPr>
          </a:p>
        </p:txBody>
      </p:sp>
      <p:pic>
        <p:nvPicPr>
          <p:cNvPr id="11269" name="Picture 5" descr="escanear0010"/>
          <p:cNvPicPr>
            <a:picLocks noChangeAspect="1" noChangeArrowheads="1"/>
          </p:cNvPicPr>
          <p:nvPr/>
        </p:nvPicPr>
        <p:blipFill>
          <a:blip r:embed="rId2" cstate="print"/>
          <a:srcRect/>
          <a:stretch>
            <a:fillRect/>
          </a:stretch>
        </p:blipFill>
        <p:spPr bwMode="auto">
          <a:xfrm>
            <a:off x="5580063" y="1857364"/>
            <a:ext cx="2951162" cy="38576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68313" y="0"/>
            <a:ext cx="8229600" cy="1357298"/>
          </a:xfrm>
        </p:spPr>
        <p:txBody>
          <a:bodyPr/>
          <a:lstStyle/>
          <a:p>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NUCLEO DEL INDUCIDO</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 </a:t>
            </a:r>
          </a:p>
        </p:txBody>
      </p:sp>
      <p:sp>
        <p:nvSpPr>
          <p:cNvPr id="23555" name="Rectangle 3"/>
          <p:cNvSpPr>
            <a:spLocks noGrp="1"/>
          </p:cNvSpPr>
          <p:nvPr>
            <p:ph type="body" idx="1"/>
          </p:nvPr>
        </p:nvSpPr>
        <p:spPr>
          <a:xfrm>
            <a:off x="457200" y="1600200"/>
            <a:ext cx="4906963" cy="4525963"/>
          </a:xfrm>
        </p:spPr>
        <p:txBody>
          <a:bodyPr>
            <a:normAutofit/>
          </a:bodyPr>
          <a:lstStyle/>
          <a:p>
            <a:pPr algn="just">
              <a:lnSpc>
                <a:spcPct val="90000"/>
              </a:lnSpc>
            </a:pPr>
            <a:r>
              <a:rPr lang="es-ES" sz="2800" dirty="0" smtClean="0">
                <a:latin typeface="Baskerville Old Face" pitchFamily="18" charset="0"/>
              </a:rPr>
              <a:t>Que en este caso es también el rotor o parte giratoria de la máquina, sobre el que va bobinado un conductor de cobre, denominado arrollamiento de inducido. El núcleo del inducido es también de material magnético. </a:t>
            </a:r>
          </a:p>
        </p:txBody>
      </p:sp>
      <p:pic>
        <p:nvPicPr>
          <p:cNvPr id="23557" name="Picture 5"/>
          <p:cNvPicPr>
            <a:picLocks noChangeAspect="1" noChangeArrowheads="1"/>
          </p:cNvPicPr>
          <p:nvPr/>
        </p:nvPicPr>
        <p:blipFill>
          <a:blip r:embed="rId2"/>
          <a:srcRect/>
          <a:stretch>
            <a:fillRect/>
          </a:stretch>
        </p:blipFill>
        <p:spPr bwMode="auto">
          <a:xfrm rot="16200000">
            <a:off x="5822168" y="2250272"/>
            <a:ext cx="2786082" cy="342902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68313" y="0"/>
            <a:ext cx="8229600" cy="1143000"/>
          </a:xfrm>
        </p:spPr>
        <p:txBody>
          <a:bodyPr/>
          <a:lstStyle/>
          <a:p>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SISTEMAS DE ESCOBILLA</a:t>
            </a:r>
            <a:endPar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24579" name="Rectangle 3"/>
          <p:cNvSpPr>
            <a:spLocks noGrp="1"/>
          </p:cNvSpPr>
          <p:nvPr>
            <p:ph type="body" idx="1"/>
          </p:nvPr>
        </p:nvSpPr>
        <p:spPr>
          <a:xfrm>
            <a:off x="395288" y="1844675"/>
            <a:ext cx="5688012" cy="3455988"/>
          </a:xfrm>
        </p:spPr>
        <p:txBody>
          <a:bodyPr>
            <a:normAutofit/>
          </a:bodyPr>
          <a:lstStyle/>
          <a:p>
            <a:pPr algn="just">
              <a:lnSpc>
                <a:spcPct val="80000"/>
              </a:lnSpc>
            </a:pPr>
            <a:r>
              <a:rPr lang="es-MX" sz="2200" dirty="0" smtClean="0">
                <a:latin typeface="Baskerville Old Face" pitchFamily="18" charset="0"/>
              </a:rPr>
              <a:t>La corriente en el circuito del inducido es conducida “a” o “de” la máquina a través del sistema de escobillas, cuyos componentes son: el porta-escobilla, los carbones que posee un cable flexible y un cable aislado uno de cuyo terminal es llevado a la caja de conexiones, los carbones se deslizan sobre el conmutador o colector. Los carbones se requiere que exista baja resistencia de contacto.</a:t>
            </a:r>
          </a:p>
          <a:p>
            <a:pPr algn="just">
              <a:lnSpc>
                <a:spcPct val="80000"/>
              </a:lnSpc>
            </a:pPr>
            <a:r>
              <a:rPr lang="es-MX" sz="2200" dirty="0" smtClean="0">
                <a:latin typeface="Baskerville Old Face" pitchFamily="18" charset="0"/>
              </a:rPr>
              <a:t>Las carbones son mantenidos en posición de contacto con el conmutador por medio de un sistema que ejerce presión.</a:t>
            </a:r>
            <a:endParaRPr lang="es-ES" sz="2200" dirty="0" smtClean="0">
              <a:latin typeface="Baskerville Old Face" pitchFamily="18" charset="0"/>
            </a:endParaRPr>
          </a:p>
        </p:txBody>
      </p:sp>
      <p:pic>
        <p:nvPicPr>
          <p:cNvPr id="24580" name="Picture 4" descr="escanear0007"/>
          <p:cNvPicPr>
            <a:picLocks noChangeAspect="1" noChangeArrowheads="1"/>
          </p:cNvPicPr>
          <p:nvPr/>
        </p:nvPicPr>
        <p:blipFill>
          <a:blip r:embed="rId2" cstate="print"/>
          <a:srcRect/>
          <a:stretch>
            <a:fillRect/>
          </a:stretch>
        </p:blipFill>
        <p:spPr bwMode="auto">
          <a:xfrm>
            <a:off x="6143637" y="2133600"/>
            <a:ext cx="2786082" cy="30099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95288" y="0"/>
            <a:ext cx="8229600" cy="1143000"/>
          </a:xfrm>
        </p:spPr>
        <p:txBody>
          <a:bodyPr/>
          <a:lstStyle/>
          <a:p>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CONMUTADOR</a:t>
            </a:r>
            <a:endPar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25603" name="Rectangle 3"/>
          <p:cNvSpPr>
            <a:spLocks noGrp="1"/>
          </p:cNvSpPr>
          <p:nvPr>
            <p:ph type="body" idx="1"/>
          </p:nvPr>
        </p:nvSpPr>
        <p:spPr>
          <a:xfrm>
            <a:off x="468313" y="1628775"/>
            <a:ext cx="5194300" cy="4321175"/>
          </a:xfrm>
        </p:spPr>
        <p:txBody>
          <a:bodyPr>
            <a:noAutofit/>
          </a:bodyPr>
          <a:lstStyle/>
          <a:p>
            <a:pPr algn="just">
              <a:lnSpc>
                <a:spcPct val="80000"/>
              </a:lnSpc>
            </a:pPr>
            <a:r>
              <a:rPr lang="es-MX" sz="2200" dirty="0" smtClean="0">
                <a:latin typeface="Baskerville Old Face" pitchFamily="18" charset="0"/>
              </a:rPr>
              <a:t>El conmutador está constituido por delgas de cobre forjado o laminado duro, de sección trapezoidal, aisladas entre si por capas delgadas de mica, que se cortan a nivel de las delgas. Las delgas se mantienen unidas por medio de bridas, que comprimen las delgas cuando se aprietan los pernos de presión. Estas bridas se protegen contra los cortos circuitos entre delgas por medio de dos anillos o collares de mica</a:t>
            </a:r>
          </a:p>
          <a:p>
            <a:pPr algn="just">
              <a:lnSpc>
                <a:spcPct val="80000"/>
              </a:lnSpc>
            </a:pPr>
            <a:r>
              <a:rPr lang="es-ES" sz="2200" dirty="0" smtClean="0">
                <a:latin typeface="Baskerville Old Face" pitchFamily="18" charset="0"/>
              </a:rPr>
              <a:t>El conmutador mas el sistema de </a:t>
            </a:r>
            <a:r>
              <a:rPr lang="es-ES" sz="2200" dirty="0" err="1" smtClean="0">
                <a:latin typeface="Baskerville Old Face" pitchFamily="18" charset="0"/>
              </a:rPr>
              <a:t>portaescobillas</a:t>
            </a:r>
            <a:r>
              <a:rPr lang="es-ES" sz="2200" dirty="0" smtClean="0">
                <a:latin typeface="Baskerville Old Face" pitchFamily="18" charset="0"/>
              </a:rPr>
              <a:t> realizan el proceso de conmutación, esta formado por un conjunto de delgas de bronce aisladas entre si y del eje.</a:t>
            </a:r>
          </a:p>
        </p:txBody>
      </p:sp>
      <p:pic>
        <p:nvPicPr>
          <p:cNvPr id="25604" name="Picture 4" descr="escanear0008"/>
          <p:cNvPicPr>
            <a:picLocks noChangeAspect="1" noChangeArrowheads="1"/>
          </p:cNvPicPr>
          <p:nvPr/>
        </p:nvPicPr>
        <p:blipFill>
          <a:blip r:embed="rId2" cstate="print"/>
          <a:srcRect/>
          <a:stretch>
            <a:fillRect/>
          </a:stretch>
        </p:blipFill>
        <p:spPr bwMode="auto">
          <a:xfrm>
            <a:off x="5786447" y="1785926"/>
            <a:ext cx="3143271" cy="342902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468313" y="1341438"/>
            <a:ext cx="4546600" cy="5087958"/>
          </a:xfrm>
        </p:spPr>
        <p:txBody>
          <a:bodyPr/>
          <a:lstStyle/>
          <a:p>
            <a:pPr algn="just">
              <a:lnSpc>
                <a:spcPct val="80000"/>
              </a:lnSpc>
            </a:pPr>
            <a:r>
              <a:rPr lang="es-ES" sz="2800" dirty="0" smtClean="0">
                <a:latin typeface="Baskerville Old Face" pitchFamily="18" charset="0"/>
              </a:rPr>
              <a:t>Gracias a su juego de conexiones entre unos conductores estáticos, llamados escobillas, y las bobinas que lleva el rotor, los campos magnéticos que produce la armadura cambian a medida que ésta gira, para que el par de fuerzas que la mueve se mantenga siempre vivo. </a:t>
            </a:r>
          </a:p>
        </p:txBody>
      </p:sp>
      <p:pic>
        <p:nvPicPr>
          <p:cNvPr id="26629" name="Picture 5" descr="image003"/>
          <p:cNvPicPr>
            <a:picLocks noChangeAspect="1" noChangeArrowheads="1"/>
          </p:cNvPicPr>
          <p:nvPr/>
        </p:nvPicPr>
        <p:blipFill>
          <a:blip r:embed="rId2"/>
          <a:srcRect/>
          <a:stretch>
            <a:fillRect/>
          </a:stretch>
        </p:blipFill>
        <p:spPr bwMode="auto">
          <a:xfrm>
            <a:off x="5357818" y="1571613"/>
            <a:ext cx="2932107" cy="34956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DEVANADOS DEL INDUCIDO</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 </a:t>
            </a:r>
          </a:p>
        </p:txBody>
      </p:sp>
      <p:sp>
        <p:nvSpPr>
          <p:cNvPr id="27651" name="Rectangle 3"/>
          <p:cNvSpPr>
            <a:spLocks noGrp="1"/>
          </p:cNvSpPr>
          <p:nvPr>
            <p:ph type="body" idx="1"/>
          </p:nvPr>
        </p:nvSpPr>
        <p:spPr>
          <a:xfrm>
            <a:off x="457200" y="1600200"/>
            <a:ext cx="4402138" cy="4525963"/>
          </a:xfrm>
        </p:spPr>
        <p:txBody>
          <a:bodyPr/>
          <a:lstStyle/>
          <a:p>
            <a:pPr algn="just">
              <a:lnSpc>
                <a:spcPct val="80000"/>
              </a:lnSpc>
            </a:pPr>
            <a:r>
              <a:rPr lang="es-ES" sz="2400" dirty="0" smtClean="0"/>
              <a:t> </a:t>
            </a:r>
            <a:r>
              <a:rPr lang="es-ES" sz="2400" dirty="0" smtClean="0">
                <a:latin typeface="Baskerville Old Face" pitchFamily="18" charset="0"/>
              </a:rPr>
              <a:t>Los devanados del inducido mas utilizados pueden ser: imbricado u ondulados de una o dos capas. El paso de bobina es igual a un paso polar (180°Electricos), es decir son devanados de paso completo, poseen N vueltas y sus terminales son conectados a las delgas del colector o </a:t>
            </a:r>
            <a:r>
              <a:rPr lang="es-ES" sz="2400" dirty="0" err="1" smtClean="0">
                <a:latin typeface="Baskerville Old Face" pitchFamily="18" charset="0"/>
              </a:rPr>
              <a:t>commutador</a:t>
            </a:r>
            <a:r>
              <a:rPr lang="es-ES" sz="2400" dirty="0" smtClean="0">
                <a:latin typeface="Baskerville Old Face" pitchFamily="18" charset="0"/>
              </a:rPr>
              <a:t>, de acuerdo a su conexión con las delgas pueden ser: simples, </a:t>
            </a:r>
            <a:r>
              <a:rPr lang="es-ES" sz="2400" dirty="0" err="1" smtClean="0">
                <a:latin typeface="Baskerville Old Face" pitchFamily="18" charset="0"/>
              </a:rPr>
              <a:t>duplex</a:t>
            </a:r>
            <a:r>
              <a:rPr lang="es-ES" sz="2400" dirty="0" smtClean="0">
                <a:latin typeface="Baskerville Old Face" pitchFamily="18" charset="0"/>
              </a:rPr>
              <a:t>, triples, etc.</a:t>
            </a:r>
          </a:p>
        </p:txBody>
      </p:sp>
      <p:sp>
        <p:nvSpPr>
          <p:cNvPr id="27654" name="Rectangle 6"/>
          <p:cNvSpPr>
            <a:spLocks noChangeArrowheads="1"/>
          </p:cNvSpPr>
          <p:nvPr/>
        </p:nvSpPr>
        <p:spPr bwMode="auto">
          <a:xfrm>
            <a:off x="0" y="21764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7653" name="Object 5"/>
          <p:cNvGraphicFramePr>
            <a:graphicFrameLocks noChangeAspect="1"/>
          </p:cNvGraphicFramePr>
          <p:nvPr/>
        </p:nvGraphicFramePr>
        <p:xfrm>
          <a:off x="4857752" y="1785926"/>
          <a:ext cx="3929090" cy="3000396"/>
        </p:xfrm>
        <a:graphic>
          <a:graphicData uri="http://schemas.openxmlformats.org/presentationml/2006/ole">
            <p:oleObj spid="_x0000_s2050" r:id="rId3" imgW="3995928" imgH="2502408" progId="">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EJE Y RODAMIENTOS (COJINETES)</a:t>
            </a:r>
          </a:p>
        </p:txBody>
      </p:sp>
      <p:sp>
        <p:nvSpPr>
          <p:cNvPr id="28675" name="Rectangle 3"/>
          <p:cNvSpPr>
            <a:spLocks noGrp="1"/>
          </p:cNvSpPr>
          <p:nvPr>
            <p:ph type="body" idx="1"/>
          </p:nvPr>
        </p:nvSpPr>
        <p:spPr>
          <a:xfrm>
            <a:off x="457200" y="1600200"/>
            <a:ext cx="4762500" cy="4525963"/>
          </a:xfrm>
        </p:spPr>
        <p:txBody>
          <a:bodyPr/>
          <a:lstStyle/>
          <a:p>
            <a:pPr algn="just">
              <a:lnSpc>
                <a:spcPct val="80000"/>
              </a:lnSpc>
            </a:pPr>
            <a:r>
              <a:rPr lang="es-ES" sz="2800" dirty="0" smtClean="0">
                <a:latin typeface="Baskerville Old Face" pitchFamily="18" charset="0"/>
              </a:rPr>
              <a:t>Construido de acero inoxidable debe ser capaz de soporta el núcleo del inducido las bobinas el sistema de ventilación (ventilador o sistema de refrigeración) y los rodamientos </a:t>
            </a:r>
          </a:p>
          <a:p>
            <a:pPr>
              <a:lnSpc>
                <a:spcPct val="80000"/>
              </a:lnSpc>
            </a:pPr>
            <a:r>
              <a:rPr lang="es-ES" sz="2800" dirty="0" smtClean="0">
                <a:latin typeface="Baskerville Old Face" pitchFamily="18" charset="0"/>
              </a:rPr>
              <a:t>Los rodamientos son colocados en los extremos del eje y permiten girar libremente el rotor.</a:t>
            </a:r>
          </a:p>
        </p:txBody>
      </p:sp>
      <p:pic>
        <p:nvPicPr>
          <p:cNvPr id="28678" name="Picture 6"/>
          <p:cNvPicPr>
            <a:picLocks noChangeAspect="1" noChangeArrowheads="1"/>
          </p:cNvPicPr>
          <p:nvPr/>
        </p:nvPicPr>
        <p:blipFill>
          <a:blip r:embed="rId2"/>
          <a:srcRect/>
          <a:stretch>
            <a:fillRect/>
          </a:stretch>
        </p:blipFill>
        <p:spPr bwMode="auto">
          <a:xfrm>
            <a:off x="6011863" y="1928802"/>
            <a:ext cx="2774979" cy="36433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395288" y="0"/>
            <a:ext cx="8229600" cy="1143000"/>
          </a:xfrm>
        </p:spPr>
        <p:txBody>
          <a:bodyPr/>
          <a:lstStyle/>
          <a:p>
            <a:pPr eaLnBrk="1" hangingPunct="1"/>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INTRODUCCION</a:t>
            </a:r>
          </a:p>
        </p:txBody>
      </p:sp>
      <p:sp>
        <p:nvSpPr>
          <p:cNvPr id="3" name="2 Marcador de contenido"/>
          <p:cNvSpPr>
            <a:spLocks noGrp="1"/>
          </p:cNvSpPr>
          <p:nvPr>
            <p:ph idx="1"/>
          </p:nvPr>
        </p:nvSpPr>
        <p:spPr>
          <a:xfrm>
            <a:off x="250825" y="1196975"/>
            <a:ext cx="8496300" cy="5375297"/>
          </a:xfrm>
        </p:spPr>
        <p:txBody>
          <a:bodyPr>
            <a:normAutofit lnSpcReduction="10000"/>
          </a:bodyPr>
          <a:lstStyle/>
          <a:p>
            <a:pPr algn="just" eaLnBrk="1" hangingPunct="1">
              <a:lnSpc>
                <a:spcPct val="80000"/>
              </a:lnSpc>
              <a:buFont typeface="Arial" charset="0"/>
              <a:buNone/>
            </a:pPr>
            <a:r>
              <a:rPr lang="es-ES" sz="1800" dirty="0" smtClean="0"/>
              <a:t>	</a:t>
            </a:r>
            <a:r>
              <a:rPr lang="es-ES" sz="2200" dirty="0" smtClean="0">
                <a:latin typeface="Baskerville Old Face" pitchFamily="18" charset="0"/>
              </a:rPr>
              <a:t>Las máquinas de corriente continua (</a:t>
            </a:r>
            <a:r>
              <a:rPr lang="es-ES" sz="2200" dirty="0" err="1" smtClean="0">
                <a:latin typeface="Baskerville Old Face" pitchFamily="18" charset="0"/>
              </a:rPr>
              <a:t>cc</a:t>
            </a:r>
            <a:r>
              <a:rPr lang="es-ES" sz="2200" dirty="0" smtClean="0">
                <a:latin typeface="Baskerville Old Face" pitchFamily="18" charset="0"/>
              </a:rPr>
              <a:t>) se caracterizan por su versatilidad. Mediante diversas combinaciones de devanados en derivación (</a:t>
            </a:r>
            <a:r>
              <a:rPr lang="es-ES" sz="2200" dirty="0" err="1" smtClean="0">
                <a:latin typeface="Baskerville Old Face" pitchFamily="18" charset="0"/>
              </a:rPr>
              <a:t>shunt</a:t>
            </a:r>
            <a:r>
              <a:rPr lang="es-ES" sz="2200" dirty="0" smtClean="0">
                <a:latin typeface="Baskerville Old Face" pitchFamily="18" charset="0"/>
              </a:rPr>
              <a:t>), en serie y excitación separada de los campos, se puede hacer que exhiban una amplia variedad de curvas características volt-ampere y velocidad-torque, tanto para funcionamiento dinámico como para estado estacionario. </a:t>
            </a:r>
          </a:p>
          <a:p>
            <a:pPr algn="just" eaLnBrk="1" hangingPunct="1">
              <a:lnSpc>
                <a:spcPct val="80000"/>
              </a:lnSpc>
              <a:buFont typeface="Arial" charset="0"/>
              <a:buNone/>
            </a:pPr>
            <a:endParaRPr lang="es-ES" sz="2200" dirty="0" smtClean="0">
              <a:latin typeface="Baskerville Old Face" pitchFamily="18" charset="0"/>
            </a:endParaRPr>
          </a:p>
          <a:p>
            <a:pPr algn="just" eaLnBrk="1" hangingPunct="1">
              <a:lnSpc>
                <a:spcPct val="80000"/>
              </a:lnSpc>
              <a:buFont typeface="Arial" charset="0"/>
              <a:buNone/>
            </a:pPr>
            <a:r>
              <a:rPr lang="es-ES" sz="2200" dirty="0" smtClean="0">
                <a:latin typeface="Baskerville Old Face" pitchFamily="18" charset="0"/>
              </a:rPr>
              <a:t>	Debido a la facilidad con la que se pueden controlar, a menudo se usan sistemas de máquinas de </a:t>
            </a:r>
            <a:r>
              <a:rPr lang="es-ES" sz="2200" dirty="0" err="1" smtClean="0">
                <a:latin typeface="Baskerville Old Face" pitchFamily="18" charset="0"/>
              </a:rPr>
              <a:t>cc</a:t>
            </a:r>
            <a:r>
              <a:rPr lang="es-ES" sz="2200" dirty="0" smtClean="0">
                <a:latin typeface="Baskerville Old Face" pitchFamily="18" charset="0"/>
              </a:rPr>
              <a:t> en aplicaciones donde se necesita una amplia gama de velocidades de motor o de control de la potencia de éste. En los últimos años la tecnología de sistemas de control de estado sólido se ha desarrollado lo suficiente para controladores de corriente alterna (ca), y por lo tanto se comienzan a ver dichos sistemas en aplicaciones que antes se asociaban casi exclusivamente con las máquinas de </a:t>
            </a:r>
            <a:r>
              <a:rPr lang="es-ES" sz="2200" dirty="0" err="1" smtClean="0">
                <a:latin typeface="Baskerville Old Face" pitchFamily="18" charset="0"/>
              </a:rPr>
              <a:t>cc</a:t>
            </a:r>
            <a:r>
              <a:rPr lang="es-ES" sz="2200" dirty="0" smtClean="0">
                <a:latin typeface="Baskerville Old Face" pitchFamily="18" charset="0"/>
              </a:rPr>
              <a:t>. Sin embargo éstas continuarán aplicándose debido a su flexibilidad y a la sencillez relativa de sus lazos de control, en comparación con los de las máquinas de ca.</a:t>
            </a:r>
          </a:p>
          <a:p>
            <a:pPr algn="just" eaLnBrk="1" hangingPunct="1">
              <a:lnSpc>
                <a:spcPct val="80000"/>
              </a:lnSpc>
              <a:buFont typeface="Arial" charset="0"/>
              <a:buNone/>
            </a:pPr>
            <a:endParaRPr lang="es-ES" sz="2200" dirty="0" smtClean="0">
              <a:latin typeface="Baskerville Old Face" pitchFamily="18" charset="0"/>
            </a:endParaRPr>
          </a:p>
          <a:p>
            <a:pPr algn="just" eaLnBrk="1" hangingPunct="1">
              <a:lnSpc>
                <a:spcPct val="80000"/>
              </a:lnSpc>
              <a:buFont typeface="Arial" charset="0"/>
              <a:buNone/>
            </a:pPr>
            <a:r>
              <a:rPr lang="es-ES" sz="2200" dirty="0" smtClean="0">
                <a:latin typeface="Baskerville Old Face"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algn="l" eaLnBrk="1" hangingPunct="1"/>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PRINCIPIO DE FUNCIONAMIENTO </a:t>
            </a:r>
          </a:p>
        </p:txBody>
      </p:sp>
      <p:sp>
        <p:nvSpPr>
          <p:cNvPr id="3" name="2 Marcador de contenido"/>
          <p:cNvSpPr>
            <a:spLocks noGrp="1"/>
          </p:cNvSpPr>
          <p:nvPr>
            <p:ph idx="1"/>
          </p:nvPr>
        </p:nvSpPr>
        <p:spPr/>
        <p:txBody>
          <a:bodyPr>
            <a:normAutofit/>
          </a:bodyPr>
          <a:lstStyle/>
          <a:p>
            <a:pPr algn="just" eaLnBrk="1" hangingPunct="1">
              <a:lnSpc>
                <a:spcPct val="80000"/>
              </a:lnSpc>
            </a:pPr>
            <a:r>
              <a:rPr lang="es-ES" sz="2600" dirty="0" smtClean="0">
                <a:latin typeface="Baskerville Old Face" pitchFamily="18" charset="0"/>
              </a:rPr>
              <a:t>En las máquinas de corriente continua, el inductor (campo) produce el campo magnético necesario para que se produzcan corrientes inducidas. </a:t>
            </a:r>
          </a:p>
          <a:p>
            <a:pPr algn="just" eaLnBrk="1" hangingPunct="1">
              <a:lnSpc>
                <a:spcPct val="80000"/>
              </a:lnSpc>
            </a:pPr>
            <a:r>
              <a:rPr lang="es-ES" sz="2600" dirty="0" smtClean="0">
                <a:latin typeface="Baskerville Old Face" pitchFamily="18" charset="0"/>
              </a:rPr>
              <a:t>En el inducido se desarrollan las corrientes inducidas por medio campo magnético producido en el inductor. Finalmente, el colector es el órgano que recoge las corrientes producidas por el inducido, obteniéndose corriente continua; esto, en el caso de un generador. O, por el contrario, sirve para recoger la corriente de la línea de alimentación para que, por reacción sobre el campo magnético inductor se produzca un movimiento rotatorio, en el caso de un motor.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500034" y="214290"/>
            <a:ext cx="8229600" cy="1143000"/>
          </a:xfrm>
        </p:spPr>
        <p:txBody>
          <a:bodyPr/>
          <a:lstStyle/>
          <a:p>
            <a:pPr algn="l" eaLnBrk="1" hangingPunct="1"/>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ESTRUCTURA</a:t>
            </a:r>
          </a:p>
        </p:txBody>
      </p:sp>
      <p:sp>
        <p:nvSpPr>
          <p:cNvPr id="3" name="2 Marcador de contenido"/>
          <p:cNvSpPr>
            <a:spLocks noGrp="1"/>
          </p:cNvSpPr>
          <p:nvPr>
            <p:ph idx="1"/>
          </p:nvPr>
        </p:nvSpPr>
        <p:spPr>
          <a:xfrm>
            <a:off x="457200" y="1600200"/>
            <a:ext cx="4257675" cy="4400550"/>
          </a:xfrm>
        </p:spPr>
        <p:txBody>
          <a:bodyPr rtlCol="0">
            <a:normAutofit fontScale="62500" lnSpcReduction="20000"/>
          </a:bodyPr>
          <a:lstStyle/>
          <a:p>
            <a:pPr lvl="1" eaLnBrk="1" fontAlgn="auto" hangingPunct="1">
              <a:spcAft>
                <a:spcPts val="0"/>
              </a:spcAft>
              <a:buFont typeface="Arial" pitchFamily="34" charset="0"/>
              <a:buChar char="–"/>
              <a:defRPr/>
            </a:pPr>
            <a:r>
              <a:rPr lang="es-ES" dirty="0" smtClean="0"/>
              <a:t>Las partes esenciales de una Maquina CC son:</a:t>
            </a:r>
          </a:p>
          <a:p>
            <a:pPr marL="971550" lvl="1" indent="-514350" eaLnBrk="1" fontAlgn="auto" hangingPunct="1">
              <a:spcAft>
                <a:spcPts val="0"/>
              </a:spcAft>
              <a:buFont typeface="+mj-lt"/>
              <a:buAutoNum type="arabicPeriod"/>
              <a:defRPr/>
            </a:pPr>
            <a:r>
              <a:rPr lang="es-ES" dirty="0" smtClean="0"/>
              <a:t>Culata o carcasa</a:t>
            </a:r>
          </a:p>
          <a:p>
            <a:pPr marL="971550" lvl="1" indent="-514350" eaLnBrk="1" fontAlgn="auto" hangingPunct="1">
              <a:spcAft>
                <a:spcPts val="0"/>
              </a:spcAft>
              <a:buFont typeface="+mj-lt"/>
              <a:buAutoNum type="arabicPeriod"/>
              <a:defRPr/>
            </a:pPr>
            <a:r>
              <a:rPr lang="es-ES" dirty="0" smtClean="0"/>
              <a:t>Núcleo polar de un polo inductor</a:t>
            </a:r>
          </a:p>
          <a:p>
            <a:pPr marL="971550" lvl="1" indent="-514350" eaLnBrk="1" fontAlgn="auto" hangingPunct="1">
              <a:spcAft>
                <a:spcPts val="0"/>
              </a:spcAft>
              <a:buFont typeface="+mj-lt"/>
              <a:buAutoNum type="arabicPeriod"/>
              <a:defRPr/>
            </a:pPr>
            <a:r>
              <a:rPr lang="es-ES" dirty="0" smtClean="0"/>
              <a:t>Pieza polar de un polo inductor</a:t>
            </a:r>
          </a:p>
          <a:p>
            <a:pPr marL="971550" lvl="1" indent="-514350" eaLnBrk="1" fontAlgn="auto" hangingPunct="1">
              <a:spcAft>
                <a:spcPts val="0"/>
              </a:spcAft>
              <a:buFont typeface="+mj-lt"/>
              <a:buAutoNum type="arabicPeriod"/>
              <a:defRPr/>
            </a:pPr>
            <a:r>
              <a:rPr lang="es-ES" dirty="0" smtClean="0"/>
              <a:t>Núcleo polar de un polo de conmutación</a:t>
            </a:r>
          </a:p>
          <a:p>
            <a:pPr marL="971550" lvl="1" indent="-514350" eaLnBrk="1" fontAlgn="auto" hangingPunct="1">
              <a:spcAft>
                <a:spcPts val="0"/>
              </a:spcAft>
              <a:buFont typeface="+mj-lt"/>
              <a:buAutoNum type="arabicPeriod"/>
              <a:defRPr/>
            </a:pPr>
            <a:r>
              <a:rPr lang="es-ES" dirty="0" smtClean="0"/>
              <a:t>Pieza polar de un polo de conmutación</a:t>
            </a:r>
          </a:p>
          <a:p>
            <a:pPr marL="971550" lvl="1" indent="-514350" eaLnBrk="1" fontAlgn="auto" hangingPunct="1">
              <a:spcAft>
                <a:spcPts val="0"/>
              </a:spcAft>
              <a:buFont typeface="+mj-lt"/>
              <a:buAutoNum type="arabicPeriod"/>
              <a:defRPr/>
            </a:pPr>
            <a:r>
              <a:rPr lang="es-ES" dirty="0" smtClean="0"/>
              <a:t>Inducido</a:t>
            </a:r>
          </a:p>
          <a:p>
            <a:pPr marL="971550" lvl="1" indent="-514350" eaLnBrk="1" fontAlgn="auto" hangingPunct="1">
              <a:spcAft>
                <a:spcPts val="0"/>
              </a:spcAft>
              <a:buFont typeface="+mj-lt"/>
              <a:buAutoNum type="arabicPeriod"/>
              <a:defRPr/>
            </a:pPr>
            <a:r>
              <a:rPr lang="es-ES" dirty="0" smtClean="0"/>
              <a:t>Devanado del inducido</a:t>
            </a:r>
          </a:p>
          <a:p>
            <a:pPr marL="971550" lvl="1" indent="-514350" eaLnBrk="1" fontAlgn="auto" hangingPunct="1">
              <a:spcAft>
                <a:spcPts val="0"/>
              </a:spcAft>
              <a:buFont typeface="+mj-lt"/>
              <a:buAutoNum type="arabicPeriod"/>
              <a:defRPr/>
            </a:pPr>
            <a:r>
              <a:rPr lang="es-ES" dirty="0" smtClean="0"/>
              <a:t>Devanado de excitación</a:t>
            </a:r>
          </a:p>
          <a:p>
            <a:pPr marL="971550" lvl="1" indent="-514350" eaLnBrk="1" fontAlgn="auto" hangingPunct="1">
              <a:spcAft>
                <a:spcPts val="0"/>
              </a:spcAft>
              <a:buFont typeface="+mj-lt"/>
              <a:buAutoNum type="arabicPeriod"/>
              <a:defRPr/>
            </a:pPr>
            <a:r>
              <a:rPr lang="es-ES" dirty="0" smtClean="0"/>
              <a:t>Devanado de conmutación</a:t>
            </a:r>
          </a:p>
          <a:p>
            <a:pPr marL="971550" lvl="1" indent="-514350" eaLnBrk="1" fontAlgn="auto" hangingPunct="1">
              <a:spcAft>
                <a:spcPts val="0"/>
              </a:spcAft>
              <a:buFont typeface="+mj-lt"/>
              <a:buAutoNum type="arabicPeriod"/>
              <a:defRPr/>
            </a:pPr>
            <a:r>
              <a:rPr lang="es-ES" dirty="0" smtClean="0"/>
              <a:t>Colector</a:t>
            </a:r>
          </a:p>
          <a:p>
            <a:pPr marL="971550" lvl="1" indent="-514350" eaLnBrk="1" fontAlgn="auto" hangingPunct="1">
              <a:spcAft>
                <a:spcPts val="0"/>
              </a:spcAft>
              <a:buFont typeface="+mj-lt"/>
              <a:buAutoNum type="arabicPeriod"/>
              <a:defRPr/>
            </a:pPr>
            <a:r>
              <a:rPr lang="es-ES" dirty="0" smtClean="0"/>
              <a:t>Escobilla positiva</a:t>
            </a:r>
          </a:p>
          <a:p>
            <a:pPr marL="971550" lvl="1" indent="-514350" eaLnBrk="1" fontAlgn="auto" hangingPunct="1">
              <a:spcAft>
                <a:spcPts val="0"/>
              </a:spcAft>
              <a:buFont typeface="+mj-lt"/>
              <a:buAutoNum type="arabicPeriod"/>
              <a:defRPr/>
            </a:pPr>
            <a:r>
              <a:rPr lang="es-ES" dirty="0" smtClean="0"/>
              <a:t>Escobilla negativa</a:t>
            </a:r>
          </a:p>
        </p:txBody>
      </p:sp>
      <p:pic>
        <p:nvPicPr>
          <p:cNvPr id="6149"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4714876" y="1500174"/>
            <a:ext cx="4214842" cy="421484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39750" y="188913"/>
            <a:ext cx="8229600" cy="1143000"/>
          </a:xfrm>
        </p:spPr>
        <p:txBody>
          <a:bodyPr/>
          <a:lstStyle/>
          <a:p>
            <a:pPr algn="l" eaLnBrk="1" hangingPunct="1"/>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CULATA o CARCASA</a:t>
            </a:r>
          </a:p>
        </p:txBody>
      </p:sp>
      <p:sp>
        <p:nvSpPr>
          <p:cNvPr id="3" name="2 Marcador de contenido"/>
          <p:cNvSpPr>
            <a:spLocks noGrp="1"/>
          </p:cNvSpPr>
          <p:nvPr>
            <p:ph idx="1"/>
          </p:nvPr>
        </p:nvSpPr>
        <p:spPr>
          <a:xfrm>
            <a:off x="755650" y="1412875"/>
            <a:ext cx="4114800" cy="4824413"/>
          </a:xfrm>
        </p:spPr>
        <p:txBody>
          <a:bodyPr>
            <a:normAutofit/>
          </a:bodyPr>
          <a:lstStyle/>
          <a:p>
            <a:pPr algn="just" eaLnBrk="1" hangingPunct="1">
              <a:lnSpc>
                <a:spcPct val="80000"/>
              </a:lnSpc>
            </a:pPr>
            <a:r>
              <a:rPr lang="es-MX" sz="2400" dirty="0" smtClean="0">
                <a:latin typeface="Baskerville Old Face" pitchFamily="18" charset="0"/>
              </a:rPr>
              <a:t>La carcasa sirve como una ruta da retorno al flujo magnético que pasa de los polos al inducido y también sirve de soporte mecánico de los polos principales y auxiliares. Esta constituido de material magnético por lo general acero. Debido que necesita servir como ruta de retorno y soporta se necesita más material del que su utilización si solo sirviera de soporte a los polos.</a:t>
            </a:r>
            <a:endParaRPr lang="es-ES" sz="2400" dirty="0" smtClean="0">
              <a:latin typeface="Baskerville Old Face" pitchFamily="18" charset="0"/>
            </a:endParaRPr>
          </a:p>
        </p:txBody>
      </p:sp>
      <p:pic>
        <p:nvPicPr>
          <p:cNvPr id="7175" name="Picture 7"/>
          <p:cNvPicPr>
            <a:picLocks noChangeAspect="1" noChangeArrowheads="1"/>
          </p:cNvPicPr>
          <p:nvPr/>
        </p:nvPicPr>
        <p:blipFill>
          <a:blip r:embed="rId2"/>
          <a:srcRect/>
          <a:stretch>
            <a:fillRect/>
          </a:stretch>
        </p:blipFill>
        <p:spPr bwMode="auto">
          <a:xfrm>
            <a:off x="5364163" y="1571612"/>
            <a:ext cx="3422679" cy="385765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714355"/>
            <a:ext cx="8229600" cy="642943"/>
          </a:xfrm>
        </p:spPr>
        <p:txBody>
          <a:bodyPr>
            <a:noAutofit/>
          </a:bodyPr>
          <a:lstStyle/>
          <a:p>
            <a:pPr marL="342900" indent="-342900" algn="l" eaLnBrk="1" hangingPunct="1">
              <a:defRPr/>
            </a:pP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Núcleo polar de un polo inductor </a:t>
            </a:r>
            <a:r>
              <a:rPr lang="es-ES" dirty="0" smtClean="0">
                <a:solidFill>
                  <a:srgbClr val="000000"/>
                </a:solidFill>
                <a:latin typeface="Baskerville Old Face" pitchFamily="18" charset="0"/>
              </a:rPr>
              <a:t/>
            </a:r>
            <a:br>
              <a:rPr lang="es-ES" dirty="0" smtClean="0">
                <a:solidFill>
                  <a:srgbClr val="000000"/>
                </a:solidFill>
                <a:latin typeface="Baskerville Old Face" pitchFamily="18" charset="0"/>
              </a:rPr>
            </a:br>
            <a:endParaRPr lang="es-ES" dirty="0" smtClean="0">
              <a:solidFill>
                <a:srgbClr val="000000"/>
              </a:solidFill>
              <a:latin typeface="Baskerville Old Face" pitchFamily="18" charset="0"/>
            </a:endParaRPr>
          </a:p>
        </p:txBody>
      </p:sp>
      <p:sp>
        <p:nvSpPr>
          <p:cNvPr id="8195" name="2 Marcador de contenido"/>
          <p:cNvSpPr>
            <a:spLocks noGrp="1"/>
          </p:cNvSpPr>
          <p:nvPr>
            <p:ph idx="1"/>
          </p:nvPr>
        </p:nvSpPr>
        <p:spPr>
          <a:xfrm>
            <a:off x="428625" y="1285875"/>
            <a:ext cx="4786313" cy="4448175"/>
          </a:xfrm>
        </p:spPr>
        <p:txBody>
          <a:bodyPr>
            <a:noAutofit/>
          </a:bodyPr>
          <a:lstStyle/>
          <a:p>
            <a:pPr eaLnBrk="1" hangingPunct="1"/>
            <a:r>
              <a:rPr lang="es-MX" sz="2000" dirty="0" smtClean="0">
                <a:latin typeface="Baskerville Old Face" pitchFamily="18" charset="0"/>
              </a:rPr>
              <a:t>Los polos principales están constituidos por sus núcleos y devanados.</a:t>
            </a:r>
          </a:p>
          <a:p>
            <a:pPr eaLnBrk="1" hangingPunct="1"/>
            <a:r>
              <a:rPr lang="es-MX" sz="2000" dirty="0" smtClean="0">
                <a:latin typeface="Baskerville Old Face" pitchFamily="18" charset="0"/>
              </a:rPr>
              <a:t>El polo consiste en dos partes:</a:t>
            </a:r>
            <a:endParaRPr lang="es-ES" sz="2000" dirty="0" smtClean="0">
              <a:latin typeface="Baskerville Old Face" pitchFamily="18" charset="0"/>
            </a:endParaRPr>
          </a:p>
          <a:p>
            <a:pPr eaLnBrk="1" hangingPunct="1">
              <a:buFont typeface="Arial" charset="0"/>
              <a:buNone/>
            </a:pPr>
            <a:r>
              <a:rPr lang="es-MX" sz="2000" dirty="0" smtClean="0">
                <a:latin typeface="Baskerville Old Face" pitchFamily="18" charset="0"/>
              </a:rPr>
              <a:t>		- El núcleo (cuerpo) polar</a:t>
            </a:r>
          </a:p>
          <a:p>
            <a:pPr eaLnBrk="1" hangingPunct="1">
              <a:buFont typeface="Arial" charset="0"/>
              <a:buNone/>
            </a:pPr>
            <a:r>
              <a:rPr lang="es-MX" sz="2000" dirty="0" smtClean="0">
                <a:latin typeface="Baskerville Old Face" pitchFamily="18" charset="0"/>
              </a:rPr>
              <a:t>		- El pie (zapata) polar</a:t>
            </a:r>
          </a:p>
          <a:p>
            <a:pPr algn="just" eaLnBrk="1" hangingPunct="1">
              <a:buFont typeface="Arial" charset="0"/>
              <a:buNone/>
            </a:pPr>
            <a:r>
              <a:rPr lang="es-MX" sz="2000" dirty="0" smtClean="0">
                <a:latin typeface="Baskerville Old Face" pitchFamily="18" charset="0"/>
              </a:rPr>
              <a:t>	La forma del pie polar permite que el flujo se disperse y cubra una área más ancha, además que sirve de soporte mecánico a los devanados de campo. La pequeña sección del núcleo reduce la cantidad de cobre requerido por las bobinas de campo. La extremidades del pie polar se denominan extremidad adelante o extremidad atrasada de acuerdo a la dirección de rotación del inducido.</a:t>
            </a:r>
            <a:endParaRPr lang="es-ES" sz="2000" dirty="0" smtClean="0">
              <a:latin typeface="Baskerville Old Face" pitchFamily="18" charset="0"/>
            </a:endParaRPr>
          </a:p>
        </p:txBody>
      </p:sp>
      <p:pic>
        <p:nvPicPr>
          <p:cNvPr id="8196" name="Picture 5" descr="escanear0005"/>
          <p:cNvPicPr>
            <a:picLocks noChangeAspect="1" noChangeArrowheads="1"/>
          </p:cNvPicPr>
          <p:nvPr/>
        </p:nvPicPr>
        <p:blipFill>
          <a:blip r:embed="rId2"/>
          <a:srcRect/>
          <a:stretch>
            <a:fillRect/>
          </a:stretch>
        </p:blipFill>
        <p:spPr bwMode="auto">
          <a:xfrm>
            <a:off x="5857875" y="1785926"/>
            <a:ext cx="2928967" cy="35004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68313" y="188913"/>
            <a:ext cx="8229600" cy="1143000"/>
          </a:xfrm>
        </p:spPr>
        <p:txBody>
          <a:bodyPr/>
          <a:lstStyle/>
          <a:p>
            <a:pPr eaLnBrk="1" hangingPunct="1"/>
            <a:r>
              <a:rPr lang="es-EC"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DEVANADOS DE LOS POLOS PRINCIPALES</a:t>
            </a:r>
            <a:endParaRPr lang="es-E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9219" name="2 Marcador de contenido"/>
          <p:cNvSpPr>
            <a:spLocks noGrp="1"/>
          </p:cNvSpPr>
          <p:nvPr>
            <p:ph idx="1"/>
          </p:nvPr>
        </p:nvSpPr>
        <p:spPr>
          <a:xfrm>
            <a:off x="611188" y="1196975"/>
            <a:ext cx="5043487" cy="5184775"/>
          </a:xfrm>
        </p:spPr>
        <p:txBody>
          <a:bodyPr>
            <a:noAutofit/>
          </a:bodyPr>
          <a:lstStyle/>
          <a:p>
            <a:pPr algn="just" eaLnBrk="1" hangingPunct="1"/>
            <a:r>
              <a:rPr lang="es-ES" sz="2100" dirty="0" smtClean="0">
                <a:latin typeface="Baskerville Old Face" pitchFamily="18" charset="0"/>
              </a:rPr>
              <a:t>Las bobinas se pueden conectar para ser alimentada por una fuente independiente o se puede conectar para ser </a:t>
            </a:r>
            <a:r>
              <a:rPr lang="es-ES" sz="2100" dirty="0" err="1" smtClean="0">
                <a:latin typeface="Baskerville Old Face" pitchFamily="18" charset="0"/>
              </a:rPr>
              <a:t>autoexcitada</a:t>
            </a:r>
            <a:r>
              <a:rPr lang="es-ES" sz="2100" dirty="0" smtClean="0">
                <a:latin typeface="Baskerville Old Face" pitchFamily="18" charset="0"/>
              </a:rPr>
              <a:t> y sus  configuraciones puede ser para que funcionen como maquinas: serie, derivación, o compuesta (serie-derivación). </a:t>
            </a:r>
          </a:p>
          <a:p>
            <a:pPr algn="just" eaLnBrk="1" hangingPunct="1"/>
            <a:r>
              <a:rPr lang="es-ES" sz="2100" dirty="0" smtClean="0">
                <a:latin typeface="Baskerville Old Face" pitchFamily="18" charset="0"/>
              </a:rPr>
              <a:t>Serie.- Conectadas en serie con el inducido, la corriente es alta, el área del conductor es grande y tiene pocas vueltas, con la finalidad de tener una resistencia baja.</a:t>
            </a:r>
          </a:p>
          <a:p>
            <a:pPr algn="just" eaLnBrk="1" hangingPunct="1"/>
            <a:r>
              <a:rPr lang="es-ES" sz="2100" dirty="0" smtClean="0">
                <a:latin typeface="Baskerville Old Face" pitchFamily="18" charset="0"/>
              </a:rPr>
              <a:t>Derivación.- Funciona en paralelo con el inducido, la corriente es baja, el  área de los conductores es  pequeña y tiene un gran número de vueltas y una resistencia alta.</a:t>
            </a:r>
          </a:p>
        </p:txBody>
      </p:sp>
      <p:pic>
        <p:nvPicPr>
          <p:cNvPr id="9220" name="Picture 2" descr="escanear0006"/>
          <p:cNvPicPr>
            <a:picLocks noChangeAspect="1" noChangeArrowheads="1"/>
          </p:cNvPicPr>
          <p:nvPr/>
        </p:nvPicPr>
        <p:blipFill>
          <a:blip r:embed="rId2"/>
          <a:srcRect/>
          <a:stretch>
            <a:fillRect/>
          </a:stretch>
        </p:blipFill>
        <p:spPr bwMode="auto">
          <a:xfrm>
            <a:off x="5867400" y="1785926"/>
            <a:ext cx="2990880" cy="350046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Marcador de contenido"/>
          <p:cNvSpPr>
            <a:spLocks noGrp="1"/>
          </p:cNvSpPr>
          <p:nvPr>
            <p:ph idx="1"/>
          </p:nvPr>
        </p:nvSpPr>
        <p:spPr>
          <a:xfrm>
            <a:off x="500063" y="500063"/>
            <a:ext cx="5786437" cy="4224337"/>
          </a:xfrm>
        </p:spPr>
        <p:txBody>
          <a:bodyPr/>
          <a:lstStyle/>
          <a:p>
            <a:pPr eaLnBrk="1" hangingPunct="1"/>
            <a:r>
              <a:rPr lang="es-EC"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Ecuación para la bobina</a:t>
            </a:r>
          </a:p>
          <a:p>
            <a:pPr algn="just" eaLnBrk="1" hangingPunct="1">
              <a:buFont typeface="Arial" charset="0"/>
              <a:buNone/>
            </a:pPr>
            <a:r>
              <a:rPr lang="es-EC" sz="2200" dirty="0" smtClean="0">
                <a:latin typeface="Baskerville Old Face" pitchFamily="18" charset="0"/>
              </a:rPr>
              <a:t>	</a:t>
            </a:r>
            <a:r>
              <a:rPr lang="es-ES" sz="2200" dirty="0" err="1" smtClean="0">
                <a:latin typeface="Baskerville Old Face" pitchFamily="18" charset="0"/>
              </a:rPr>
              <a:t>Ec</a:t>
            </a:r>
            <a:r>
              <a:rPr lang="es-ES" sz="2200" dirty="0" smtClean="0">
                <a:latin typeface="Baskerville Old Face" pitchFamily="18" charset="0"/>
              </a:rPr>
              <a:t>     voltios por bobinado de campo</a:t>
            </a:r>
          </a:p>
          <a:p>
            <a:pPr algn="just" eaLnBrk="1" hangingPunct="1">
              <a:buFont typeface="Arial" charset="0"/>
              <a:buNone/>
            </a:pPr>
            <a:r>
              <a:rPr lang="es-ES" sz="2200" dirty="0" smtClean="0">
                <a:latin typeface="Baskerville Old Face" pitchFamily="18" charset="0"/>
              </a:rPr>
              <a:t>	</a:t>
            </a:r>
            <a:r>
              <a:rPr lang="es-ES" sz="2200" dirty="0" err="1" smtClean="0">
                <a:latin typeface="Baskerville Old Face" pitchFamily="18" charset="0"/>
              </a:rPr>
              <a:t>If</a:t>
            </a:r>
            <a:r>
              <a:rPr lang="es-ES" sz="2200" dirty="0" smtClean="0">
                <a:latin typeface="Baskerville Old Face" pitchFamily="18" charset="0"/>
              </a:rPr>
              <a:t>       corriente del devanado derivación</a:t>
            </a:r>
          </a:p>
          <a:p>
            <a:pPr algn="just" eaLnBrk="1" hangingPunct="1">
              <a:buFont typeface="Arial" charset="0"/>
              <a:buNone/>
            </a:pPr>
            <a:r>
              <a:rPr lang="es-ES" sz="2200" dirty="0" smtClean="0">
                <a:latin typeface="Baskerville Old Face" pitchFamily="18" charset="0"/>
              </a:rPr>
              <a:t>	Rf      resistencia por bobinado de campo</a:t>
            </a:r>
          </a:p>
          <a:p>
            <a:pPr algn="just" eaLnBrk="1" hangingPunct="1">
              <a:buFont typeface="Arial" charset="0"/>
              <a:buNone/>
            </a:pPr>
            <a:r>
              <a:rPr lang="es-ES" sz="2200" dirty="0" smtClean="0">
                <a:latin typeface="Baskerville Old Face" pitchFamily="18" charset="0"/>
              </a:rPr>
              <a:t>	  </a:t>
            </a:r>
            <a:r>
              <a:rPr lang="el-GR" sz="2200" dirty="0" smtClean="0"/>
              <a:t>ρ</a:t>
            </a:r>
            <a:r>
              <a:rPr lang="es-ES" sz="2200" dirty="0" smtClean="0">
                <a:latin typeface="Baskerville Old Face" pitchFamily="18" charset="0"/>
              </a:rPr>
              <a:t>    resistividad del material Cu</a:t>
            </a:r>
          </a:p>
          <a:p>
            <a:pPr algn="just" eaLnBrk="1" hangingPunct="1">
              <a:buFont typeface="Arial" charset="0"/>
              <a:buNone/>
            </a:pPr>
            <a:r>
              <a:rPr lang="es-ES" sz="2200" dirty="0" smtClean="0">
                <a:latin typeface="Baskerville Old Face" pitchFamily="18" charset="0"/>
              </a:rPr>
              <a:t>	</a:t>
            </a:r>
            <a:r>
              <a:rPr lang="es-ES" sz="2200" dirty="0" err="1" smtClean="0">
                <a:latin typeface="Baskerville Old Face" pitchFamily="18" charset="0"/>
              </a:rPr>
              <a:t>lc</a:t>
            </a:r>
            <a:r>
              <a:rPr lang="es-ES" sz="2200" dirty="0" smtClean="0">
                <a:latin typeface="Baskerville Old Face" pitchFamily="18" charset="0"/>
              </a:rPr>
              <a:t>       longitud del alambre de cada bobina</a:t>
            </a:r>
          </a:p>
          <a:p>
            <a:pPr algn="just" eaLnBrk="1" hangingPunct="1">
              <a:buFont typeface="Arial" charset="0"/>
              <a:buNone/>
            </a:pPr>
            <a:r>
              <a:rPr lang="es-ES" sz="2200" dirty="0" smtClean="0">
                <a:latin typeface="Baskerville Old Face" pitchFamily="18" charset="0"/>
              </a:rPr>
              <a:t>	Cm    área del conductor en circular mil</a:t>
            </a:r>
          </a:p>
          <a:p>
            <a:pPr algn="just" eaLnBrk="1" hangingPunct="1">
              <a:buFont typeface="Arial" charset="0"/>
              <a:buNone/>
            </a:pPr>
            <a:r>
              <a:rPr lang="es-ES" sz="2200" dirty="0" smtClean="0">
                <a:latin typeface="Baskerville Old Face" pitchFamily="18" charset="0"/>
              </a:rPr>
              <a:t>	</a:t>
            </a:r>
            <a:r>
              <a:rPr lang="es-ES" sz="2200" dirty="0" err="1" smtClean="0">
                <a:latin typeface="Baskerville Old Face" pitchFamily="18" charset="0"/>
              </a:rPr>
              <a:t>Nc</a:t>
            </a:r>
            <a:r>
              <a:rPr lang="es-ES" sz="2200" dirty="0" smtClean="0">
                <a:latin typeface="Baskerville Old Face" pitchFamily="18" charset="0"/>
              </a:rPr>
              <a:t>     # de vueltas por bobina</a:t>
            </a:r>
          </a:p>
          <a:p>
            <a:pPr algn="just" eaLnBrk="1" hangingPunct="1">
              <a:buFont typeface="Arial" charset="0"/>
              <a:buNone/>
            </a:pPr>
            <a:r>
              <a:rPr lang="es-ES" sz="2200" dirty="0" smtClean="0">
                <a:latin typeface="Baskerville Old Face" pitchFamily="18" charset="0"/>
              </a:rPr>
              <a:t>	MLT  longitud media de cada bobina </a:t>
            </a:r>
          </a:p>
          <a:p>
            <a:pPr algn="just" eaLnBrk="1" hangingPunct="1">
              <a:buFont typeface="Arial" charset="0"/>
              <a:buNone/>
            </a:pPr>
            <a:r>
              <a:rPr lang="es-ES" sz="2200" dirty="0" smtClean="0">
                <a:latin typeface="Baskerville Old Face" pitchFamily="18" charset="0"/>
              </a:rPr>
              <a:t>	</a:t>
            </a:r>
            <a:r>
              <a:rPr lang="es-ES" sz="2200" dirty="0" err="1" smtClean="0">
                <a:latin typeface="Baskerville Old Face" pitchFamily="18" charset="0"/>
              </a:rPr>
              <a:t>NcIf</a:t>
            </a:r>
            <a:r>
              <a:rPr lang="es-ES" sz="2200" dirty="0" smtClean="0">
                <a:latin typeface="Baskerville Old Face" pitchFamily="18" charset="0"/>
              </a:rPr>
              <a:t>   </a:t>
            </a:r>
            <a:r>
              <a:rPr lang="es-ES" sz="2200" dirty="0" err="1" smtClean="0">
                <a:latin typeface="Baskerville Old Face" pitchFamily="18" charset="0"/>
              </a:rPr>
              <a:t>amp</a:t>
            </a:r>
            <a:r>
              <a:rPr lang="es-ES" sz="2200" dirty="0" smtClean="0">
                <a:latin typeface="Baskerville Old Face" pitchFamily="18" charset="0"/>
              </a:rPr>
              <a:t>-vueltas por bobina</a:t>
            </a:r>
          </a:p>
          <a:p>
            <a:pPr eaLnBrk="1" hangingPunct="1">
              <a:buFont typeface="Arial" charset="0"/>
              <a:buNone/>
            </a:pPr>
            <a:endParaRPr lang="es-ES" sz="2200" dirty="0" smtClean="0">
              <a:latin typeface="Baskerville Old Face" pitchFamily="18" charset="0"/>
            </a:endParaRPr>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1"/>
          <p:cNvGraphicFramePr>
            <a:graphicFrameLocks noChangeAspect="1"/>
          </p:cNvGraphicFramePr>
          <p:nvPr/>
        </p:nvGraphicFramePr>
        <p:xfrm>
          <a:off x="2786050" y="4786322"/>
          <a:ext cx="3143250" cy="1219200"/>
        </p:xfrm>
        <a:graphic>
          <a:graphicData uri="http://schemas.openxmlformats.org/presentationml/2006/ole">
            <p:oleObj spid="_x0000_s1026" name="Equation" r:id="rId3" imgW="2260600" imgH="8763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28625" y="571500"/>
            <a:ext cx="8229600" cy="1143000"/>
          </a:xfrm>
        </p:spPr>
        <p:txBody>
          <a:bodyPr>
            <a:normAutofit fontScale="90000"/>
          </a:bodyPr>
          <a:lstStyle/>
          <a:p>
            <a:pPr eaLnBrk="1" hangingPunct="1"/>
            <a:r>
              <a:rPr lang="es-MX"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POLOS AUXILIARES O INTERPOLOS  Y SUS DEVANADOS</a:t>
            </a: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t/>
            </a:r>
            <a:b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rPr>
            </a:br>
            <a:endPar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skerville Old Face" pitchFamily="18" charset="0"/>
            </a:endParaRPr>
          </a:p>
        </p:txBody>
      </p:sp>
      <p:sp>
        <p:nvSpPr>
          <p:cNvPr id="10243" name="2 Marcador de contenido"/>
          <p:cNvSpPr>
            <a:spLocks noGrp="1"/>
          </p:cNvSpPr>
          <p:nvPr>
            <p:ph idx="1"/>
          </p:nvPr>
        </p:nvSpPr>
        <p:spPr>
          <a:xfrm>
            <a:off x="395288" y="1773238"/>
            <a:ext cx="4972050" cy="4176712"/>
          </a:xfrm>
        </p:spPr>
        <p:txBody>
          <a:bodyPr>
            <a:normAutofit/>
          </a:bodyPr>
          <a:lstStyle/>
          <a:p>
            <a:pPr algn="just" eaLnBrk="1" hangingPunct="1"/>
            <a:r>
              <a:rPr lang="es-MX" sz="2200" dirty="0" smtClean="0">
                <a:latin typeface="Baskerville Old Face" pitchFamily="18" charset="0"/>
              </a:rPr>
              <a:t>Se los llama también polos de conmutación y su función de los </a:t>
            </a:r>
            <a:r>
              <a:rPr lang="es-MX" sz="2200" dirty="0" err="1" smtClean="0">
                <a:latin typeface="Baskerville Old Face" pitchFamily="18" charset="0"/>
              </a:rPr>
              <a:t>interpolos</a:t>
            </a:r>
            <a:r>
              <a:rPr lang="es-MX" sz="2200" dirty="0" smtClean="0">
                <a:latin typeface="Baskerville Old Face" pitchFamily="18" charset="0"/>
              </a:rPr>
              <a:t> es proveer una componente de campo magnético al inducido en un área limitada entre los polos principales de tal manera que las chispas en los carbones es virtualmente eliminado bajo condiciones normales y algunas veces condiciones anormales. En máquinas grandes el número de interpolo es igual al de los polos principales en máquinas pequeña la mitad.</a:t>
            </a:r>
            <a:endParaRPr lang="es-ES" sz="2200" dirty="0" smtClean="0">
              <a:latin typeface="Baskerville Old Face" pitchFamily="18" charset="0"/>
            </a:endParaRPr>
          </a:p>
          <a:p>
            <a:pPr eaLnBrk="1" hangingPunct="1"/>
            <a:endParaRPr lang="es-ES" sz="2200" dirty="0" smtClean="0">
              <a:latin typeface="Baskerville Old Face" pitchFamily="18" charset="0"/>
            </a:endParaRPr>
          </a:p>
        </p:txBody>
      </p:sp>
      <p:pic>
        <p:nvPicPr>
          <p:cNvPr id="10244" name="Picture 2" descr="escanear0013"/>
          <p:cNvPicPr>
            <a:picLocks noChangeAspect="1" noChangeArrowheads="1"/>
          </p:cNvPicPr>
          <p:nvPr/>
        </p:nvPicPr>
        <p:blipFill>
          <a:blip r:embed="rId2"/>
          <a:srcRect/>
          <a:stretch>
            <a:fillRect/>
          </a:stretch>
        </p:blipFill>
        <p:spPr bwMode="auto">
          <a:xfrm>
            <a:off x="5867400" y="2071678"/>
            <a:ext cx="2790825" cy="335758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985</Words>
  <Application>Microsoft Office PowerPoint</Application>
  <PresentationFormat>Presentación en pantalla (4:3)</PresentationFormat>
  <Paragraphs>69</Paragraphs>
  <Slides>16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Tema de Office</vt:lpstr>
      <vt:lpstr>Equation</vt:lpstr>
      <vt:lpstr>ESCUELA SUPERIOR POLITECNICA DEL LITORAL</vt:lpstr>
      <vt:lpstr>INTRODUCCION</vt:lpstr>
      <vt:lpstr>PRINCIPIO DE FUNCIONAMIENTO </vt:lpstr>
      <vt:lpstr>ESTRUCTURA</vt:lpstr>
      <vt:lpstr>CULATA o CARCASA</vt:lpstr>
      <vt:lpstr>Núcleo polar de un polo inductor  </vt:lpstr>
      <vt:lpstr>DEVANADOS DE LOS POLOS PRINCIPALES</vt:lpstr>
      <vt:lpstr>Diapositiva 8</vt:lpstr>
      <vt:lpstr>POLOS AUXILIARES O INTERPOLOS  Y SUS DEVANADOS </vt:lpstr>
      <vt:lpstr>DEVANADOS DE COMPENSACION</vt:lpstr>
      <vt:lpstr>NUCLEO DEL INDUCIDO </vt:lpstr>
      <vt:lpstr>SISTEMAS DE ESCOBILLA</vt:lpstr>
      <vt:lpstr>CONMUTADOR</vt:lpstr>
      <vt:lpstr>Diapositiva 14</vt:lpstr>
      <vt:lpstr>DEVANADOS DEL INDUCIDO </vt:lpstr>
      <vt:lpstr>EJE Y RODAMIENTOS (COJINETES)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BYRON</dc:creator>
  <cp:lastModifiedBy>BYRON</cp:lastModifiedBy>
  <cp:revision>8</cp:revision>
  <dcterms:created xsi:type="dcterms:W3CDTF">2008-10-27T05:12:49Z</dcterms:created>
  <dcterms:modified xsi:type="dcterms:W3CDTF">2008-11-05T04:26:53Z</dcterms:modified>
</cp:coreProperties>
</file>