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59" r:id="rId7"/>
    <p:sldId id="261" r:id="rId8"/>
    <p:sldId id="258" r:id="rId9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C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C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C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D700DC-1FA8-4418-AF86-28EE4BB0A03A}" type="datetimeFigureOut">
              <a:rPr lang="es-EC" smtClean="0"/>
              <a:pPr/>
              <a:t>06/03/2010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C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8BFFD1-C825-4126-9830-0A337FA7888F}" type="slidenum">
              <a:rPr lang="es-EC" smtClean="0"/>
              <a:pPr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4/sqlserver/sqlserver.shtml" TargetMode="External"/><Relationship Id="rId2" Type="http://schemas.openxmlformats.org/officeDocument/2006/relationships/hyperlink" Target="http://www.monografias.com/trabajos35/concepto-de-lenguaje/concepto-de-lenguaje.s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nografias.com/trabajos14/base-datos/base-datos.s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Entorno_gr%C3%A1fico" TargetMode="External"/><Relationship Id="rId3" Type="http://schemas.openxmlformats.org/officeDocument/2006/relationships/hyperlink" Target="http://www.oracle.com/global/lad/database/total-recall.html" TargetMode="External"/><Relationship Id="rId7" Type="http://schemas.openxmlformats.org/officeDocument/2006/relationships/hyperlink" Target="http://es.wikipedia.org/wiki/Procedimientos_almacenados" TargetMode="External"/><Relationship Id="rId2" Type="http://schemas.openxmlformats.org/officeDocument/2006/relationships/hyperlink" Target="http://www.monografias.com/trabajos14/base-datos/base-datos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Seguridad_inform%C3%A1tica" TargetMode="External"/><Relationship Id="rId5" Type="http://schemas.openxmlformats.org/officeDocument/2006/relationships/hyperlink" Target="http://es.wikipedia.org/wiki/Escalabilidad" TargetMode="External"/><Relationship Id="rId10" Type="http://schemas.openxmlformats.org/officeDocument/2006/relationships/hyperlink" Target="http://es.wikipedia.org/wiki/Servidor" TargetMode="External"/><Relationship Id="rId4" Type="http://schemas.openxmlformats.org/officeDocument/2006/relationships/hyperlink" Target="http://es.wikipedia.org/wiki/Transacci%C3%B3n" TargetMode="External"/><Relationship Id="rId9" Type="http://schemas.openxmlformats.org/officeDocument/2006/relationships/hyperlink" Target="http://es.wikipedia.org/wiki/Cliente-servido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5984" y="1285860"/>
            <a:ext cx="6172200" cy="1894362"/>
          </a:xfrm>
        </p:spPr>
        <p:txBody>
          <a:bodyPr/>
          <a:lstStyle/>
          <a:p>
            <a:r>
              <a:rPr lang="es-EC" dirty="0" smtClean="0"/>
              <a:t>DBMS-ADMINISTRADORES DE BASES DE DATOS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3500438"/>
            <a:ext cx="6172200" cy="2874484"/>
          </a:xfrm>
        </p:spPr>
        <p:txBody>
          <a:bodyPr numCol="2">
            <a:normAutofit/>
          </a:bodyPr>
          <a:lstStyle/>
          <a:p>
            <a:r>
              <a:rPr lang="es-EC" dirty="0" smtClean="0"/>
              <a:t>INTEGRANTES DE GRUPO GOOGLE:</a:t>
            </a:r>
          </a:p>
          <a:p>
            <a:pPr>
              <a:buFont typeface="Arial" pitchFamily="34" charset="0"/>
              <a:buChar char="•"/>
            </a:pPr>
            <a:r>
              <a:rPr lang="es-EC" dirty="0" smtClean="0"/>
              <a:t>Wendy Plata</a:t>
            </a:r>
          </a:p>
          <a:p>
            <a:pPr>
              <a:buFont typeface="Arial" pitchFamily="34" charset="0"/>
              <a:buChar char="•"/>
            </a:pPr>
            <a:r>
              <a:rPr lang="es-EC" dirty="0" smtClean="0"/>
              <a:t>Marcela </a:t>
            </a:r>
            <a:r>
              <a:rPr lang="es-EC" dirty="0" err="1" smtClean="0"/>
              <a:t>Huayamave</a:t>
            </a:r>
            <a:endParaRPr lang="es-EC" dirty="0" smtClean="0"/>
          </a:p>
          <a:p>
            <a:pPr>
              <a:buFont typeface="Arial" pitchFamily="34" charset="0"/>
              <a:buChar char="•"/>
            </a:pPr>
            <a:r>
              <a:rPr lang="es-EC" dirty="0" err="1" smtClean="0"/>
              <a:t>Iveth</a:t>
            </a:r>
            <a:r>
              <a:rPr lang="es-EC" dirty="0" smtClean="0"/>
              <a:t> Murillo</a:t>
            </a:r>
          </a:p>
          <a:p>
            <a:pPr>
              <a:buFont typeface="Arial" pitchFamily="34" charset="0"/>
              <a:buChar char="•"/>
            </a:pPr>
            <a:r>
              <a:rPr lang="es-EC" dirty="0" err="1" smtClean="0"/>
              <a:t>Zadia</a:t>
            </a:r>
            <a:r>
              <a:rPr lang="es-EC" dirty="0" smtClean="0"/>
              <a:t> Murillo</a:t>
            </a:r>
          </a:p>
          <a:p>
            <a:pPr>
              <a:buFont typeface="Arial" pitchFamily="34" charset="0"/>
              <a:buChar char="•"/>
            </a:pPr>
            <a:r>
              <a:rPr lang="es-EC" dirty="0" smtClean="0"/>
              <a:t>Martin Lema</a:t>
            </a:r>
          </a:p>
          <a:p>
            <a:pPr>
              <a:buFont typeface="Arial" pitchFamily="34" charset="0"/>
              <a:buChar char="•"/>
            </a:pPr>
            <a:r>
              <a:rPr lang="es-EC" dirty="0" smtClean="0"/>
              <a:t>Luis Arce</a:t>
            </a:r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DBMS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C" dirty="0"/>
              <a:t>E</a:t>
            </a:r>
            <a:r>
              <a:rPr lang="es-EC" dirty="0" smtClean="0"/>
              <a:t>s un conjunto de programas que se encargan de manejar la creación y todos los accesos a las bases de datos, esta compuesto por:</a:t>
            </a:r>
          </a:p>
          <a:p>
            <a:pPr>
              <a:buNone/>
            </a:pPr>
            <a:r>
              <a:rPr lang="es-EC" dirty="0" smtClean="0"/>
              <a:t/>
            </a:r>
            <a:br>
              <a:rPr lang="es-EC" dirty="0" smtClean="0"/>
            </a:br>
            <a:r>
              <a:rPr lang="es-EC" dirty="0" smtClean="0"/>
              <a:t>DDL: </a:t>
            </a:r>
            <a:r>
              <a:rPr lang="es-EC" dirty="0" smtClean="0">
                <a:hlinkClick r:id="rId2"/>
              </a:rPr>
              <a:t>Lenguaje</a:t>
            </a:r>
            <a:r>
              <a:rPr lang="es-EC" dirty="0" smtClean="0"/>
              <a:t> de Definición de Datos</a:t>
            </a:r>
            <a:br>
              <a:rPr lang="es-EC" dirty="0" smtClean="0"/>
            </a:br>
            <a:r>
              <a:rPr lang="es-EC" dirty="0" smtClean="0"/>
              <a:t>DML: Lenguaje de Manipulación de Datos</a:t>
            </a:r>
            <a:br>
              <a:rPr lang="es-EC" dirty="0" smtClean="0"/>
            </a:br>
            <a:r>
              <a:rPr lang="es-EC" dirty="0" smtClean="0">
                <a:hlinkClick r:id="rId3"/>
              </a:rPr>
              <a:t>SQL</a:t>
            </a:r>
            <a:r>
              <a:rPr lang="es-EC" dirty="0" smtClean="0"/>
              <a:t>: Lenguaje de Consulta.</a:t>
            </a:r>
            <a:br>
              <a:rPr lang="es-EC" dirty="0" smtClean="0"/>
            </a:br>
            <a:r>
              <a:rPr lang="es-EC" dirty="0" smtClean="0"/>
              <a:t/>
            </a:r>
            <a:br>
              <a:rPr lang="es-EC" dirty="0" smtClean="0"/>
            </a:br>
            <a:r>
              <a:rPr lang="es-EC" dirty="0" smtClean="0"/>
              <a:t>Los DBMS más comunes son </a:t>
            </a:r>
            <a:r>
              <a:rPr lang="es-EC" dirty="0" smtClean="0">
                <a:hlinkClick r:id="rId4"/>
              </a:rPr>
              <a:t>Oracle</a:t>
            </a:r>
            <a:r>
              <a:rPr lang="es-EC" dirty="0" smtClean="0"/>
              <a:t>, </a:t>
            </a:r>
            <a:r>
              <a:rPr lang="es-EC" dirty="0" err="1" smtClean="0"/>
              <a:t>SqlServer</a:t>
            </a:r>
            <a:r>
              <a:rPr lang="es-EC" dirty="0" smtClean="0"/>
              <a:t>, </a:t>
            </a:r>
            <a:r>
              <a:rPr lang="es-EC" dirty="0" err="1" smtClean="0"/>
              <a:t>Informix</a:t>
            </a:r>
            <a:r>
              <a:rPr lang="es-EC" dirty="0" smtClean="0"/>
              <a:t>, </a:t>
            </a:r>
            <a:r>
              <a:rPr lang="es-EC" dirty="0" err="1" smtClean="0"/>
              <a:t>Sysbase</a:t>
            </a:r>
            <a:r>
              <a:rPr lang="es-EC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err="1" smtClean="0"/>
              <a:t>Dbms</a:t>
            </a:r>
            <a:r>
              <a:rPr lang="es-EC" dirty="0" smtClean="0"/>
              <a:t> mas comunes</a:t>
            </a:r>
            <a:endParaRPr lang="en-US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80295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Top 5 mundial</a:t>
            </a:r>
            <a:endParaRPr lang="en-US" dirty="0"/>
          </a:p>
        </p:txBody>
      </p:sp>
      <p:pic>
        <p:nvPicPr>
          <p:cNvPr id="19457" name="Picture 1" descr="http://ict.udlap.mx/people/carlos/is341/images/graph_dbm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339438"/>
            <a:ext cx="5929322" cy="5018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diferencias</a:t>
            </a:r>
            <a:endParaRPr lang="en-U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85852" y="1714488"/>
          <a:ext cx="60960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C" dirty="0" smtClean="0"/>
                        <a:t>COSTOS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 smtClean="0"/>
                        <a:t>TECNICAS</a:t>
                      </a:r>
                      <a:endParaRPr lang="en-US" dirty="0"/>
                    </a:p>
                  </a:txBody>
                  <a:tcPr/>
                </a:tc>
              </a:tr>
              <a:tr h="1653560">
                <a:tc>
                  <a:txBody>
                    <a:bodyPr/>
                    <a:lstStyle/>
                    <a:p>
                      <a:r>
                        <a:rPr lang="es-EC" dirty="0" smtClean="0"/>
                        <a:t>GRATUITOS: </a:t>
                      </a:r>
                      <a:r>
                        <a:rPr lang="es-EC" dirty="0" err="1" smtClean="0"/>
                        <a:t>MySQL</a:t>
                      </a:r>
                      <a:r>
                        <a:rPr lang="es-EC" dirty="0" smtClean="0"/>
                        <a:t>, </a:t>
                      </a:r>
                      <a:r>
                        <a:rPr lang="es-EC" dirty="0" err="1" smtClean="0"/>
                        <a:t>PostgreSQL</a:t>
                      </a:r>
                      <a:r>
                        <a:rPr lang="es-EC" dirty="0" smtClean="0"/>
                        <a:t>,</a:t>
                      </a:r>
                      <a:r>
                        <a:rPr lang="es-EC" baseline="0" dirty="0" smtClean="0"/>
                        <a:t> </a:t>
                      </a:r>
                      <a:r>
                        <a:rPr lang="es-EC" baseline="0" dirty="0" err="1" smtClean="0"/>
                        <a:t>Msql</a:t>
                      </a:r>
                      <a:r>
                        <a:rPr lang="es-EC" baseline="0" dirty="0" smtClean="0"/>
                        <a:t>, </a:t>
                      </a:r>
                      <a:r>
                        <a:rPr lang="es-EC" baseline="0" dirty="0" err="1" smtClean="0"/>
                        <a:t>Interbase</a:t>
                      </a:r>
                      <a:r>
                        <a:rPr lang="es-EC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C" dirty="0" smtClean="0"/>
                        <a:t>Sub-</a:t>
                      </a:r>
                      <a:r>
                        <a:rPr lang="es-EC" dirty="0" err="1" smtClean="0"/>
                        <a:t>selects</a:t>
                      </a:r>
                      <a:endParaRPr lang="es-EC" dirty="0" smtClean="0"/>
                    </a:p>
                    <a:p>
                      <a:r>
                        <a:rPr lang="es-EC" dirty="0" err="1" smtClean="0"/>
                        <a:t>Select</a:t>
                      </a:r>
                      <a:r>
                        <a:rPr lang="es-EC" dirty="0" smtClean="0"/>
                        <a:t> </a:t>
                      </a:r>
                      <a:r>
                        <a:rPr lang="es-EC" dirty="0" err="1" smtClean="0"/>
                        <a:t>into</a:t>
                      </a:r>
                      <a:r>
                        <a:rPr lang="es-EC" dirty="0" smtClean="0"/>
                        <a:t> </a:t>
                      </a:r>
                      <a:r>
                        <a:rPr lang="es-EC" dirty="0" err="1" smtClean="0"/>
                        <a:t>table</a:t>
                      </a:r>
                      <a:endParaRPr lang="es-EC" dirty="0" smtClean="0"/>
                    </a:p>
                    <a:p>
                      <a:r>
                        <a:rPr lang="es-EC" dirty="0" err="1" smtClean="0"/>
                        <a:t>Transactions</a:t>
                      </a:r>
                      <a:endParaRPr lang="es-EC" dirty="0" smtClean="0"/>
                    </a:p>
                    <a:p>
                      <a:r>
                        <a:rPr lang="es-EC" dirty="0" smtClean="0"/>
                        <a:t>UDF</a:t>
                      </a:r>
                      <a:r>
                        <a:rPr lang="es-EC" baseline="0" dirty="0" smtClean="0"/>
                        <a:t> (</a:t>
                      </a:r>
                      <a:r>
                        <a:rPr lang="es-EC" baseline="0" dirty="0" err="1" smtClean="0"/>
                        <a:t>User</a:t>
                      </a:r>
                      <a:r>
                        <a:rPr lang="es-EC" baseline="0" dirty="0" smtClean="0"/>
                        <a:t> define </a:t>
                      </a:r>
                      <a:r>
                        <a:rPr lang="es-EC" baseline="0" dirty="0" err="1" smtClean="0"/>
                        <a:t>Functions</a:t>
                      </a:r>
                      <a:r>
                        <a:rPr lang="es-EC" baseline="0" dirty="0" smtClean="0"/>
                        <a:t>)</a:t>
                      </a:r>
                    </a:p>
                    <a:p>
                      <a:r>
                        <a:rPr lang="es-EC" baseline="0" dirty="0" err="1" smtClean="0"/>
                        <a:t>Foreing</a:t>
                      </a:r>
                      <a:r>
                        <a:rPr lang="es-EC" baseline="0" dirty="0" smtClean="0"/>
                        <a:t> </a:t>
                      </a:r>
                      <a:r>
                        <a:rPr lang="es-EC" baseline="0" dirty="0" err="1" smtClean="0"/>
                        <a:t>Keys</a:t>
                      </a:r>
                      <a:endParaRPr lang="es-EC" baseline="0" dirty="0" smtClean="0"/>
                    </a:p>
                    <a:p>
                      <a:r>
                        <a:rPr lang="es-EC" baseline="0" dirty="0" err="1" smtClean="0"/>
                        <a:t>Views</a:t>
                      </a:r>
                      <a:endParaRPr lang="es-EC" baseline="0" dirty="0" smtClean="0"/>
                    </a:p>
                    <a:p>
                      <a:r>
                        <a:rPr lang="es-EC" baseline="0" dirty="0" smtClean="0"/>
                        <a:t>Tipos de Datos</a:t>
                      </a:r>
                    </a:p>
                    <a:p>
                      <a:r>
                        <a:rPr lang="es-EC" baseline="0" dirty="0" smtClean="0"/>
                        <a:t>Manejo de Memoria (virtual </a:t>
                      </a:r>
                      <a:r>
                        <a:rPr lang="es-EC" baseline="0" dirty="0" err="1" smtClean="0"/>
                        <a:t>Memory</a:t>
                      </a:r>
                      <a:r>
                        <a:rPr lang="es-EC" baseline="0" dirty="0" smtClean="0"/>
                        <a:t>, </a:t>
                      </a:r>
                      <a:r>
                        <a:rPr lang="es-EC" baseline="0" dirty="0" err="1" smtClean="0"/>
                        <a:t>Shared</a:t>
                      </a:r>
                      <a:r>
                        <a:rPr lang="es-EC" baseline="0" dirty="0" smtClean="0"/>
                        <a:t> </a:t>
                      </a:r>
                      <a:r>
                        <a:rPr lang="es-EC" baseline="0" dirty="0" err="1" smtClean="0"/>
                        <a:t>Memory</a:t>
                      </a:r>
                      <a:r>
                        <a:rPr lang="es-EC" baseline="0" dirty="0" smtClean="0"/>
                        <a:t>)</a:t>
                      </a:r>
                    </a:p>
                    <a:p>
                      <a:r>
                        <a:rPr lang="es-EC" baseline="0" dirty="0" smtClean="0"/>
                        <a:t>Manejo de Disco (archivos, </a:t>
                      </a:r>
                      <a:r>
                        <a:rPr lang="es-EC" baseline="0" dirty="0" err="1" smtClean="0"/>
                        <a:t>Chunks</a:t>
                      </a:r>
                      <a:r>
                        <a:rPr lang="es-EC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 smtClean="0"/>
                        <a:t>COMERCIALES: DB2,</a:t>
                      </a:r>
                      <a:r>
                        <a:rPr lang="es-EC" baseline="0" dirty="0" smtClean="0"/>
                        <a:t> SYBASE, INFORMIX, ORACLE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142984"/>
          <a:ext cx="7659078" cy="4674630"/>
        </p:xfrm>
        <a:graphic>
          <a:graphicData uri="http://schemas.openxmlformats.org/drawingml/2006/table">
            <a:tbl>
              <a:tblPr firstRow="1" lastRow="1" bandRow="1">
                <a:tableStyleId>{3B4B98B0-60AC-42C2-AFA5-B58CD77FA1E5}</a:tableStyleId>
              </a:tblPr>
              <a:tblGrid>
                <a:gridCol w="1094154"/>
                <a:gridCol w="1328616"/>
                <a:gridCol w="859693"/>
                <a:gridCol w="2822713"/>
                <a:gridCol w="1553902"/>
              </a:tblGrid>
              <a:tr h="651270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                                                                    </a:t>
                      </a:r>
                      <a:r>
                        <a:rPr lang="es-ES" sz="1200" dirty="0"/>
                        <a:t/>
                      </a:r>
                      <a:br>
                        <a:rPr lang="es-ES" sz="1200" dirty="0"/>
                      </a:br>
                      <a:r>
                        <a:rPr lang="es-ES" sz="1200" dirty="0"/>
                        <a:t>                                                                                                  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EMPRESA CREADORA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COSTOS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CARACTERÍSTICAS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USOS Y APLICACIONES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  <a:tr h="1763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C" sz="1200" dirty="0" smtClean="0">
                          <a:hlinkClick r:id="rId2"/>
                        </a:rPr>
                        <a:t>Oracle</a:t>
                      </a:r>
                      <a:endParaRPr lang="es-EC" sz="1200" dirty="0">
                        <a:solidFill>
                          <a:schemeClr val="tx1"/>
                        </a:solidFill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C" sz="1200" dirty="0" smtClean="0"/>
                        <a:t>Oracle </a:t>
                      </a:r>
                      <a:r>
                        <a:rPr lang="es-EC" sz="1200" dirty="0" err="1" smtClean="0"/>
                        <a:t>Corporation</a:t>
                      </a:r>
                      <a:r>
                        <a:rPr lang="es-EC" sz="1200" dirty="0" smtClean="0"/>
                        <a:t>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C" sz="1200" kern="1200" dirty="0" smtClean="0"/>
                        <a:t>$4.995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Reducciones </a:t>
                      </a:r>
                      <a:r>
                        <a:rPr lang="es-EC" sz="1200" dirty="0" smtClean="0"/>
                        <a:t>en los costos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Cambio </a:t>
                      </a:r>
                      <a:r>
                        <a:rPr lang="es-EC" sz="1200" dirty="0" smtClean="0"/>
                        <a:t>más rápido de los sistemas de TI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Compresión </a:t>
                      </a:r>
                      <a:r>
                        <a:rPr lang="es-EC" sz="1200" dirty="0" smtClean="0"/>
                        <a:t>de los datos para consultas</a:t>
                      </a:r>
                      <a:endParaRPr kumimoji="0" lang="es-EC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Protección </a:t>
                      </a: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 auditoría seguras de datos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Total </a:t>
                      </a: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recuperación</a:t>
                      </a: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información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Eliminación </a:t>
                      </a:r>
                      <a:r>
                        <a:rPr kumimoji="0" lang="es-EC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redundancias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-Oracle E-Business Suite 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-</a:t>
                      </a:r>
                      <a:r>
                        <a:rPr lang="es-EC" sz="1200" dirty="0" err="1" smtClean="0"/>
                        <a:t>PeopleSoft</a:t>
                      </a:r>
                      <a:r>
                        <a:rPr lang="es-EC" sz="1200" dirty="0" smtClean="0"/>
                        <a:t> Enterprise 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- Siebel </a:t>
                      </a:r>
                    </a:p>
                    <a:p>
                      <a:pPr marL="82550" indent="-82550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-JD Edwards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  <a:tr h="19590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C" sz="1200" dirty="0" err="1" smtClean="0"/>
                        <a:t>SqlServer</a:t>
                      </a:r>
                      <a:endParaRPr lang="es-EC" sz="1200" dirty="0">
                        <a:solidFill>
                          <a:schemeClr val="tx1"/>
                        </a:solidFill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Microsoft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200" kern="1200" dirty="0" smtClean="0"/>
                        <a:t>$6.000</a:t>
                      </a:r>
                      <a:endParaRPr lang="es-ES" sz="12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Soporte </a:t>
                      </a:r>
                      <a:r>
                        <a:rPr lang="es-EC" sz="1200" dirty="0" smtClean="0"/>
                        <a:t>de </a:t>
                      </a:r>
                      <a:r>
                        <a:rPr lang="es-EC" sz="1200" dirty="0" smtClean="0">
                          <a:hlinkClick r:id="rId4" action="ppaction://hlinkfile" tooltip="Transacción"/>
                        </a:rPr>
                        <a:t>transacciones</a:t>
                      </a:r>
                      <a:r>
                        <a:rPr lang="es-EC" sz="1200" dirty="0" smtClean="0"/>
                        <a:t>.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>
                          <a:hlinkClick r:id="rId5" action="ppaction://hlinkfile" tooltip="Escalabilidad"/>
                        </a:rPr>
                        <a:t>Escalabilidad</a:t>
                      </a:r>
                      <a:r>
                        <a:rPr lang="es-EC" sz="1200" dirty="0" smtClean="0"/>
                        <a:t>, estabilidad y </a:t>
                      </a:r>
                      <a:r>
                        <a:rPr lang="es-EC" sz="1200" dirty="0" smtClean="0">
                          <a:hlinkClick r:id="rId6" action="ppaction://hlinkfile" tooltip="Seguridad informática"/>
                        </a:rPr>
                        <a:t>seguridad</a:t>
                      </a:r>
                      <a:r>
                        <a:rPr lang="es-EC" sz="1200" dirty="0" smtClean="0"/>
                        <a:t>.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Soporta </a:t>
                      </a:r>
                      <a:r>
                        <a:rPr lang="es-EC" sz="1200" dirty="0" smtClean="0">
                          <a:hlinkClick r:id="rId7" action="ppaction://hlinkfile" tooltip="Procedimientos almacenados"/>
                        </a:rPr>
                        <a:t>procedimientos almacenados</a:t>
                      </a:r>
                      <a:r>
                        <a:rPr lang="es-EC" sz="1200" dirty="0" smtClean="0"/>
                        <a:t>.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Incluye </a:t>
                      </a:r>
                      <a:r>
                        <a:rPr lang="es-EC" sz="1200" dirty="0" smtClean="0"/>
                        <a:t>también un potente </a:t>
                      </a:r>
                      <a:r>
                        <a:rPr lang="es-EC" sz="1200" dirty="0" smtClean="0">
                          <a:hlinkClick r:id="rId8" action="ppaction://hlinkfile" tooltip="Entorno gráfico"/>
                        </a:rPr>
                        <a:t>entorno gráfico</a:t>
                      </a:r>
                      <a:r>
                        <a:rPr lang="es-EC" sz="1200" dirty="0" smtClean="0"/>
                        <a:t> de administración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Permite </a:t>
                      </a:r>
                      <a:r>
                        <a:rPr lang="es-EC" sz="1200" dirty="0" smtClean="0"/>
                        <a:t>trabajar en modo </a:t>
                      </a:r>
                      <a:r>
                        <a:rPr lang="es-EC" sz="1200" dirty="0" smtClean="0">
                          <a:hlinkClick r:id="rId9" action="ppaction://hlinkfile" tooltip="Cliente-servidor"/>
                        </a:rPr>
                        <a:t>cliente-servidor</a:t>
                      </a:r>
                      <a:r>
                        <a:rPr lang="es-EC" sz="1200" dirty="0" smtClean="0"/>
                        <a:t>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C" sz="1200" dirty="0" smtClean="0"/>
                        <a:t>Permite administrar información de otros </a:t>
                      </a:r>
                      <a:r>
                        <a:rPr lang="es-EC" sz="1200" dirty="0" smtClean="0">
                          <a:hlinkClick r:id="rId10" action="ppaction://hlinkfile" tooltip="Servidor"/>
                        </a:rPr>
                        <a:t>servidores</a:t>
                      </a:r>
                      <a:r>
                        <a:rPr lang="es-EC" sz="1200" dirty="0" smtClean="0"/>
                        <a:t> de datos.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00034" y="500042"/>
          <a:ext cx="7659078" cy="5669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94154"/>
                <a:gridCol w="906079"/>
                <a:gridCol w="1282230"/>
                <a:gridCol w="2822713"/>
                <a:gridCol w="1553902"/>
              </a:tblGrid>
              <a:tr h="651270">
                <a:tc>
                  <a:txBody>
                    <a:bodyPr/>
                    <a:lstStyle/>
                    <a:p>
                      <a:pPr marL="180340" indent="-180340"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                                                                    </a:t>
                      </a:r>
                      <a:r>
                        <a:rPr lang="es-ES" sz="1200" dirty="0"/>
                        <a:t/>
                      </a:r>
                      <a:br>
                        <a:rPr lang="es-ES" sz="1200" dirty="0"/>
                      </a:br>
                      <a:r>
                        <a:rPr lang="es-ES" sz="1200" dirty="0"/>
                        <a:t>                                                                                                  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EMPRESA CREADORA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COSTOS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CARACTERÍSTICAS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USOS Y APLICACIONES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  <a:tr h="1763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EC" sz="1200" dirty="0" err="1" smtClean="0"/>
                        <a:t>Infomix</a:t>
                      </a:r>
                      <a:endParaRPr lang="es-EC" sz="1200" dirty="0"/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IBM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200" kern="1200" dirty="0" smtClean="0"/>
                        <a:t>$2.200</a:t>
                      </a:r>
                      <a:endParaRPr lang="es-ES" sz="12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-Contiene</a:t>
                      </a:r>
                      <a:r>
                        <a:rPr lang="es-ES" sz="1200" baseline="0" dirty="0" smtClean="0"/>
                        <a:t> 5 herramientas de desarrollo: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baseline="0" dirty="0" smtClean="0"/>
                        <a:t>-Editor de </a:t>
                      </a:r>
                      <a:r>
                        <a:rPr lang="es-ES" sz="1200" baseline="0" dirty="0" err="1" smtClean="0"/>
                        <a:t>esquemas,generador</a:t>
                      </a:r>
                      <a:r>
                        <a:rPr lang="es-ES" sz="1200" baseline="0" dirty="0" smtClean="0"/>
                        <a:t> de formularios, generador de menús, editor de SQL y editor de informes.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" sz="1200" baseline="0" dirty="0" err="1" smtClean="0"/>
                        <a:t>Permte</a:t>
                      </a:r>
                      <a:r>
                        <a:rPr lang="es-ES" sz="1200" baseline="0" dirty="0" smtClean="0"/>
                        <a:t> desarrollar aplicaciones que no requieren la utilización de lenguaje de programación.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" sz="1200" baseline="0" dirty="0" smtClean="0"/>
                        <a:t>Funciones sencillas para la generación de informes.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baseline="0" dirty="0" smtClean="0"/>
                        <a:t>- Rápido acceso a los datos para su posterior análisis.</a:t>
                      </a: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Char char="-"/>
                      </a:pPr>
                      <a:endParaRPr lang="es-ES" sz="1200" baseline="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" sz="1200" dirty="0" smtClean="0"/>
                        <a:t>Aplicaciones</a:t>
                      </a:r>
                      <a:r>
                        <a:rPr lang="es-ES" sz="1200" baseline="0" dirty="0" smtClean="0"/>
                        <a:t> de tipo GIS (Datos geográficos)</a:t>
                      </a: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" sz="1200" baseline="0" dirty="0" smtClean="0"/>
                        <a:t>-</a:t>
                      </a:r>
                      <a:r>
                        <a:rPr lang="es-ES" sz="1200" baseline="0" dirty="0" err="1" smtClean="0"/>
                        <a:t>Datawarehouse</a:t>
                      </a:r>
                      <a:endParaRPr lang="es-ES" sz="1200" baseline="0" dirty="0" smtClean="0"/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ES" sz="1200" baseline="0" dirty="0" smtClean="0"/>
                        <a:t>- </a:t>
                      </a:r>
                      <a:r>
                        <a:rPr lang="es-ES" sz="1200" baseline="0" smtClean="0"/>
                        <a:t>Datamining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  <a:tr h="1959005">
                <a:tc>
                  <a:txBody>
                    <a:bodyPr/>
                    <a:lstStyle/>
                    <a:p>
                      <a:pPr marL="0" algn="ctr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kumimoji="0" lang="es-EC" sz="1200" kern="1200" dirty="0" err="1" smtClean="0"/>
                        <a:t>Sysbase</a:t>
                      </a:r>
                      <a:endParaRPr kumimoji="0" lang="es-EC" sz="12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s-ES" sz="1200" kern="1200" dirty="0" err="1" smtClean="0"/>
                        <a:t>Sybase</a:t>
                      </a:r>
                      <a:endParaRPr kumimoji="0" lang="es-ES" sz="12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dirty="0" err="1" smtClean="0"/>
                        <a:t>Multiples</a:t>
                      </a:r>
                      <a:r>
                        <a:rPr lang="es-ES" sz="1200" dirty="0" smtClean="0"/>
                        <a:t> bases de Datos ;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Cero Huellas en Disco;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Aumento de Eficiencia de Copias de Seguridad;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Gestión de Copias de Seguridad a través de TSM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Miles de usuarios y consultas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Docenas de nodos y miles de CPUs sobre múltiples generaciones de servidores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es-ES" sz="1200" dirty="0" smtClean="0"/>
                        <a:t>Datos de entrada de más de 48 terabytes 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Bases de Datos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 smtClean="0"/>
                        <a:t>Permite</a:t>
                      </a:r>
                      <a:r>
                        <a:rPr lang="es-ES" sz="1200" baseline="0" dirty="0" smtClean="0"/>
                        <a:t> configurar varios servidores para ejecutarse como </a:t>
                      </a:r>
                      <a:r>
                        <a:rPr lang="es-ES" sz="1200" baseline="0" dirty="0" err="1" smtClean="0"/>
                        <a:t>clusters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46892" marR="46892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Referencias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C" dirty="0" smtClean="0"/>
              <a:t>http://www.monografias.com/trabajos11/basda/basda.shtml#d</a:t>
            </a:r>
            <a:endParaRPr lang="es-EC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</TotalTime>
  <Words>360</Words>
  <Application>Microsoft Office PowerPoint</Application>
  <PresentationFormat>Presentación en pantalla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DBMS-ADMINISTRADORES DE BASES DE DATOS</vt:lpstr>
      <vt:lpstr>DBMS</vt:lpstr>
      <vt:lpstr>Dbms mas comunes</vt:lpstr>
      <vt:lpstr>Top 5 mundial</vt:lpstr>
      <vt:lpstr>diferencias</vt:lpstr>
      <vt:lpstr>Diapositiva 6</vt:lpstr>
      <vt:lpstr>Diapositiva 7</vt:lpstr>
      <vt:lpstr>Referencias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Zadia</cp:lastModifiedBy>
  <cp:revision>13</cp:revision>
  <dcterms:created xsi:type="dcterms:W3CDTF">2010-03-06T17:57:57Z</dcterms:created>
  <dcterms:modified xsi:type="dcterms:W3CDTF">2010-03-07T00:01:16Z</dcterms:modified>
</cp:coreProperties>
</file>