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  <p:sldId id="257" r:id="rId3"/>
    <p:sldId id="256" r:id="rId4"/>
    <p:sldId id="258" r:id="rId5"/>
    <p:sldId id="259" r:id="rId6"/>
    <p:sldId id="262" r:id="rId7"/>
    <p:sldId id="260" r:id="rId8"/>
    <p:sldId id="264" r:id="rId9"/>
    <p:sldId id="263" r:id="rId10"/>
  </p:sldIdLst>
  <p:sldSz cx="9144000" cy="6858000" type="screen4x3"/>
  <p:notesSz cx="6858000" cy="9144000"/>
  <p:defaultTextStyle>
    <a:defPPr>
      <a:defRPr lang="es-EC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-12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C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C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DBEAA0-8640-48F5-8B51-79CFB12A423B}" type="datetimeFigureOut">
              <a:rPr lang="es-EC"/>
              <a:pPr>
                <a:defRPr/>
              </a:pPr>
              <a:t>06/03/2010</a:t>
            </a:fld>
            <a:endParaRPr lang="es-EC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C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56C5D1-4672-41BC-AD3E-21BB8C3DAD2C}" type="slidenum">
              <a:rPr lang="es-EC"/>
              <a:pPr>
                <a:defRPr/>
              </a:pPr>
              <a:t>‹#›</a:t>
            </a:fld>
            <a:endParaRPr lang="es-EC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C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C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EFA338-7E15-4E12-BEE9-AA5684BE26A2}" type="datetimeFigureOut">
              <a:rPr lang="es-EC"/>
              <a:pPr>
                <a:defRPr/>
              </a:pPr>
              <a:t>06/03/2010</a:t>
            </a:fld>
            <a:endParaRPr lang="es-EC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C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4279E3-538F-4706-9CBD-6CACF323E882}" type="slidenum">
              <a:rPr lang="es-EC"/>
              <a:pPr>
                <a:defRPr/>
              </a:pPr>
              <a:t>‹#›</a:t>
            </a:fld>
            <a:endParaRPr lang="es-EC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C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C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5DB12C-A895-4218-9C2A-5D7322634EB4}" type="datetimeFigureOut">
              <a:rPr lang="es-EC"/>
              <a:pPr>
                <a:defRPr/>
              </a:pPr>
              <a:t>06/03/2010</a:t>
            </a:fld>
            <a:endParaRPr lang="es-EC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C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EA1126-E845-438B-BD8E-FC30A2964E0D}" type="slidenum">
              <a:rPr lang="es-EC"/>
              <a:pPr>
                <a:defRPr/>
              </a:pPr>
              <a:t>‹#›</a:t>
            </a:fld>
            <a:endParaRPr lang="es-EC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C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C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58893F-290A-40D5-A5FC-2843AEBECC7A}" type="datetimeFigureOut">
              <a:rPr lang="es-EC"/>
              <a:pPr>
                <a:defRPr/>
              </a:pPr>
              <a:t>06/03/2010</a:t>
            </a:fld>
            <a:endParaRPr lang="es-EC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C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43D84E-8786-48BD-8576-DB575A7D88C5}" type="slidenum">
              <a:rPr lang="es-EC"/>
              <a:pPr>
                <a:defRPr/>
              </a:pPr>
              <a:t>‹#›</a:t>
            </a:fld>
            <a:endParaRPr lang="es-EC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C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7CD368-5B67-41B3-96A0-EBA96C9CD3B6}" type="datetimeFigureOut">
              <a:rPr lang="es-EC"/>
              <a:pPr>
                <a:defRPr/>
              </a:pPr>
              <a:t>06/03/2010</a:t>
            </a:fld>
            <a:endParaRPr lang="es-EC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C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276E7A-419C-41A8-ADC3-4739DCA3B25D}" type="slidenum">
              <a:rPr lang="es-EC"/>
              <a:pPr>
                <a:defRPr/>
              </a:pPr>
              <a:t>‹#›</a:t>
            </a:fld>
            <a:endParaRPr lang="es-EC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C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C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C"/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EAACA0-EB86-481F-9599-5E9B1519EECC}" type="datetimeFigureOut">
              <a:rPr lang="es-EC"/>
              <a:pPr>
                <a:defRPr/>
              </a:pPr>
              <a:t>06/03/2010</a:t>
            </a:fld>
            <a:endParaRPr lang="es-EC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C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152DDC-EDCC-491F-94CC-22B37E80F830}" type="slidenum">
              <a:rPr lang="es-EC"/>
              <a:pPr>
                <a:defRPr/>
              </a:pPr>
              <a:t>‹#›</a:t>
            </a:fld>
            <a:endParaRPr lang="es-EC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C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C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C"/>
          </a:p>
        </p:txBody>
      </p:sp>
      <p:sp>
        <p:nvSpPr>
          <p:cNvPr id="7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4B8AAC-7AAB-4FCA-A1AA-ECBE562235C9}" type="datetimeFigureOut">
              <a:rPr lang="es-EC"/>
              <a:pPr>
                <a:defRPr/>
              </a:pPr>
              <a:t>06/03/2010</a:t>
            </a:fld>
            <a:endParaRPr lang="es-EC"/>
          </a:p>
        </p:txBody>
      </p:sp>
      <p:sp>
        <p:nvSpPr>
          <p:cNvPr id="8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C"/>
          </a:p>
        </p:txBody>
      </p:sp>
      <p:sp>
        <p:nvSpPr>
          <p:cNvPr id="9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147E2A-CB4D-4DC2-90B4-CE474CB93101}" type="slidenum">
              <a:rPr lang="es-EC"/>
              <a:pPr>
                <a:defRPr/>
              </a:pPr>
              <a:t>‹#›</a:t>
            </a:fld>
            <a:endParaRPr lang="es-EC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C"/>
          </a:p>
        </p:txBody>
      </p:sp>
      <p:sp>
        <p:nvSpPr>
          <p:cNvPr id="3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240743-4817-4042-BD1D-F0EAE63D1AA1}" type="datetimeFigureOut">
              <a:rPr lang="es-EC"/>
              <a:pPr>
                <a:defRPr/>
              </a:pPr>
              <a:t>06/03/2010</a:t>
            </a:fld>
            <a:endParaRPr lang="es-EC"/>
          </a:p>
        </p:txBody>
      </p:sp>
      <p:sp>
        <p:nvSpPr>
          <p:cNvPr id="4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C"/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E80B88-D15F-411B-890C-E0D9380F60D9}" type="slidenum">
              <a:rPr lang="es-EC"/>
              <a:pPr>
                <a:defRPr/>
              </a:pPr>
              <a:t>‹#›</a:t>
            </a:fld>
            <a:endParaRPr lang="es-EC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4B7F84-186B-4322-B96F-616CC41350E1}" type="datetimeFigureOut">
              <a:rPr lang="es-EC"/>
              <a:pPr>
                <a:defRPr/>
              </a:pPr>
              <a:t>06/03/2010</a:t>
            </a:fld>
            <a:endParaRPr lang="es-EC"/>
          </a:p>
        </p:txBody>
      </p:sp>
      <p:sp>
        <p:nvSpPr>
          <p:cNvPr id="3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C"/>
          </a:p>
        </p:txBody>
      </p:sp>
      <p:sp>
        <p:nvSpPr>
          <p:cNvPr id="4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EF6BD5-5BD8-48B7-8EBC-29120F8C10CE}" type="slidenum">
              <a:rPr lang="es-EC"/>
              <a:pPr>
                <a:defRPr/>
              </a:pPr>
              <a:t>‹#›</a:t>
            </a:fld>
            <a:endParaRPr lang="es-EC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C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C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BBE517-24EA-4B3E-A674-00F88AB453C8}" type="datetimeFigureOut">
              <a:rPr lang="es-EC"/>
              <a:pPr>
                <a:defRPr/>
              </a:pPr>
              <a:t>06/03/2010</a:t>
            </a:fld>
            <a:endParaRPr lang="es-EC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C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AC081D-7DB5-4331-B3D1-C1B75BD166FA}" type="slidenum">
              <a:rPr lang="es-EC"/>
              <a:pPr>
                <a:defRPr/>
              </a:pPr>
              <a:t>‹#›</a:t>
            </a:fld>
            <a:endParaRPr lang="es-EC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C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C" noProof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35C219-2F65-40A2-95D7-2E4AA3B2B500}" type="datetimeFigureOut">
              <a:rPr lang="es-EC"/>
              <a:pPr>
                <a:defRPr/>
              </a:pPr>
              <a:t>06/03/2010</a:t>
            </a:fld>
            <a:endParaRPr lang="es-EC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C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C3F25B-B900-42B6-9387-38A722C197AA}" type="slidenum">
              <a:rPr lang="es-EC"/>
              <a:pPr>
                <a:defRPr/>
              </a:pPr>
              <a:t>‹#›</a:t>
            </a:fld>
            <a:endParaRPr lang="es-EC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Marcador de título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título del patrón</a:t>
            </a:r>
            <a:endParaRPr lang="es-EC" smtClean="0"/>
          </a:p>
        </p:txBody>
      </p:sp>
      <p:sp>
        <p:nvSpPr>
          <p:cNvPr id="1027" name="2 Marcador de texto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C" smtClean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5460EE99-659D-49AB-85FA-E99755AB637C}" type="datetimeFigureOut">
              <a:rPr lang="es-EC"/>
              <a:pPr>
                <a:defRPr/>
              </a:pPr>
              <a:t>06/03/2010</a:t>
            </a:fld>
            <a:endParaRPr lang="es-EC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s-EC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1D024F8-655B-42D2-9F48-FF5A43DEE55F}" type="slidenum">
              <a:rPr lang="es-EC"/>
              <a:pPr>
                <a:defRPr/>
              </a:pPr>
              <a:t>‹#›</a:t>
            </a:fld>
            <a:endParaRPr lang="es-EC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C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es.wikipedia.org/wiki/Herramienta_CASE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C" smtClean="0"/>
              <a:t>INTEGRANTES</a:t>
            </a:r>
          </a:p>
        </p:txBody>
      </p:sp>
      <p:sp>
        <p:nvSpPr>
          <p:cNvPr id="22531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Arial" charset="0"/>
              <a:buNone/>
            </a:pPr>
            <a:r>
              <a:rPr lang="es-EC" smtClean="0"/>
              <a:t>HECTOR ACOSTA</a:t>
            </a:r>
          </a:p>
          <a:p>
            <a:pPr>
              <a:buFont typeface="Arial" charset="0"/>
              <a:buNone/>
            </a:pPr>
            <a:r>
              <a:rPr lang="es-EC" smtClean="0"/>
              <a:t>VERNI PARRALES</a:t>
            </a:r>
          </a:p>
          <a:p>
            <a:pPr>
              <a:buFont typeface="Arial" charset="0"/>
              <a:buNone/>
            </a:pPr>
            <a:r>
              <a:rPr lang="es-EC" smtClean="0"/>
              <a:t>JUAN CARLOS CRIOLLO</a:t>
            </a:r>
          </a:p>
          <a:p>
            <a:pPr>
              <a:buFont typeface="Arial" charset="0"/>
              <a:buNone/>
            </a:pPr>
            <a:r>
              <a:rPr lang="es-EC" smtClean="0"/>
              <a:t>JUAN CAMACHO</a:t>
            </a:r>
          </a:p>
          <a:p>
            <a:pPr>
              <a:buFont typeface="Arial" charset="0"/>
              <a:buNone/>
            </a:pPr>
            <a:r>
              <a:rPr lang="es-EC" smtClean="0"/>
              <a:t>HUBER SALAZAR</a:t>
            </a:r>
          </a:p>
          <a:p>
            <a:pPr>
              <a:buFont typeface="Arial" charset="0"/>
              <a:buNone/>
            </a:pPr>
            <a:r>
              <a:rPr lang="es-EC" smtClean="0"/>
              <a:t>CHRISTIAN ARMIJOS</a:t>
            </a:r>
          </a:p>
          <a:p>
            <a:pPr>
              <a:buFont typeface="Arial" charset="0"/>
              <a:buNone/>
            </a:pPr>
            <a:endParaRPr lang="es-EC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s-EC" dirty="0" smtClean="0"/>
              <a:t>EMPRESAS QUE CREAN HERRAMIENTAS CASE</a:t>
            </a:r>
            <a:endParaRPr lang="es-EC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 rtlCol="0">
            <a:normAutofit fontScale="775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s-EC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EC" dirty="0" smtClean="0"/>
              <a:t>Herramienta profesional con la que podrás diseñar tus propias bases de datos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EC" dirty="0" smtClean="0"/>
              <a:t>Tiene soporte para trabajar con una amplia variedad de formatos de base de datos (Oracle, SQL, </a:t>
            </a:r>
            <a:r>
              <a:rPr lang="es-EC" dirty="0" err="1" smtClean="0"/>
              <a:t>MySQL</a:t>
            </a:r>
            <a:r>
              <a:rPr lang="es-EC" dirty="0" smtClean="0"/>
              <a:t>, </a:t>
            </a:r>
            <a:r>
              <a:rPr lang="es-EC" dirty="0" err="1" smtClean="0"/>
              <a:t>PostgreSQL</a:t>
            </a:r>
            <a:r>
              <a:rPr lang="es-EC" dirty="0" smtClean="0"/>
              <a:t>, Access, etc.) y te permite además generar scripts SQL, aplicar procesos de </a:t>
            </a:r>
            <a:r>
              <a:rPr lang="es-EC" dirty="0" err="1" smtClean="0"/>
              <a:t>retroingeniería</a:t>
            </a:r>
            <a:r>
              <a:rPr lang="es-EC" dirty="0" smtClean="0"/>
              <a:t> (</a:t>
            </a:r>
            <a:r>
              <a:rPr lang="es-EC" i="1" dirty="0" smtClean="0"/>
              <a:t>reverse </a:t>
            </a:r>
            <a:r>
              <a:rPr lang="es-EC" i="1" dirty="0" err="1" smtClean="0"/>
              <a:t>engineering</a:t>
            </a:r>
            <a:r>
              <a:rPr lang="es-EC" dirty="0" smtClean="0"/>
              <a:t>) a tus bases de datos, usar plantillas de diseño personalizables y crear detallados informes en HTML y RTF.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EC" b="1" dirty="0" smtClean="0"/>
              <a:t>Limitaciones de la versión shareware:</a:t>
            </a:r>
            <a:r>
              <a:rPr lang="es-EC" dirty="0" smtClean="0"/>
              <a:t/>
            </a:r>
            <a:br>
              <a:rPr lang="es-EC" dirty="0" smtClean="0"/>
            </a:br>
            <a:r>
              <a:rPr lang="es-EC" dirty="0" smtClean="0"/>
              <a:t>Diagramas limitados, algunas funciones deshabilitadas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EC" b="1" dirty="0" smtClean="0"/>
              <a:t>Para utilizar CASE Studio necesitas: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EC" dirty="0" smtClean="0"/>
              <a:t>Sistema operativo: Win95/98/98SE/Me/2000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s-EC" dirty="0"/>
          </a:p>
        </p:txBody>
      </p:sp>
      <p:pic>
        <p:nvPicPr>
          <p:cNvPr id="13315" name="3 Imagen" descr="Página principal de Softonic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875" y="1571625"/>
            <a:ext cx="1619250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3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C" smtClean="0"/>
              <a:t>SOFTONIC</a:t>
            </a:r>
          </a:p>
        </p:txBody>
      </p:sp>
      <p:pic>
        <p:nvPicPr>
          <p:cNvPr id="14338" name="Picture 2" descr="Amplía la captura de pantalla y/o descubre más imágenes de CASE Studio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57313" y="1428750"/>
            <a:ext cx="6667500" cy="4838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s-EC" dirty="0" smtClean="0"/>
              <a:t>EMPRESAS QUE CREAN HERRAMIENTAS CASE</a:t>
            </a:r>
            <a:endParaRPr lang="es-EC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 rtlCol="0">
            <a:normAutofit lnSpcReduction="1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EC" b="1" dirty="0" err="1" smtClean="0"/>
              <a:t>Gennit</a:t>
            </a:r>
            <a:r>
              <a:rPr lang="es-EC" b="1" dirty="0" smtClean="0"/>
              <a:t> . Una herramienta CASE online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s-EC" dirty="0"/>
              <a:t> </a:t>
            </a:r>
            <a:r>
              <a:rPr lang="es-EC" dirty="0" smtClean="0"/>
              <a:t>   Herramienta </a:t>
            </a:r>
            <a:r>
              <a:rPr lang="es-EC" dirty="0" smtClean="0">
                <a:hlinkClick r:id="rId2"/>
              </a:rPr>
              <a:t>CASE</a:t>
            </a:r>
            <a:r>
              <a:rPr lang="es-EC" dirty="0" smtClean="0"/>
              <a:t> online que permite, a los programadores, obtener el código fuente de la estructura de su programa sin necesidad de perder mucho tiempo. Usando conceptos como </a:t>
            </a:r>
            <a:r>
              <a:rPr lang="es-EC" dirty="0" err="1" smtClean="0"/>
              <a:t>NHibernate</a:t>
            </a:r>
            <a:r>
              <a:rPr lang="es-EC" dirty="0" smtClean="0"/>
              <a:t> y programación orientada a objetos </a:t>
            </a:r>
            <a:br>
              <a:rPr lang="es-EC" dirty="0" smtClean="0"/>
            </a:br>
            <a:r>
              <a:rPr lang="es-EC" dirty="0" smtClean="0"/>
              <a:t/>
            </a:r>
            <a:br>
              <a:rPr lang="es-EC" dirty="0" smtClean="0"/>
            </a:br>
            <a:endParaRPr lang="es-EC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14375" y="785813"/>
            <a:ext cx="8043863" cy="511175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s-EC" dirty="0" smtClean="0"/>
              <a:t>GENNIT</a:t>
            </a:r>
            <a:endParaRPr lang="es-EC" dirty="0"/>
          </a:p>
        </p:txBody>
      </p:sp>
      <p:pic>
        <p:nvPicPr>
          <p:cNvPr id="16386" name="Picture 2" descr="clase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00188" y="1571625"/>
            <a:ext cx="6629400" cy="3786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28625" y="357188"/>
            <a:ext cx="8229600" cy="971550"/>
          </a:xfrm>
        </p:spPr>
        <p:txBody>
          <a:bodyPr rtlCol="0">
            <a:normAutofit lnSpcReduction="10000"/>
          </a:bodyPr>
          <a:lstStyle/>
          <a:p>
            <a:pPr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s-EC" sz="2000" b="1" dirty="0" err="1" smtClean="0"/>
              <a:t>JDeveloper</a:t>
            </a:r>
            <a:endParaRPr lang="es-EC" sz="2000" dirty="0" smtClean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s-EC" sz="1800" dirty="0" smtClean="0"/>
              <a:t>Este magnífico entorno integrado desarrollado por Oracle trabaja con la ingeniería inversa, es decir primero se crea él código y después el diagrama.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s-EC" sz="1800" dirty="0" smtClean="0"/>
          </a:p>
        </p:txBody>
      </p:sp>
      <p:pic>
        <p:nvPicPr>
          <p:cNvPr id="18434" name="Picture 2" descr="Monografias.com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63" y="1285875"/>
            <a:ext cx="8161337" cy="471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5" name="5 CuadroTexto"/>
          <p:cNvSpPr txBox="1">
            <a:spLocks noChangeArrowheads="1"/>
          </p:cNvSpPr>
          <p:nvPr/>
        </p:nvSpPr>
        <p:spPr bwMode="auto">
          <a:xfrm>
            <a:off x="2857500" y="6072188"/>
            <a:ext cx="1643063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C">
                <a:latin typeface="Calibri" pitchFamily="34" charset="0"/>
              </a:rPr>
              <a:t>Costo: $ 699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55650" y="404813"/>
            <a:ext cx="8064500" cy="6264275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s-ES" sz="2000" b="1" dirty="0" smtClean="0"/>
              <a:t>CARACTERÍSTICAS</a:t>
            </a:r>
          </a:p>
          <a:p>
            <a:pPr algn="l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s-ES" sz="2000" dirty="0" smtClean="0"/>
              <a:t>Una </a:t>
            </a:r>
            <a:r>
              <a:rPr lang="es-ES" sz="2000" dirty="0"/>
              <a:t>herramienta CASE cliente/servidor provee modelo de datos, generación de código, registro del ciclo de vida de los proyectos, múltiples repositorios de usuarios, comunicación entre distintos ingenieros. </a:t>
            </a:r>
          </a:p>
          <a:p>
            <a:pPr algn="l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s-ES" sz="2000" dirty="0"/>
              <a:t>Por otra parte, una herramienta CASE Cliente/Servidor debe ofrecer:</a:t>
            </a:r>
          </a:p>
          <a:p>
            <a:pPr algn="l" fontAlgn="auto">
              <a:spcAft>
                <a:spcPts val="0"/>
              </a:spcAft>
              <a:buFontTx/>
              <a:buChar char="•"/>
              <a:defRPr/>
            </a:pPr>
            <a:r>
              <a:rPr lang="es-ES" sz="2000" dirty="0"/>
              <a:t>Proporcionar topologías de aplicación flexibles. </a:t>
            </a:r>
          </a:p>
          <a:p>
            <a:pPr algn="l" fontAlgn="auto">
              <a:spcAft>
                <a:spcPts val="0"/>
              </a:spcAft>
              <a:buFontTx/>
              <a:buChar char="•"/>
              <a:defRPr/>
            </a:pPr>
            <a:r>
              <a:rPr lang="es-ES" sz="2000" dirty="0"/>
              <a:t>Proporcionar aplicaciones portátiles. </a:t>
            </a:r>
          </a:p>
          <a:p>
            <a:pPr algn="l" fontAlgn="auto">
              <a:spcAft>
                <a:spcPts val="0"/>
              </a:spcAft>
              <a:buFontTx/>
              <a:buChar char="•"/>
              <a:defRPr/>
            </a:pPr>
            <a:r>
              <a:rPr lang="es-ES" sz="2000" dirty="0"/>
              <a:t>Control de Versión..</a:t>
            </a:r>
          </a:p>
          <a:p>
            <a:pPr algn="l" fontAlgn="auto">
              <a:spcAft>
                <a:spcPts val="0"/>
              </a:spcAft>
              <a:buFontTx/>
              <a:buChar char="•"/>
              <a:defRPr/>
            </a:pPr>
            <a:r>
              <a:rPr lang="es-ES" sz="2000" dirty="0"/>
              <a:t>Crear código compilado en el servidor. </a:t>
            </a:r>
            <a:endParaRPr lang="es-EC" sz="2000" dirty="0"/>
          </a:p>
          <a:p>
            <a:pPr algn="l" fontAlgn="auto">
              <a:spcAft>
                <a:spcPts val="0"/>
              </a:spcAft>
              <a:buFontTx/>
              <a:buChar char="•"/>
              <a:defRPr/>
            </a:pPr>
            <a:r>
              <a:rPr lang="es-ES" sz="2000" dirty="0"/>
              <a:t>Trabajar con una variedad de administradores de recurso. </a:t>
            </a:r>
          </a:p>
          <a:p>
            <a:pPr algn="l" fontAlgn="auto">
              <a:spcAft>
                <a:spcPts val="0"/>
              </a:spcAft>
              <a:buFontTx/>
              <a:buChar char="•"/>
              <a:defRPr/>
            </a:pPr>
            <a:r>
              <a:rPr lang="es-ES" sz="2000" dirty="0"/>
              <a:t>Trabajar con una variedad de software intermedio. </a:t>
            </a:r>
          </a:p>
          <a:p>
            <a:pPr algn="l" fontAlgn="auto">
              <a:spcAft>
                <a:spcPts val="0"/>
              </a:spcAft>
              <a:buFontTx/>
              <a:buChar char="•"/>
              <a:defRPr/>
            </a:pPr>
            <a:r>
              <a:rPr lang="es-ES" sz="2000" dirty="0"/>
              <a:t>Soporte </a:t>
            </a:r>
            <a:r>
              <a:rPr lang="es-ES" sz="2000" dirty="0" err="1"/>
              <a:t>multiusuarios</a:t>
            </a:r>
            <a:r>
              <a:rPr lang="es-ES" sz="2000" dirty="0"/>
              <a:t>. La herramienta debe permitir que varios diseñadores trabajen en una aplicación simultáneamente. </a:t>
            </a:r>
          </a:p>
          <a:p>
            <a:pPr algn="l" fontAlgn="auto">
              <a:spcAft>
                <a:spcPts val="0"/>
              </a:spcAft>
              <a:buFontTx/>
              <a:buChar char="•"/>
              <a:defRPr/>
            </a:pPr>
            <a:r>
              <a:rPr lang="es-ES" sz="2000" dirty="0"/>
              <a:t>Seguridad. La herramienta debe proporcionar mecanismos para controlar el acceso y las modificaciones a los que contiene. </a:t>
            </a:r>
          </a:p>
          <a:p>
            <a:pPr algn="l" fontAlgn="auto">
              <a:spcAft>
                <a:spcPts val="0"/>
              </a:spcAft>
              <a:buFontTx/>
              <a:buChar char="•"/>
              <a:defRPr/>
            </a:pPr>
            <a:r>
              <a:rPr lang="es-ES" sz="2000" dirty="0"/>
              <a:t>Desarrollo en equipo, repositorio de librerías compartidas. </a:t>
            </a:r>
          </a:p>
          <a:p>
            <a:pPr algn="l" fontAlgn="auto">
              <a:spcAft>
                <a:spcPts val="0"/>
              </a:spcAft>
              <a:buFontTx/>
              <a:buChar char="•"/>
              <a:defRPr/>
            </a:pPr>
            <a:endParaRPr lang="es-ES" sz="2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 rtlCol="0">
            <a:normAutofit fontScale="775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EC" b="1" dirty="0" smtClean="0">
                <a:latin typeface="Times New Roman" pitchFamily="18" charset="0"/>
                <a:cs typeface="Times New Roman" pitchFamily="18" charset="0"/>
              </a:rPr>
              <a:t>CASE al nivel de Estructura de Costos.</a:t>
            </a:r>
            <a:endParaRPr lang="es-EC" dirty="0" smtClean="0">
              <a:latin typeface="Times New Roman" pitchFamily="18" charset="0"/>
              <a:cs typeface="Times New Roman" pitchFamily="18" charset="0"/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EC" dirty="0" smtClean="0">
                <a:latin typeface="Times New Roman" pitchFamily="18" charset="0"/>
                <a:cs typeface="Times New Roman" pitchFamily="18" charset="0"/>
              </a:rPr>
              <a:t>Las empresas desarrolladoras, al decidir adoptar una herramienta CASE, asimilan una serie de costos tangibles e intangibles que afectan el proceso de desarrollo de las futuras aplicaciones Cliente/Servidor. Dichos costos podemos diferenciarlos en 3 tipos, a saber: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EC" b="1" dirty="0" smtClean="0">
                <a:latin typeface="Times New Roman" pitchFamily="18" charset="0"/>
                <a:cs typeface="Times New Roman" pitchFamily="18" charset="0"/>
              </a:rPr>
              <a:t>Precio de Venta</a:t>
            </a:r>
            <a:r>
              <a:rPr lang="es-EC" dirty="0" smtClean="0">
                <a:latin typeface="Times New Roman" pitchFamily="18" charset="0"/>
                <a:cs typeface="Times New Roman" pitchFamily="18" charset="0"/>
              </a:rPr>
              <a:t>. Las herramientas CASE, por su complejidad de desarrollo y su alto nivel de especialización, son muy costosas. vemos que los precios oscilan entre los 1000$ y los 25,000$, y existen herramientas aún más costosas (de más de un millón de dólares</a:t>
            </a:r>
            <a:r>
              <a:rPr lang="es-EC" smtClean="0">
                <a:latin typeface="Times New Roman" pitchFamily="18" charset="0"/>
                <a:cs typeface="Times New Roman" pitchFamily="18" charset="0"/>
              </a:rPr>
              <a:t>). </a:t>
            </a:r>
            <a:endParaRPr lang="es-EC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5" name="Picture 2"/>
          <p:cNvPicPr>
            <a:picLocks noChangeAspect="1" noChangeArrowheads="1"/>
          </p:cNvPicPr>
          <p:nvPr/>
        </p:nvPicPr>
        <p:blipFill>
          <a:blip r:embed="rId2"/>
          <a:srcRect l="23438" t="15936" r="41992" b="22186"/>
          <a:stretch>
            <a:fillRect/>
          </a:stretch>
        </p:blipFill>
        <p:spPr bwMode="auto">
          <a:xfrm>
            <a:off x="571500" y="785813"/>
            <a:ext cx="4214813" cy="471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</TotalTime>
  <Words>366</Words>
  <Application>Microsoft Office PowerPoint</Application>
  <PresentationFormat>On-screen Show (4:3)</PresentationFormat>
  <Paragraphs>37</Paragraphs>
  <Slides>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Plantilla de diseño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3" baseType="lpstr">
      <vt:lpstr>Calibri</vt:lpstr>
      <vt:lpstr>Arial</vt:lpstr>
      <vt:lpstr>Times New Roman</vt:lpstr>
      <vt:lpstr>Tema de Office</vt:lpstr>
      <vt:lpstr>INTEGRANTES</vt:lpstr>
      <vt:lpstr>EMPRESAS QUE CREAN HERRAMIENTAS CASE</vt:lpstr>
      <vt:lpstr>SOFTONIC</vt:lpstr>
      <vt:lpstr>EMPRESAS QUE CREAN HERRAMIENTAS CASE</vt:lpstr>
      <vt:lpstr>GENNIT</vt:lpstr>
      <vt:lpstr>Diapositiva 6</vt:lpstr>
      <vt:lpstr>Diapositiva 7</vt:lpstr>
      <vt:lpstr>Diapositiva 8</vt:lpstr>
      <vt:lpstr>Diapositiva 9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EMPRESAS QUE CREAN HERRAMIENTAS CASE</dc:title>
  <dc:creator>CORE 2 DUO</dc:creator>
  <cp:lastModifiedBy>auditorio105</cp:lastModifiedBy>
  <cp:revision>4</cp:revision>
  <dcterms:created xsi:type="dcterms:W3CDTF">2010-03-06T20:14:47Z</dcterms:created>
  <dcterms:modified xsi:type="dcterms:W3CDTF">2010-03-06T23:18:18Z</dcterms:modified>
</cp:coreProperties>
</file>