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8" r:id="rId4"/>
    <p:sldId id="269" r:id="rId5"/>
    <p:sldId id="270" r:id="rId6"/>
    <p:sldId id="271" r:id="rId7"/>
    <p:sldId id="272" r:id="rId8"/>
    <p:sldId id="273" r:id="rId9"/>
    <p:sldId id="257" r:id="rId10"/>
    <p:sldId id="264" r:id="rId11"/>
    <p:sldId id="267" r:id="rId12"/>
    <p:sldId id="258" r:id="rId13"/>
    <p:sldId id="259" r:id="rId14"/>
    <p:sldId id="261" r:id="rId15"/>
    <p:sldId id="262" r:id="rId16"/>
    <p:sldId id="263" r:id="rId17"/>
    <p:sldId id="275" r:id="rId18"/>
    <p:sldId id="276" r:id="rId19"/>
    <p:sldId id="277" r:id="rId20"/>
    <p:sldId id="278" r:id="rId21"/>
    <p:sldId id="279"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9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472261DE-8023-4678-96BD-36B795139794}"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A1D5391-F30D-4DF4-AA59-014DC201BE6A}" type="datetimeFigureOut">
              <a:rPr lang="en-US" smtClean="0"/>
              <a:t>3/6/2010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472261DE-8023-4678-96BD-36B795139794}" type="slidenum">
              <a:rPr lang="en-US" smtClean="0"/>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1D5391-F30D-4DF4-AA59-014DC201BE6A}" type="datetimeFigureOut">
              <a:rPr lang="en-US" smtClean="0"/>
              <a:t>3/6/2010</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2261DE-8023-4678-96BD-36B795139794}" type="slidenum">
              <a:rPr lang="en-US" smtClean="0"/>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Zadia\Downloads\Impresoras%20en%203d,%20prototipo.flv"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reenergadgets.com/index.php/design-competition/" TargetMode="External"/><Relationship Id="rId2" Type="http://schemas.openxmlformats.org/officeDocument/2006/relationships/hyperlink" Target="http://www.core77.com/greenergadgets/entry.php?projectid=38" TargetMode="External"/><Relationship Id="rId1" Type="http://schemas.openxmlformats.org/officeDocument/2006/relationships/slideLayout" Target="../slideLayouts/slideLayout2.xml"/><Relationship Id="rId6" Type="http://schemas.openxmlformats.org/officeDocument/2006/relationships/hyperlink" Target="http://www.ecologiablog.com/post/11/los-arboles-de-la-mayol-una-desilusion-insostenible" TargetMode="External"/><Relationship Id="rId5" Type="http://schemas.openxmlformats.org/officeDocument/2006/relationships/hyperlink" Target="http://www.ecologiablog.com/post/98/ecologia-en-el-trabajo" TargetMode="External"/><Relationship Id="rId4" Type="http://schemas.openxmlformats.org/officeDocument/2006/relationships/hyperlink" Target="http://www.ecologiablog.com/post/202/dos-busquedas-en-google-contaminan-como-hacer-un-t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DISPOSITIVOS DE SALIDA: IMPRESORAS Y PLOTTERS</a:t>
            </a:r>
            <a:endParaRPr lang="en-US" dirty="0"/>
          </a:p>
        </p:txBody>
      </p:sp>
      <p:sp>
        <p:nvSpPr>
          <p:cNvPr id="3" name="2 Subtítulo"/>
          <p:cNvSpPr>
            <a:spLocks noGrp="1"/>
          </p:cNvSpPr>
          <p:nvPr>
            <p:ph type="subTitle" idx="1"/>
          </p:nvPr>
        </p:nvSpPr>
        <p:spPr/>
        <p:txBody>
          <a:bodyPr>
            <a:normAutofit fontScale="62500" lnSpcReduction="20000"/>
          </a:bodyPr>
          <a:lstStyle/>
          <a:p>
            <a:r>
              <a:rPr lang="es-EC" dirty="0" smtClean="0"/>
              <a:t>GOOGLE GROUP:</a:t>
            </a:r>
          </a:p>
          <a:p>
            <a:pPr algn="r">
              <a:buFont typeface="Arial" pitchFamily="34" charset="0"/>
              <a:buChar char="•"/>
            </a:pPr>
            <a:r>
              <a:rPr lang="es-EC" dirty="0" smtClean="0"/>
              <a:t>Wendy Plata</a:t>
            </a:r>
          </a:p>
          <a:p>
            <a:pPr algn="r">
              <a:buFont typeface="Arial" pitchFamily="34" charset="0"/>
              <a:buChar char="•"/>
            </a:pPr>
            <a:r>
              <a:rPr lang="es-EC" dirty="0" smtClean="0"/>
              <a:t>Marcela </a:t>
            </a:r>
            <a:r>
              <a:rPr lang="es-EC" dirty="0" err="1" smtClean="0"/>
              <a:t>Huayamabe</a:t>
            </a:r>
            <a:endParaRPr lang="es-EC" dirty="0" smtClean="0"/>
          </a:p>
          <a:p>
            <a:pPr algn="r">
              <a:buFont typeface="Arial" pitchFamily="34" charset="0"/>
              <a:buChar char="•"/>
            </a:pPr>
            <a:r>
              <a:rPr lang="es-EC" dirty="0" err="1" smtClean="0"/>
              <a:t>Iveth</a:t>
            </a:r>
            <a:r>
              <a:rPr lang="es-EC" dirty="0" smtClean="0"/>
              <a:t> Murillo Crespo</a:t>
            </a:r>
          </a:p>
          <a:p>
            <a:pPr algn="r">
              <a:buFont typeface="Arial" pitchFamily="34" charset="0"/>
              <a:buChar char="•"/>
            </a:pPr>
            <a:r>
              <a:rPr lang="es-EC" dirty="0" err="1" smtClean="0"/>
              <a:t>Zadia</a:t>
            </a:r>
            <a:r>
              <a:rPr lang="es-EC" dirty="0" smtClean="0"/>
              <a:t> Murillo Crespo</a:t>
            </a:r>
          </a:p>
          <a:p>
            <a:pPr algn="r">
              <a:buFont typeface="Arial" pitchFamily="34" charset="0"/>
              <a:buChar char="•"/>
            </a:pPr>
            <a:r>
              <a:rPr lang="es-EC" dirty="0" smtClean="0"/>
              <a:t>Luis Arce Vera</a:t>
            </a:r>
          </a:p>
          <a:p>
            <a:pPr algn="r">
              <a:buFont typeface="Arial" pitchFamily="34" charset="0"/>
              <a:buChar char="•"/>
            </a:pPr>
            <a:r>
              <a:rPr lang="es-EC" dirty="0" smtClean="0"/>
              <a:t>Martin Lerma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lang="es-EC" dirty="0" smtClean="0"/>
              <a:t>Impresora para uñas</a:t>
            </a:r>
            <a:endParaRPr lang="es-EC" dirty="0"/>
          </a:p>
        </p:txBody>
      </p:sp>
      <p:pic>
        <p:nvPicPr>
          <p:cNvPr id="17410" name="Picture 2" descr="http://www.mercadolibre.com.ec/jm/img?s=MEC&amp;f=4062717_4996.jpg&amp;v=P"/>
          <p:cNvPicPr>
            <a:picLocks noChangeAspect="1" noChangeArrowheads="1"/>
          </p:cNvPicPr>
          <p:nvPr/>
        </p:nvPicPr>
        <p:blipFill>
          <a:blip r:embed="rId2" cstate="print"/>
          <a:srcRect/>
          <a:stretch>
            <a:fillRect/>
          </a:stretch>
        </p:blipFill>
        <p:spPr bwMode="auto">
          <a:xfrm>
            <a:off x="785786" y="1643050"/>
            <a:ext cx="4357718" cy="4357718"/>
          </a:xfrm>
          <a:prstGeom prst="rect">
            <a:avLst/>
          </a:prstGeom>
          <a:noFill/>
        </p:spPr>
      </p:pic>
      <p:pic>
        <p:nvPicPr>
          <p:cNvPr id="17412" name="Picture 4" descr="http://estaticos.elmundo.es/suplementos/imagenes/2004/07/09/1089389321_p.jpg"/>
          <p:cNvPicPr>
            <a:picLocks noChangeAspect="1" noChangeArrowheads="1"/>
          </p:cNvPicPr>
          <p:nvPr/>
        </p:nvPicPr>
        <p:blipFill>
          <a:blip r:embed="rId3" cstate="print"/>
          <a:srcRect/>
          <a:stretch>
            <a:fillRect/>
          </a:stretch>
        </p:blipFill>
        <p:spPr bwMode="auto">
          <a:xfrm>
            <a:off x="5929322" y="1571612"/>
            <a:ext cx="1905000" cy="1781175"/>
          </a:xfrm>
          <a:prstGeom prst="rect">
            <a:avLst/>
          </a:prstGeom>
          <a:noFill/>
        </p:spPr>
      </p:pic>
      <p:pic>
        <p:nvPicPr>
          <p:cNvPr id="17414" name="Picture 6" descr="http://images04.olx.com.pe/ui/2/33/82/28083182_1.jpg"/>
          <p:cNvPicPr>
            <a:picLocks noChangeAspect="1" noChangeArrowheads="1"/>
          </p:cNvPicPr>
          <p:nvPr/>
        </p:nvPicPr>
        <p:blipFill>
          <a:blip r:embed="rId4" cstate="print"/>
          <a:srcRect/>
          <a:stretch>
            <a:fillRect/>
          </a:stretch>
        </p:blipFill>
        <p:spPr bwMode="auto">
          <a:xfrm>
            <a:off x="5500694" y="3571876"/>
            <a:ext cx="2586087" cy="30003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IMPRESORA PORTATIL </a:t>
            </a:r>
            <a:endParaRPr lang="es-EC" dirty="0"/>
          </a:p>
        </p:txBody>
      </p:sp>
      <p:pic>
        <p:nvPicPr>
          <p:cNvPr id="4" name="Picture 5" descr="H:\impresoras\Canon-Selphy-CP770-2.jpg"/>
          <p:cNvPicPr>
            <a:picLocks noChangeAspect="1" noChangeArrowheads="1"/>
          </p:cNvPicPr>
          <p:nvPr/>
        </p:nvPicPr>
        <p:blipFill>
          <a:blip r:embed="rId2" cstate="print"/>
          <a:srcRect/>
          <a:stretch>
            <a:fillRect/>
          </a:stretch>
        </p:blipFill>
        <p:spPr bwMode="auto">
          <a:xfrm>
            <a:off x="1627158" y="1714487"/>
            <a:ext cx="5715000" cy="457040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lang="es-EC" dirty="0" smtClean="0"/>
              <a:t>AVANCES TECNOLÓGICOS</a:t>
            </a:r>
            <a:endParaRPr lang="en-US" dirty="0"/>
          </a:p>
        </p:txBody>
      </p:sp>
      <p:sp>
        <p:nvSpPr>
          <p:cNvPr id="3" name="2 Marcador de contenido"/>
          <p:cNvSpPr>
            <a:spLocks noGrp="1"/>
          </p:cNvSpPr>
          <p:nvPr>
            <p:ph idx="1"/>
          </p:nvPr>
        </p:nvSpPr>
        <p:spPr>
          <a:xfrm>
            <a:off x="428596" y="1643050"/>
            <a:ext cx="8229600" cy="4389120"/>
          </a:xfrm>
        </p:spPr>
        <p:txBody>
          <a:bodyPr>
            <a:noAutofit/>
          </a:bodyPr>
          <a:lstStyle/>
          <a:p>
            <a:pPr algn="just"/>
            <a:r>
              <a:rPr lang="es-ES" sz="1600" b="1" dirty="0" smtClean="0"/>
              <a:t>Tecnología </a:t>
            </a:r>
            <a:r>
              <a:rPr lang="es-ES" sz="1600" b="1" dirty="0"/>
              <a:t>que permite imprimir fotografías sin utilizar </a:t>
            </a:r>
            <a:r>
              <a:rPr lang="es-ES" sz="1600" b="1" dirty="0" smtClean="0"/>
              <a:t>tinta</a:t>
            </a:r>
          </a:p>
          <a:p>
            <a:pPr algn="just"/>
            <a:r>
              <a:rPr lang="es-ES" sz="1600" dirty="0"/>
              <a:t/>
            </a:r>
            <a:br>
              <a:rPr lang="es-ES" sz="1600" dirty="0"/>
            </a:br>
            <a:r>
              <a:rPr lang="es-ES" sz="1600" dirty="0"/>
              <a:t>Según un artículo publicado el 8 de febrero de 2007 en </a:t>
            </a:r>
            <a:r>
              <a:rPr lang="es-ES" sz="1600" dirty="0" err="1"/>
              <a:t>Technology</a:t>
            </a:r>
            <a:r>
              <a:rPr lang="es-ES" sz="1600" dirty="0"/>
              <a:t> </a:t>
            </a:r>
            <a:r>
              <a:rPr lang="es-ES" sz="1600" dirty="0" err="1"/>
              <a:t>Review</a:t>
            </a:r>
            <a:r>
              <a:rPr lang="es-ES" sz="1600" dirty="0"/>
              <a:t>, la empresa ZINK </a:t>
            </a:r>
            <a:r>
              <a:rPr lang="es-ES" sz="1600" dirty="0" err="1"/>
              <a:t>Imaging</a:t>
            </a:r>
            <a:r>
              <a:rPr lang="es-ES" sz="1600" dirty="0"/>
              <a:t>, filial de Polaroid, asombró a los medios de comunicación durante el congreso DEMO, celebrado en Palm </a:t>
            </a:r>
            <a:r>
              <a:rPr lang="es-ES" sz="1600" dirty="0" err="1"/>
              <a:t>Desert</a:t>
            </a:r>
            <a:r>
              <a:rPr lang="es-ES" sz="1600" dirty="0"/>
              <a:t>, California, al presentar un nuevo sistema de impresión de fotografías sin tinta. Reinventando la impresión, esta empresa afirma poder desarrollar impresoras </a:t>
            </a:r>
            <a:r>
              <a:rPr lang="es-ES" sz="1600" dirty="0" err="1"/>
              <a:t>ultraportátiles</a:t>
            </a:r>
            <a:r>
              <a:rPr lang="es-ES" sz="1600" dirty="0"/>
              <a:t> que quepan en una mano o que se puedan integrar en cámaras digitales y teléfonos móviles</a:t>
            </a:r>
            <a:r>
              <a:rPr lang="es-ES" sz="1600" dirty="0" smtClean="0"/>
              <a:t>.</a:t>
            </a:r>
            <a:endParaRPr lang="es-ES" sz="1600" dirty="0" smtClean="0"/>
          </a:p>
          <a:p>
            <a:pPr algn="just"/>
            <a:r>
              <a:rPr lang="es-ES" sz="1600" dirty="0"/>
              <a:t/>
            </a:r>
            <a:br>
              <a:rPr lang="es-ES" sz="1600" dirty="0"/>
            </a:br>
            <a:r>
              <a:rPr lang="es-ES" sz="1600" dirty="0"/>
              <a:t>El “truco” consiste en utilizar un nuevo tipo de papel fotográfico que cambia de color ante la aplicación de calor, señala Steve </a:t>
            </a:r>
            <a:r>
              <a:rPr lang="es-ES" sz="1600" dirty="0" err="1"/>
              <a:t>Herchen</a:t>
            </a:r>
            <a:r>
              <a:rPr lang="es-ES" sz="1600" dirty="0"/>
              <a:t>, director de tecnología de ZINK. "Es la primera tecnología novedosa de impresión digital que ha aparecido en más de diez años", afirma. Las ventajas de esta nueva tecnología son muchas, pero la primera de la lista es no tener que preocuparse porque se acabe la tinta. Por supuesto, habrá que comprar un papel especial, pero el objetivo es lograr que este papel, que se espera llegue a costar entre 20 y 25 céntimos, se pueda encontrar en cualquier sitio. </a:t>
            </a:r>
            <a:endParaRPr lang="es-ES" sz="1600" dirty="0" smtClean="0"/>
          </a:p>
          <a:p>
            <a:pPr algn="just"/>
            <a:r>
              <a:rPr lang="es-ES" sz="1600" dirty="0"/>
              <a:t/>
            </a:r>
            <a:br>
              <a:rPr lang="es-ES" sz="1600" dirty="0"/>
            </a:br>
            <a:r>
              <a:rPr lang="es-ES" sz="1600" dirty="0"/>
              <a:t>Otra ventaja, según </a:t>
            </a:r>
            <a:r>
              <a:rPr lang="es-ES" sz="1600" dirty="0" err="1"/>
              <a:t>Herchen</a:t>
            </a:r>
            <a:r>
              <a:rPr lang="es-ES" sz="1600" dirty="0"/>
              <a:t>, es que este nuevo enfoque permitirá fabricar impresoras lo suficientemente pequeñas como para poder incorporarlas en dispositivos portátiles. </a:t>
            </a:r>
            <a:br>
              <a:rPr lang="es-ES" sz="1600" dirty="0"/>
            </a:br>
            <a:r>
              <a:rPr lang="es-ES" sz="1600" dirty="0"/>
              <a:t/>
            </a:r>
            <a:br>
              <a:rPr lang="es-ES" sz="1600" dirty="0"/>
            </a:br>
            <a:endParaRPr lang="es-ES" sz="1600" dirty="0"/>
          </a:p>
          <a:p>
            <a:pPr algn="just"/>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lang="es-EC" dirty="0" smtClean="0"/>
              <a:t>IMPRESORAS EN 3D</a:t>
            </a:r>
            <a:endParaRPr lang="en-US" dirty="0"/>
          </a:p>
        </p:txBody>
      </p:sp>
      <p:sp>
        <p:nvSpPr>
          <p:cNvPr id="3" name="2 Marcador de contenido"/>
          <p:cNvSpPr>
            <a:spLocks noGrp="1"/>
          </p:cNvSpPr>
          <p:nvPr>
            <p:ph idx="1"/>
          </p:nvPr>
        </p:nvSpPr>
        <p:spPr>
          <a:xfrm>
            <a:off x="457200" y="1600200"/>
            <a:ext cx="4686304" cy="4757758"/>
          </a:xfrm>
        </p:spPr>
        <p:txBody>
          <a:bodyPr>
            <a:noAutofit/>
          </a:bodyPr>
          <a:lstStyle/>
          <a:p>
            <a:pPr algn="just"/>
            <a:r>
              <a:rPr lang="es-ES" sz="2000" dirty="0" smtClean="0"/>
              <a:t>El caso es que como podéis ver, la construcción de prototipos, ha sido, es y será, totalmente necesaria en el proceso de creación de un producto, así que para facilitar esta manera manual de fabricar prototipos, se crearon estas impresoras en 3D, que aunque aún siguen teniendo un precio elevado, y algunas de ellas, algún que otro inconveniente, están ganando mucho terreno al profesional </a:t>
            </a:r>
            <a:r>
              <a:rPr lang="es-ES" sz="2000" dirty="0" err="1" smtClean="0"/>
              <a:t>prototipista</a:t>
            </a:r>
            <a:r>
              <a:rPr lang="es-ES" sz="2000" dirty="0" smtClean="0"/>
              <a:t>, aunque en este hecho también esté ayudando la falta de mano de obra cualificada, ya que una </a:t>
            </a:r>
            <a:r>
              <a:rPr lang="es-ES" sz="2000" dirty="0" err="1" smtClean="0"/>
              <a:t>prototipista</a:t>
            </a:r>
            <a:r>
              <a:rPr lang="es-ES" sz="2000" dirty="0" smtClean="0"/>
              <a:t> requiere un bagaje profesional, cuanto más extenso y de calidad, mejor.</a:t>
            </a:r>
            <a:endParaRPr lang="en-US" sz="2000" dirty="0"/>
          </a:p>
        </p:txBody>
      </p:sp>
      <p:pic>
        <p:nvPicPr>
          <p:cNvPr id="6" name="5 Imagen" descr="construcgeek-3d_model_printing-t.jpg"/>
          <p:cNvPicPr>
            <a:picLocks noChangeAspect="1"/>
          </p:cNvPicPr>
          <p:nvPr/>
        </p:nvPicPr>
        <p:blipFill>
          <a:blip r:embed="rId2" cstate="print"/>
          <a:stretch>
            <a:fillRect/>
          </a:stretch>
        </p:blipFill>
        <p:spPr>
          <a:xfrm>
            <a:off x="5357818" y="2071678"/>
            <a:ext cx="3214710" cy="3357586"/>
          </a:xfrm>
          <a:prstGeom prst="rect">
            <a:avLst/>
          </a:prstGeom>
        </p:spPr>
      </p:pic>
      <p:sp>
        <p:nvSpPr>
          <p:cNvPr id="8" name="7 Pergamino horizontal">
            <a:hlinkClick r:id="rId3" action="ppaction://hlinkfile"/>
          </p:cNvPr>
          <p:cNvSpPr/>
          <p:nvPr/>
        </p:nvSpPr>
        <p:spPr>
          <a:xfrm>
            <a:off x="7000892" y="5572140"/>
            <a:ext cx="1357322"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VIDEO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lang="es-EC" dirty="0" smtClean="0"/>
              <a:t>TIPOS</a:t>
            </a:r>
            <a:endParaRPr lang="en-US" dirty="0"/>
          </a:p>
        </p:txBody>
      </p:sp>
      <p:sp>
        <p:nvSpPr>
          <p:cNvPr id="7" name="6 Rectángulo"/>
          <p:cNvSpPr/>
          <p:nvPr/>
        </p:nvSpPr>
        <p:spPr>
          <a:xfrm>
            <a:off x="714348" y="1357298"/>
            <a:ext cx="7786742" cy="3693319"/>
          </a:xfrm>
          <a:prstGeom prst="rect">
            <a:avLst/>
          </a:prstGeom>
        </p:spPr>
        <p:txBody>
          <a:bodyPr wrap="square">
            <a:spAutoFit/>
          </a:bodyPr>
          <a:lstStyle/>
          <a:p>
            <a:pPr algn="just"/>
            <a:r>
              <a:rPr lang="es-ES" dirty="0" smtClean="0"/>
              <a:t>El proceso de impresión consiste fundamentalmente en ir creando el prototipo capa a capa, de abajo a arriba. Se deposita una capa de polvo y se compacta la zona deseada, repitiéndose el proceso, colocando capas una encima de otra, hasta completar la pieza.</a:t>
            </a:r>
          </a:p>
          <a:p>
            <a:pPr algn="just"/>
            <a:r>
              <a:rPr lang="es-ES" dirty="0" smtClean="0"/>
              <a:t>Según el método empleado para la compactación del polvo se pueden clasificar en:</a:t>
            </a:r>
          </a:p>
          <a:p>
            <a:pPr algn="just"/>
            <a:r>
              <a:rPr lang="es-ES" b="1" dirty="0" smtClean="0"/>
              <a:t>Impresoras 3D de tinta:</a:t>
            </a:r>
            <a:r>
              <a:rPr lang="es-ES" dirty="0" smtClean="0"/>
              <a:t> Utilizan una tinta aglomerante para compactar el polvo. El uso de una tinta permite la impresión en diferentes colores. </a:t>
            </a:r>
          </a:p>
          <a:p>
            <a:pPr algn="just"/>
            <a:r>
              <a:rPr lang="es-ES" b="1" dirty="0" smtClean="0"/>
              <a:t>Impresoras 3D láser:</a:t>
            </a:r>
            <a:r>
              <a:rPr lang="es-ES" dirty="0" smtClean="0"/>
              <a:t> Un láser transfiere energía al polvo haciendo que se polimerice. Después se sumerge en un líquido que hace que las zonas polimerizadas se solidifiquen. </a:t>
            </a:r>
          </a:p>
          <a:p>
            <a:pPr algn="just"/>
            <a:r>
              <a:rPr lang="es-ES" dirty="0" smtClean="0"/>
              <a:t>Una vez impresas todas las capas sólo hay que sacar la pieza. Con ayuda de un aspirador se retira el polvo sobrante que se reutilizará en futuras impresiones.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DIMENSIONES</a:t>
            </a:r>
            <a:endParaRPr lang="en-US" dirty="0"/>
          </a:p>
        </p:txBody>
      </p:sp>
      <p:graphicFrame>
        <p:nvGraphicFramePr>
          <p:cNvPr id="4" name="3 Tabla"/>
          <p:cNvGraphicFramePr>
            <a:graphicFrameLocks noGrp="1"/>
          </p:cNvGraphicFramePr>
          <p:nvPr/>
        </p:nvGraphicFramePr>
        <p:xfrm>
          <a:off x="2214546" y="1928802"/>
          <a:ext cx="4071966" cy="4089946"/>
        </p:xfrm>
        <a:graphic>
          <a:graphicData uri="http://schemas.openxmlformats.org/drawingml/2006/table">
            <a:tbl>
              <a:tblPr>
                <a:tableStyleId>{3C2FFA5D-87B4-456A-9821-1D502468CF0F}</a:tableStyleId>
              </a:tblPr>
              <a:tblGrid>
                <a:gridCol w="678661"/>
                <a:gridCol w="2918243"/>
                <a:gridCol w="475062"/>
              </a:tblGrid>
              <a:tr h="384432">
                <a:tc>
                  <a:txBody>
                    <a:bodyPr/>
                    <a:lstStyle/>
                    <a:p>
                      <a:r>
                        <a:rPr lang="en-US" sz="1100" dirty="0" err="1"/>
                        <a:t>Modelo</a:t>
                      </a:r>
                      <a:endParaRPr lang="en-US" sz="1100" dirty="0"/>
                    </a:p>
                  </a:txBody>
                  <a:tcPr marL="54919" marR="54919" marT="27459" marB="27459" anchor="ctr"/>
                </a:tc>
                <a:tc>
                  <a:txBody>
                    <a:bodyPr/>
                    <a:lstStyle/>
                    <a:p>
                      <a:r>
                        <a:rPr lang="en-US" sz="1100"/>
                        <a:t>Descripción</a:t>
                      </a:r>
                    </a:p>
                  </a:txBody>
                  <a:tcPr marL="54919" marR="54919" marT="27459" marB="27459" anchor="ctr"/>
                </a:tc>
                <a:tc>
                  <a:txBody>
                    <a:bodyPr/>
                    <a:lstStyle/>
                    <a:p>
                      <a:r>
                        <a:rPr lang="en-US" sz="1100"/>
                        <a:t>Precio</a:t>
                      </a:r>
                    </a:p>
                  </a:txBody>
                  <a:tcPr marL="54919" marR="54919" marT="27459" marB="27459" anchor="ctr"/>
                </a:tc>
              </a:tr>
              <a:tr h="1043459">
                <a:tc>
                  <a:txBody>
                    <a:bodyPr/>
                    <a:lstStyle/>
                    <a:p>
                      <a:r>
                        <a:rPr lang="en-US" sz="1100"/>
                        <a:t>1200ES SST</a:t>
                      </a:r>
                    </a:p>
                  </a:txBody>
                  <a:tcPr marL="54919" marR="54919" marT="27459" marB="27459" anchor="ctr"/>
                </a:tc>
                <a:tc>
                  <a:txBody>
                    <a:bodyPr/>
                    <a:lstStyle/>
                    <a:p>
                      <a:r>
                        <a:rPr lang="es-ES" sz="1100"/>
                        <a:t>Impresora 3D de oficina de modelos de dimensión grande. Usa material de modelado ABS Plus mediante la tecnología de soporte soluble la cual disuelve el soporte en una solución acuosa.</a:t>
                      </a:r>
                    </a:p>
                  </a:txBody>
                  <a:tcPr marL="54919" marR="54919" marT="27459" marB="27459" anchor="ctr"/>
                </a:tc>
                <a:tc>
                  <a:txBody>
                    <a:bodyPr/>
                    <a:lstStyle/>
                    <a:p>
                      <a:r>
                        <a:rPr lang="en-US" sz="1100"/>
                        <a:t>26.600 €*</a:t>
                      </a:r>
                    </a:p>
                  </a:txBody>
                  <a:tcPr marL="54919" marR="54919" marT="27459" marB="27459" anchor="ctr"/>
                </a:tc>
              </a:tr>
              <a:tr h="713946">
                <a:tc>
                  <a:txBody>
                    <a:bodyPr/>
                    <a:lstStyle/>
                    <a:p>
                      <a:r>
                        <a:rPr lang="en-US" sz="1100"/>
                        <a:t>1200ES BST</a:t>
                      </a:r>
                    </a:p>
                  </a:txBody>
                  <a:tcPr marL="54919" marR="54919" marT="27459" marB="27459" anchor="ctr"/>
                </a:tc>
                <a:tc>
                  <a:txBody>
                    <a:bodyPr/>
                    <a:lstStyle/>
                    <a:p>
                      <a:r>
                        <a:rPr lang="es-ES" sz="1100" dirty="0"/>
                        <a:t>Impresora 3D de oficina de modelos de dimensión grande. Usa material de modelado ABS Plus mediante la tecnología de ruptura de soporte.</a:t>
                      </a:r>
                    </a:p>
                  </a:txBody>
                  <a:tcPr marL="54919" marR="54919" marT="27459" marB="27459" anchor="ctr"/>
                </a:tc>
                <a:tc>
                  <a:txBody>
                    <a:bodyPr/>
                    <a:lstStyle/>
                    <a:p>
                      <a:r>
                        <a:rPr lang="en-US" sz="1100"/>
                        <a:t>15.300 €*</a:t>
                      </a:r>
                    </a:p>
                  </a:txBody>
                  <a:tcPr marL="54919" marR="54919" marT="27459" marB="27459" anchor="ctr"/>
                </a:tc>
              </a:tr>
              <a:tr h="1372973">
                <a:tc>
                  <a:txBody>
                    <a:bodyPr/>
                    <a:lstStyle/>
                    <a:p>
                      <a:r>
                        <a:rPr lang="en-US" sz="1100"/>
                        <a:t>Elite Printer</a:t>
                      </a:r>
                    </a:p>
                  </a:txBody>
                  <a:tcPr marL="54919" marR="54919" marT="27459" marB="27459" anchor="ctr"/>
                </a:tc>
                <a:tc>
                  <a:txBody>
                    <a:bodyPr/>
                    <a:lstStyle/>
                    <a:p>
                      <a:r>
                        <a:rPr lang="es-ES" sz="1100"/>
                        <a:t>Impresora 3D de oficina para modelos más complejos y duraderos. Usa material de modelado ABS Plus mediante la tecnología de soporte soluble la cual disuelve el soporte en una solución acuosa. Indicada para maquetas de dispositivos médicos, electrónicos móviles o de precisión.</a:t>
                      </a:r>
                    </a:p>
                  </a:txBody>
                  <a:tcPr marL="54919" marR="54919" marT="27459" marB="27459" anchor="ctr"/>
                </a:tc>
                <a:tc>
                  <a:txBody>
                    <a:bodyPr/>
                    <a:lstStyle/>
                    <a:p>
                      <a:r>
                        <a:rPr lang="en-US" sz="1100"/>
                        <a:t>24.150 €*</a:t>
                      </a:r>
                    </a:p>
                  </a:txBody>
                  <a:tcPr marL="54919" marR="54919" marT="27459" marB="27459" anchor="ctr"/>
                </a:tc>
              </a:tr>
              <a:tr h="549189">
                <a:tc>
                  <a:txBody>
                    <a:bodyPr/>
                    <a:lstStyle/>
                    <a:p>
                      <a:r>
                        <a:rPr lang="en-US" sz="1100"/>
                        <a:t>UPrinter</a:t>
                      </a:r>
                    </a:p>
                  </a:txBody>
                  <a:tcPr marL="54919" marR="54919" marT="27459" marB="27459" anchor="ctr"/>
                </a:tc>
                <a:tc>
                  <a:txBody>
                    <a:bodyPr/>
                    <a:lstStyle/>
                    <a:p>
                      <a:r>
                        <a:rPr lang="es-ES" sz="1100"/>
                        <a:t>Impresora 3D de escritorio, más económica y fácil de usar. Usa material de modelado ABS Plus.</a:t>
                      </a:r>
                    </a:p>
                  </a:txBody>
                  <a:tcPr marL="54919" marR="54919" marT="27459" marB="27459" anchor="ctr"/>
                </a:tc>
                <a:tc>
                  <a:txBody>
                    <a:bodyPr/>
                    <a:lstStyle/>
                    <a:p>
                      <a:r>
                        <a:rPr lang="en-US" sz="1100" dirty="0"/>
                        <a:t>11.999 €*</a:t>
                      </a:r>
                    </a:p>
                  </a:txBody>
                  <a:tcPr marL="54919" marR="54919" marT="27459" marB="27459"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 OBJETO</a:t>
            </a:r>
            <a:endParaRPr lang="en-US" dirty="0"/>
          </a:p>
        </p:txBody>
      </p:sp>
      <p:graphicFrame>
        <p:nvGraphicFramePr>
          <p:cNvPr id="4" name="3 Tabla"/>
          <p:cNvGraphicFramePr>
            <a:graphicFrameLocks noGrp="1"/>
          </p:cNvGraphicFramePr>
          <p:nvPr/>
        </p:nvGraphicFramePr>
        <p:xfrm>
          <a:off x="1142977" y="1785926"/>
          <a:ext cx="7286676" cy="4625830"/>
        </p:xfrm>
        <a:graphic>
          <a:graphicData uri="http://schemas.openxmlformats.org/drawingml/2006/table">
            <a:tbl>
              <a:tblPr>
                <a:tableStyleId>{3C2FFA5D-87B4-456A-9821-1D502468CF0F}</a:tableStyleId>
              </a:tblPr>
              <a:tblGrid>
                <a:gridCol w="1214446"/>
                <a:gridCol w="5222119"/>
                <a:gridCol w="850111"/>
              </a:tblGrid>
              <a:tr h="200447">
                <a:tc>
                  <a:txBody>
                    <a:bodyPr/>
                    <a:lstStyle/>
                    <a:p>
                      <a:r>
                        <a:rPr lang="en-US" sz="1100"/>
                        <a:t>Modelo</a:t>
                      </a:r>
                    </a:p>
                  </a:txBody>
                  <a:tcPr marL="25885" marR="25885" marT="12943" marB="12943" anchor="ctr"/>
                </a:tc>
                <a:tc>
                  <a:txBody>
                    <a:bodyPr/>
                    <a:lstStyle/>
                    <a:p>
                      <a:r>
                        <a:rPr lang="en-US" sz="1100"/>
                        <a:t>Descripción</a:t>
                      </a:r>
                    </a:p>
                  </a:txBody>
                  <a:tcPr marL="25885" marR="25885" marT="12943" marB="12943" anchor="ctr"/>
                </a:tc>
                <a:tc>
                  <a:txBody>
                    <a:bodyPr/>
                    <a:lstStyle/>
                    <a:p>
                      <a:r>
                        <a:rPr lang="en-US" sz="1100"/>
                        <a:t>Precio</a:t>
                      </a:r>
                    </a:p>
                  </a:txBody>
                  <a:tcPr marL="25885" marR="25885" marT="12943" marB="12943" anchor="ctr"/>
                </a:tc>
              </a:tr>
              <a:tr h="629978">
                <a:tc>
                  <a:txBody>
                    <a:bodyPr/>
                    <a:lstStyle/>
                    <a:p>
                      <a:r>
                        <a:rPr lang="en-US" sz="1100"/>
                        <a:t>Connex 350</a:t>
                      </a:r>
                    </a:p>
                  </a:txBody>
                  <a:tcPr marL="25885" marR="25885" marT="12943" marB="12943" anchor="ctr"/>
                </a:tc>
                <a:tc>
                  <a:txBody>
                    <a:bodyPr/>
                    <a:lstStyle/>
                    <a:p>
                      <a:r>
                        <a:rPr lang="es-ES" sz="1100"/>
                        <a:t>Impresora 3D de oficina de sistema profesional avanzado. La primera en el mercado multimaterial que fabrica simultáneamente con diferentes materiales pudiendo crear los tuyos propios. Basada en la tecnología PolyJet con resolución 600x600x1600 dpi.</a:t>
                      </a:r>
                    </a:p>
                  </a:txBody>
                  <a:tcPr marL="25885" marR="25885" marT="12943" marB="12943" anchor="ctr"/>
                </a:tc>
                <a:tc>
                  <a:txBody>
                    <a:bodyPr/>
                    <a:lstStyle/>
                    <a:p>
                      <a:r>
                        <a:rPr lang="en-US" sz="1100"/>
                        <a:t>-</a:t>
                      </a:r>
                    </a:p>
                  </a:txBody>
                  <a:tcPr marL="25885" marR="25885" marT="12943" marB="12943" anchor="ctr"/>
                </a:tc>
              </a:tr>
              <a:tr h="715884">
                <a:tc>
                  <a:txBody>
                    <a:bodyPr/>
                    <a:lstStyle/>
                    <a:p>
                      <a:r>
                        <a:rPr lang="en-US" sz="1100"/>
                        <a:t>Connex 500</a:t>
                      </a:r>
                    </a:p>
                  </a:txBody>
                  <a:tcPr marL="25885" marR="25885" marT="12943" marB="12943" anchor="ctr"/>
                </a:tc>
                <a:tc>
                  <a:txBody>
                    <a:bodyPr/>
                    <a:lstStyle/>
                    <a:p>
                      <a:r>
                        <a:rPr lang="es-ES" sz="1100"/>
                        <a:t>Impresora 3D de oficina de sistema profesional avanzado. La primera en el mercado multimaterial que fabrica simultáneamente con diferentes materiales pudiendo crear los tuyos propios. Basada en la tecnología PolyJet con resolución 600x600x1600 dpi. Difiere de la anterior en su tamaño.</a:t>
                      </a:r>
                    </a:p>
                  </a:txBody>
                  <a:tcPr marL="25885" marR="25885" marT="12943" marB="12943" anchor="ctr"/>
                </a:tc>
                <a:tc>
                  <a:txBody>
                    <a:bodyPr/>
                    <a:lstStyle/>
                    <a:p>
                      <a:r>
                        <a:rPr lang="en-US" sz="1100"/>
                        <a:t>-</a:t>
                      </a:r>
                    </a:p>
                  </a:txBody>
                  <a:tcPr marL="25885" marR="25885" marT="12943" marB="12943" anchor="ctr"/>
                </a:tc>
              </a:tr>
              <a:tr h="298381">
                <a:tc>
                  <a:txBody>
                    <a:bodyPr/>
                    <a:lstStyle/>
                    <a:p>
                      <a:r>
                        <a:rPr lang="en-US" sz="1100"/>
                        <a:t>Eden 250</a:t>
                      </a:r>
                    </a:p>
                  </a:txBody>
                  <a:tcPr marL="25885" marR="25885" marT="12943" marB="12943" anchor="ctr"/>
                </a:tc>
                <a:tc>
                  <a:txBody>
                    <a:bodyPr/>
                    <a:lstStyle/>
                    <a:p>
                      <a:r>
                        <a:rPr lang="es-ES" sz="1100"/>
                        <a:t>Impresora 3D de la familia más versátil y productiva. Basada en tecnología PolyJet con resolución 600x300x1600 dpi.</a:t>
                      </a:r>
                    </a:p>
                  </a:txBody>
                  <a:tcPr marL="25885" marR="25885" marT="12943" marB="12943" anchor="ctr"/>
                </a:tc>
                <a:tc>
                  <a:txBody>
                    <a:bodyPr/>
                    <a:lstStyle/>
                    <a:p>
                      <a:r>
                        <a:rPr lang="en-US" sz="1100"/>
                        <a:t>-</a:t>
                      </a:r>
                    </a:p>
                  </a:txBody>
                  <a:tcPr marL="25885" marR="25885" marT="12943" marB="12943" anchor="ctr"/>
                </a:tc>
              </a:tr>
              <a:tr h="449979">
                <a:tc>
                  <a:txBody>
                    <a:bodyPr/>
                    <a:lstStyle/>
                    <a:p>
                      <a:r>
                        <a:rPr lang="en-US" sz="1100"/>
                        <a:t>Eden 260</a:t>
                      </a:r>
                    </a:p>
                  </a:txBody>
                  <a:tcPr marL="25885" marR="25885" marT="12943" marB="12943" anchor="ctr"/>
                </a:tc>
                <a:tc>
                  <a:txBody>
                    <a:bodyPr/>
                    <a:lstStyle/>
                    <a:p>
                      <a:r>
                        <a:rPr lang="es-ES" sz="1100"/>
                        <a:t>Impresora 3D de la familia más versátil y productiva. Basada en tecnología PolyJet con resolución 600x300x1600 dpi soportando más materiales que el modelo anterior.</a:t>
                      </a:r>
                    </a:p>
                  </a:txBody>
                  <a:tcPr marL="25885" marR="25885" marT="12943" marB="12943" anchor="ctr"/>
                </a:tc>
                <a:tc>
                  <a:txBody>
                    <a:bodyPr/>
                    <a:lstStyle/>
                    <a:p>
                      <a:r>
                        <a:rPr lang="en-US" sz="1100"/>
                        <a:t>-</a:t>
                      </a:r>
                    </a:p>
                  </a:txBody>
                  <a:tcPr marL="25885" marR="25885" marT="12943" marB="12943" anchor="ctr"/>
                </a:tc>
              </a:tr>
              <a:tr h="372260">
                <a:tc>
                  <a:txBody>
                    <a:bodyPr/>
                    <a:lstStyle/>
                    <a:p>
                      <a:r>
                        <a:rPr lang="en-US" sz="1100"/>
                        <a:t>Eden 260V</a:t>
                      </a:r>
                    </a:p>
                  </a:txBody>
                  <a:tcPr marL="25885" marR="25885" marT="12943" marB="12943" anchor="ctr"/>
                </a:tc>
                <a:tc>
                  <a:txBody>
                    <a:bodyPr/>
                    <a:lstStyle/>
                    <a:p>
                      <a:r>
                        <a:rPr lang="es-ES" sz="1100"/>
                        <a:t>Impresora 3D de la familia más versátil y productiva. Basada en tecnología PolyJet con resolución 600x600x1600 dpi soportando todos los materiales.</a:t>
                      </a:r>
                    </a:p>
                  </a:txBody>
                  <a:tcPr marL="25885" marR="25885" marT="12943" marB="12943" anchor="ctr"/>
                </a:tc>
                <a:tc>
                  <a:txBody>
                    <a:bodyPr/>
                    <a:lstStyle/>
                    <a:p>
                      <a:r>
                        <a:rPr lang="en-US" sz="1100"/>
                        <a:t>-</a:t>
                      </a:r>
                    </a:p>
                  </a:txBody>
                  <a:tcPr marL="25885" marR="25885" marT="12943" marB="12943" anchor="ctr"/>
                </a:tc>
              </a:tr>
              <a:tr h="372260">
                <a:tc>
                  <a:txBody>
                    <a:bodyPr/>
                    <a:lstStyle/>
                    <a:p>
                      <a:r>
                        <a:rPr lang="en-US" sz="1100"/>
                        <a:t>Eden 350</a:t>
                      </a:r>
                    </a:p>
                  </a:txBody>
                  <a:tcPr marL="25885" marR="25885" marT="12943" marB="12943" anchor="ctr"/>
                </a:tc>
                <a:tc>
                  <a:txBody>
                    <a:bodyPr/>
                    <a:lstStyle/>
                    <a:p>
                      <a:r>
                        <a:rPr lang="es-ES" sz="1100"/>
                        <a:t>Impresora 3D de la familia más versátil y productiva. Basada en tecnología PolyJet con resolución 600x300x1600 dpi con un tamaño físico superior.</a:t>
                      </a:r>
                    </a:p>
                  </a:txBody>
                  <a:tcPr marL="25885" marR="25885" marT="12943" marB="12943" anchor="ctr"/>
                </a:tc>
                <a:tc>
                  <a:txBody>
                    <a:bodyPr/>
                    <a:lstStyle/>
                    <a:p>
                      <a:r>
                        <a:rPr lang="en-US" sz="1100"/>
                        <a:t>-</a:t>
                      </a:r>
                    </a:p>
                  </a:txBody>
                  <a:tcPr marL="25885" marR="25885" marT="12943" marB="12943" anchor="ctr"/>
                </a:tc>
              </a:tr>
              <a:tr h="458166">
                <a:tc>
                  <a:txBody>
                    <a:bodyPr/>
                    <a:lstStyle/>
                    <a:p>
                      <a:r>
                        <a:rPr lang="en-US" sz="1100"/>
                        <a:t>Eden 350V</a:t>
                      </a:r>
                    </a:p>
                  </a:txBody>
                  <a:tcPr marL="25885" marR="25885" marT="12943" marB="12943" anchor="ctr"/>
                </a:tc>
                <a:tc>
                  <a:txBody>
                    <a:bodyPr/>
                    <a:lstStyle/>
                    <a:p>
                      <a:r>
                        <a:rPr lang="es-ES" sz="1100"/>
                        <a:t>Impresora 3D de la familia más versátil y productiva. Basada en tecnología PolyJet con resolución 600x300x1600 dpi soportando otros materiales que la Eden 350 pero con dos modos de impresión.</a:t>
                      </a:r>
                    </a:p>
                  </a:txBody>
                  <a:tcPr marL="25885" marR="25885" marT="12943" marB="12943" anchor="ctr"/>
                </a:tc>
                <a:tc>
                  <a:txBody>
                    <a:bodyPr/>
                    <a:lstStyle/>
                    <a:p>
                      <a:r>
                        <a:rPr lang="en-US" sz="1100"/>
                        <a:t>-</a:t>
                      </a:r>
                    </a:p>
                  </a:txBody>
                  <a:tcPr marL="25885" marR="25885" marT="12943" marB="12943" anchor="ctr"/>
                </a:tc>
              </a:tr>
              <a:tr h="536884">
                <a:tc>
                  <a:txBody>
                    <a:bodyPr/>
                    <a:lstStyle/>
                    <a:p>
                      <a:r>
                        <a:rPr lang="en-US" sz="1100"/>
                        <a:t>Eden 500</a:t>
                      </a:r>
                    </a:p>
                  </a:txBody>
                  <a:tcPr marL="25885" marR="25885" marT="12943" marB="12943" anchor="ctr"/>
                </a:tc>
                <a:tc>
                  <a:txBody>
                    <a:bodyPr/>
                    <a:lstStyle/>
                    <a:p>
                      <a:r>
                        <a:rPr lang="es-ES" sz="1100"/>
                        <a:t>Impresora 3D de la familia más versátil y productiva. Basada en tecnología PolyJet con resolución 600x600x1600 dpi soportando más materiales que el modelo anterior, con un tamaño físico más grande y dos modos de impresión.</a:t>
                      </a:r>
                    </a:p>
                  </a:txBody>
                  <a:tcPr marL="25885" marR="25885" marT="12943" marB="12943" anchor="ctr"/>
                </a:tc>
                <a:tc>
                  <a:txBody>
                    <a:bodyPr/>
                    <a:lstStyle/>
                    <a:p>
                      <a:r>
                        <a:rPr lang="en-US" sz="1100"/>
                        <a:t>-</a:t>
                      </a:r>
                    </a:p>
                  </a:txBody>
                  <a:tcPr marL="25885" marR="25885" marT="12943" marB="12943" anchor="ctr"/>
                </a:tc>
              </a:tr>
              <a:tr h="458166">
                <a:tc>
                  <a:txBody>
                    <a:bodyPr/>
                    <a:lstStyle/>
                    <a:p>
                      <a:r>
                        <a:rPr lang="en-US" sz="1100"/>
                        <a:t>Alaris 30</a:t>
                      </a:r>
                    </a:p>
                  </a:txBody>
                  <a:tcPr marL="25885" marR="25885" marT="12943" marB="12943" anchor="ctr"/>
                </a:tc>
                <a:tc>
                  <a:txBody>
                    <a:bodyPr/>
                    <a:lstStyle/>
                    <a:p>
                      <a:r>
                        <a:rPr lang="es-ES" sz="1100"/>
                        <a:t>Impresora 3D de escritorio más económica y sencilla. Basada en tecnología PolyJet con resolución 600x600x900 dpi soportando 2 materiales.</a:t>
                      </a:r>
                    </a:p>
                  </a:txBody>
                  <a:tcPr marL="25885" marR="25885" marT="12943" marB="12943" anchor="ctr"/>
                </a:tc>
                <a:tc>
                  <a:txBody>
                    <a:bodyPr/>
                    <a:lstStyle/>
                    <a:p>
                      <a:r>
                        <a:rPr lang="en-US" sz="1100" dirty="0"/>
                        <a:t>-</a:t>
                      </a:r>
                    </a:p>
                  </a:txBody>
                  <a:tcPr marL="25885" marR="25885" marT="12943" marB="12943"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571480"/>
            <a:ext cx="7772400" cy="1470025"/>
          </a:xfrm>
        </p:spPr>
        <p:txBody>
          <a:bodyPr/>
          <a:lstStyle/>
          <a:p>
            <a:r>
              <a:rPr lang="es-EC" dirty="0" smtClean="0"/>
              <a:t>IMPRESORAS UV</a:t>
            </a:r>
            <a:endParaRPr lang="es-EC" dirty="0"/>
          </a:p>
        </p:txBody>
      </p:sp>
      <p:pic>
        <p:nvPicPr>
          <p:cNvPr id="5" name="4 Imagen" descr="Destacamos las impresoras a las cuales hemos tenido acceso para inspeccionarlas detalladamente"/>
          <p:cNvPicPr/>
          <p:nvPr/>
        </p:nvPicPr>
        <p:blipFill>
          <a:blip r:embed="rId2" cstate="print"/>
          <a:srcRect/>
          <a:stretch>
            <a:fillRect/>
          </a:stretch>
        </p:blipFill>
        <p:spPr bwMode="auto">
          <a:xfrm>
            <a:off x="785786" y="2071678"/>
            <a:ext cx="3810000" cy="3267075"/>
          </a:xfrm>
          <a:prstGeom prst="rect">
            <a:avLst/>
          </a:prstGeom>
          <a:noFill/>
          <a:ln w="9525">
            <a:noFill/>
            <a:miter lim="800000"/>
            <a:headEnd/>
            <a:tailEnd/>
          </a:ln>
        </p:spPr>
      </p:pic>
      <p:pic>
        <p:nvPicPr>
          <p:cNvPr id="6" name="5 Imagen" descr="http://www.pablonavarro.cl/panavPro/coke-1V.jpg"/>
          <p:cNvPicPr/>
          <p:nvPr/>
        </p:nvPicPr>
        <p:blipFill>
          <a:blip r:embed="rId3" cstate="print"/>
          <a:srcRect/>
          <a:stretch>
            <a:fillRect/>
          </a:stretch>
        </p:blipFill>
        <p:spPr bwMode="auto">
          <a:xfrm>
            <a:off x="5072066" y="2143116"/>
            <a:ext cx="3762368" cy="29765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TECNOLOGIA UV</a:t>
            </a:r>
            <a:endParaRPr lang="es-EC" dirty="0"/>
          </a:p>
        </p:txBody>
      </p:sp>
      <p:sp>
        <p:nvSpPr>
          <p:cNvPr id="3" name="2 Marcador de contenido"/>
          <p:cNvSpPr>
            <a:spLocks noGrp="1"/>
          </p:cNvSpPr>
          <p:nvPr>
            <p:ph idx="1"/>
          </p:nvPr>
        </p:nvSpPr>
        <p:spPr>
          <a:xfrm>
            <a:off x="457200" y="1600201"/>
            <a:ext cx="8229600" cy="757230"/>
          </a:xfrm>
        </p:spPr>
        <p:txBody>
          <a:bodyPr/>
          <a:lstStyle/>
          <a:p>
            <a:r>
              <a:rPr lang="es-EC" dirty="0" smtClean="0"/>
              <a:t>VER VIDEO</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TECNOLOGIA UV</a:t>
            </a:r>
            <a:endParaRPr lang="es-EC" dirty="0"/>
          </a:p>
        </p:txBody>
      </p:sp>
      <p:sp>
        <p:nvSpPr>
          <p:cNvPr id="3" name="2 Marcador de contenido"/>
          <p:cNvSpPr>
            <a:spLocks noGrp="1"/>
          </p:cNvSpPr>
          <p:nvPr>
            <p:ph idx="1"/>
          </p:nvPr>
        </p:nvSpPr>
        <p:spPr/>
        <p:txBody>
          <a:bodyPr>
            <a:normAutofit fontScale="92500" lnSpcReduction="20000"/>
          </a:bodyPr>
          <a:lstStyle/>
          <a:p>
            <a:r>
              <a:rPr lang="es-EC" dirty="0"/>
              <a:t>La siguiente tabla resume las características de esta impresora.</a:t>
            </a:r>
          </a:p>
          <a:p>
            <a:pPr>
              <a:buNone/>
            </a:pPr>
            <a:r>
              <a:rPr lang="es-EC" dirty="0"/>
              <a:t> </a:t>
            </a:r>
          </a:p>
          <a:p>
            <a:endParaRPr lang="es-EC" dirty="0" smtClean="0"/>
          </a:p>
          <a:p>
            <a:r>
              <a:rPr lang="es-EC" dirty="0" smtClean="0"/>
              <a:t>Las </a:t>
            </a:r>
            <a:r>
              <a:rPr lang="es-EC" dirty="0"/>
              <a:t>aplicaciones listadas para esta impresora son </a:t>
            </a:r>
          </a:p>
          <a:p>
            <a:r>
              <a:rPr lang="es-EC" dirty="0"/>
              <a:t>•  Banners </a:t>
            </a:r>
          </a:p>
          <a:p>
            <a:r>
              <a:rPr lang="es-EC" dirty="0"/>
              <a:t>•  Vallas (Espectaculares) </a:t>
            </a:r>
          </a:p>
          <a:p>
            <a:r>
              <a:rPr lang="es-EC" dirty="0"/>
              <a:t>•  Gráficos para exhibiciones </a:t>
            </a:r>
          </a:p>
          <a:p>
            <a:r>
              <a:rPr lang="es-EC" dirty="0"/>
              <a:t>•  Banderas </a:t>
            </a:r>
          </a:p>
          <a:p>
            <a:r>
              <a:rPr lang="es-EC" dirty="0"/>
              <a:t>•  Rotulación interior y exterior </a:t>
            </a:r>
          </a:p>
          <a:p>
            <a:r>
              <a:rPr lang="es-EC" dirty="0"/>
              <a:t>•  Posters </a:t>
            </a:r>
          </a:p>
          <a:p>
            <a:r>
              <a:rPr lang="es-EC" dirty="0"/>
              <a:t>•  Publicidad en punto de venta (POP, POS).</a:t>
            </a:r>
          </a:p>
          <a:p>
            <a:endParaRPr lang="es-EC" dirty="0"/>
          </a:p>
        </p:txBody>
      </p:sp>
      <p:pic>
        <p:nvPicPr>
          <p:cNvPr id="4" name="3 Imagen" descr="http://www.estudios-impresoras-uv-solvente-latex.org/impresoras_inkjet_curado_UV_gran_formato_combo_banda_transportadora_cama_plana_rollo_materiales_rigidos_flexibles/EFI_Rastek_H650_UV_table.jpg"/>
          <p:cNvPicPr/>
          <p:nvPr/>
        </p:nvPicPr>
        <p:blipFill>
          <a:blip r:embed="rId2" cstate="print"/>
          <a:srcRect/>
          <a:stretch>
            <a:fillRect/>
          </a:stretch>
        </p:blipFill>
        <p:spPr bwMode="auto">
          <a:xfrm>
            <a:off x="3000364" y="2285992"/>
            <a:ext cx="4448175" cy="1104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PLOTTERS</a:t>
            </a:r>
            <a:endParaRPr lang="es-EC" dirty="0"/>
          </a:p>
        </p:txBody>
      </p:sp>
      <p:sp>
        <p:nvSpPr>
          <p:cNvPr id="3" name="2 Marcador de contenido"/>
          <p:cNvSpPr>
            <a:spLocks noGrp="1"/>
          </p:cNvSpPr>
          <p:nvPr>
            <p:ph idx="1"/>
          </p:nvPr>
        </p:nvSpPr>
        <p:spPr/>
        <p:txBody>
          <a:bodyPr>
            <a:normAutofit/>
          </a:bodyPr>
          <a:lstStyle/>
          <a:p>
            <a:pPr marL="0" indent="17463" algn="just">
              <a:buNone/>
              <a:defRPr/>
            </a:pPr>
            <a:r>
              <a:rPr lang="es-ES" dirty="0"/>
              <a:t>Un </a:t>
            </a:r>
            <a:r>
              <a:rPr lang="es-ES" b="1" dirty="0"/>
              <a:t>plotter</a:t>
            </a:r>
            <a:r>
              <a:rPr lang="es-ES" dirty="0"/>
              <a:t> o </a:t>
            </a:r>
            <a:r>
              <a:rPr lang="es-ES" b="1" dirty="0"/>
              <a:t>trazador gráfico</a:t>
            </a:r>
            <a:r>
              <a:rPr lang="es-ES" dirty="0"/>
              <a:t> es un dispositivo de impresión conectado a una computadora, y diseñado específicamente para trazar gráficos vectoriales ó dibujos lineales: planos, dibujos de piezas, etc. Efectúa con gran precisión en impresiones gráficas que una impresora no podría obtener.</a:t>
            </a:r>
          </a:p>
          <a:p>
            <a:pPr marL="0" indent="17463">
              <a:buNone/>
              <a:defRPr/>
            </a:pPr>
            <a:endParaRPr lang="es-ES" dirty="0"/>
          </a:p>
          <a:p>
            <a:pPr>
              <a:buNone/>
              <a:defRPr/>
            </a:pPr>
            <a:r>
              <a:rPr lang="es-ES" b="1" dirty="0"/>
              <a:t>Tipos de trazadores:</a:t>
            </a:r>
          </a:p>
          <a:p>
            <a:pPr>
              <a:defRPr/>
            </a:pPr>
            <a:r>
              <a:rPr lang="es-ES" dirty="0"/>
              <a:t>1 Trazadores de plumas</a:t>
            </a:r>
          </a:p>
          <a:p>
            <a:pPr>
              <a:defRPr/>
            </a:pPr>
            <a:r>
              <a:rPr lang="es-ES" dirty="0"/>
              <a:t>2 Trazadores de chorro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IMPRESORA ECOLOGICA</a:t>
            </a:r>
            <a:endParaRPr lang="es-EC" dirty="0"/>
          </a:p>
        </p:txBody>
      </p:sp>
      <p:sp>
        <p:nvSpPr>
          <p:cNvPr id="3" name="2 Marcador de contenido"/>
          <p:cNvSpPr>
            <a:spLocks noGrp="1"/>
          </p:cNvSpPr>
          <p:nvPr>
            <p:ph idx="1"/>
          </p:nvPr>
        </p:nvSpPr>
        <p:spPr/>
        <p:txBody>
          <a:bodyPr>
            <a:normAutofit fontScale="77500" lnSpcReduction="20000"/>
          </a:bodyPr>
          <a:lstStyle/>
          <a:p>
            <a:endParaRPr lang="es-EC" dirty="0" smtClean="0"/>
          </a:p>
          <a:p>
            <a:pPr algn="just"/>
            <a:r>
              <a:rPr lang="es-EC" dirty="0"/>
              <a:t>La impresora </a:t>
            </a:r>
            <a:r>
              <a:rPr lang="es-EC" u="sng" dirty="0">
                <a:hlinkClick r:id="rId2"/>
              </a:rPr>
              <a:t>RITI </a:t>
            </a:r>
            <a:r>
              <a:rPr lang="es-EC" u="sng" dirty="0" err="1">
                <a:hlinkClick r:id="rId2"/>
              </a:rPr>
              <a:t>Coffee</a:t>
            </a:r>
            <a:r>
              <a:rPr lang="es-EC" dirty="0"/>
              <a:t>, que usa como tinta el poso del café que te has tomado por la mañana, participa en el </a:t>
            </a:r>
            <a:r>
              <a:rPr lang="es-EC" u="sng" dirty="0" err="1">
                <a:hlinkClick r:id="rId3"/>
              </a:rPr>
              <a:t>Greener</a:t>
            </a:r>
            <a:r>
              <a:rPr lang="es-EC" u="sng" dirty="0">
                <a:hlinkClick r:id="rId3"/>
              </a:rPr>
              <a:t> </a:t>
            </a:r>
            <a:r>
              <a:rPr lang="es-EC" u="sng" dirty="0" err="1">
                <a:hlinkClick r:id="rId3"/>
              </a:rPr>
              <a:t>Gadgets</a:t>
            </a:r>
            <a:r>
              <a:rPr lang="es-EC" u="sng" dirty="0">
                <a:hlinkClick r:id="rId3"/>
              </a:rPr>
              <a:t> </a:t>
            </a:r>
            <a:r>
              <a:rPr lang="es-EC" u="sng" dirty="0" err="1">
                <a:hlinkClick r:id="rId3"/>
              </a:rPr>
              <a:t>Competition</a:t>
            </a:r>
            <a:r>
              <a:rPr lang="es-EC" dirty="0"/>
              <a:t>. He aquí una impresora y una tinta eco-</a:t>
            </a:r>
            <a:r>
              <a:rPr lang="es-EC" dirty="0" err="1"/>
              <a:t>friendly</a:t>
            </a:r>
            <a:r>
              <a:rPr lang="es-EC" dirty="0"/>
              <a:t>, a diferencia de las impresoras y cartuchos de tinta tradicionales, difíciles de reciclar. La ha diseñado </a:t>
            </a:r>
            <a:r>
              <a:rPr lang="es-EC" dirty="0" err="1"/>
              <a:t>Jeon</a:t>
            </a:r>
            <a:r>
              <a:rPr lang="es-EC" dirty="0"/>
              <a:t> </a:t>
            </a:r>
            <a:r>
              <a:rPr lang="es-EC" dirty="0" err="1"/>
              <a:t>Hwan</a:t>
            </a:r>
            <a:r>
              <a:rPr lang="es-EC" dirty="0"/>
              <a:t> y, atención, ¡también funciona con los restos </a:t>
            </a:r>
            <a:r>
              <a:rPr lang="es-EC" u="sng" dirty="0">
                <a:hlinkClick r:id="rId4"/>
              </a:rPr>
              <a:t>del té</a:t>
            </a:r>
            <a:r>
              <a:rPr lang="es-EC" dirty="0"/>
              <a:t>! ¿Por qué no una en la </a:t>
            </a:r>
            <a:r>
              <a:rPr lang="es-EC" u="sng" dirty="0">
                <a:hlinkClick r:id="rId5"/>
              </a:rPr>
              <a:t>oficina</a:t>
            </a:r>
            <a:r>
              <a:rPr lang="es-EC" dirty="0"/>
              <a:t>?</a:t>
            </a:r>
          </a:p>
          <a:p>
            <a:pPr algn="just"/>
            <a:r>
              <a:rPr lang="es-EC" dirty="0"/>
              <a:t>El sistema es bien sencillo, pero también un poco cansado, hay que reconocerlo. Veamos: la carga es de lo más sencilla, ya que el cartucho de tinta queda completamente a la vista, en la parte superior de la impresora, y basta con meter dentro los restos de café o de té. Luego, esto es gracioso, resulta que la impresora funciona con </a:t>
            </a:r>
            <a:r>
              <a:rPr lang="es-EC" u="sng" dirty="0">
                <a:hlinkClick r:id="rId6"/>
              </a:rPr>
              <a:t>tracción… humana</a:t>
            </a:r>
            <a:r>
              <a:rPr lang="es-EC" dirty="0"/>
              <a:t>, es decir, que debe ser uno el que va moviendo a izquierda y derecha para imprimir los documentos. ¿Poco práctico? Para impresiones de muchas páginas, sí, sin duda. Pero eso sí, se producen cero contaminantes cartuchos de tinta y cero gasto energético, por lo que nos parece del todo ecológica. Y las hojas salen </a:t>
            </a:r>
            <a:r>
              <a:rPr lang="es-EC" dirty="0" err="1"/>
              <a:t>perfumaditas</a:t>
            </a:r>
            <a:r>
              <a:rPr lang="es-EC" dirty="0"/>
              <a:t> a café</a:t>
            </a:r>
          </a:p>
          <a:p>
            <a:endParaRPr lang="es-EC"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IMPRESORA ECOLOGICA</a:t>
            </a:r>
            <a:endParaRPr lang="es-EC" dirty="0"/>
          </a:p>
        </p:txBody>
      </p:sp>
      <p:pic>
        <p:nvPicPr>
          <p:cNvPr id="4" name="3 Marcador de contenido" descr="[impresorariti.jpg]"/>
          <p:cNvPicPr>
            <a:picLocks noGrp="1"/>
          </p:cNvPicPr>
          <p:nvPr>
            <p:ph idx="1"/>
          </p:nvPr>
        </p:nvPicPr>
        <p:blipFill>
          <a:blip r:embed="rId2" cstate="print"/>
          <a:srcRect/>
          <a:stretch>
            <a:fillRect/>
          </a:stretch>
        </p:blipFill>
        <p:spPr bwMode="auto">
          <a:xfrm>
            <a:off x="1857356" y="2214554"/>
            <a:ext cx="5072098" cy="27146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EC" sz="8000" dirty="0" smtClean="0"/>
              <a:t>GRACIAS</a:t>
            </a:r>
            <a:endParaRPr lang="en-US" sz="8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PLOTTER</a:t>
            </a:r>
            <a:endParaRPr lang="es-EC" dirty="0"/>
          </a:p>
        </p:txBody>
      </p:sp>
      <p:pic>
        <p:nvPicPr>
          <p:cNvPr id="4" name="Picture 7" descr="H:\impresoras\f_29618207_1.jpg"/>
          <p:cNvPicPr>
            <a:picLocks noChangeAspect="1" noChangeArrowheads="1"/>
          </p:cNvPicPr>
          <p:nvPr/>
        </p:nvPicPr>
        <p:blipFill>
          <a:blip r:embed="rId2" cstate="print"/>
          <a:srcRect/>
          <a:stretch>
            <a:fillRect/>
          </a:stretch>
        </p:blipFill>
        <p:spPr bwMode="auto">
          <a:xfrm>
            <a:off x="674658" y="1697016"/>
            <a:ext cx="7620000" cy="3517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lang="es-EC" dirty="0" smtClean="0"/>
              <a:t>Plotter</a:t>
            </a:r>
            <a:endParaRPr lang="es-EC" dirty="0"/>
          </a:p>
        </p:txBody>
      </p:sp>
      <p:pic>
        <p:nvPicPr>
          <p:cNvPr id="1026" name="Picture 2" descr="http://www.grupoeshop.com/images/plotter.jpg"/>
          <p:cNvPicPr>
            <a:picLocks noChangeAspect="1" noChangeArrowheads="1"/>
          </p:cNvPicPr>
          <p:nvPr/>
        </p:nvPicPr>
        <p:blipFill>
          <a:blip r:embed="rId2" cstate="print"/>
          <a:srcRect/>
          <a:stretch>
            <a:fillRect/>
          </a:stretch>
        </p:blipFill>
        <p:spPr bwMode="auto">
          <a:xfrm>
            <a:off x="1928795" y="1500175"/>
            <a:ext cx="4572032" cy="3500462"/>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714348" y="5086373"/>
            <a:ext cx="7800975" cy="1628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PLOTTERS INDUSTRIALES</a:t>
            </a:r>
            <a:endParaRPr lang="es-EC" dirty="0"/>
          </a:p>
        </p:txBody>
      </p:sp>
      <p:pic>
        <p:nvPicPr>
          <p:cNvPr id="5" name="Picture 4" descr="H:\impresoras\19223147_1.jpg"/>
          <p:cNvPicPr>
            <a:picLocks noChangeAspect="1" noChangeArrowheads="1"/>
          </p:cNvPicPr>
          <p:nvPr/>
        </p:nvPicPr>
        <p:blipFill>
          <a:blip r:embed="rId2" cstate="print"/>
          <a:srcRect/>
          <a:stretch>
            <a:fillRect/>
          </a:stretch>
        </p:blipFill>
        <p:spPr bwMode="auto">
          <a:xfrm>
            <a:off x="1928795" y="1772699"/>
            <a:ext cx="4857783" cy="470787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a:t>ProtoMat</a:t>
            </a:r>
            <a:r>
              <a:rPr lang="es-EC" dirty="0"/>
              <a:t> S62 PCB plotter</a:t>
            </a:r>
          </a:p>
        </p:txBody>
      </p:sp>
      <p:pic>
        <p:nvPicPr>
          <p:cNvPr id="16386" name="Picture 2" descr="http://www.ferret.com.au/odin/images/158700/LPKF-introduces-a-new-generation-of-circuit-board-plotters-158700.jpg"/>
          <p:cNvPicPr>
            <a:picLocks noChangeAspect="1" noChangeArrowheads="1"/>
          </p:cNvPicPr>
          <p:nvPr/>
        </p:nvPicPr>
        <p:blipFill>
          <a:blip r:embed="rId2" cstate="print"/>
          <a:srcRect/>
          <a:stretch>
            <a:fillRect/>
          </a:stretch>
        </p:blipFill>
        <p:spPr bwMode="auto">
          <a:xfrm>
            <a:off x="1714480" y="2143116"/>
            <a:ext cx="5867400" cy="42767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rmAutofit/>
          </a:bodyPr>
          <a:lstStyle/>
          <a:p>
            <a:r>
              <a:rPr lang="es-EC" dirty="0" smtClean="0"/>
              <a:t>Canon </a:t>
            </a:r>
            <a:r>
              <a:rPr lang="es-EC" dirty="0" err="1" smtClean="0"/>
              <a:t>Large</a:t>
            </a:r>
            <a:r>
              <a:rPr lang="es-EC" dirty="0" smtClean="0"/>
              <a:t> </a:t>
            </a:r>
            <a:r>
              <a:rPr lang="es-EC" dirty="0" err="1" smtClean="0"/>
              <a:t>Format</a:t>
            </a:r>
            <a:r>
              <a:rPr lang="es-EC" dirty="0" smtClean="0"/>
              <a:t> W7250</a:t>
            </a:r>
            <a:endParaRPr lang="es-EC" dirty="0"/>
          </a:p>
        </p:txBody>
      </p:sp>
      <p:pic>
        <p:nvPicPr>
          <p:cNvPr id="19458" name="Picture 2" descr="http://www.cabronet.net/wp-content/uploads/2007/02/14-02-07_0839.jpg"/>
          <p:cNvPicPr>
            <a:picLocks noChangeAspect="1" noChangeArrowheads="1"/>
          </p:cNvPicPr>
          <p:nvPr/>
        </p:nvPicPr>
        <p:blipFill>
          <a:blip r:embed="rId2" cstate="print"/>
          <a:srcRect/>
          <a:stretch>
            <a:fillRect/>
          </a:stretch>
        </p:blipFill>
        <p:spPr bwMode="auto">
          <a:xfrm>
            <a:off x="246865" y="2000240"/>
            <a:ext cx="4610887" cy="4000528"/>
          </a:xfrm>
          <a:prstGeom prst="rect">
            <a:avLst/>
          </a:prstGeom>
          <a:noFill/>
        </p:spPr>
      </p:pic>
      <p:pic>
        <p:nvPicPr>
          <p:cNvPr id="19460" name="Picture 4" descr="http://www.cabronet.net/wp-content/uploads/2007/02/14-02-07_0840.jpg"/>
          <p:cNvPicPr>
            <a:picLocks noChangeAspect="1" noChangeArrowheads="1"/>
          </p:cNvPicPr>
          <p:nvPr/>
        </p:nvPicPr>
        <p:blipFill>
          <a:blip r:embed="rId3" cstate="print"/>
          <a:srcRect/>
          <a:stretch>
            <a:fillRect/>
          </a:stretch>
        </p:blipFill>
        <p:spPr bwMode="auto">
          <a:xfrm>
            <a:off x="5214942" y="1357299"/>
            <a:ext cx="3571900" cy="2500330"/>
          </a:xfrm>
          <a:prstGeom prst="rect">
            <a:avLst/>
          </a:prstGeom>
          <a:noFill/>
        </p:spPr>
      </p:pic>
      <p:pic>
        <p:nvPicPr>
          <p:cNvPr id="19462" name="Picture 6" descr="http://www.cabronet.net/wp-content/uploads/2007/02/14-02-07_0841.jpg"/>
          <p:cNvPicPr>
            <a:picLocks noChangeAspect="1" noChangeArrowheads="1"/>
          </p:cNvPicPr>
          <p:nvPr/>
        </p:nvPicPr>
        <p:blipFill>
          <a:blip r:embed="rId4" cstate="print"/>
          <a:srcRect/>
          <a:stretch>
            <a:fillRect/>
          </a:stretch>
        </p:blipFill>
        <p:spPr bwMode="auto">
          <a:xfrm>
            <a:off x="5214942" y="4054082"/>
            <a:ext cx="3571900" cy="25896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chor="t"/>
          <a:lstStyle/>
          <a:p>
            <a:r>
              <a:rPr lang="es-EC" dirty="0" smtClean="0"/>
              <a:t>GPS PLOTTER</a:t>
            </a:r>
            <a:endParaRPr lang="es-EC" dirty="0"/>
          </a:p>
        </p:txBody>
      </p:sp>
      <p:pic>
        <p:nvPicPr>
          <p:cNvPr id="15362" name="Picture 2" descr="Plotter cartográfico 955cx"/>
          <p:cNvPicPr>
            <a:picLocks noChangeAspect="1" noChangeArrowheads="1"/>
          </p:cNvPicPr>
          <p:nvPr/>
        </p:nvPicPr>
        <p:blipFill>
          <a:blip r:embed="rId2" cstate="print"/>
          <a:srcRect/>
          <a:stretch>
            <a:fillRect/>
          </a:stretch>
        </p:blipFill>
        <p:spPr bwMode="auto">
          <a:xfrm>
            <a:off x="1428728" y="1500174"/>
            <a:ext cx="6508764" cy="4491054"/>
          </a:xfrm>
          <a:prstGeom prst="rect">
            <a:avLst/>
          </a:prstGeom>
          <a:noFill/>
        </p:spPr>
      </p:pic>
      <p:pic>
        <p:nvPicPr>
          <p:cNvPr id="15363" name="Picture 3"/>
          <p:cNvPicPr>
            <a:picLocks noChangeAspect="1" noChangeArrowheads="1"/>
          </p:cNvPicPr>
          <p:nvPr/>
        </p:nvPicPr>
        <p:blipFill>
          <a:blip r:embed="rId3" cstate="print"/>
          <a:srcRect/>
          <a:stretch>
            <a:fillRect/>
          </a:stretch>
        </p:blipFill>
        <p:spPr bwMode="auto">
          <a:xfrm>
            <a:off x="1857356" y="5286388"/>
            <a:ext cx="5431393" cy="15716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PRIMERAS IMPRESORAS</a:t>
            </a:r>
            <a:endParaRPr lang="en-US" dirty="0"/>
          </a:p>
        </p:txBody>
      </p:sp>
      <p:pic>
        <p:nvPicPr>
          <p:cNvPr id="1026" name="Picture 2" descr="http://www.ikkaro.com/files/impresora/impresora-agujas-ibm.jpg"/>
          <p:cNvPicPr>
            <a:picLocks noChangeAspect="1" noChangeArrowheads="1"/>
          </p:cNvPicPr>
          <p:nvPr/>
        </p:nvPicPr>
        <p:blipFill>
          <a:blip r:embed="rId2" cstate="print"/>
          <a:srcRect/>
          <a:stretch>
            <a:fillRect/>
          </a:stretch>
        </p:blipFill>
        <p:spPr bwMode="auto">
          <a:xfrm>
            <a:off x="714348" y="2358043"/>
            <a:ext cx="3714776" cy="2790210"/>
          </a:xfrm>
          <a:prstGeom prst="rect">
            <a:avLst/>
          </a:prstGeom>
          <a:noFill/>
        </p:spPr>
      </p:pic>
      <p:pic>
        <p:nvPicPr>
          <p:cNvPr id="1028" name="Picture 4" descr="http://img.mercadolibre.com.pe/jm/img?s=MPE&amp;f=5236267_2614.jpg&amp;v=O"/>
          <p:cNvPicPr>
            <a:picLocks noChangeAspect="1" noChangeArrowheads="1"/>
          </p:cNvPicPr>
          <p:nvPr/>
        </p:nvPicPr>
        <p:blipFill>
          <a:blip r:embed="rId3" cstate="print"/>
          <a:srcRect/>
          <a:stretch>
            <a:fillRect/>
          </a:stretch>
        </p:blipFill>
        <p:spPr bwMode="auto">
          <a:xfrm>
            <a:off x="4500562" y="1857364"/>
            <a:ext cx="3819525" cy="35623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TotalTime>
  <Words>1068</Words>
  <Application>Microsoft Office PowerPoint</Application>
  <PresentationFormat>Presentación en pantalla (4:3)</PresentationFormat>
  <Paragraphs>105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DISPOSITIVOS DE SALIDA: IMPRESORAS Y PLOTTERS</vt:lpstr>
      <vt:lpstr>PLOTTERS</vt:lpstr>
      <vt:lpstr>PLOTTER</vt:lpstr>
      <vt:lpstr>Plotter</vt:lpstr>
      <vt:lpstr>PLOTTERS INDUSTRIALES</vt:lpstr>
      <vt:lpstr>ProtoMat S62 PCB plotter</vt:lpstr>
      <vt:lpstr>Canon Large Format W7250</vt:lpstr>
      <vt:lpstr>GPS PLOTTER</vt:lpstr>
      <vt:lpstr>PRIMERAS IMPRESORAS</vt:lpstr>
      <vt:lpstr>Impresora para uñas</vt:lpstr>
      <vt:lpstr>IMPRESORA PORTATIL </vt:lpstr>
      <vt:lpstr>AVANCES TECNOLÓGICOS</vt:lpstr>
      <vt:lpstr>IMPRESORAS EN 3D</vt:lpstr>
      <vt:lpstr>TIPOS</vt:lpstr>
      <vt:lpstr>MODELOS.- DIMENSIONES</vt:lpstr>
      <vt:lpstr>MODELO.- OBJETO</vt:lpstr>
      <vt:lpstr>IMPRESORAS UV</vt:lpstr>
      <vt:lpstr>TECNOLOGIA UV</vt:lpstr>
      <vt:lpstr>TECNOLOGIA UV</vt:lpstr>
      <vt:lpstr>IMPRESORA ECOLOGICA</vt:lpstr>
      <vt:lpstr>IMPRESORA ECOLOGICA</vt:lpstr>
      <vt:lpstr>Diapositiva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Zadia</dc:creator>
  <cp:lastModifiedBy>Zadia</cp:lastModifiedBy>
  <cp:revision>6</cp:revision>
  <dcterms:created xsi:type="dcterms:W3CDTF">2010-03-06T17:44:49Z</dcterms:created>
  <dcterms:modified xsi:type="dcterms:W3CDTF">2010-03-06T18:37:56Z</dcterms:modified>
</cp:coreProperties>
</file>