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1" r:id="rId3"/>
    <p:sldId id="271" r:id="rId4"/>
    <p:sldId id="272" r:id="rId5"/>
    <p:sldId id="273" r:id="rId6"/>
    <p:sldId id="274" r:id="rId7"/>
    <p:sldId id="275" r:id="rId8"/>
    <p:sldId id="276" r:id="rId9"/>
    <p:sldId id="277" r:id="rId10"/>
    <p:sldId id="278" r:id="rId11"/>
    <p:sldId id="266" r:id="rId12"/>
    <p:sldId id="267" r:id="rId13"/>
    <p:sldId id="268" r:id="rId14"/>
    <p:sldId id="269" r:id="rId15"/>
    <p:sldId id="270" r:id="rId16"/>
    <p:sldId id="257" r:id="rId17"/>
    <p:sldId id="264" r:id="rId18"/>
    <p:sldId id="265" r:id="rId19"/>
    <p:sldId id="279" r:id="rId20"/>
    <p:sldId id="280" r:id="rId21"/>
    <p:sldId id="281" r:id="rId22"/>
    <p:sldId id="282" r:id="rId23"/>
    <p:sldId id="283" r:id="rId24"/>
    <p:sldId id="285" r:id="rId25"/>
    <p:sldId id="284" r:id="rId26"/>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C"/>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657A8-02E1-473F-AD75-816BDC09C1EB}" type="datetimeFigureOut">
              <a:rPr lang="es-EC" smtClean="0"/>
              <a:pPr/>
              <a:t>10/03/2010</a:t>
            </a:fld>
            <a:endParaRPr lang="es-EC"/>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C"/>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C"/>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45BE-BBC1-448D-99BC-3113A18F6F97}" type="slidenum">
              <a:rPr lang="es-EC" smtClean="0"/>
              <a:pPr/>
              <a:t>‹Nº›</a:t>
            </a:fld>
            <a:endParaRPr lang="es-EC"/>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19" name="18 Marcador de pie de página"/>
          <p:cNvSpPr>
            <a:spLocks noGrp="1"/>
          </p:cNvSpPr>
          <p:nvPr>
            <p:ph type="ftr" sz="quarter" idx="11"/>
          </p:nvPr>
        </p:nvSpPr>
        <p:spPr/>
        <p:txBody>
          <a:bodyPr/>
          <a:lstStyle/>
          <a:p>
            <a:endParaRPr lang="es-EC"/>
          </a:p>
        </p:txBody>
      </p:sp>
      <p:sp>
        <p:nvSpPr>
          <p:cNvPr id="27" name="2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8" name="7 Marcador de pie de página"/>
          <p:cNvSpPr>
            <a:spLocks noGrp="1"/>
          </p:cNvSpPr>
          <p:nvPr>
            <p:ph type="ftr" sz="quarter" idx="11"/>
          </p:nvPr>
        </p:nvSpPr>
        <p:spPr/>
        <p:txBody>
          <a:bodyPr/>
          <a:lstStyle/>
          <a:p>
            <a:endParaRPr lang="es-EC"/>
          </a:p>
        </p:txBody>
      </p:sp>
      <p:sp>
        <p:nvSpPr>
          <p:cNvPr id="9" name="8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4" name="3 Marcador de pie de página"/>
          <p:cNvSpPr>
            <a:spLocks noGrp="1"/>
          </p:cNvSpPr>
          <p:nvPr>
            <p:ph type="ftr" sz="quarter" idx="11"/>
          </p:nvPr>
        </p:nvSpPr>
        <p:spPr/>
        <p:txBody>
          <a:bodyPr/>
          <a:lstStyle/>
          <a:p>
            <a:endParaRPr lang="es-EC"/>
          </a:p>
        </p:txBody>
      </p:sp>
      <p:sp>
        <p:nvSpPr>
          <p:cNvPr id="5" name="4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3" name="2 Marcador de pie de página"/>
          <p:cNvSpPr>
            <a:spLocks noGrp="1"/>
          </p:cNvSpPr>
          <p:nvPr>
            <p:ph type="ftr" sz="quarter" idx="11"/>
          </p:nvPr>
        </p:nvSpPr>
        <p:spPr/>
        <p:txBody>
          <a:bodyPr/>
          <a:lstStyle/>
          <a:p>
            <a:endParaRPr lang="es-EC"/>
          </a:p>
        </p:txBody>
      </p:sp>
      <p:sp>
        <p:nvSpPr>
          <p:cNvPr id="4" name="3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84B67A0-8A77-444F-8AFE-C101EA30B49A}" type="datetimeFigureOut">
              <a:rPr lang="es-EC" smtClean="0"/>
              <a:pPr/>
              <a:t>10/03/2010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a:xfrm>
            <a:off x="8077200" y="6356350"/>
            <a:ext cx="609600" cy="365125"/>
          </a:xfrm>
        </p:spPr>
        <p:txBody>
          <a:bodyPr/>
          <a:lstStyle/>
          <a:p>
            <a:fld id="{CA20F88C-724D-4E5E-B0BB-D1A16861DD7A}" type="slidenum">
              <a:rPr lang="es-EC" smtClean="0"/>
              <a:pPr/>
              <a:t>‹Nº›</a:t>
            </a:fld>
            <a:endParaRPr lang="es-EC"/>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84B67A0-8A77-444F-8AFE-C101EA30B49A}" type="datetimeFigureOut">
              <a:rPr lang="es-EC" smtClean="0"/>
              <a:pPr/>
              <a:t>10/03/2010</a:t>
            </a:fld>
            <a:endParaRPr lang="es-EC"/>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C"/>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20F88C-724D-4E5E-B0BB-D1A16861DD7A}" type="slidenum">
              <a:rPr lang="es-EC" smtClean="0"/>
              <a:pPr/>
              <a:t>‹Nº›</a:t>
            </a:fld>
            <a:endParaRPr lang="es-EC"/>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images.google.com.ec/imgres?imgurl=http://www.sc.ehu.es/sbweb/fisica_/cinematica/circular/casete/casete1.gif&amp;imgrefurl=http://www.sc.ehu.es/sbweb/fisica_/cinematica/circular/casete/casete.xhtml&amp;usg=__TLRdR00H0h5Pw9PlpJbaRrPB8hk=&amp;h=278&amp;w=444&amp;sz=5&amp;hl=es&amp;start=11&amp;um=1&amp;itbs=1&amp;tbnid=ertC_Bh6833SQM:&amp;tbnh=80&amp;tbnw=127&amp;prev=/images?q=CINTA+MAGNETICA&amp;um=1&amp;hl=es&amp;sa=N&amp;tbs=isch:1" TargetMode="External"/><Relationship Id="rId13" Type="http://schemas.openxmlformats.org/officeDocument/2006/relationships/image" Target="../media/image8.jpeg"/><Relationship Id="rId3" Type="http://schemas.openxmlformats.org/officeDocument/2006/relationships/hyperlink" Target="http://images.google.com.ec/imgres?imgurl=http://4.bp.blogspot.com/_lThGVvOfiLY/SOXsJ67V_NI/AAAAAAAAACI/VM_FklGf9nI/S700/cinta+magnetica.jpg&amp;imgrefurl=http://meriboo.blogspot.com/2008/10/componentes-de-un-ordenador.html&amp;usg=__zy28fmiKBS2ZU6dfOGL4gYFuJuw=&amp;h=332&amp;w=390&amp;sz=24&amp;hl=es&amp;start=1&amp;um=1&amp;itbs=1&amp;tbnid=TICTanRKYSzLjM:&amp;tbnh=105&amp;tbnw=123&amp;prev=/images?q=CINTA+MAGNETICA&amp;um=1&amp;hl=es&amp;sa=N&amp;tbs=isch:1" TargetMode="External"/><Relationship Id="rId7" Type="http://schemas.openxmlformats.org/officeDocument/2006/relationships/image" Target="../media/image5.jpeg"/><Relationship Id="rId12" Type="http://schemas.openxmlformats.org/officeDocument/2006/relationships/hyperlink" Target="http://images.google.com.ec/imgres?imgurl=http://img-europe.electrocomponents.com/largeimages/R297909-01.jpg&amp;imgrefurl=http://es.rs-online.com/web/search/searchBrowseAction.html?method=searchProducts&amp;searchTerm=2979093&amp;usg=__DmnWONLGZe2trAXUCU0v8M-w5d8=&amp;h=337&amp;w=429&amp;sz=34&amp;hl=es&amp;start=36&amp;um=1&amp;itbs=1&amp;tbnid=EkVrjGAVelRiiM:&amp;tbnh=99&amp;tbnw=126&amp;prev=/images?q=CINTA+MAGNETICA&amp;start=20&amp;um=1&amp;hl=es&amp;sa=N&amp;ndsp=20&amp;tbs=isch:1"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www2.ing.puc.cl/~museodcc/IDT/DT6.jpg" TargetMode="External"/><Relationship Id="rId11" Type="http://schemas.openxmlformats.org/officeDocument/2006/relationships/image" Target="../media/image7.jpeg"/><Relationship Id="rId5" Type="http://schemas.openxmlformats.org/officeDocument/2006/relationships/hyperlink" Target="http://images.google.com.ec/imgres?imgurl=http://img.directindustry.es/images_di/photo-g/sensor-de-posicion-lineal-sin-contacto-de-cinta-magnetica-85192.jpg&amp;imgrefurl=http://www.directindustry.es/prod/asm/sensor-de-posicion-lineal-sin-contacto-de-cinta-magnetica-7141-85192.html&amp;usg=__xutJy7O18Ubm9SGkRQe9QzRD27o=&amp;h=300&amp;w=300&amp;sz=39&amp;hl=es&amp;start=17&amp;um=1&amp;itbs=1&amp;tbnid=6XcVeytVFYrD0M:&amp;tbnh=116&amp;tbnw=116&amp;prev=/images?q=CINTA+MAGNETICA&amp;um=1&amp;hl=es&amp;sa=N&amp;tbs=isch:1" TargetMode="External"/><Relationship Id="rId10" Type="http://schemas.openxmlformats.org/officeDocument/2006/relationships/hyperlink" Target="http://images.google.com.ec/imgres?imgurl=http://www.estanteriasjomasi.com/Imagenes/anguloRanurado/cintaMagneticaBig.jpg&amp;imgrefurl=http://www.estanteriasjomasi.com/angulo.php&amp;usg=__fC_9o6zdIbOiRyuYg1heSKhIcl0=&amp;h=600&amp;w=800&amp;sz=108&amp;hl=es&amp;start=14&amp;um=1&amp;itbs=1&amp;tbnid=knar-ybPNkMoAM:&amp;tbnh=107&amp;tbnw=143&amp;prev=/images?q=CINTA+MAGNETICA&amp;um=1&amp;hl=es&amp;sa=N&amp;tbs=isch:1" TargetMode="External"/><Relationship Id="rId4" Type="http://schemas.openxmlformats.org/officeDocument/2006/relationships/image" Target="../media/image4.jpeg"/><Relationship Id="rId9"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es.wikipedia.org/wiki/Imagen:CD-R_Back.jpg"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es.wikipedia.org/wiki/Imagen:CD_drive_lens.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es.wikipedia.org/wiki/Micrones" TargetMode="External"/><Relationship Id="rId13" Type="http://schemas.openxmlformats.org/officeDocument/2006/relationships/hyperlink" Target="http://es.wikipedia.org/wiki/Cambio_de_estado" TargetMode="External"/><Relationship Id="rId18" Type="http://schemas.openxmlformats.org/officeDocument/2006/relationships/hyperlink" Target="http://es.wikipedia.org/wiki/Telurio" TargetMode="External"/><Relationship Id="rId3" Type="http://schemas.openxmlformats.org/officeDocument/2006/relationships/hyperlink" Target="http://es.wikipedia.org/wiki/Codificaci%C3%B3n" TargetMode="External"/><Relationship Id="rId7" Type="http://schemas.openxmlformats.org/officeDocument/2006/relationships/hyperlink" Target="http://es.wikipedia.org/wiki/Mm" TargetMode="External"/><Relationship Id="rId12" Type="http://schemas.openxmlformats.org/officeDocument/2006/relationships/hyperlink" Target="http://es.wikipedia.org/wiki/CD-RW" TargetMode="External"/><Relationship Id="rId17" Type="http://schemas.openxmlformats.org/officeDocument/2006/relationships/hyperlink" Target="http://es.wikipedia.org/wiki/Antimonio" TargetMode="External"/><Relationship Id="rId2" Type="http://schemas.openxmlformats.org/officeDocument/2006/relationships/hyperlink" Target="http://es.wikipedia.org/wiki/Digital" TargetMode="External"/><Relationship Id="rId16" Type="http://schemas.openxmlformats.org/officeDocument/2006/relationships/hyperlink" Target="http://es.wikipedia.org/wiki/Indio_(elemento)" TargetMode="External"/><Relationship Id="rId1" Type="http://schemas.openxmlformats.org/officeDocument/2006/relationships/slideLayout" Target="../slideLayouts/slideLayout2.xml"/><Relationship Id="rId6" Type="http://schemas.openxmlformats.org/officeDocument/2006/relationships/hyperlink" Target="http://es.wikipedia.org/wiki/Cent%C3%ADmetro" TargetMode="External"/><Relationship Id="rId11" Type="http://schemas.openxmlformats.org/officeDocument/2006/relationships/hyperlink" Target="http://es.wikipedia.org/wiki/CD-R" TargetMode="External"/><Relationship Id="rId5" Type="http://schemas.openxmlformats.org/officeDocument/2006/relationships/hyperlink" Target="http://es.wikipedia.org/wiki/L%C3%A1ser" TargetMode="External"/><Relationship Id="rId15" Type="http://schemas.openxmlformats.org/officeDocument/2006/relationships/hyperlink" Target="http://es.wikipedia.org/wiki/Plata" TargetMode="External"/><Relationship Id="rId10" Type="http://schemas.openxmlformats.org/officeDocument/2006/relationships/hyperlink" Target="http://es.wikipedia.org/wiki/CD-ROM" TargetMode="External"/><Relationship Id="rId4" Type="http://schemas.openxmlformats.org/officeDocument/2006/relationships/hyperlink" Target="http://es.wikipedia.org/wiki/Microsc%C3%B3pico" TargetMode="External"/><Relationship Id="rId9" Type="http://schemas.openxmlformats.org/officeDocument/2006/relationships/hyperlink" Target="http://es.wikipedia.org/wiki/Disco_compacto" TargetMode="External"/><Relationship Id="rId14" Type="http://schemas.openxmlformats.org/officeDocument/2006/relationships/hyperlink" Target="http://es.wikipedia.org/w/index.php?title=AgInSbTe&amp;action=edit&amp;redlink=1"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6.jpeg"/><Relationship Id="rId3" Type="http://schemas.openxmlformats.org/officeDocument/2006/relationships/image" Target="../media/image21.jpeg"/><Relationship Id="rId7" Type="http://schemas.openxmlformats.org/officeDocument/2006/relationships/image" Target="../media/image25.jpeg"/><Relationship Id="rId2" Type="http://schemas.openxmlformats.org/officeDocument/2006/relationships/image" Target="../media/image20.jpeg"/><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EC" b="1" dirty="0" smtClean="0">
                <a:solidFill>
                  <a:srgbClr val="FF0000"/>
                </a:solidFill>
              </a:rPr>
              <a:t>GRUPO PIZZA HUT</a:t>
            </a:r>
            <a:endParaRPr lang="es-EC" b="1" dirty="0">
              <a:solidFill>
                <a:srgbClr val="FF0000"/>
              </a:solidFill>
            </a:endParaRPr>
          </a:p>
        </p:txBody>
      </p:sp>
      <p:sp>
        <p:nvSpPr>
          <p:cNvPr id="5" name="4 Marcador de contenido"/>
          <p:cNvSpPr>
            <a:spLocks noGrp="1"/>
          </p:cNvSpPr>
          <p:nvPr>
            <p:ph idx="1"/>
          </p:nvPr>
        </p:nvSpPr>
        <p:spPr/>
        <p:txBody>
          <a:bodyPr/>
          <a:lstStyle/>
          <a:p>
            <a:pPr>
              <a:buNone/>
            </a:pPr>
            <a:endParaRPr lang="es-EC" dirty="0" smtClean="0"/>
          </a:p>
          <a:p>
            <a:pPr algn="ctr">
              <a:buNone/>
            </a:pPr>
            <a:r>
              <a:rPr lang="es-EC" dirty="0" smtClean="0"/>
              <a:t>HUBER SALAZAR</a:t>
            </a:r>
          </a:p>
          <a:p>
            <a:pPr algn="ctr">
              <a:buNone/>
            </a:pPr>
            <a:r>
              <a:rPr lang="es-EC" dirty="0" smtClean="0"/>
              <a:t>JUAN CARLOS CRIOLLO</a:t>
            </a:r>
          </a:p>
          <a:p>
            <a:pPr algn="ctr">
              <a:buNone/>
            </a:pPr>
            <a:r>
              <a:rPr lang="es-EC" dirty="0" smtClean="0"/>
              <a:t>JUAN CAMACHO</a:t>
            </a:r>
          </a:p>
          <a:p>
            <a:pPr algn="ctr">
              <a:buNone/>
            </a:pPr>
            <a:r>
              <a:rPr lang="es-EC" dirty="0" smtClean="0"/>
              <a:t>HECTOR ACOSTA                                  </a:t>
            </a:r>
          </a:p>
          <a:p>
            <a:pPr algn="ctr">
              <a:buNone/>
            </a:pPr>
            <a:r>
              <a:rPr lang="es-EC" dirty="0" smtClean="0"/>
              <a:t>CRISTHIAN </a:t>
            </a:r>
            <a:r>
              <a:rPr lang="es-EC" dirty="0" smtClean="0"/>
              <a:t>ARMIJOS</a:t>
            </a:r>
          </a:p>
          <a:p>
            <a:pPr algn="ctr">
              <a:buNone/>
            </a:pPr>
            <a:r>
              <a:rPr lang="es-EC" dirty="0" smtClean="0"/>
              <a:t>VERNI PARRALES</a:t>
            </a:r>
          </a:p>
          <a:p>
            <a:endParaRPr lang="es-EC"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DUROS LÁSER</a:t>
            </a:r>
            <a:endParaRPr lang="es-EC" dirty="0"/>
          </a:p>
        </p:txBody>
      </p:sp>
      <p:sp>
        <p:nvSpPr>
          <p:cNvPr id="3" name="2 Marcador de contenido"/>
          <p:cNvSpPr>
            <a:spLocks noGrp="1"/>
          </p:cNvSpPr>
          <p:nvPr>
            <p:ph idx="1"/>
          </p:nvPr>
        </p:nvSpPr>
        <p:spPr/>
        <p:txBody>
          <a:bodyPr>
            <a:normAutofit fontScale="77500" lnSpcReduction="20000"/>
          </a:bodyPr>
          <a:lstStyle/>
          <a:p>
            <a:pPr algn="just"/>
            <a:r>
              <a:rPr lang="es-EC" dirty="0" smtClean="0"/>
              <a:t>El año pasado ya se comenzaron a ver unidades SSD que son capaces de ofrecer rendimientos muy superiores que los discos duros tradicionales. Pero </a:t>
            </a:r>
            <a:r>
              <a:rPr lang="es-EC" dirty="0" err="1" smtClean="0"/>
              <a:t>ésto</a:t>
            </a:r>
            <a:r>
              <a:rPr lang="es-EC" dirty="0" smtClean="0"/>
              <a:t> no quiere decir que los discos duros tradicionales vayan a desaparecer. El próximo paso será el uso de láseres como cabezales magnéticos que harán posibles transferencias de 1 </a:t>
            </a:r>
            <a:r>
              <a:rPr lang="es-EC" dirty="0" err="1" smtClean="0"/>
              <a:t>terabit</a:t>
            </a:r>
            <a:r>
              <a:rPr lang="es-EC" dirty="0" smtClean="0"/>
              <a:t> por segundo.</a:t>
            </a:r>
          </a:p>
          <a:p>
            <a:pPr algn="just"/>
            <a:r>
              <a:rPr lang="es-EC" dirty="0" smtClean="0"/>
              <a:t>De momento la tecnología está algo verde, pero lo que en un principio parecía imposible, el cambio de estado magnético a través de láser, ya es posible. Ello unido a la nueva línea de láseres de </a:t>
            </a:r>
            <a:r>
              <a:rPr lang="es-EC" dirty="0" err="1" smtClean="0"/>
              <a:t>femtosegundos</a:t>
            </a:r>
            <a:r>
              <a:rPr lang="es-EC" dirty="0" smtClean="0"/>
              <a:t> hará posible que las velocidades de transferencia escalen hasta los 100 </a:t>
            </a:r>
            <a:r>
              <a:rPr lang="es-EC" dirty="0" err="1" smtClean="0"/>
              <a:t>terabits</a:t>
            </a:r>
            <a:r>
              <a:rPr lang="es-EC" dirty="0" smtClean="0"/>
              <a:t>/s.</a:t>
            </a:r>
          </a:p>
          <a:p>
            <a:pPr algn="just"/>
            <a:r>
              <a:rPr lang="es-EC" dirty="0" smtClean="0"/>
              <a:t>El descubrimiento fue realizado en 2006 por los doctores Daniel </a:t>
            </a:r>
            <a:r>
              <a:rPr lang="es-EC" dirty="0" err="1" smtClean="0"/>
              <a:t>Stanciu</a:t>
            </a:r>
            <a:r>
              <a:rPr lang="es-EC" dirty="0" smtClean="0"/>
              <a:t> y </a:t>
            </a:r>
            <a:r>
              <a:rPr lang="es-EC" dirty="0" err="1" smtClean="0"/>
              <a:t>Fredrik</a:t>
            </a:r>
            <a:r>
              <a:rPr lang="es-EC" dirty="0" smtClean="0"/>
              <a:t> </a:t>
            </a:r>
            <a:r>
              <a:rPr lang="es-EC" dirty="0" err="1" smtClean="0"/>
              <a:t>Hansteen</a:t>
            </a:r>
            <a:r>
              <a:rPr lang="es-EC" dirty="0" smtClean="0"/>
              <a:t>, pero no ha sido hasta 2007 cuando un equipo francés de investigación con el doctor Thomas </a:t>
            </a:r>
            <a:r>
              <a:rPr lang="es-EC" dirty="0" err="1" smtClean="0"/>
              <a:t>Ebbese</a:t>
            </a:r>
            <a:r>
              <a:rPr lang="es-EC" dirty="0" smtClean="0"/>
              <a:t> al mando consiguió focalizar correctamente los pulsos láser sobre los discos.</a:t>
            </a:r>
          </a:p>
          <a:p>
            <a:pPr algn="just"/>
            <a:r>
              <a:rPr lang="es-EC" dirty="0" smtClean="0"/>
              <a:t>Las velocidades iniciales de transferencia serán de 128 giga bytes por segundo.</a:t>
            </a:r>
          </a:p>
          <a:p>
            <a:endParaRPr lang="es-EC"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714375" y="357188"/>
            <a:ext cx="7772400" cy="1285862"/>
          </a:xfrm>
        </p:spPr>
        <p:txBody>
          <a:bodyPr/>
          <a:lstStyle/>
          <a:p>
            <a:pPr algn="ctr" eaLnBrk="1" hangingPunct="1"/>
            <a:r>
              <a:rPr lang="es-EC" dirty="0" smtClean="0"/>
              <a:t>CINTAS MAGNETICAS</a:t>
            </a:r>
          </a:p>
        </p:txBody>
      </p:sp>
      <p:sp>
        <p:nvSpPr>
          <p:cNvPr id="3" name="2 Subtítulo"/>
          <p:cNvSpPr>
            <a:spLocks noGrp="1"/>
          </p:cNvSpPr>
          <p:nvPr>
            <p:ph type="subTitle" idx="1"/>
          </p:nvPr>
        </p:nvSpPr>
        <p:spPr>
          <a:xfrm>
            <a:off x="571500" y="1143000"/>
            <a:ext cx="7929563" cy="5000625"/>
          </a:xfrm>
        </p:spPr>
        <p:txBody>
          <a:bodyPr rtlCol="0">
            <a:normAutofit fontScale="40000" lnSpcReduction="20000"/>
          </a:bodyPr>
          <a:lstStyle/>
          <a:p>
            <a:pPr algn="ctr" eaLnBrk="1" fontAlgn="auto" hangingPunct="1">
              <a:spcAft>
                <a:spcPts val="0"/>
              </a:spcAft>
              <a:buFont typeface="Arial" pitchFamily="34" charset="0"/>
              <a:buNone/>
              <a:defRPr/>
            </a:pPr>
            <a:endParaRPr lang="es-EC" sz="4400" b="1" dirty="0" smtClean="0">
              <a:solidFill>
                <a:srgbClr val="0070C0"/>
              </a:solidFill>
            </a:endParaRPr>
          </a:p>
          <a:p>
            <a:pPr algn="ctr" eaLnBrk="1" fontAlgn="auto" hangingPunct="1">
              <a:spcAft>
                <a:spcPts val="0"/>
              </a:spcAft>
              <a:buFont typeface="Arial" pitchFamily="34" charset="0"/>
              <a:buNone/>
              <a:defRPr/>
            </a:pPr>
            <a:endParaRPr lang="es-EC" sz="4400" b="1" dirty="0" smtClean="0">
              <a:solidFill>
                <a:srgbClr val="FFFF00"/>
              </a:solidFill>
            </a:endParaRPr>
          </a:p>
          <a:p>
            <a:pPr algn="ctr" eaLnBrk="1" fontAlgn="auto" hangingPunct="1">
              <a:spcAft>
                <a:spcPts val="0"/>
              </a:spcAft>
              <a:buFont typeface="Arial" pitchFamily="34" charset="0"/>
              <a:buNone/>
              <a:defRPr/>
            </a:pPr>
            <a:endParaRPr lang="es-EC" sz="4400" b="1" dirty="0" smtClean="0">
              <a:solidFill>
                <a:srgbClr val="FFFF00"/>
              </a:solidFill>
            </a:endParaRPr>
          </a:p>
          <a:p>
            <a:pPr algn="ctr" eaLnBrk="1" fontAlgn="auto" hangingPunct="1">
              <a:spcAft>
                <a:spcPts val="0"/>
              </a:spcAft>
              <a:buFont typeface="Arial" pitchFamily="34" charset="0"/>
              <a:buNone/>
              <a:defRPr/>
            </a:pPr>
            <a:r>
              <a:rPr lang="es-EC" sz="4400" b="1" dirty="0" smtClean="0">
                <a:solidFill>
                  <a:srgbClr val="FFFF00"/>
                </a:solidFill>
              </a:rPr>
              <a:t>CARACTERISTICAS</a:t>
            </a:r>
          </a:p>
          <a:p>
            <a:pPr eaLnBrk="1" fontAlgn="auto" hangingPunct="1">
              <a:spcAft>
                <a:spcPts val="0"/>
              </a:spcAft>
              <a:buFont typeface="Arial" pitchFamily="34" charset="0"/>
              <a:buNone/>
              <a:defRPr/>
            </a:pPr>
            <a:r>
              <a:rPr lang="es-EC" dirty="0" smtClean="0">
                <a:solidFill>
                  <a:schemeClr val="tx1"/>
                </a:solidFill>
              </a:rPr>
              <a:t> </a:t>
            </a:r>
          </a:p>
          <a:p>
            <a:pPr algn="l" eaLnBrk="1" fontAlgn="auto" hangingPunct="1">
              <a:spcAft>
                <a:spcPts val="0"/>
              </a:spcAft>
              <a:buFont typeface="Arial" pitchFamily="34" charset="0"/>
              <a:buNone/>
              <a:defRPr/>
            </a:pPr>
            <a:r>
              <a:rPr lang="es-EC" sz="4000" b="1" dirty="0" smtClean="0">
                <a:solidFill>
                  <a:srgbClr val="FFFF00"/>
                </a:solidFill>
              </a:rPr>
              <a:t>DENSIDAD</a:t>
            </a:r>
            <a:r>
              <a:rPr lang="es-EC" sz="4000" dirty="0" smtClean="0">
                <a:solidFill>
                  <a:schemeClr val="bg1"/>
                </a:solidFill>
              </a:rPr>
              <a:t> </a:t>
            </a:r>
            <a:r>
              <a:rPr lang="es-EC" sz="4000" dirty="0" smtClean="0">
                <a:solidFill>
                  <a:schemeClr val="tx1"/>
                </a:solidFill>
              </a:rPr>
              <a:t>UNA DENSIDAD MÁS ALTA SIGNIFICA MÁS DATOS ALMACENADOS EN CINTAS MÁS CORTAS. </a:t>
            </a:r>
          </a:p>
          <a:p>
            <a:pPr algn="l" eaLnBrk="1" fontAlgn="auto" hangingPunct="1">
              <a:spcAft>
                <a:spcPts val="0"/>
              </a:spcAft>
              <a:buFont typeface="Arial" pitchFamily="34" charset="0"/>
              <a:buNone/>
              <a:defRPr/>
            </a:pPr>
            <a:r>
              <a:rPr lang="es-EC" sz="4000" dirty="0" smtClean="0">
                <a:solidFill>
                  <a:schemeClr val="tx1"/>
                </a:solidFill>
              </a:rPr>
              <a:t>MEDIDAS EN </a:t>
            </a:r>
            <a:r>
              <a:rPr lang="es-EC" sz="4000" b="1" dirty="0" smtClean="0">
                <a:solidFill>
                  <a:schemeClr val="tx1"/>
                </a:solidFill>
              </a:rPr>
              <a:t>BPI</a:t>
            </a:r>
            <a:r>
              <a:rPr lang="es-EC" sz="4000" dirty="0" smtClean="0">
                <a:solidFill>
                  <a:schemeClr val="tx1"/>
                </a:solidFill>
              </a:rPr>
              <a:t> = </a:t>
            </a:r>
            <a:r>
              <a:rPr lang="es-EC" sz="4000" b="1" dirty="0" smtClean="0">
                <a:solidFill>
                  <a:schemeClr val="tx1"/>
                </a:solidFill>
              </a:rPr>
              <a:t>BITS PER INCH </a:t>
            </a:r>
            <a:r>
              <a:rPr lang="es-EC" sz="4000" dirty="0" smtClean="0">
                <a:solidFill>
                  <a:schemeClr val="tx1"/>
                </a:solidFill>
              </a:rPr>
              <a:t>= BITS POR PULGADA VAN DESDE 800 BPI HASTA 6250 BPI EN LOS DÍAS VIEJOS. AHORA (2008) 124,000 BPI O MÁS.</a:t>
            </a:r>
          </a:p>
          <a:p>
            <a:pPr algn="l" eaLnBrk="1" fontAlgn="auto" hangingPunct="1">
              <a:spcAft>
                <a:spcPts val="0"/>
              </a:spcAft>
              <a:buFont typeface="Arial" pitchFamily="34" charset="0"/>
              <a:buNone/>
              <a:defRPr/>
            </a:pPr>
            <a:r>
              <a:rPr lang="es-EC" sz="4000" dirty="0" smtClean="0">
                <a:solidFill>
                  <a:srgbClr val="FFFF00"/>
                </a:solidFill>
              </a:rPr>
              <a:t> </a:t>
            </a:r>
            <a:r>
              <a:rPr lang="es-EC" sz="4000" b="1" dirty="0" smtClean="0">
                <a:solidFill>
                  <a:srgbClr val="FFFF00"/>
                </a:solidFill>
              </a:rPr>
              <a:t>BLOCKS</a:t>
            </a:r>
            <a:r>
              <a:rPr lang="es-EC" sz="4000" dirty="0" smtClean="0">
                <a:solidFill>
                  <a:srgbClr val="FFFF00"/>
                </a:solidFill>
              </a:rPr>
              <a:t> </a:t>
            </a:r>
            <a:r>
              <a:rPr lang="es-EC" sz="4000" dirty="0" smtClean="0">
                <a:solidFill>
                  <a:schemeClr val="tx1"/>
                </a:solidFill>
              </a:rPr>
              <a:t/>
            </a:r>
            <a:br>
              <a:rPr lang="es-EC" sz="4000" dirty="0" smtClean="0">
                <a:solidFill>
                  <a:schemeClr val="tx1"/>
                </a:solidFill>
              </a:rPr>
            </a:br>
            <a:r>
              <a:rPr lang="es-EC" sz="4000" dirty="0" smtClean="0">
                <a:solidFill>
                  <a:schemeClr val="tx1"/>
                </a:solidFill>
              </a:rPr>
              <a:t>LA CINTA SE DIVIDE EN BLOQUES LÓGICOS, ASÍ COMO EL DISQUETE SE DIVIDE EN PISTAS Y SECTORES. UN ARCHIVO PUEDE INSUMIR MUCHOS BLOQUES LÓGICOS, PERO DEBE ABARCAR POR LO MENOS UN BLOQUE COMPLETO. POR LO TANTO, LOS BLOQUES MÁS PEQUEÑOS CONSUMIRÍAN MÁS ESPACIO PARA LOS DATOS. </a:t>
            </a:r>
          </a:p>
          <a:p>
            <a:pPr algn="l" eaLnBrk="1" fontAlgn="auto" hangingPunct="1">
              <a:spcAft>
                <a:spcPts val="0"/>
              </a:spcAft>
              <a:buFont typeface="Arial" pitchFamily="34" charset="0"/>
              <a:buNone/>
              <a:defRPr/>
            </a:pPr>
            <a:r>
              <a:rPr lang="es-EC" sz="4000" b="1" dirty="0" smtClean="0">
                <a:solidFill>
                  <a:srgbClr val="FFFF00"/>
                </a:solidFill>
              </a:rPr>
              <a:t>GAP</a:t>
            </a:r>
            <a:r>
              <a:rPr lang="es-EC" sz="4000" dirty="0" smtClean="0">
                <a:solidFill>
                  <a:srgbClr val="FFFF00"/>
                </a:solidFill>
              </a:rPr>
              <a:t> </a:t>
            </a:r>
            <a:r>
              <a:rPr lang="es-EC" sz="4000" dirty="0" smtClean="0">
                <a:solidFill>
                  <a:schemeClr val="tx1"/>
                </a:solidFill>
              </a:rPr>
              <a:t/>
            </a:r>
            <a:br>
              <a:rPr lang="es-EC" sz="4000" dirty="0" smtClean="0">
                <a:solidFill>
                  <a:schemeClr val="tx1"/>
                </a:solidFill>
              </a:rPr>
            </a:br>
            <a:r>
              <a:rPr lang="es-EC" sz="4000" dirty="0" smtClean="0">
                <a:solidFill>
                  <a:schemeClr val="tx1"/>
                </a:solidFill>
              </a:rPr>
              <a:t>DOS CLASES DE ESPACIOS EN BLANCO, LLAMADOS GAPS ( BRECHAS) SON ESTABLECIDOS SOBRE LA CINTA. </a:t>
            </a:r>
          </a:p>
          <a:p>
            <a:pPr algn="l" eaLnBrk="1" fontAlgn="auto" hangingPunct="1">
              <a:spcAft>
                <a:spcPts val="0"/>
              </a:spcAft>
              <a:buFont typeface="Arial" pitchFamily="34" charset="0"/>
              <a:buNone/>
              <a:defRPr/>
            </a:pPr>
            <a:r>
              <a:rPr lang="es-EC" sz="4000" b="1" dirty="0" smtClean="0">
                <a:solidFill>
                  <a:srgbClr val="FFFF00"/>
                </a:solidFill>
              </a:rPr>
              <a:t>INTERBLOCK GAP</a:t>
            </a:r>
            <a:r>
              <a:rPr lang="es-EC" sz="4000" dirty="0" smtClean="0">
                <a:solidFill>
                  <a:srgbClr val="FFFF00"/>
                </a:solidFill>
              </a:rPr>
              <a:t> </a:t>
            </a:r>
            <a:r>
              <a:rPr lang="es-EC" sz="4000" dirty="0" smtClean="0">
                <a:solidFill>
                  <a:schemeClr val="tx1"/>
                </a:solidFill>
              </a:rPr>
              <a:t> - ES UN ESPACIO ENTRE DOS BLOQUES LÓGICOS, SEPARÁNDOLOS.</a:t>
            </a:r>
            <a:br>
              <a:rPr lang="es-EC" sz="4000" dirty="0" smtClean="0">
                <a:solidFill>
                  <a:schemeClr val="tx1"/>
                </a:solidFill>
              </a:rPr>
            </a:br>
            <a:r>
              <a:rPr lang="es-EC" sz="4000" b="1" dirty="0" smtClean="0">
                <a:solidFill>
                  <a:srgbClr val="FFFF00"/>
                </a:solidFill>
              </a:rPr>
              <a:t>INTERRECORD GAP</a:t>
            </a:r>
            <a:r>
              <a:rPr lang="es-EC" sz="4000" dirty="0" smtClean="0">
                <a:solidFill>
                  <a:srgbClr val="FFFF00"/>
                </a:solidFill>
              </a:rPr>
              <a:t> </a:t>
            </a:r>
            <a:r>
              <a:rPr lang="es-EC" sz="4000" dirty="0" smtClean="0">
                <a:solidFill>
                  <a:srgbClr val="0070C0"/>
                </a:solidFill>
              </a:rPr>
              <a:t> </a:t>
            </a:r>
            <a:r>
              <a:rPr lang="es-EC" sz="4000" dirty="0" smtClean="0">
                <a:solidFill>
                  <a:schemeClr val="tx1"/>
                </a:solidFill>
              </a:rPr>
              <a:t>- ES UN ESPACIO ENTRE VARIOS REGISTROS QUE AL SER MÁS ANCHOS SEPARAN ENTRE SÍ A DISTINTAS GRABACIONES.</a:t>
            </a:r>
            <a:br>
              <a:rPr lang="es-EC" sz="4000" dirty="0" smtClean="0">
                <a:solidFill>
                  <a:schemeClr val="tx1"/>
                </a:solidFill>
              </a:rPr>
            </a:br>
            <a:endParaRPr lang="es-EC" dirty="0" smtClean="0"/>
          </a:p>
          <a:p>
            <a:pPr eaLnBrk="1" fontAlgn="auto" hangingPunct="1">
              <a:spcAft>
                <a:spcPts val="0"/>
              </a:spcAft>
              <a:buFont typeface="Arial" pitchFamily="34" charset="0"/>
              <a:buNone/>
              <a:defRPr/>
            </a:pPr>
            <a:endParaRPr lang="es-EC" dirty="0" smtClean="0"/>
          </a:p>
          <a:p>
            <a:pPr eaLnBrk="1" fontAlgn="auto" hangingPunct="1">
              <a:spcAft>
                <a:spcPts val="0"/>
              </a:spcAft>
              <a:buFont typeface="Arial" pitchFamily="34" charset="0"/>
              <a:buNone/>
              <a:defRPr/>
            </a:pPr>
            <a:endParaRPr lang="es-EC" dirty="0" smtClean="0"/>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p:txBody>
          <a:bodyPr/>
          <a:lstStyle/>
          <a:p>
            <a:pPr algn="ctr" eaLnBrk="1" hangingPunct="1"/>
            <a:r>
              <a:rPr lang="es-EC" b="1" dirty="0" smtClean="0"/>
              <a:t>FIGURAS</a:t>
            </a:r>
          </a:p>
        </p:txBody>
      </p:sp>
      <p:pic>
        <p:nvPicPr>
          <p:cNvPr id="3075" name="Picture 4" descr="http://upload.wikimedia.org/wikipedia/commons/d/d2/Kaseta_magnetofonowa_ubt.jpeg"/>
          <p:cNvPicPr>
            <a:picLocks noChangeAspect="1" noChangeArrowheads="1"/>
          </p:cNvPicPr>
          <p:nvPr/>
        </p:nvPicPr>
        <p:blipFill>
          <a:blip r:embed="rId2" cstate="print"/>
          <a:srcRect/>
          <a:stretch>
            <a:fillRect/>
          </a:stretch>
        </p:blipFill>
        <p:spPr bwMode="auto">
          <a:xfrm>
            <a:off x="642910" y="2428868"/>
            <a:ext cx="2214563" cy="1712912"/>
          </a:xfrm>
          <a:prstGeom prst="rect">
            <a:avLst/>
          </a:prstGeom>
          <a:noFill/>
          <a:ln w="9525">
            <a:noFill/>
            <a:miter lim="800000"/>
            <a:headEnd/>
            <a:tailEnd/>
          </a:ln>
        </p:spPr>
      </p:pic>
      <p:pic>
        <p:nvPicPr>
          <p:cNvPr id="3076" name="Picture 6" descr="http://t3.gstatic.com/images?q=tbn:TICTanRKYSzLjM:http://4.bp.blogspot.com/_lThGVvOfiLY/SOXsJ67V_NI/AAAAAAAAACI/VM_FklGf9nI/S700/cinta%2Bmagnetica.jpg">
            <a:hlinkClick r:id="rId3"/>
          </p:cNvPr>
          <p:cNvPicPr>
            <a:picLocks noChangeAspect="1" noChangeArrowheads="1"/>
          </p:cNvPicPr>
          <p:nvPr/>
        </p:nvPicPr>
        <p:blipFill>
          <a:blip r:embed="rId4" cstate="print"/>
          <a:srcRect/>
          <a:stretch>
            <a:fillRect/>
          </a:stretch>
        </p:blipFill>
        <p:spPr bwMode="auto">
          <a:xfrm>
            <a:off x="714348" y="4643446"/>
            <a:ext cx="2214562" cy="1403350"/>
          </a:xfrm>
          <a:prstGeom prst="rect">
            <a:avLst/>
          </a:prstGeom>
          <a:noFill/>
          <a:ln w="9525">
            <a:noFill/>
            <a:miter lim="800000"/>
            <a:headEnd/>
            <a:tailEnd/>
          </a:ln>
        </p:spPr>
      </p:pic>
      <p:sp>
        <p:nvSpPr>
          <p:cNvPr id="3077" name="AutoShape 8" descr="http://t1.gstatic.com/images?q=tbn:6XcVeytVFYrD0M:http://img.directindustry.es/images_di/photo-g/sensor-de-posicion-lineal-sin-contacto-de-cinta-magnetica-85192.jpg">
            <a:hlinkClick r:id="rId5"/>
          </p:cNvPr>
          <p:cNvSpPr>
            <a:spLocks noChangeAspect="1" noChangeArrowheads="1"/>
          </p:cNvSpPr>
          <p:nvPr/>
        </p:nvSpPr>
        <p:spPr bwMode="auto">
          <a:xfrm>
            <a:off x="155575" y="-525463"/>
            <a:ext cx="1104900" cy="1104901"/>
          </a:xfrm>
          <a:prstGeom prst="rect">
            <a:avLst/>
          </a:prstGeom>
          <a:noFill/>
          <a:ln w="9525">
            <a:noFill/>
            <a:miter lim="800000"/>
            <a:headEnd/>
            <a:tailEnd/>
          </a:ln>
        </p:spPr>
        <p:txBody>
          <a:bodyPr/>
          <a:lstStyle/>
          <a:p>
            <a:endParaRPr lang="es-EC">
              <a:latin typeface="Calibri" pitchFamily="34" charset="0"/>
            </a:endParaRPr>
          </a:p>
        </p:txBody>
      </p:sp>
      <p:sp>
        <p:nvSpPr>
          <p:cNvPr id="3078" name="AutoShape 10" descr="http://t1.gstatic.com/images?q=tbn:6XcVeytVFYrD0M:http://img.directindustry.es/images_di/photo-g/sensor-de-posicion-lineal-sin-contacto-de-cinta-magnetica-85192.jpg">
            <a:hlinkClick r:id="rId5"/>
          </p:cNvPr>
          <p:cNvSpPr>
            <a:spLocks noChangeAspect="1" noChangeArrowheads="1"/>
          </p:cNvSpPr>
          <p:nvPr/>
        </p:nvSpPr>
        <p:spPr bwMode="auto">
          <a:xfrm>
            <a:off x="155575" y="-525463"/>
            <a:ext cx="1104900" cy="1104901"/>
          </a:xfrm>
          <a:prstGeom prst="rect">
            <a:avLst/>
          </a:prstGeom>
          <a:noFill/>
          <a:ln w="9525">
            <a:noFill/>
            <a:miter lim="800000"/>
            <a:headEnd/>
            <a:tailEnd/>
          </a:ln>
        </p:spPr>
        <p:txBody>
          <a:bodyPr/>
          <a:lstStyle/>
          <a:p>
            <a:endParaRPr lang="es-EC">
              <a:latin typeface="Calibri" pitchFamily="34" charset="0"/>
            </a:endParaRPr>
          </a:p>
        </p:txBody>
      </p:sp>
      <p:pic>
        <p:nvPicPr>
          <p:cNvPr id="3079" name="Picture 12" descr="http://www2.ing.puc.cl/~museodcc/IDT/DT6.jpg">
            <a:hlinkClick r:id="rId6"/>
          </p:cNvPr>
          <p:cNvPicPr>
            <a:picLocks noChangeAspect="1" noChangeArrowheads="1"/>
          </p:cNvPicPr>
          <p:nvPr/>
        </p:nvPicPr>
        <p:blipFill>
          <a:blip r:embed="rId7" cstate="print"/>
          <a:srcRect/>
          <a:stretch>
            <a:fillRect/>
          </a:stretch>
        </p:blipFill>
        <p:spPr bwMode="auto">
          <a:xfrm>
            <a:off x="3428992" y="2428868"/>
            <a:ext cx="2252663" cy="1690687"/>
          </a:xfrm>
          <a:prstGeom prst="rect">
            <a:avLst/>
          </a:prstGeom>
          <a:noFill/>
          <a:ln w="9525">
            <a:noFill/>
            <a:miter lim="800000"/>
            <a:headEnd/>
            <a:tailEnd/>
          </a:ln>
        </p:spPr>
      </p:pic>
      <p:pic>
        <p:nvPicPr>
          <p:cNvPr id="3080" name="Picture 14" descr="http://t2.gstatic.com/images?q=tbn:ertC_Bh6833SQM:http://www.sc.ehu.es/sbweb/fisica_/cinematica/circular/casete/casete1.gif">
            <a:hlinkClick r:id="rId8"/>
          </p:cNvPr>
          <p:cNvPicPr>
            <a:picLocks noChangeAspect="1" noChangeArrowheads="1"/>
          </p:cNvPicPr>
          <p:nvPr/>
        </p:nvPicPr>
        <p:blipFill>
          <a:blip r:embed="rId9" cstate="print"/>
          <a:srcRect/>
          <a:stretch>
            <a:fillRect/>
          </a:stretch>
        </p:blipFill>
        <p:spPr bwMode="auto">
          <a:xfrm>
            <a:off x="3500430" y="4714884"/>
            <a:ext cx="2268538" cy="1428750"/>
          </a:xfrm>
          <a:prstGeom prst="rect">
            <a:avLst/>
          </a:prstGeom>
          <a:noFill/>
          <a:ln w="9525">
            <a:noFill/>
            <a:miter lim="800000"/>
            <a:headEnd/>
            <a:tailEnd/>
          </a:ln>
        </p:spPr>
      </p:pic>
      <p:pic>
        <p:nvPicPr>
          <p:cNvPr id="3081" name="Picture 16" descr="http://t3.gstatic.com/images?q=tbn:knar-ybPNkMoAM:http://www.estanteriasjomasi.com/Imagenes/anguloRanurado/cintaMagneticaBig.jpg">
            <a:hlinkClick r:id="rId10"/>
          </p:cNvPr>
          <p:cNvPicPr>
            <a:picLocks noChangeAspect="1" noChangeArrowheads="1"/>
          </p:cNvPicPr>
          <p:nvPr/>
        </p:nvPicPr>
        <p:blipFill>
          <a:blip r:embed="rId11" cstate="print"/>
          <a:srcRect/>
          <a:stretch>
            <a:fillRect/>
          </a:stretch>
        </p:blipFill>
        <p:spPr bwMode="auto">
          <a:xfrm>
            <a:off x="6429388" y="4286256"/>
            <a:ext cx="2220913" cy="1662112"/>
          </a:xfrm>
          <a:prstGeom prst="rect">
            <a:avLst/>
          </a:prstGeom>
          <a:noFill/>
          <a:ln w="9525">
            <a:noFill/>
            <a:miter lim="800000"/>
            <a:headEnd/>
            <a:tailEnd/>
          </a:ln>
        </p:spPr>
      </p:pic>
      <p:pic>
        <p:nvPicPr>
          <p:cNvPr id="3082" name="Picture 18" descr="http://t3.gstatic.com/images?q=tbn:EkVrjGAVelRiiM:http://img-europe.electrocomponents.com/largeimages/R297909-01.jpg">
            <a:hlinkClick r:id="rId12"/>
          </p:cNvPr>
          <p:cNvPicPr>
            <a:picLocks noChangeAspect="1" noChangeArrowheads="1"/>
          </p:cNvPicPr>
          <p:nvPr/>
        </p:nvPicPr>
        <p:blipFill>
          <a:blip r:embed="rId13" cstate="print"/>
          <a:srcRect/>
          <a:stretch>
            <a:fillRect/>
          </a:stretch>
        </p:blipFill>
        <p:spPr bwMode="auto">
          <a:xfrm>
            <a:off x="6215074" y="2357430"/>
            <a:ext cx="2000250" cy="1571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63" y="357188"/>
            <a:ext cx="7772400" cy="1470025"/>
          </a:xfrm>
        </p:spPr>
        <p:txBody>
          <a:bodyPr rtlCol="0">
            <a:normAutofit fontScale="90000"/>
          </a:bodyPr>
          <a:lstStyle/>
          <a:p>
            <a:pPr eaLnBrk="1" fontAlgn="auto" hangingPunct="1">
              <a:spcAft>
                <a:spcPts val="0"/>
              </a:spcAft>
              <a:defRPr/>
            </a:pPr>
            <a:r>
              <a:rPr lang="es-EC" dirty="0" smtClean="0">
                <a:solidFill>
                  <a:schemeClr val="accent5">
                    <a:lumMod val="75000"/>
                  </a:schemeClr>
                </a:solidFill>
              </a:rPr>
              <a:t>CINTA </a:t>
            </a:r>
            <a:r>
              <a:rPr lang="es-EC" dirty="0" smtClean="0">
                <a:solidFill>
                  <a:schemeClr val="accent5">
                    <a:lumMod val="75000"/>
                  </a:schemeClr>
                </a:solidFill>
              </a:rPr>
              <a:t>MAGNETICA ACTUAL</a:t>
            </a:r>
            <a:endParaRPr lang="es-EC" dirty="0" smtClean="0">
              <a:solidFill>
                <a:schemeClr val="accent5">
                  <a:lumMod val="75000"/>
                </a:schemeClr>
              </a:solidFill>
            </a:endParaRPr>
          </a:p>
        </p:txBody>
      </p:sp>
      <p:sp>
        <p:nvSpPr>
          <p:cNvPr id="3" name="2 Subtítulo"/>
          <p:cNvSpPr>
            <a:spLocks noGrp="1"/>
          </p:cNvSpPr>
          <p:nvPr>
            <p:ph type="subTitle" idx="1"/>
          </p:nvPr>
        </p:nvSpPr>
        <p:spPr>
          <a:xfrm>
            <a:off x="785813" y="1357313"/>
            <a:ext cx="7572375" cy="5143500"/>
          </a:xfrm>
        </p:spPr>
        <p:txBody>
          <a:bodyPr rtlCol="0">
            <a:normAutofit fontScale="62500" lnSpcReduction="20000"/>
          </a:bodyPr>
          <a:lstStyle/>
          <a:p>
            <a:pPr algn="l" eaLnBrk="1" fontAlgn="auto" hangingPunct="1">
              <a:spcAft>
                <a:spcPts val="0"/>
              </a:spcAft>
              <a:buFont typeface="Arial" pitchFamily="34" charset="0"/>
              <a:buNone/>
              <a:defRPr/>
            </a:pPr>
            <a:endParaRPr lang="es-EC" sz="3400" dirty="0" smtClean="0">
              <a:solidFill>
                <a:schemeClr val="accent5">
                  <a:lumMod val="50000"/>
                </a:schemeClr>
              </a:solidFill>
            </a:endParaRPr>
          </a:p>
          <a:p>
            <a:pPr algn="l" eaLnBrk="1" fontAlgn="auto" hangingPunct="1">
              <a:spcAft>
                <a:spcPts val="0"/>
              </a:spcAft>
              <a:buFont typeface="Arial" pitchFamily="34" charset="0"/>
              <a:buNone/>
              <a:defRPr/>
            </a:pPr>
            <a:r>
              <a:rPr lang="es-EC" sz="3400" dirty="0" smtClean="0">
                <a:solidFill>
                  <a:srgbClr val="FFFF00"/>
                </a:solidFill>
              </a:rPr>
              <a:t>CINTAS DAT 72 IMATION </a:t>
            </a:r>
            <a:r>
              <a:rPr lang="es-EC" sz="3400" dirty="0" smtClean="0">
                <a:solidFill>
                  <a:schemeClr val="tx1"/>
                </a:solidFill>
              </a:rPr>
              <a:t/>
            </a:r>
            <a:br>
              <a:rPr lang="es-EC" sz="3400" dirty="0" smtClean="0">
                <a:solidFill>
                  <a:schemeClr val="tx1"/>
                </a:solidFill>
              </a:rPr>
            </a:br>
            <a:r>
              <a:rPr lang="es-EC" sz="3400" dirty="0" smtClean="0">
                <a:solidFill>
                  <a:schemeClr val="tx1"/>
                </a:solidFill>
              </a:rPr>
              <a:t/>
            </a:r>
            <a:br>
              <a:rPr lang="es-EC" sz="3400" dirty="0" smtClean="0">
                <a:solidFill>
                  <a:schemeClr val="tx1"/>
                </a:solidFill>
              </a:rPr>
            </a:br>
            <a:r>
              <a:rPr lang="es-EC" sz="3400" dirty="0" err="1" smtClean="0">
                <a:solidFill>
                  <a:schemeClr val="tx1"/>
                </a:solidFill>
              </a:rPr>
              <a:t>IMATION</a:t>
            </a:r>
            <a:r>
              <a:rPr lang="es-EC" sz="3400" dirty="0" smtClean="0">
                <a:solidFill>
                  <a:schemeClr val="tx1"/>
                </a:solidFill>
              </a:rPr>
              <a:t> INCORPORA A SU GAMA DE CINTAS DE 4 MM LAS CINTAS DAT 72 .. ESTAS CINTAS OFRECEN UNA CAPACIDAD DE ALMACENAMIENTO DE HASTA 72 GB ( CON COMPRESIÓN 2:1) Y UNA VELOCIDAD DE TRANSFERENCIA DE DATOS DE 3 MB/S. </a:t>
            </a:r>
          </a:p>
          <a:p>
            <a:pPr eaLnBrk="1" fontAlgn="auto" hangingPunct="1">
              <a:spcAft>
                <a:spcPts val="0"/>
              </a:spcAft>
              <a:buFont typeface="Arial" pitchFamily="34" charset="0"/>
              <a:buNone/>
              <a:defRPr/>
            </a:pPr>
            <a:endParaRPr lang="es-EC" sz="3400" dirty="0" smtClean="0">
              <a:solidFill>
                <a:schemeClr val="tx1"/>
              </a:solidFill>
            </a:endParaRPr>
          </a:p>
          <a:p>
            <a:pPr algn="l" eaLnBrk="1" fontAlgn="auto" hangingPunct="1">
              <a:spcAft>
                <a:spcPts val="0"/>
              </a:spcAft>
              <a:buFont typeface="Arial" pitchFamily="34" charset="0"/>
              <a:buNone/>
              <a:defRPr/>
            </a:pPr>
            <a:r>
              <a:rPr lang="es-EC" sz="3400" b="1" dirty="0" smtClean="0">
                <a:solidFill>
                  <a:schemeClr val="tx1"/>
                </a:solidFill>
              </a:rPr>
              <a:t>CARACTERÍSTICAS: </a:t>
            </a:r>
            <a:endParaRPr lang="es-EC" sz="3400" dirty="0" smtClean="0">
              <a:solidFill>
                <a:schemeClr val="tx1"/>
              </a:solidFill>
            </a:endParaRPr>
          </a:p>
          <a:p>
            <a:pPr algn="l" eaLnBrk="1" fontAlgn="auto" hangingPunct="1">
              <a:spcAft>
                <a:spcPts val="0"/>
              </a:spcAft>
              <a:buFont typeface="Arial" pitchFamily="34" charset="0"/>
              <a:buNone/>
              <a:defRPr/>
            </a:pPr>
            <a:r>
              <a:rPr lang="es-EC" sz="3400" dirty="0" smtClean="0">
                <a:solidFill>
                  <a:schemeClr val="tx1"/>
                </a:solidFill>
              </a:rPr>
              <a:t>CAPACIDAD DE ALMACENAMIENTO DE HASTA 72GB ( CON COMPRESIÓN 2:1) EN UNIDADES DAT 72 </a:t>
            </a:r>
          </a:p>
          <a:p>
            <a:pPr algn="l" eaLnBrk="1" fontAlgn="auto" hangingPunct="1">
              <a:spcAft>
                <a:spcPts val="0"/>
              </a:spcAft>
              <a:buFont typeface="Arial" pitchFamily="34" charset="0"/>
              <a:buNone/>
              <a:defRPr/>
            </a:pPr>
            <a:r>
              <a:rPr lang="es-EC" sz="3400" dirty="0" smtClean="0">
                <a:solidFill>
                  <a:schemeClr val="tx1"/>
                </a:solidFill>
              </a:rPr>
              <a:t>VELOCIDAD DE TRANSFERENCIA DE DATOS DE HASTA 3MB/S</a:t>
            </a:r>
            <a:br>
              <a:rPr lang="es-EC" sz="3400" dirty="0" smtClean="0">
                <a:solidFill>
                  <a:schemeClr val="tx1"/>
                </a:solidFill>
              </a:rPr>
            </a:br>
            <a:r>
              <a:rPr lang="es-EC" sz="3400" dirty="0" smtClean="0">
                <a:solidFill>
                  <a:schemeClr val="tx1"/>
                </a:solidFill>
              </a:rPr>
              <a:t>(6MB CON COMPRESIÓN) </a:t>
            </a:r>
          </a:p>
          <a:p>
            <a:pPr algn="l" eaLnBrk="1" fontAlgn="auto" hangingPunct="1">
              <a:spcAft>
                <a:spcPts val="0"/>
              </a:spcAft>
              <a:buFont typeface="Arial" pitchFamily="34" charset="0"/>
              <a:buNone/>
              <a:defRPr/>
            </a:pPr>
            <a:r>
              <a:rPr lang="es-EC" sz="3400" dirty="0" smtClean="0">
                <a:solidFill>
                  <a:schemeClr val="tx1"/>
                </a:solidFill>
              </a:rPr>
              <a:t>DISEÑADAS PARA USO EXCLUSIVO CON UNIDADES DAT 72</a:t>
            </a:r>
            <a:br>
              <a:rPr lang="es-EC" sz="3400" dirty="0" smtClean="0">
                <a:solidFill>
                  <a:schemeClr val="tx1"/>
                </a:solidFill>
              </a:rPr>
            </a:br>
            <a:r>
              <a:rPr lang="es-EC" sz="3400" dirty="0" smtClean="0">
                <a:solidFill>
                  <a:schemeClr val="tx1"/>
                </a:solidFill>
              </a:rPr>
              <a:t>Y LIBRERÍAS </a:t>
            </a:r>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p:txBody>
          <a:bodyPr/>
          <a:lstStyle/>
          <a:p>
            <a:pPr algn="ctr" eaLnBrk="1" hangingPunct="1"/>
            <a:r>
              <a:rPr lang="es-EC" dirty="0" smtClean="0">
                <a:solidFill>
                  <a:srgbClr val="0070C0"/>
                </a:solidFill>
              </a:rPr>
              <a:t>TIPOS</a:t>
            </a:r>
          </a:p>
        </p:txBody>
      </p:sp>
      <p:sp>
        <p:nvSpPr>
          <p:cNvPr id="3" name="2 Marcador de contenido"/>
          <p:cNvSpPr>
            <a:spLocks noGrp="1"/>
          </p:cNvSpPr>
          <p:nvPr>
            <p:ph idx="1"/>
          </p:nvPr>
        </p:nvSpPr>
        <p:spPr>
          <a:xfrm>
            <a:off x="457200" y="1600200"/>
            <a:ext cx="8229600" cy="4471988"/>
          </a:xfrm>
        </p:spPr>
        <p:txBody>
          <a:bodyPr rtlCol="0">
            <a:normAutofit fontScale="62500" lnSpcReduction="20000"/>
          </a:bodyPr>
          <a:lstStyle/>
          <a:p>
            <a:pPr eaLnBrk="1" fontAlgn="auto" hangingPunct="1">
              <a:spcAft>
                <a:spcPts val="0"/>
              </a:spcAft>
              <a:buFont typeface="Arial" pitchFamily="34" charset="0"/>
              <a:buNone/>
              <a:defRPr/>
            </a:pPr>
            <a:endParaRPr lang="es-ES" sz="3400" b="1" dirty="0" smtClean="0">
              <a:solidFill>
                <a:srgbClr val="0070C0"/>
              </a:solidFill>
            </a:endParaRPr>
          </a:p>
          <a:p>
            <a:pPr eaLnBrk="1" fontAlgn="auto" hangingPunct="1">
              <a:spcAft>
                <a:spcPts val="0"/>
              </a:spcAft>
              <a:buFont typeface="Arial" pitchFamily="34" charset="0"/>
              <a:buNone/>
              <a:defRPr/>
            </a:pPr>
            <a:endParaRPr lang="es-ES" sz="3400" b="1" dirty="0" smtClean="0">
              <a:solidFill>
                <a:srgbClr val="0070C0"/>
              </a:solidFill>
            </a:endParaRPr>
          </a:p>
          <a:p>
            <a:pPr eaLnBrk="1" fontAlgn="auto" hangingPunct="1">
              <a:spcAft>
                <a:spcPts val="0"/>
              </a:spcAft>
              <a:buFont typeface="Arial" pitchFamily="34" charset="0"/>
              <a:buNone/>
              <a:defRPr/>
            </a:pPr>
            <a:r>
              <a:rPr lang="es-ES" sz="3400" b="1" dirty="0" smtClean="0">
                <a:solidFill>
                  <a:srgbClr val="0070C0"/>
                </a:solidFill>
              </a:rPr>
              <a:t>CINTA TIPO 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SON LLAMADAS </a:t>
            </a:r>
            <a:r>
              <a:rPr lang="es-ES" sz="3400" b="1" dirty="0" smtClean="0"/>
              <a:t>CINTAS NORMALES</a:t>
            </a:r>
            <a:r>
              <a:rPr lang="es-ES" sz="3400" dirty="0" smtClean="0"/>
              <a:t> POR SU GRAN DIFUSIÓN.</a:t>
            </a:r>
            <a:endParaRPr lang="es-EC" sz="3400" dirty="0" smtClean="0"/>
          </a:p>
          <a:p>
            <a:pPr eaLnBrk="1" fontAlgn="auto" hangingPunct="1">
              <a:spcAft>
                <a:spcPts val="0"/>
              </a:spcAft>
              <a:buFont typeface="Arial" pitchFamily="34" charset="0"/>
              <a:buNone/>
              <a:defRPr/>
            </a:pPr>
            <a:r>
              <a:rPr lang="es-ES" sz="3400" dirty="0" smtClean="0"/>
              <a:t>	TIENEN UN RECUBRIMIENTO DE OXIDO FÉRRICO. (FE2O3). </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CINTAS DE FERRO-CROMO, ESTÁN FORMADAS POR UNA DOBLE CAPA. </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III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SON DE ÓXIDO DE HIERRO DOPADO CON COBALTO NO SE UTILIZAN.</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IV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SÓLO LAS UTILIZA EL FORMATO CASETE.</a:t>
            </a:r>
            <a:endParaRPr lang="es-EC" sz="3400" dirty="0" smtClean="0"/>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a:lstStyle/>
          <a:p>
            <a:pPr eaLnBrk="1" hangingPunct="1"/>
            <a:r>
              <a:rPr lang="es-EC" dirty="0" smtClean="0"/>
              <a:t>TIPOS</a:t>
            </a:r>
          </a:p>
        </p:txBody>
      </p:sp>
      <p:sp>
        <p:nvSpPr>
          <p:cNvPr id="3" name="2 Marcador de contenido"/>
          <p:cNvSpPr>
            <a:spLocks noGrp="1"/>
          </p:cNvSpPr>
          <p:nvPr>
            <p:ph idx="1"/>
          </p:nvPr>
        </p:nvSpPr>
        <p:spPr>
          <a:xfrm>
            <a:off x="428596" y="1142984"/>
            <a:ext cx="8229600" cy="4983163"/>
          </a:xfrm>
        </p:spPr>
        <p:txBody>
          <a:bodyPr rtlCol="0">
            <a:normAutofit lnSpcReduction="10000"/>
          </a:bodyPr>
          <a:lstStyle/>
          <a:p>
            <a:pPr eaLnBrk="1" fontAlgn="auto" hangingPunct="1">
              <a:spcAft>
                <a:spcPts val="0"/>
              </a:spcAft>
              <a:buFont typeface="Arial" pitchFamily="34" charset="0"/>
              <a:buNone/>
              <a:defRPr/>
            </a:pPr>
            <a:r>
              <a:rPr lang="es-ES" sz="2200" b="1" dirty="0" smtClean="0">
                <a:solidFill>
                  <a:srgbClr val="0070C0"/>
                </a:solidFill>
              </a:rPr>
              <a:t>   </a:t>
            </a:r>
          </a:p>
          <a:p>
            <a:pPr eaLnBrk="1" fontAlgn="auto" hangingPunct="1">
              <a:spcAft>
                <a:spcPts val="0"/>
              </a:spcAft>
              <a:buFont typeface="Arial" pitchFamily="34" charset="0"/>
              <a:buNone/>
              <a:defRPr/>
            </a:pPr>
            <a:endParaRPr lang="es-ES" sz="2200" b="1" dirty="0" smtClean="0">
              <a:solidFill>
                <a:srgbClr val="0070C0"/>
              </a:solidFill>
            </a:endParaRPr>
          </a:p>
          <a:p>
            <a:pPr eaLnBrk="1" fontAlgn="auto" hangingPunct="1">
              <a:spcAft>
                <a:spcPts val="0"/>
              </a:spcAft>
              <a:buFont typeface="Arial" pitchFamily="34" charset="0"/>
              <a:buNone/>
              <a:defRPr/>
            </a:pPr>
            <a:r>
              <a:rPr lang="es-ES" sz="2200" b="1" dirty="0" smtClean="0">
                <a:solidFill>
                  <a:srgbClr val="0070C0"/>
                </a:solidFill>
              </a:rPr>
              <a:t>LA CINTA DE BOBINA ABIERTA </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ES LA CINTA QUE UTILIZA EL MAGNETÓFONO</a:t>
            </a:r>
            <a:endParaRPr lang="es-EC" sz="2200" dirty="0" smtClean="0"/>
          </a:p>
          <a:p>
            <a:pPr eaLnBrk="1" fontAlgn="auto" hangingPunct="1">
              <a:spcAft>
                <a:spcPts val="0"/>
              </a:spcAft>
              <a:buFont typeface="Arial" pitchFamily="34" charset="0"/>
              <a:buNone/>
              <a:defRPr/>
            </a:pPr>
            <a:r>
              <a:rPr lang="es-ES" sz="2200" b="1" dirty="0" smtClean="0">
                <a:solidFill>
                  <a:srgbClr val="0070C0"/>
                </a:solidFill>
              </a:rPr>
              <a:t>EL CASETE</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ESTE FORMATO CONSTA DE UNA CINTA DE 1/8 DE PULGADA (3MM) DE ANCHO CONTENIDA EN UN CARTUCHO PLÁSTICO. </a:t>
            </a:r>
            <a:endParaRPr lang="es-EC" sz="2200" dirty="0" smtClean="0"/>
          </a:p>
          <a:p>
            <a:pPr eaLnBrk="1" fontAlgn="auto" hangingPunct="1">
              <a:spcAft>
                <a:spcPts val="0"/>
              </a:spcAft>
              <a:buFont typeface="Arial" pitchFamily="34" charset="0"/>
              <a:buNone/>
              <a:defRPr/>
            </a:pPr>
            <a:r>
              <a:rPr lang="es-ES" sz="2200" b="1" dirty="0" smtClean="0">
                <a:solidFill>
                  <a:srgbClr val="0070C0"/>
                </a:solidFill>
              </a:rPr>
              <a:t>EL CARTUCHO. </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EL CARTUCHO ESTÁ FORMADO POR UNA CINTA MAGNÉTICA SINFÍN QUE GRABA POR IMPULSOS QUE MARCAN LA CINTA EN EL LUGAR EXACTO EN QUE COMIENZA Y ACABA LA GRABACIÓN, PARA LUEGO REPRODUCIR EL INTERVALO EXACTO.</a:t>
            </a:r>
            <a:endParaRPr lang="es-EC" sz="2200" dirty="0" smtClean="0"/>
          </a:p>
          <a:p>
            <a:pPr eaLnBrk="1" fontAlgn="auto" hangingPunct="1">
              <a:spcAft>
                <a:spcPts val="0"/>
              </a:spcAft>
              <a:buFont typeface="Arial" pitchFamily="34" charset="0"/>
              <a:buChar char="•"/>
              <a:defRPr/>
            </a:pPr>
            <a:endParaRPr lang="es-EC"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COMPACTOS</a:t>
            </a:r>
            <a:endParaRPr lang="es-EC" dirty="0"/>
          </a:p>
        </p:txBody>
      </p:sp>
      <p:sp>
        <p:nvSpPr>
          <p:cNvPr id="4" name="Text Box 12"/>
          <p:cNvSpPr txBox="1">
            <a:spLocks noChangeArrowheads="1"/>
          </p:cNvSpPr>
          <p:nvPr/>
        </p:nvSpPr>
        <p:spPr bwMode="auto">
          <a:xfrm>
            <a:off x="500034" y="1785926"/>
            <a:ext cx="5000625" cy="4054475"/>
          </a:xfrm>
          <a:prstGeom prst="rect">
            <a:avLst/>
          </a:prstGeom>
          <a:noFill/>
          <a:ln w="9525">
            <a:noFill/>
            <a:miter lim="800000"/>
            <a:headEnd/>
            <a:tailEnd/>
          </a:ln>
        </p:spPr>
        <p:txBody>
          <a:bodyPr>
            <a:spAutoFit/>
          </a:bodyPr>
          <a:lstStyle/>
          <a:p>
            <a:pPr algn="just">
              <a:spcBef>
                <a:spcPct val="50000"/>
              </a:spcBef>
            </a:pPr>
            <a:r>
              <a:rPr lang="es-ES" sz="2000" dirty="0">
                <a:latin typeface="Garamond" pitchFamily="18" charset="0"/>
              </a:rPr>
              <a:t>A pesar de que puede haber variaciones en la composición de los materiales empleados en la fabricación de los discos, todos siguen un mismo patrón: los discos compactos se hacen de un disco grueso, de 300.2 milímetros, de policarbonato de plástico, al que se le añade una capa refractante de aluminio, utilizada para obtener más longevidad de los datos, que reflejará la luz del láser (en el rango del espectro infrarrojo y por tanto no apreciable visualmente); posteriormente se le añade una capa protectora que lo cubre y, opcionalmente, una etiqueta en la parte superior. </a:t>
            </a:r>
            <a:endParaRPr lang="es-ES" sz="2000" dirty="0">
              <a:latin typeface="Arial Unicode MS" pitchFamily="34" charset="-128"/>
            </a:endParaRPr>
          </a:p>
        </p:txBody>
      </p:sp>
      <p:pic>
        <p:nvPicPr>
          <p:cNvPr id="5" name="Picture 12" descr="Disco compacto grabable (CD-R)">
            <a:hlinkClick r:id="rId2" tooltip="&quot;Disco compacto grabable (CD-R)&quot;"/>
          </p:cNvPr>
          <p:cNvPicPr>
            <a:picLocks noChangeAspect="1" noChangeArrowheads="1"/>
          </p:cNvPicPr>
          <p:nvPr/>
        </p:nvPicPr>
        <p:blipFill>
          <a:blip r:embed="rId3" cstate="print"/>
          <a:srcRect/>
          <a:stretch>
            <a:fillRect/>
          </a:stretch>
        </p:blipFill>
        <p:spPr bwMode="auto">
          <a:xfrm>
            <a:off x="5867400" y="2060575"/>
            <a:ext cx="3027363" cy="2928938"/>
          </a:xfrm>
          <a:prstGeom prst="rect">
            <a:avLst/>
          </a:prstGeom>
          <a:noFill/>
          <a:ln w="9525">
            <a:noFill/>
            <a:miter lim="800000"/>
            <a:headEnd/>
            <a:tailEnd/>
          </a:ln>
        </p:spPr>
      </p:pic>
      <p:pic>
        <p:nvPicPr>
          <p:cNvPr id="18434" name="Picture 2" descr="http://www.educared.cl/images/general_chile/cd.jpg"/>
          <p:cNvPicPr>
            <a:picLocks noChangeAspect="1" noChangeArrowheads="1"/>
          </p:cNvPicPr>
          <p:nvPr/>
        </p:nvPicPr>
        <p:blipFill>
          <a:blip r:embed="rId4" cstate="print"/>
          <a:srcRect/>
          <a:stretch>
            <a:fillRect/>
          </a:stretch>
        </p:blipFill>
        <p:spPr bwMode="auto">
          <a:xfrm>
            <a:off x="5696834" y="2000241"/>
            <a:ext cx="3365089" cy="292895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7 CuadroTexto"/>
          <p:cNvSpPr txBox="1">
            <a:spLocks noChangeArrowheads="1"/>
          </p:cNvSpPr>
          <p:nvPr/>
        </p:nvSpPr>
        <p:spPr bwMode="auto">
          <a:xfrm>
            <a:off x="571472" y="714356"/>
            <a:ext cx="7715250" cy="1631950"/>
          </a:xfrm>
          <a:prstGeom prst="rect">
            <a:avLst/>
          </a:prstGeom>
          <a:noFill/>
          <a:ln w="9525">
            <a:noFill/>
            <a:miter lim="800000"/>
            <a:headEnd/>
            <a:tailEnd/>
          </a:ln>
        </p:spPr>
        <p:txBody>
          <a:bodyPr>
            <a:spAutoFit/>
          </a:bodyPr>
          <a:lstStyle/>
          <a:p>
            <a:pPr algn="just"/>
            <a:r>
              <a:rPr lang="es-CO" sz="2000" dirty="0">
                <a:latin typeface="Arial" charset="0"/>
                <a:cs typeface="Arial" charset="0"/>
              </a:rPr>
              <a:t>La grabación óptica es el formato más extendido hoy día.  El mercado de reproductores ha sido copado por</a:t>
            </a:r>
          </a:p>
          <a:p>
            <a:pPr algn="just"/>
            <a:r>
              <a:rPr lang="es-CO" sz="2000" dirty="0">
                <a:latin typeface="Arial" charset="0"/>
                <a:cs typeface="Arial" charset="0"/>
              </a:rPr>
              <a:t>los sistemas ópticos debido a su superior calidad (y a la mayor comodidad y robustez de las grabaciones</a:t>
            </a:r>
          </a:p>
          <a:p>
            <a:pPr algn="just"/>
            <a:r>
              <a:rPr lang="es-CO" sz="2000" dirty="0">
                <a:latin typeface="Arial" charset="0"/>
                <a:cs typeface="Arial" charset="0"/>
              </a:rPr>
              <a:t>en este formato).</a:t>
            </a:r>
          </a:p>
        </p:txBody>
      </p:sp>
      <p:sp>
        <p:nvSpPr>
          <p:cNvPr id="6" name="5 Rectángulo"/>
          <p:cNvSpPr/>
          <p:nvPr/>
        </p:nvSpPr>
        <p:spPr>
          <a:xfrm>
            <a:off x="571472" y="2571744"/>
            <a:ext cx="4572000" cy="3139321"/>
          </a:xfrm>
          <a:prstGeom prst="rect">
            <a:avLst/>
          </a:prstGeom>
        </p:spPr>
        <p:txBody>
          <a:bodyPr>
            <a:spAutoFit/>
          </a:bodyPr>
          <a:lstStyle/>
          <a:p>
            <a:r>
              <a:rPr lang="es-CO" dirty="0" smtClean="0">
                <a:latin typeface="Arial" charset="0"/>
                <a:cs typeface="Arial" charset="0"/>
              </a:rPr>
              <a:t>La grabación óptica se apoya en el láser y siempre es digital. La grabación se basa en crear agujeros microscópicos en la superficie de un disco de material plástico. Estos agujeros se recubren por una capa transparente para protegerlos del polvo. Los unos están situados en los huecos del material y los ceros donde no hay hueco. La lectura se basa en enfocar un láser con el ángulo adecuado y recibir el rayo reflejado. </a:t>
            </a:r>
            <a:endParaRPr lang="es-EC" dirty="0"/>
          </a:p>
        </p:txBody>
      </p:sp>
      <p:pic>
        <p:nvPicPr>
          <p:cNvPr id="7" name="Picture 34" descr="Lente óptica de un lector.">
            <a:hlinkClick r:id="rId2" tooltip="&quot;Lente óptica de un lector.&quot;"/>
          </p:cNvPr>
          <p:cNvPicPr>
            <a:picLocks noChangeAspect="1" noChangeArrowheads="1"/>
          </p:cNvPicPr>
          <p:nvPr/>
        </p:nvPicPr>
        <p:blipFill>
          <a:blip r:embed="rId3" cstate="print"/>
          <a:srcRect/>
          <a:stretch>
            <a:fillRect/>
          </a:stretch>
        </p:blipFill>
        <p:spPr bwMode="auto">
          <a:xfrm>
            <a:off x="5429256" y="3071810"/>
            <a:ext cx="3192462" cy="2214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http://tecnomagazine.net/images/dmp02.jpg"/>
          <p:cNvPicPr>
            <a:picLocks noChangeAspect="1" noChangeArrowheads="1"/>
          </p:cNvPicPr>
          <p:nvPr/>
        </p:nvPicPr>
        <p:blipFill>
          <a:blip r:embed="rId2" cstate="print"/>
          <a:srcRect/>
          <a:stretch>
            <a:fillRect/>
          </a:stretch>
        </p:blipFill>
        <p:spPr bwMode="auto">
          <a:xfrm>
            <a:off x="1643042" y="1428736"/>
            <a:ext cx="5500726" cy="443114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3" y="404813"/>
            <a:ext cx="7772400" cy="1470025"/>
          </a:xfrm>
        </p:spPr>
        <p:txBody>
          <a:bodyPr/>
          <a:lstStyle/>
          <a:p>
            <a:pPr algn="ctr"/>
            <a:r>
              <a:rPr lang="es-EC" dirty="0"/>
              <a:t>Disco Óptico</a:t>
            </a:r>
            <a:endParaRPr lang="es-ES" dirty="0"/>
          </a:p>
        </p:txBody>
      </p:sp>
      <p:pic>
        <p:nvPicPr>
          <p:cNvPr id="2053" name="Picture 5" descr="lg-dispositivos-opticos-GH22NS40-3-4view-large"/>
          <p:cNvPicPr>
            <a:picLocks noChangeAspect="1" noChangeArrowheads="1"/>
          </p:cNvPicPr>
          <p:nvPr/>
        </p:nvPicPr>
        <p:blipFill>
          <a:blip r:embed="rId2" cstate="print"/>
          <a:srcRect/>
          <a:stretch>
            <a:fillRect/>
          </a:stretch>
        </p:blipFill>
        <p:spPr bwMode="auto">
          <a:xfrm>
            <a:off x="250825" y="-531813"/>
            <a:ext cx="3190875" cy="4714876"/>
          </a:xfrm>
          <a:prstGeom prst="rect">
            <a:avLst/>
          </a:prstGeom>
          <a:noFill/>
        </p:spPr>
      </p:pic>
      <p:pic>
        <p:nvPicPr>
          <p:cNvPr id="2057" name="Picture 9" descr="LG Announce New Blu-Ray Optical Disk Drives Sporting 6X Burn Speeds [BE06, GBC-H20L &amp; GBW-H20L]"/>
          <p:cNvPicPr>
            <a:picLocks noChangeAspect="1" noChangeArrowheads="1"/>
          </p:cNvPicPr>
          <p:nvPr/>
        </p:nvPicPr>
        <p:blipFill>
          <a:blip r:embed="rId3" cstate="print"/>
          <a:srcRect/>
          <a:stretch>
            <a:fillRect/>
          </a:stretch>
        </p:blipFill>
        <p:spPr bwMode="auto">
          <a:xfrm>
            <a:off x="5867400" y="2205038"/>
            <a:ext cx="1619250" cy="857250"/>
          </a:xfrm>
          <a:prstGeom prst="rect">
            <a:avLst/>
          </a:prstGeom>
          <a:noFill/>
        </p:spPr>
      </p:pic>
      <p:pic>
        <p:nvPicPr>
          <p:cNvPr id="2060" name="Picture 12" descr="disc-formats-horizontal"/>
          <p:cNvPicPr>
            <a:picLocks noChangeAspect="1" noChangeArrowheads="1"/>
          </p:cNvPicPr>
          <p:nvPr/>
        </p:nvPicPr>
        <p:blipFill>
          <a:blip r:embed="rId4" cstate="print"/>
          <a:srcRect/>
          <a:stretch>
            <a:fillRect/>
          </a:stretch>
        </p:blipFill>
        <p:spPr bwMode="auto">
          <a:xfrm>
            <a:off x="2843213" y="3644900"/>
            <a:ext cx="3233737" cy="2336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C" b="1" dirty="0" smtClean="0"/>
              <a:t>ALMACENAMIENTO SECUNDARIO</a:t>
            </a:r>
          </a:p>
          <a:p>
            <a:pPr>
              <a:buNone/>
            </a:pPr>
            <a:endParaRPr lang="es-EC" dirty="0" smtClean="0"/>
          </a:p>
          <a:p>
            <a:r>
              <a:rPr lang="es-EC" dirty="0" smtClean="0"/>
              <a:t>DISCOS MAGNETICOS</a:t>
            </a:r>
          </a:p>
          <a:p>
            <a:r>
              <a:rPr lang="es-EC" dirty="0" smtClean="0"/>
              <a:t>CINTAS MAGNETICAS</a:t>
            </a:r>
          </a:p>
          <a:p>
            <a:r>
              <a:rPr lang="es-EC" dirty="0" smtClean="0"/>
              <a:t>DISCOS COMPACTOS</a:t>
            </a:r>
          </a:p>
          <a:p>
            <a:r>
              <a:rPr lang="es-EC" dirty="0" smtClean="0"/>
              <a:t>DISCOS </a:t>
            </a:r>
            <a:r>
              <a:rPr lang="es-EC" dirty="0" smtClean="0"/>
              <a:t>ÓPTICOS</a:t>
            </a:r>
            <a:endParaRPr lang="es-EC"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68313" y="620713"/>
            <a:ext cx="8229600" cy="5721350"/>
          </a:xfrm>
        </p:spPr>
        <p:txBody>
          <a:bodyPr/>
          <a:lstStyle/>
          <a:p>
            <a:pPr algn="just">
              <a:lnSpc>
                <a:spcPct val="80000"/>
              </a:lnSpc>
              <a:buFontTx/>
              <a:buNone/>
            </a:pPr>
            <a:r>
              <a:rPr lang="es-EC" sz="2000" dirty="0"/>
              <a:t>                               </a:t>
            </a:r>
            <a:r>
              <a:rPr lang="es-EC" sz="2200" b="1" dirty="0"/>
              <a:t>TIPOS DE DISCO OPTICO</a:t>
            </a:r>
            <a:endParaRPr lang="es-ES" sz="2200" b="1" dirty="0"/>
          </a:p>
          <a:p>
            <a:pPr>
              <a:lnSpc>
                <a:spcPct val="80000"/>
              </a:lnSpc>
            </a:pPr>
            <a:endParaRPr lang="es-ES" sz="2200" b="1" dirty="0"/>
          </a:p>
          <a:p>
            <a:pPr>
              <a:lnSpc>
                <a:spcPct val="80000"/>
              </a:lnSpc>
            </a:pPr>
            <a:r>
              <a:rPr lang="es-ES" sz="2000" dirty="0"/>
              <a:t>CD-R : Se pueden grabar una vez.  </a:t>
            </a:r>
          </a:p>
          <a:p>
            <a:pPr>
              <a:lnSpc>
                <a:spcPct val="80000"/>
              </a:lnSpc>
            </a:pPr>
            <a:endParaRPr lang="es-ES" sz="2000" dirty="0"/>
          </a:p>
          <a:p>
            <a:pPr>
              <a:lnSpc>
                <a:spcPct val="80000"/>
              </a:lnSpc>
            </a:pPr>
            <a:r>
              <a:rPr lang="es-ES" sz="2000" dirty="0"/>
              <a:t>CD-RW: Se pueden grabar hasta 1000 veces.</a:t>
            </a:r>
            <a:endParaRPr lang="en-US" sz="2000" dirty="0"/>
          </a:p>
          <a:p>
            <a:pPr>
              <a:lnSpc>
                <a:spcPct val="80000"/>
              </a:lnSpc>
            </a:pPr>
            <a:endParaRPr lang="es-ES" sz="2000" dirty="0"/>
          </a:p>
          <a:p>
            <a:pPr>
              <a:lnSpc>
                <a:spcPct val="80000"/>
              </a:lnSpc>
            </a:pPr>
            <a:r>
              <a:rPr lang="es-ES" sz="2000" dirty="0"/>
              <a:t>DVD Toda la familia de DVD ya sean + o – R, de doble capa......</a:t>
            </a:r>
            <a:endParaRPr lang="en-US" sz="2000" b="1" dirty="0"/>
          </a:p>
          <a:p>
            <a:pPr>
              <a:lnSpc>
                <a:spcPct val="80000"/>
              </a:lnSpc>
            </a:pPr>
            <a:endParaRPr lang="en-US" sz="2000" b="1" dirty="0"/>
          </a:p>
          <a:p>
            <a:pPr>
              <a:lnSpc>
                <a:spcPct val="80000"/>
              </a:lnSpc>
            </a:pPr>
            <a:r>
              <a:rPr lang="en-US" sz="2000" dirty="0"/>
              <a:t>Mini CD</a:t>
            </a:r>
          </a:p>
          <a:p>
            <a:pPr>
              <a:lnSpc>
                <a:spcPct val="80000"/>
              </a:lnSpc>
            </a:pPr>
            <a:endParaRPr lang="es-ES" sz="2000" dirty="0"/>
          </a:p>
          <a:p>
            <a:pPr>
              <a:lnSpc>
                <a:spcPct val="80000"/>
              </a:lnSpc>
            </a:pPr>
            <a:r>
              <a:rPr lang="es-ES" sz="2000" dirty="0"/>
              <a:t>CD </a:t>
            </a:r>
            <a:r>
              <a:rPr lang="es-ES" sz="2000" dirty="0" err="1"/>
              <a:t>Card</a:t>
            </a:r>
            <a:r>
              <a:rPr lang="es-ES" sz="2000" dirty="0"/>
              <a:t> (Oval) – CD </a:t>
            </a:r>
            <a:r>
              <a:rPr lang="es-ES" sz="2000" dirty="0" err="1"/>
              <a:t>Card</a:t>
            </a:r>
            <a:r>
              <a:rPr lang="es-ES" sz="2000" dirty="0"/>
              <a:t> (Rectangular) (85 x 58 mm.): La CD </a:t>
            </a:r>
            <a:r>
              <a:rPr lang="es-ES" sz="2000" dirty="0" err="1"/>
              <a:t>Card</a:t>
            </a:r>
            <a:r>
              <a:rPr lang="es-ES" sz="2000" dirty="0"/>
              <a:t> oval tiene las mismas medidas que la rectangular con la diferencia que los bordes con ovalados.</a:t>
            </a:r>
          </a:p>
          <a:p>
            <a:pPr>
              <a:lnSpc>
                <a:spcPct val="80000"/>
              </a:lnSpc>
              <a:buFontTx/>
              <a:buNone/>
            </a:pPr>
            <a:endParaRPr lang="es-ES" sz="2000" dirty="0"/>
          </a:p>
        </p:txBody>
      </p:sp>
      <p:pic>
        <p:nvPicPr>
          <p:cNvPr id="5125" name="Picture 5" descr="cd card"/>
          <p:cNvPicPr>
            <a:picLocks noChangeAspect="1" noChangeArrowheads="1"/>
          </p:cNvPicPr>
          <p:nvPr/>
        </p:nvPicPr>
        <p:blipFill>
          <a:blip r:embed="rId2" cstate="print"/>
          <a:srcRect/>
          <a:stretch>
            <a:fillRect/>
          </a:stretch>
        </p:blipFill>
        <p:spPr bwMode="auto">
          <a:xfrm>
            <a:off x="2339975" y="5013325"/>
            <a:ext cx="981075" cy="771525"/>
          </a:xfrm>
          <a:prstGeom prst="rect">
            <a:avLst/>
          </a:prstGeom>
          <a:noFill/>
        </p:spPr>
      </p:pic>
      <p:pic>
        <p:nvPicPr>
          <p:cNvPr id="5127" name="Picture 7" descr="cd card"/>
          <p:cNvPicPr>
            <a:picLocks noChangeAspect="1" noChangeArrowheads="1"/>
          </p:cNvPicPr>
          <p:nvPr/>
        </p:nvPicPr>
        <p:blipFill>
          <a:blip r:embed="rId3" cstate="print"/>
          <a:srcRect/>
          <a:stretch>
            <a:fillRect/>
          </a:stretch>
        </p:blipFill>
        <p:spPr bwMode="auto">
          <a:xfrm>
            <a:off x="4140200" y="5013325"/>
            <a:ext cx="866775" cy="74295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es-EC" dirty="0"/>
              <a:t>CARACTERISTICAS</a:t>
            </a:r>
            <a:endParaRPr lang="es-ES" dirty="0"/>
          </a:p>
        </p:txBody>
      </p:sp>
      <p:sp>
        <p:nvSpPr>
          <p:cNvPr id="3075" name="Rectangle 3"/>
          <p:cNvSpPr>
            <a:spLocks noGrp="1" noChangeArrowheads="1"/>
          </p:cNvSpPr>
          <p:nvPr>
            <p:ph idx="1"/>
          </p:nvPr>
        </p:nvSpPr>
        <p:spPr/>
        <p:txBody>
          <a:bodyPr/>
          <a:lstStyle/>
          <a:p>
            <a:pPr>
              <a:lnSpc>
                <a:spcPct val="80000"/>
              </a:lnSpc>
            </a:pPr>
            <a:r>
              <a:rPr lang="es-ES" sz="1800"/>
              <a:t>Un </a:t>
            </a:r>
            <a:r>
              <a:rPr lang="es-ES" sz="1800" b="1"/>
              <a:t>disco óptico</a:t>
            </a:r>
            <a:r>
              <a:rPr lang="es-ES" sz="1800"/>
              <a:t> es un formato de almacenamiento de información </a:t>
            </a:r>
            <a:r>
              <a:rPr lang="es-ES" sz="1800">
                <a:hlinkClick r:id="rId2" tooltip="Digital"/>
              </a:rPr>
              <a:t>digital</a:t>
            </a:r>
            <a:r>
              <a:rPr lang="es-ES" sz="1800"/>
              <a:t>, que consiste en un disco circular en el cual la información se </a:t>
            </a:r>
            <a:r>
              <a:rPr lang="es-ES" sz="1800">
                <a:hlinkClick r:id="rId3" tooltip="Codificación"/>
              </a:rPr>
              <a:t>codifica</a:t>
            </a:r>
            <a:r>
              <a:rPr lang="es-ES" sz="1800"/>
              <a:t>, se guarda y almacena, haciendo unos surcos </a:t>
            </a:r>
            <a:r>
              <a:rPr lang="es-ES" sz="1800">
                <a:hlinkClick r:id="rId4" tooltip="Microscópico"/>
              </a:rPr>
              <a:t>microscópicos</a:t>
            </a:r>
            <a:r>
              <a:rPr lang="es-ES" sz="1800"/>
              <a:t> con un </a:t>
            </a:r>
            <a:r>
              <a:rPr lang="es-ES" sz="1800">
                <a:hlinkClick r:id="rId5" tooltip="Láser"/>
              </a:rPr>
              <a:t>láser</a:t>
            </a:r>
            <a:r>
              <a:rPr lang="es-ES" sz="1800"/>
              <a:t> sobre una de las caras planas que lo componen. </a:t>
            </a:r>
          </a:p>
          <a:p>
            <a:pPr>
              <a:lnSpc>
                <a:spcPct val="80000"/>
              </a:lnSpc>
            </a:pPr>
            <a:r>
              <a:rPr lang="es-ES" sz="1800"/>
              <a:t>Los discos ópticos en general tienen un diámetro de entre 7.6 y 30 </a:t>
            </a:r>
            <a:r>
              <a:rPr lang="es-ES" sz="1800">
                <a:hlinkClick r:id="rId6" tooltip="Centímetro"/>
              </a:rPr>
              <a:t>cm</a:t>
            </a:r>
            <a:r>
              <a:rPr lang="es-ES" sz="1800"/>
              <a:t>, siendo 12 cm el tamaño más común. Un disco típico tiene un grosor de 1.2 </a:t>
            </a:r>
            <a:r>
              <a:rPr lang="es-ES" sz="1800">
                <a:hlinkClick r:id="rId7" tooltip="Mm"/>
              </a:rPr>
              <a:t>mm</a:t>
            </a:r>
            <a:r>
              <a:rPr lang="es-ES" sz="1800"/>
              <a:t>, mientras que el largo de pista, la distancia desde el centro de una pista hasta el centro de la siguiente, es en general de 1.6 µm (</a:t>
            </a:r>
            <a:r>
              <a:rPr lang="es-ES" sz="1800">
                <a:hlinkClick r:id="rId8" tooltip="Micrones"/>
              </a:rPr>
              <a:t>micrones</a:t>
            </a:r>
            <a:r>
              <a:rPr lang="es-ES" sz="1800"/>
              <a:t>).</a:t>
            </a:r>
          </a:p>
          <a:p>
            <a:pPr>
              <a:lnSpc>
                <a:spcPct val="80000"/>
              </a:lnSpc>
            </a:pPr>
            <a:r>
              <a:rPr lang="es-ES" sz="1800"/>
              <a:t>Un disco óptico está diseñado para soportar uno de tres tipos de grabación: solo lectura, por ejemplo </a:t>
            </a:r>
            <a:r>
              <a:rPr lang="es-ES" sz="1800">
                <a:hlinkClick r:id="rId9" tooltip="Disco compacto"/>
              </a:rPr>
              <a:t>CD</a:t>
            </a:r>
            <a:r>
              <a:rPr lang="es-ES" sz="1800"/>
              <a:t> y </a:t>
            </a:r>
            <a:r>
              <a:rPr lang="es-ES" sz="1800">
                <a:hlinkClick r:id="rId10" tooltip="CD-ROM"/>
              </a:rPr>
              <a:t>CD-ROM</a:t>
            </a:r>
            <a:r>
              <a:rPr lang="es-ES" sz="1800"/>
              <a:t>, grabable, posibilidad de escribir una sola vez, por ejemplo </a:t>
            </a:r>
            <a:r>
              <a:rPr lang="es-ES" sz="1800">
                <a:hlinkClick r:id="rId11" tooltip="CD-R"/>
              </a:rPr>
              <a:t>CD-R</a:t>
            </a:r>
            <a:r>
              <a:rPr lang="es-ES" sz="1800"/>
              <a:t>), o regrabable (reescribible, por ejemplo </a:t>
            </a:r>
            <a:r>
              <a:rPr lang="es-ES" sz="1800">
                <a:hlinkClick r:id="rId12" tooltip="CD-RW"/>
              </a:rPr>
              <a:t>CD-RW</a:t>
            </a:r>
            <a:r>
              <a:rPr lang="es-ES" sz="1800"/>
              <a:t>. Los discos grabables usualmente poseen una capa de grabación de tinte orgánico entre el sustrato y la capa reflexiva. Por otra parte, los discos regrabables contienen una capa de grabación de aleación compuesta de un material en </a:t>
            </a:r>
            <a:r>
              <a:rPr lang="es-ES" sz="1800">
                <a:hlinkClick r:id="rId13" tooltip="Cambio de estado"/>
              </a:rPr>
              <a:t>cambio de estado</a:t>
            </a:r>
            <a:r>
              <a:rPr lang="es-ES" sz="1800"/>
              <a:t>, la mayoría de las veces </a:t>
            </a:r>
            <a:r>
              <a:rPr lang="es-ES" sz="1800">
                <a:hlinkClick r:id="rId14" tooltip="AgInSbTe (aún no redactado)"/>
              </a:rPr>
              <a:t>AgInSbTe</a:t>
            </a:r>
            <a:r>
              <a:rPr lang="es-ES" sz="1800"/>
              <a:t>, un aleación de </a:t>
            </a:r>
            <a:r>
              <a:rPr lang="es-ES" sz="1800">
                <a:hlinkClick r:id="rId15" tooltip="Plata"/>
              </a:rPr>
              <a:t>plata</a:t>
            </a:r>
            <a:r>
              <a:rPr lang="es-ES" sz="1800"/>
              <a:t>, </a:t>
            </a:r>
            <a:r>
              <a:rPr lang="es-ES" sz="1800">
                <a:hlinkClick r:id="rId16" tooltip="Indio (elemento)"/>
              </a:rPr>
              <a:t>indio</a:t>
            </a:r>
            <a:r>
              <a:rPr lang="es-ES" sz="1800"/>
              <a:t>,</a:t>
            </a:r>
            <a:r>
              <a:rPr lang="es-ES" sz="1800">
                <a:hlinkClick r:id="rId17" tooltip="Antimonio"/>
              </a:rPr>
              <a:t>antimonio</a:t>
            </a:r>
            <a:r>
              <a:rPr lang="es-ES" sz="1800"/>
              <a:t> y </a:t>
            </a:r>
            <a:r>
              <a:rPr lang="es-ES" sz="1800">
                <a:hlinkClick r:id="rId18" tooltip="Telurio"/>
              </a:rPr>
              <a:t>telurio</a:t>
            </a:r>
            <a:r>
              <a:rPr lang="es-ES" sz="180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descr="cloud-storage"/>
          <p:cNvPicPr>
            <a:picLocks noChangeAspect="1" noChangeArrowheads="1"/>
          </p:cNvPicPr>
          <p:nvPr/>
        </p:nvPicPr>
        <p:blipFill>
          <a:blip r:embed="rId2" cstate="print"/>
          <a:srcRect/>
          <a:stretch>
            <a:fillRect/>
          </a:stretch>
        </p:blipFill>
        <p:spPr bwMode="auto">
          <a:xfrm>
            <a:off x="2700338" y="1844675"/>
            <a:ext cx="3810000" cy="3810000"/>
          </a:xfrm>
          <a:prstGeom prst="rect">
            <a:avLst/>
          </a:prstGeom>
          <a:noFill/>
        </p:spPr>
      </p:pic>
      <p:sp>
        <p:nvSpPr>
          <p:cNvPr id="6151" name="Text Box 7"/>
          <p:cNvSpPr txBox="1">
            <a:spLocks noChangeArrowheads="1"/>
          </p:cNvSpPr>
          <p:nvPr/>
        </p:nvSpPr>
        <p:spPr bwMode="auto">
          <a:xfrm>
            <a:off x="1571604" y="214290"/>
            <a:ext cx="5903912" cy="1311275"/>
          </a:xfrm>
          <a:prstGeom prst="rect">
            <a:avLst/>
          </a:prstGeom>
          <a:noFill/>
          <a:ln w="9525">
            <a:noFill/>
            <a:miter lim="800000"/>
            <a:headEnd/>
            <a:tailEnd/>
          </a:ln>
          <a:effectLst/>
        </p:spPr>
        <p:txBody>
          <a:bodyPr>
            <a:spAutoFit/>
          </a:bodyPr>
          <a:lstStyle/>
          <a:p>
            <a:pPr algn="ctr">
              <a:spcBef>
                <a:spcPct val="50000"/>
              </a:spcBef>
            </a:pPr>
            <a:r>
              <a:rPr lang="es-EC" sz="4000" dirty="0"/>
              <a:t>                                             CLOUD</a:t>
            </a:r>
            <a:r>
              <a:rPr lang="es-EC" dirty="0"/>
              <a:t> </a:t>
            </a:r>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457200" y="692150"/>
            <a:ext cx="8229600" cy="5434013"/>
          </a:xfrm>
        </p:spPr>
        <p:txBody>
          <a:bodyPr/>
          <a:lstStyle/>
          <a:p>
            <a:pPr>
              <a:buFontTx/>
              <a:buNone/>
            </a:pPr>
            <a:endParaRPr lang="es-EC"/>
          </a:p>
          <a:p>
            <a:pPr>
              <a:buFontTx/>
              <a:buNone/>
            </a:pPr>
            <a:endParaRPr lang="es-ES"/>
          </a:p>
        </p:txBody>
      </p:sp>
      <p:sp>
        <p:nvSpPr>
          <p:cNvPr id="7172" name="Text Box 4"/>
          <p:cNvSpPr txBox="1">
            <a:spLocks noChangeArrowheads="1"/>
          </p:cNvSpPr>
          <p:nvPr/>
        </p:nvSpPr>
        <p:spPr bwMode="auto">
          <a:xfrm>
            <a:off x="663575" y="423863"/>
            <a:ext cx="7508875" cy="5878532"/>
          </a:xfrm>
          <a:prstGeom prst="rect">
            <a:avLst/>
          </a:prstGeom>
          <a:noFill/>
          <a:ln w="9525">
            <a:noFill/>
            <a:miter lim="800000"/>
            <a:headEnd/>
            <a:tailEnd/>
          </a:ln>
          <a:effectLst/>
        </p:spPr>
        <p:txBody>
          <a:bodyPr>
            <a:spAutoFit/>
          </a:bodyPr>
          <a:lstStyle/>
          <a:p>
            <a:pPr algn="ctr"/>
            <a:endParaRPr lang="es-EC" b="1" dirty="0" smtClean="0"/>
          </a:p>
          <a:p>
            <a:pPr algn="ctr"/>
            <a:r>
              <a:rPr lang="es-EC" b="1" dirty="0" smtClean="0"/>
              <a:t>CARACTERISTICAS</a:t>
            </a:r>
            <a:endParaRPr lang="es-EC" b="1" dirty="0"/>
          </a:p>
          <a:p>
            <a:pPr algn="just"/>
            <a:r>
              <a:rPr lang="es-EC" sz="2000" dirty="0" smtClean="0"/>
              <a:t>El </a:t>
            </a:r>
            <a:r>
              <a:rPr lang="es-EC" sz="2000" dirty="0"/>
              <a:t>sistema de almacenamiento CLOUD es la tendencia de almacenamiento del futuro</a:t>
            </a:r>
          </a:p>
          <a:p>
            <a:pPr algn="just"/>
            <a:r>
              <a:rPr lang="es-EC" sz="2000" dirty="0"/>
              <a:t>En vez de guardar la información en el disco duro de tu computadora u otro dispositivo de almacenamiento</a:t>
            </a:r>
          </a:p>
          <a:p>
            <a:pPr algn="just"/>
            <a:r>
              <a:rPr lang="es-EC" sz="2000" dirty="0"/>
              <a:t>Local,  existe la opción de guardar la información en una base de datos (servidores)</a:t>
            </a:r>
          </a:p>
          <a:p>
            <a:pPr algn="just"/>
            <a:endParaRPr lang="es-EC" sz="2000" dirty="0"/>
          </a:p>
          <a:p>
            <a:pPr algn="just"/>
            <a:r>
              <a:rPr lang="es-EC" sz="2000" dirty="0"/>
              <a:t>El internet provee la conexión entre la computadora y la base de datos.</a:t>
            </a:r>
          </a:p>
          <a:p>
            <a:pPr algn="just"/>
            <a:endParaRPr lang="es-EC" sz="2000" dirty="0"/>
          </a:p>
          <a:p>
            <a:pPr algn="just"/>
            <a:r>
              <a:rPr lang="es-EC" sz="2000" dirty="0"/>
              <a:t>Este nuevo sistema tiene la ventaja de que por ejemplo se puede acceder desde cualquier parte</a:t>
            </a:r>
          </a:p>
          <a:p>
            <a:pPr algn="just"/>
            <a:r>
              <a:rPr lang="es-EC" sz="2000" dirty="0"/>
              <a:t>A la información almacenada,  el único requisito es que se tenga internet.</a:t>
            </a:r>
          </a:p>
          <a:p>
            <a:pPr algn="just"/>
            <a:endParaRPr lang="es-EC" sz="2000" dirty="0"/>
          </a:p>
          <a:p>
            <a:pPr algn="just"/>
            <a:r>
              <a:rPr lang="es-EC" sz="2000" dirty="0"/>
              <a:t>No se necesita de ningún dispositivo físico y cualquier persona podría acceder a la información desde cualquier parte del mundo.</a:t>
            </a:r>
            <a:endParaRPr lang="es-E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6" descr="http://www.trifolium.se/trifinfo/2004_03/bilder/victorinox_0_6026_t_400x280.jpg"/>
          <p:cNvPicPr>
            <a:picLocks noChangeAspect="1" noChangeArrowheads="1"/>
          </p:cNvPicPr>
          <p:nvPr/>
        </p:nvPicPr>
        <p:blipFill>
          <a:blip r:embed="rId2" cstate="print"/>
          <a:srcRect/>
          <a:stretch>
            <a:fillRect/>
          </a:stretch>
        </p:blipFill>
        <p:spPr bwMode="auto">
          <a:xfrm>
            <a:off x="1428728" y="1428736"/>
            <a:ext cx="6429420" cy="4500594"/>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getusb.info/wp-content/uploads/2007/04/042407a.jpg"/>
          <p:cNvPicPr>
            <a:picLocks noChangeAspect="1" noChangeArrowheads="1"/>
          </p:cNvPicPr>
          <p:nvPr/>
        </p:nvPicPr>
        <p:blipFill>
          <a:blip r:embed="rId2" cstate="print"/>
          <a:srcRect/>
          <a:stretch>
            <a:fillRect/>
          </a:stretch>
        </p:blipFill>
        <p:spPr bwMode="auto">
          <a:xfrm>
            <a:off x="500035" y="1071546"/>
            <a:ext cx="1500197" cy="1813608"/>
          </a:xfrm>
          <a:prstGeom prst="rect">
            <a:avLst/>
          </a:prstGeom>
          <a:noFill/>
        </p:spPr>
      </p:pic>
      <p:pic>
        <p:nvPicPr>
          <p:cNvPr id="1028" name="Picture 4" descr="http://www.solounplaneta.com/wp-content/uploads/2007/10/pilas1.JPG"/>
          <p:cNvPicPr>
            <a:picLocks noChangeAspect="1" noChangeArrowheads="1"/>
          </p:cNvPicPr>
          <p:nvPr/>
        </p:nvPicPr>
        <p:blipFill>
          <a:blip r:embed="rId3" cstate="print"/>
          <a:srcRect/>
          <a:stretch>
            <a:fillRect/>
          </a:stretch>
        </p:blipFill>
        <p:spPr bwMode="auto">
          <a:xfrm>
            <a:off x="2928926" y="1142984"/>
            <a:ext cx="1763901" cy="1714512"/>
          </a:xfrm>
          <a:prstGeom prst="rect">
            <a:avLst/>
          </a:prstGeom>
          <a:noFill/>
        </p:spPr>
      </p:pic>
      <p:pic>
        <p:nvPicPr>
          <p:cNvPr id="1030" name="Picture 6" descr="http://www.oelse.com/wp-content/uploads/2007/10/make-a-mixa-thumb.jpg"/>
          <p:cNvPicPr>
            <a:picLocks noChangeAspect="1" noChangeArrowheads="1"/>
          </p:cNvPicPr>
          <p:nvPr/>
        </p:nvPicPr>
        <p:blipFill>
          <a:blip r:embed="rId4" cstate="print"/>
          <a:srcRect/>
          <a:stretch>
            <a:fillRect/>
          </a:stretch>
        </p:blipFill>
        <p:spPr bwMode="auto">
          <a:xfrm>
            <a:off x="5429256" y="1357298"/>
            <a:ext cx="2396930" cy="1214445"/>
          </a:xfrm>
          <a:prstGeom prst="rect">
            <a:avLst/>
          </a:prstGeom>
          <a:noFill/>
        </p:spPr>
      </p:pic>
      <p:pic>
        <p:nvPicPr>
          <p:cNvPr id="1032" name="Picture 8" descr="http://farm2.static.flickr.com/1438/624453099_714414abb3_o.jpg"/>
          <p:cNvPicPr>
            <a:picLocks noChangeAspect="1" noChangeArrowheads="1"/>
          </p:cNvPicPr>
          <p:nvPr/>
        </p:nvPicPr>
        <p:blipFill>
          <a:blip r:embed="rId5" cstate="print"/>
          <a:srcRect/>
          <a:stretch>
            <a:fillRect/>
          </a:stretch>
        </p:blipFill>
        <p:spPr bwMode="auto">
          <a:xfrm>
            <a:off x="3357554" y="4929198"/>
            <a:ext cx="1699583" cy="1319200"/>
          </a:xfrm>
          <a:prstGeom prst="rect">
            <a:avLst/>
          </a:prstGeom>
          <a:noFill/>
        </p:spPr>
      </p:pic>
      <p:pic>
        <p:nvPicPr>
          <p:cNvPr id="1034" name="Picture 10" descr="http://static.flickr.com/62/236985226_73e0d0fa33_o.jpg"/>
          <p:cNvPicPr>
            <a:picLocks noChangeAspect="1" noChangeArrowheads="1"/>
          </p:cNvPicPr>
          <p:nvPr/>
        </p:nvPicPr>
        <p:blipFill>
          <a:blip r:embed="rId6" cstate="print"/>
          <a:srcRect/>
          <a:stretch>
            <a:fillRect/>
          </a:stretch>
        </p:blipFill>
        <p:spPr bwMode="auto">
          <a:xfrm>
            <a:off x="5715008" y="3143248"/>
            <a:ext cx="2350826" cy="1357290"/>
          </a:xfrm>
          <a:prstGeom prst="rect">
            <a:avLst/>
          </a:prstGeom>
          <a:noFill/>
        </p:spPr>
      </p:pic>
      <p:pic>
        <p:nvPicPr>
          <p:cNvPr id="1036" name="Picture 12" descr="http://cache.gizmodo.com/assets/resources/2007/10/doughnut_usb.jpg"/>
          <p:cNvPicPr>
            <a:picLocks noChangeAspect="1" noChangeArrowheads="1"/>
          </p:cNvPicPr>
          <p:nvPr/>
        </p:nvPicPr>
        <p:blipFill>
          <a:blip r:embed="rId7" cstate="print"/>
          <a:srcRect/>
          <a:stretch>
            <a:fillRect/>
          </a:stretch>
        </p:blipFill>
        <p:spPr bwMode="auto">
          <a:xfrm>
            <a:off x="2928926" y="3143248"/>
            <a:ext cx="2277114" cy="1562100"/>
          </a:xfrm>
          <a:prstGeom prst="rect">
            <a:avLst/>
          </a:prstGeom>
          <a:noFill/>
        </p:spPr>
      </p:pic>
      <p:pic>
        <p:nvPicPr>
          <p:cNvPr id="1038" name="Picture 14" descr="http://the-gadgeteer.com/assets/imation-wristflash2.jpg"/>
          <p:cNvPicPr>
            <a:picLocks noChangeAspect="1" noChangeArrowheads="1"/>
          </p:cNvPicPr>
          <p:nvPr/>
        </p:nvPicPr>
        <p:blipFill>
          <a:blip r:embed="rId8" cstate="print"/>
          <a:srcRect/>
          <a:stretch>
            <a:fillRect/>
          </a:stretch>
        </p:blipFill>
        <p:spPr bwMode="auto">
          <a:xfrm>
            <a:off x="285721" y="3286124"/>
            <a:ext cx="2286016" cy="128931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2628904"/>
          </a:xfrm>
        </p:spPr>
        <p:txBody>
          <a:bodyPr/>
          <a:lstStyle/>
          <a:p>
            <a:pPr algn="ctr"/>
            <a:r>
              <a:rPr lang="es-EC" dirty="0" smtClean="0"/>
              <a:t/>
            </a:r>
            <a:br>
              <a:rPr lang="es-EC" dirty="0" smtClean="0"/>
            </a:br>
            <a:r>
              <a:rPr lang="es-EC" dirty="0" smtClean="0"/>
              <a:t>DISCO MAGNÉTICO</a:t>
            </a:r>
            <a:endParaRPr lang="es-EC"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MAGNÉTICOS</a:t>
            </a:r>
            <a:endParaRPr lang="es-EC" dirty="0"/>
          </a:p>
        </p:txBody>
      </p:sp>
      <p:sp>
        <p:nvSpPr>
          <p:cNvPr id="3" name="2 Marcador de contenido"/>
          <p:cNvSpPr>
            <a:spLocks noGrp="1"/>
          </p:cNvSpPr>
          <p:nvPr>
            <p:ph idx="1"/>
          </p:nvPr>
        </p:nvSpPr>
        <p:spPr/>
        <p:txBody>
          <a:bodyPr>
            <a:normAutofit/>
          </a:bodyPr>
          <a:lstStyle/>
          <a:p>
            <a:pPr algn="just"/>
            <a:r>
              <a:rPr lang="es-ES_tradnl" dirty="0"/>
              <a:t>Los discos magnéticos, ya sean discos duros o flexibles, son utilizados, junto a las unidades de CD-ROM y unidades de DVD, entre otras, como dispositivos de almacenamiento secundario. A diferencia de la memoria principal, cuyos datos permanecen en ella un tiempo limitado (hasta que dejamos de suministrar energía eléctrica), son capaces de conservar la información de manera permanente</a:t>
            </a:r>
            <a:endParaRPr lang="es-EC"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CARACTERÍSTICAS</a:t>
            </a:r>
            <a:endParaRPr lang="es-EC" dirty="0"/>
          </a:p>
        </p:txBody>
      </p:sp>
      <p:sp>
        <p:nvSpPr>
          <p:cNvPr id="3" name="2 Marcador de contenido"/>
          <p:cNvSpPr>
            <a:spLocks noGrp="1"/>
          </p:cNvSpPr>
          <p:nvPr>
            <p:ph idx="1"/>
          </p:nvPr>
        </p:nvSpPr>
        <p:spPr/>
        <p:txBody>
          <a:bodyPr/>
          <a:lstStyle/>
          <a:p>
            <a:r>
              <a:rPr lang="es-EC" dirty="0" smtClean="0"/>
              <a:t>Soporte de almacenamiento secundario, complemento auxiliar de la memoria RAM.</a:t>
            </a:r>
          </a:p>
          <a:p>
            <a:r>
              <a:rPr lang="es-EC" dirty="0" smtClean="0"/>
              <a:t>Capacidad para almacenar grandes cantidades de información.</a:t>
            </a:r>
          </a:p>
          <a:p>
            <a:r>
              <a:rPr lang="es-EC" dirty="0" smtClean="0"/>
              <a:t>Es memoria no volátil.</a:t>
            </a:r>
          </a:p>
          <a:p>
            <a:r>
              <a:rPr lang="es-EC" dirty="0" smtClean="0"/>
              <a:t>Acceso directo a la información.</a:t>
            </a:r>
          </a:p>
          <a:p>
            <a:r>
              <a:rPr lang="es-EC" dirty="0" smtClean="0"/>
              <a:t>Son utilizados como “copia de seguridad” de archivos importantes.</a:t>
            </a:r>
          </a:p>
          <a:p>
            <a:pPr>
              <a:buNone/>
            </a:pPr>
            <a:endParaRPr lang="es-EC"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TIPOS DE DISCOS MAGNÉTICOS</a:t>
            </a:r>
            <a:endParaRPr lang="es-EC" dirty="0"/>
          </a:p>
        </p:txBody>
      </p:sp>
      <p:sp>
        <p:nvSpPr>
          <p:cNvPr id="3" name="2 Marcador de contenido"/>
          <p:cNvSpPr>
            <a:spLocks noGrp="1"/>
          </p:cNvSpPr>
          <p:nvPr>
            <p:ph idx="1"/>
          </p:nvPr>
        </p:nvSpPr>
        <p:spPr/>
        <p:txBody>
          <a:bodyPr/>
          <a:lstStyle/>
          <a:p>
            <a:r>
              <a:rPr lang="es-EC" dirty="0" smtClean="0"/>
              <a:t>Discos duros</a:t>
            </a:r>
          </a:p>
          <a:p>
            <a:r>
              <a:rPr lang="es-EC" dirty="0" smtClean="0"/>
              <a:t>Discos Flexibles</a:t>
            </a:r>
          </a:p>
          <a:p>
            <a:r>
              <a:rPr lang="es-EC" dirty="0" smtClean="0"/>
              <a:t>Cintas</a:t>
            </a:r>
            <a:endParaRPr lang="es-EC"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DUROS</a:t>
            </a:r>
            <a:endParaRPr lang="es-EC" dirty="0"/>
          </a:p>
        </p:txBody>
      </p:sp>
      <p:sp>
        <p:nvSpPr>
          <p:cNvPr id="3" name="2 Marcador de contenido"/>
          <p:cNvSpPr>
            <a:spLocks noGrp="1"/>
          </p:cNvSpPr>
          <p:nvPr>
            <p:ph idx="1"/>
          </p:nvPr>
        </p:nvSpPr>
        <p:spPr/>
        <p:txBody>
          <a:bodyPr>
            <a:normAutofit/>
          </a:bodyPr>
          <a:lstStyle/>
          <a:p>
            <a:pPr algn="just">
              <a:buNone/>
            </a:pPr>
            <a:r>
              <a:rPr lang="es-ES_tradnl" dirty="0" smtClean="0"/>
              <a:t>   Los </a:t>
            </a:r>
            <a:r>
              <a:rPr lang="es-ES_tradnl" dirty="0"/>
              <a:t>discos duros son dispositivos de almacenamiento secundario para registrar información masiva, programas  y datos en ordenadores personales, microcomputadoras, estaciones de trabajo, servidores, etc. Es el más utilizado debido a su gran capacidad (actualmente podemos hablar de discos en servidores con varios TB), fiabilidad y velocidad de acceso a los datos.</a:t>
            </a:r>
            <a:endParaRPr lang="en-GB" dirty="0"/>
          </a:p>
          <a:p>
            <a:endParaRPr lang="en-GB" dirty="0"/>
          </a:p>
          <a:p>
            <a:endParaRPr lang="es-EC"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FLEXIBLES</a:t>
            </a:r>
            <a:endParaRPr lang="es-EC" dirty="0"/>
          </a:p>
        </p:txBody>
      </p:sp>
      <p:sp>
        <p:nvSpPr>
          <p:cNvPr id="3" name="2 Marcador de contenido"/>
          <p:cNvSpPr>
            <a:spLocks noGrp="1"/>
          </p:cNvSpPr>
          <p:nvPr>
            <p:ph idx="1"/>
          </p:nvPr>
        </p:nvSpPr>
        <p:spPr/>
        <p:txBody>
          <a:bodyPr>
            <a:normAutofit fontScale="70000" lnSpcReduction="20000"/>
          </a:bodyPr>
          <a:lstStyle/>
          <a:p>
            <a:r>
              <a:rPr lang="es-ES_tradnl" dirty="0"/>
              <a:t>La estructura física de los disquetes y de los discos duros es similar. En ambos casos podemos distinguir:</a:t>
            </a:r>
            <a:endParaRPr lang="en-GB" dirty="0"/>
          </a:p>
          <a:p>
            <a:r>
              <a:rPr lang="es-ES_tradnl" dirty="0"/>
              <a:t>1. Caras.</a:t>
            </a:r>
            <a:endParaRPr lang="en-GB" dirty="0"/>
          </a:p>
          <a:p>
            <a:r>
              <a:rPr lang="es-ES_tradnl" i="1" dirty="0"/>
              <a:t>2. </a:t>
            </a:r>
            <a:r>
              <a:rPr lang="es-ES_tradnl" dirty="0"/>
              <a:t>Pistas.</a:t>
            </a:r>
            <a:endParaRPr lang="en-GB" dirty="0"/>
          </a:p>
          <a:p>
            <a:r>
              <a:rPr lang="es-ES_tradnl" dirty="0"/>
              <a:t>3. Sectores.</a:t>
            </a:r>
            <a:endParaRPr lang="en-GB" dirty="0"/>
          </a:p>
          <a:p>
            <a:pPr>
              <a:buNone/>
            </a:pPr>
            <a:endParaRPr lang="en-GB" dirty="0"/>
          </a:p>
          <a:p>
            <a:pPr>
              <a:buNone/>
            </a:pPr>
            <a:r>
              <a:rPr lang="es-ES_tradnl" b="1" dirty="0"/>
              <a:t>Caras:</a:t>
            </a:r>
            <a:endParaRPr lang="en-GB" dirty="0"/>
          </a:p>
          <a:p>
            <a:r>
              <a:rPr lang="es-ES_tradnl" dirty="0"/>
              <a:t>Son las superficies superior e inferior del disco. Antiguamente, la información sólo se podía grabar en una cara. En la actualidad, todos los discos son de doble cara; de ahí las siglas DS (</a:t>
            </a:r>
            <a:r>
              <a:rPr lang="es-ES_tradnl" dirty="0" err="1"/>
              <a:t>Double</a:t>
            </a:r>
            <a:r>
              <a:rPr lang="es-ES_tradnl" dirty="0"/>
              <a:t> </a:t>
            </a:r>
            <a:r>
              <a:rPr lang="es-ES_tradnl" dirty="0" err="1"/>
              <a:t>Side</a:t>
            </a:r>
            <a:r>
              <a:rPr lang="es-ES_tradnl" dirty="0"/>
              <a:t>) que aparecen en la mayoría de disquetes.</a:t>
            </a:r>
            <a:endParaRPr lang="en-GB" dirty="0"/>
          </a:p>
          <a:p>
            <a:pPr>
              <a:buNone/>
            </a:pPr>
            <a:r>
              <a:rPr lang="es-ES_tradnl" b="1" dirty="0" smtClean="0"/>
              <a:t>Pista</a:t>
            </a:r>
            <a:endParaRPr lang="en-GB" dirty="0"/>
          </a:p>
          <a:p>
            <a:r>
              <a:rPr lang="es-ES_tradnl" dirty="0"/>
              <a:t>Es cada uno de los círculos concéntricos en que se dividen las caras del disco.  </a:t>
            </a:r>
            <a:endParaRPr lang="en-GB" dirty="0"/>
          </a:p>
          <a:p>
            <a:pPr>
              <a:buNone/>
            </a:pPr>
            <a:r>
              <a:rPr lang="es-ES_tradnl" b="1" dirty="0"/>
              <a:t>Sectores</a:t>
            </a:r>
            <a:endParaRPr lang="en-GB" dirty="0"/>
          </a:p>
          <a:p>
            <a:r>
              <a:rPr lang="es-ES_tradnl" dirty="0"/>
              <a:t>Cada pista o cilindro se divide a su vez en segmentos llamados sectores. En todos los sectores de un mismo disco cabe la misma cantidad de información. </a:t>
            </a:r>
            <a:endParaRPr lang="en-GB" dirty="0"/>
          </a:p>
          <a:p>
            <a:endParaRPr lang="es-EC"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367590"/>
          </a:xfrm>
        </p:spPr>
        <p:txBody>
          <a:bodyPr>
            <a:normAutofit fontScale="90000"/>
          </a:bodyPr>
          <a:lstStyle/>
          <a:p>
            <a:pPr algn="ct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FUTURO DE LOS DISCOS MAGNÉTICOS</a:t>
            </a:r>
            <a:endParaRPr lang="es-EC" dirty="0"/>
          </a:p>
        </p:txBody>
      </p:sp>
      <p:pic>
        <p:nvPicPr>
          <p:cNvPr id="1026" name="Picture 2" descr="http://www.theinquirer.es/wp-content/uploads/2009/01/laser-hard-drive.jpg"/>
          <p:cNvPicPr>
            <a:picLocks noChangeAspect="1" noChangeArrowheads="1"/>
          </p:cNvPicPr>
          <p:nvPr/>
        </p:nvPicPr>
        <p:blipFill>
          <a:blip r:embed="rId2" cstate="print"/>
          <a:srcRect/>
          <a:stretch>
            <a:fillRect/>
          </a:stretch>
        </p:blipFill>
        <p:spPr bwMode="auto">
          <a:xfrm>
            <a:off x="2786050" y="2357430"/>
            <a:ext cx="3333750" cy="359092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TotalTime>
  <Words>886</Words>
  <Application>Microsoft Office PowerPoint</Application>
  <PresentationFormat>Presentación en pantalla (4:3)</PresentationFormat>
  <Paragraphs>124</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Flujo</vt:lpstr>
      <vt:lpstr>GRUPO PIZZA HUT</vt:lpstr>
      <vt:lpstr>Diapositiva 2</vt:lpstr>
      <vt:lpstr> DISCO MAGNÉTICO</vt:lpstr>
      <vt:lpstr>DISCOS MAGNÉTICOS</vt:lpstr>
      <vt:lpstr>CARACTERÍSTICAS</vt:lpstr>
      <vt:lpstr>TIPOS DE DISCOS MAGNÉTICOS</vt:lpstr>
      <vt:lpstr>DISCOS DUROS</vt:lpstr>
      <vt:lpstr>DISCOS FLEXIBLES</vt:lpstr>
      <vt:lpstr>    FUTURO DE LOS DISCOS MAGNÉTICOS</vt:lpstr>
      <vt:lpstr>DISCOS DUROS LÁSER</vt:lpstr>
      <vt:lpstr>CINTAS MAGNETICAS</vt:lpstr>
      <vt:lpstr>FIGURAS</vt:lpstr>
      <vt:lpstr>CINTA MAGNETICA ACTUAL</vt:lpstr>
      <vt:lpstr>TIPOS</vt:lpstr>
      <vt:lpstr>TIPOS</vt:lpstr>
      <vt:lpstr>DISCOS COMPACTOS</vt:lpstr>
      <vt:lpstr>Diapositiva 17</vt:lpstr>
      <vt:lpstr>Diapositiva 18</vt:lpstr>
      <vt:lpstr>Disco Óptico</vt:lpstr>
      <vt:lpstr>Diapositiva 20</vt:lpstr>
      <vt:lpstr>CARACTERISTICAS</vt:lpstr>
      <vt:lpstr>Diapositiva 22</vt:lpstr>
      <vt:lpstr>Diapositiva 23</vt:lpstr>
      <vt:lpstr>Diapositiva 24</vt:lpstr>
      <vt:lpstr>Diapositiva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GRUPO PIZZA HUT</dc:title>
  <dc:creator>hp</dc:creator>
  <cp:lastModifiedBy>CORE 2 DUO</cp:lastModifiedBy>
  <cp:revision>15</cp:revision>
  <dcterms:created xsi:type="dcterms:W3CDTF">2010-03-06T15:37:14Z</dcterms:created>
  <dcterms:modified xsi:type="dcterms:W3CDTF">2010-03-10T14:22:11Z</dcterms:modified>
</cp:coreProperties>
</file>