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0"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0B595-01F5-454E-B9DA-ED051896A5C6}"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C"/>
        </a:p>
      </dgm:t>
    </dgm:pt>
    <dgm:pt modelId="{085F67B3-6E41-4522-8F95-B5353B4834F0}">
      <dgm:prSet phldrT="[Texto]"/>
      <dgm:spPr/>
      <dgm:t>
        <a:bodyPr/>
        <a:lstStyle/>
        <a:p>
          <a:r>
            <a:rPr lang="es-EC" dirty="0" smtClean="0">
              <a:solidFill>
                <a:schemeClr val="tx1"/>
              </a:solidFill>
            </a:rPr>
            <a:t>Minerva Mirabal (1926-1960)</a:t>
          </a:r>
          <a:endParaRPr lang="es-EC" dirty="0">
            <a:solidFill>
              <a:schemeClr val="tx1"/>
            </a:solidFill>
          </a:endParaRPr>
        </a:p>
      </dgm:t>
    </dgm:pt>
    <dgm:pt modelId="{3F0118EC-B68B-488B-91DF-4A68E43D1342}" type="parTrans" cxnId="{0273D901-642E-4A00-B32A-D746F3D5B26E}">
      <dgm:prSet/>
      <dgm:spPr/>
      <dgm:t>
        <a:bodyPr/>
        <a:lstStyle/>
        <a:p>
          <a:endParaRPr lang="es-EC"/>
        </a:p>
      </dgm:t>
    </dgm:pt>
    <dgm:pt modelId="{AA08A727-ED74-4FDA-9896-02A30F21A93C}" type="sibTrans" cxnId="{0273D901-642E-4A00-B32A-D746F3D5B26E}">
      <dgm:prSet/>
      <dgm:spPr/>
      <dgm:t>
        <a:bodyPr/>
        <a:lstStyle/>
        <a:p>
          <a:endParaRPr lang="es-EC"/>
        </a:p>
      </dgm:t>
    </dgm:pt>
    <dgm:pt modelId="{2095FC2E-124C-42AA-995E-9EC7F2089BA7}">
      <dgm:prSet phldrT="[Texto]"/>
      <dgm:spPr/>
      <dgm:t>
        <a:bodyPr/>
        <a:lstStyle/>
        <a:p>
          <a:r>
            <a:rPr lang="es-EC" dirty="0" smtClean="0">
              <a:solidFill>
                <a:schemeClr val="tx1"/>
              </a:solidFill>
            </a:rPr>
            <a:t>María Teresa Mirabal         (1935-1960)</a:t>
          </a:r>
          <a:endParaRPr lang="es-EC" dirty="0">
            <a:solidFill>
              <a:schemeClr val="tx1"/>
            </a:solidFill>
          </a:endParaRPr>
        </a:p>
      </dgm:t>
    </dgm:pt>
    <dgm:pt modelId="{96B3D9C3-2D6D-46E4-BEEA-2BDAEE82BAFF}" type="parTrans" cxnId="{30F348C7-C66F-47E0-8159-7CB7336DB3B1}">
      <dgm:prSet/>
      <dgm:spPr/>
      <dgm:t>
        <a:bodyPr/>
        <a:lstStyle/>
        <a:p>
          <a:endParaRPr lang="es-EC"/>
        </a:p>
      </dgm:t>
    </dgm:pt>
    <dgm:pt modelId="{F356DE43-27D1-4F1A-8552-5B837BD12C9E}" type="sibTrans" cxnId="{30F348C7-C66F-47E0-8159-7CB7336DB3B1}">
      <dgm:prSet/>
      <dgm:spPr/>
      <dgm:t>
        <a:bodyPr/>
        <a:lstStyle/>
        <a:p>
          <a:endParaRPr lang="es-EC"/>
        </a:p>
      </dgm:t>
    </dgm:pt>
    <dgm:pt modelId="{2C841033-1ADE-42F3-AFE0-6A47EB39C447}">
      <dgm:prSet phldrT="[Texto]"/>
      <dgm:spPr/>
      <dgm:t>
        <a:bodyPr/>
        <a:lstStyle/>
        <a:p>
          <a:r>
            <a:rPr lang="es-EC" dirty="0" smtClean="0">
              <a:solidFill>
                <a:schemeClr val="tx1"/>
              </a:solidFill>
            </a:rPr>
            <a:t>Patria Mirabal (</a:t>
          </a:r>
          <a:r>
            <a:rPr lang="es-EC" b="0" i="0" dirty="0" smtClean="0">
              <a:solidFill>
                <a:schemeClr val="tx1"/>
              </a:solidFill>
            </a:rPr>
            <a:t>1924-1960)</a:t>
          </a:r>
          <a:endParaRPr lang="es-EC" dirty="0">
            <a:solidFill>
              <a:schemeClr val="tx1"/>
            </a:solidFill>
          </a:endParaRPr>
        </a:p>
      </dgm:t>
    </dgm:pt>
    <dgm:pt modelId="{FC9E3B99-95E5-4C20-8C88-55029EB1F1D8}" type="parTrans" cxnId="{D42902AF-28CB-4A45-9637-08F804E45420}">
      <dgm:prSet/>
      <dgm:spPr/>
      <dgm:t>
        <a:bodyPr/>
        <a:lstStyle/>
        <a:p>
          <a:endParaRPr lang="es-EC"/>
        </a:p>
      </dgm:t>
    </dgm:pt>
    <dgm:pt modelId="{3036805C-7937-48D7-BA0C-7DA9735DB9F2}" type="sibTrans" cxnId="{D42902AF-28CB-4A45-9637-08F804E45420}">
      <dgm:prSet/>
      <dgm:spPr/>
      <dgm:t>
        <a:bodyPr/>
        <a:lstStyle/>
        <a:p>
          <a:endParaRPr lang="es-EC"/>
        </a:p>
      </dgm:t>
    </dgm:pt>
    <dgm:pt modelId="{725CFDE5-F25B-45D2-913A-7CC32DE76D86}" type="pres">
      <dgm:prSet presAssocID="{6760B595-01F5-454E-B9DA-ED051896A5C6}" presName="Name0" presStyleCnt="0">
        <dgm:presLayoutVars>
          <dgm:dir/>
          <dgm:resizeHandles/>
        </dgm:presLayoutVars>
      </dgm:prSet>
      <dgm:spPr/>
    </dgm:pt>
    <dgm:pt modelId="{417B1EBB-271D-4367-875B-3876578C8FD1}" type="pres">
      <dgm:prSet presAssocID="{085F67B3-6E41-4522-8F95-B5353B4834F0}" presName="composite" presStyleCnt="0"/>
      <dgm:spPr/>
    </dgm:pt>
    <dgm:pt modelId="{654937F0-2D31-4AC9-A4F0-CB45462957B6}" type="pres">
      <dgm:prSet presAssocID="{085F67B3-6E41-4522-8F95-B5353B4834F0}" presName="rect1" presStyleLbl="bgImgPlace1" presStyleIdx="0" presStyleCnt="3" custScaleY="116808" custLinFactNeighborX="-40306" custLinFactNeighborY="-119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8" t="-24102" r="-879" b="-38326"/>
          </a:stretch>
        </a:blipFill>
        <a:ln>
          <a:solidFill>
            <a:schemeClr val="accent2">
              <a:lumMod val="60000"/>
              <a:lumOff val="40000"/>
            </a:schemeClr>
          </a:solidFill>
        </a:ln>
      </dgm:spPr>
    </dgm:pt>
    <dgm:pt modelId="{E2DFDBCF-A162-46D6-A2A6-DCA050326442}" type="pres">
      <dgm:prSet presAssocID="{085F67B3-6E41-4522-8F95-B5353B4834F0}" presName="rect2" presStyleLbl="node1" presStyleIdx="0" presStyleCnt="3" custScaleY="46300" custLinFactNeighborX="-65516" custLinFactNeighborY="6686">
        <dgm:presLayoutVars>
          <dgm:bulletEnabled val="1"/>
        </dgm:presLayoutVars>
      </dgm:prSet>
      <dgm:spPr/>
      <dgm:t>
        <a:bodyPr/>
        <a:lstStyle/>
        <a:p>
          <a:endParaRPr lang="es-EC"/>
        </a:p>
      </dgm:t>
    </dgm:pt>
    <dgm:pt modelId="{8A923832-EB2A-45FF-9814-B74E0FC2FD84}" type="pres">
      <dgm:prSet presAssocID="{AA08A727-ED74-4FDA-9896-02A30F21A93C}" presName="sibTrans" presStyleCnt="0"/>
      <dgm:spPr/>
    </dgm:pt>
    <dgm:pt modelId="{5D329157-2E9E-4B66-A80F-3C5377CF87AD}" type="pres">
      <dgm:prSet presAssocID="{2095FC2E-124C-42AA-995E-9EC7F2089BA7}" presName="composite" presStyleCnt="0"/>
      <dgm:spPr/>
    </dgm:pt>
    <dgm:pt modelId="{7FBC1732-EB2D-4ACA-BA95-A31A5D2D03BD}" type="pres">
      <dgm:prSet presAssocID="{2095FC2E-124C-42AA-995E-9EC7F2089BA7}" presName="rect1" presStyleLbl="bgImgPlace1" presStyleIdx="1" presStyleCnt="3" custScaleY="11744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39" t="-32984" r="439" b="-41982"/>
          </a:stretch>
        </a:blipFill>
        <a:ln>
          <a:solidFill>
            <a:schemeClr val="accent2">
              <a:lumMod val="60000"/>
              <a:lumOff val="40000"/>
            </a:schemeClr>
          </a:solidFill>
        </a:ln>
      </dgm:spPr>
    </dgm:pt>
    <dgm:pt modelId="{7C74F159-0B70-4495-A3F1-5EE94302D4E9}" type="pres">
      <dgm:prSet presAssocID="{2095FC2E-124C-42AA-995E-9EC7F2089BA7}" presName="rect2" presStyleLbl="node1" presStyleIdx="1" presStyleCnt="3" custScaleY="46300">
        <dgm:presLayoutVars>
          <dgm:bulletEnabled val="1"/>
        </dgm:presLayoutVars>
      </dgm:prSet>
      <dgm:spPr/>
      <dgm:t>
        <a:bodyPr/>
        <a:lstStyle/>
        <a:p>
          <a:endParaRPr lang="es-EC"/>
        </a:p>
      </dgm:t>
    </dgm:pt>
    <dgm:pt modelId="{3774F714-0B1F-46E3-BC03-66D4975A96F0}" type="pres">
      <dgm:prSet presAssocID="{F356DE43-27D1-4F1A-8552-5B837BD12C9E}" presName="sibTrans" presStyleCnt="0"/>
      <dgm:spPr/>
    </dgm:pt>
    <dgm:pt modelId="{90E90D46-77CB-4C3E-8D2A-082D7FBC18E6}" type="pres">
      <dgm:prSet presAssocID="{2C841033-1ADE-42F3-AFE0-6A47EB39C447}" presName="composite" presStyleCnt="0"/>
      <dgm:spPr/>
    </dgm:pt>
    <dgm:pt modelId="{61ACDB8D-FE63-4E5F-BF30-D822939440A1}" type="pres">
      <dgm:prSet presAssocID="{2C841033-1ADE-42F3-AFE0-6A47EB39C447}" presName="rect1" presStyleLbl="bgImgPlace1" presStyleIdx="2" presStyleCnt="3" custScaleY="118959" custLinFactNeighborX="-2350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65" t="-38113" r="-465" b="-41961"/>
          </a:stretch>
        </a:blipFill>
        <a:ln>
          <a:solidFill>
            <a:schemeClr val="accent2">
              <a:lumMod val="60000"/>
              <a:lumOff val="40000"/>
            </a:schemeClr>
          </a:solidFill>
        </a:ln>
      </dgm:spPr>
    </dgm:pt>
    <dgm:pt modelId="{B992C196-F5FA-494A-88E2-4EA7E4EF1E5A}" type="pres">
      <dgm:prSet presAssocID="{2C841033-1ADE-42F3-AFE0-6A47EB39C447}" presName="rect2" presStyleLbl="node1" presStyleIdx="2" presStyleCnt="3" custScaleY="41176" custLinFactNeighborX="-41486" custLinFactNeighborY="5627">
        <dgm:presLayoutVars>
          <dgm:bulletEnabled val="1"/>
        </dgm:presLayoutVars>
      </dgm:prSet>
      <dgm:spPr/>
      <dgm:t>
        <a:bodyPr/>
        <a:lstStyle/>
        <a:p>
          <a:endParaRPr lang="es-EC"/>
        </a:p>
      </dgm:t>
    </dgm:pt>
  </dgm:ptLst>
  <dgm:cxnLst>
    <dgm:cxn modelId="{30F348C7-C66F-47E0-8159-7CB7336DB3B1}" srcId="{6760B595-01F5-454E-B9DA-ED051896A5C6}" destId="{2095FC2E-124C-42AA-995E-9EC7F2089BA7}" srcOrd="1" destOrd="0" parTransId="{96B3D9C3-2D6D-46E4-BEEA-2BDAEE82BAFF}" sibTransId="{F356DE43-27D1-4F1A-8552-5B837BD12C9E}"/>
    <dgm:cxn modelId="{3E565CCD-41F5-45F6-8347-9A99AE30E872}" type="presOf" srcId="{2C841033-1ADE-42F3-AFE0-6A47EB39C447}" destId="{B992C196-F5FA-494A-88E2-4EA7E4EF1E5A}" srcOrd="0" destOrd="0" presId="urn:microsoft.com/office/officeart/2008/layout/BendingPictureBlocks"/>
    <dgm:cxn modelId="{0273D901-642E-4A00-B32A-D746F3D5B26E}" srcId="{6760B595-01F5-454E-B9DA-ED051896A5C6}" destId="{085F67B3-6E41-4522-8F95-B5353B4834F0}" srcOrd="0" destOrd="0" parTransId="{3F0118EC-B68B-488B-91DF-4A68E43D1342}" sibTransId="{AA08A727-ED74-4FDA-9896-02A30F21A93C}"/>
    <dgm:cxn modelId="{D42902AF-28CB-4A45-9637-08F804E45420}" srcId="{6760B595-01F5-454E-B9DA-ED051896A5C6}" destId="{2C841033-1ADE-42F3-AFE0-6A47EB39C447}" srcOrd="2" destOrd="0" parTransId="{FC9E3B99-95E5-4C20-8C88-55029EB1F1D8}" sibTransId="{3036805C-7937-48D7-BA0C-7DA9735DB9F2}"/>
    <dgm:cxn modelId="{520DD270-EBCD-4AFA-985C-CEDB993897EA}" type="presOf" srcId="{2095FC2E-124C-42AA-995E-9EC7F2089BA7}" destId="{7C74F159-0B70-4495-A3F1-5EE94302D4E9}" srcOrd="0" destOrd="0" presId="urn:microsoft.com/office/officeart/2008/layout/BendingPictureBlocks"/>
    <dgm:cxn modelId="{BAE822B5-BFC3-4F46-9198-9ED762A04703}" type="presOf" srcId="{6760B595-01F5-454E-B9DA-ED051896A5C6}" destId="{725CFDE5-F25B-45D2-913A-7CC32DE76D86}" srcOrd="0" destOrd="0" presId="urn:microsoft.com/office/officeart/2008/layout/BendingPictureBlocks"/>
    <dgm:cxn modelId="{FF58929A-3C12-4013-A6F3-6CC85BC5B473}" type="presOf" srcId="{085F67B3-6E41-4522-8F95-B5353B4834F0}" destId="{E2DFDBCF-A162-46D6-A2A6-DCA050326442}" srcOrd="0" destOrd="0" presId="urn:microsoft.com/office/officeart/2008/layout/BendingPictureBlocks"/>
    <dgm:cxn modelId="{5BC969FE-15A6-43DF-B010-4B71A5A98917}" type="presParOf" srcId="{725CFDE5-F25B-45D2-913A-7CC32DE76D86}" destId="{417B1EBB-271D-4367-875B-3876578C8FD1}" srcOrd="0" destOrd="0" presId="urn:microsoft.com/office/officeart/2008/layout/BendingPictureBlocks"/>
    <dgm:cxn modelId="{7BDD83D0-10DB-4CB5-88FD-46166B8C15F5}" type="presParOf" srcId="{417B1EBB-271D-4367-875B-3876578C8FD1}" destId="{654937F0-2D31-4AC9-A4F0-CB45462957B6}" srcOrd="0" destOrd="0" presId="urn:microsoft.com/office/officeart/2008/layout/BendingPictureBlocks"/>
    <dgm:cxn modelId="{06AD7BE8-61E7-4E76-A84C-F26B08C7BC25}" type="presParOf" srcId="{417B1EBB-271D-4367-875B-3876578C8FD1}" destId="{E2DFDBCF-A162-46D6-A2A6-DCA050326442}" srcOrd="1" destOrd="0" presId="urn:microsoft.com/office/officeart/2008/layout/BendingPictureBlocks"/>
    <dgm:cxn modelId="{0797383E-BC85-40D3-B3A3-218D3C1FBD89}" type="presParOf" srcId="{725CFDE5-F25B-45D2-913A-7CC32DE76D86}" destId="{8A923832-EB2A-45FF-9814-B74E0FC2FD84}" srcOrd="1" destOrd="0" presId="urn:microsoft.com/office/officeart/2008/layout/BendingPictureBlocks"/>
    <dgm:cxn modelId="{8C402A9B-5634-497A-BFAC-B38A3C66E882}" type="presParOf" srcId="{725CFDE5-F25B-45D2-913A-7CC32DE76D86}" destId="{5D329157-2E9E-4B66-A80F-3C5377CF87AD}" srcOrd="2" destOrd="0" presId="urn:microsoft.com/office/officeart/2008/layout/BendingPictureBlocks"/>
    <dgm:cxn modelId="{6F830D82-81C2-4B20-A8BD-E33357C8EDDF}" type="presParOf" srcId="{5D329157-2E9E-4B66-A80F-3C5377CF87AD}" destId="{7FBC1732-EB2D-4ACA-BA95-A31A5D2D03BD}" srcOrd="0" destOrd="0" presId="urn:microsoft.com/office/officeart/2008/layout/BendingPictureBlocks"/>
    <dgm:cxn modelId="{5B995274-FE6B-4F26-A47C-3B9843200B1A}" type="presParOf" srcId="{5D329157-2E9E-4B66-A80F-3C5377CF87AD}" destId="{7C74F159-0B70-4495-A3F1-5EE94302D4E9}" srcOrd="1" destOrd="0" presId="urn:microsoft.com/office/officeart/2008/layout/BendingPictureBlocks"/>
    <dgm:cxn modelId="{AEA61321-3EBF-4C0A-8884-94FD0B8D13ED}" type="presParOf" srcId="{725CFDE5-F25B-45D2-913A-7CC32DE76D86}" destId="{3774F714-0B1F-46E3-BC03-66D4975A96F0}" srcOrd="3" destOrd="0" presId="urn:microsoft.com/office/officeart/2008/layout/BendingPictureBlocks"/>
    <dgm:cxn modelId="{54E55CF3-7694-486A-A589-5AD0A6ED228C}" type="presParOf" srcId="{725CFDE5-F25B-45D2-913A-7CC32DE76D86}" destId="{90E90D46-77CB-4C3E-8D2A-082D7FBC18E6}" srcOrd="4" destOrd="0" presId="urn:microsoft.com/office/officeart/2008/layout/BendingPictureBlocks"/>
    <dgm:cxn modelId="{F9D61C39-F219-4E00-845A-DC8C47B5C51F}" type="presParOf" srcId="{90E90D46-77CB-4C3E-8D2A-082D7FBC18E6}" destId="{61ACDB8D-FE63-4E5F-BF30-D822939440A1}" srcOrd="0" destOrd="0" presId="urn:microsoft.com/office/officeart/2008/layout/BendingPictureBlocks"/>
    <dgm:cxn modelId="{779757C6-1B1F-4518-AA8A-8646354F5C64}" type="presParOf" srcId="{90E90D46-77CB-4C3E-8D2A-082D7FBC18E6}" destId="{B992C196-F5FA-494A-88E2-4EA7E4EF1E5A}"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937F0-2D31-4AC9-A4F0-CB45462957B6}">
      <dsp:nvSpPr>
        <dsp:cNvPr id="0" name=""/>
        <dsp:cNvSpPr/>
      </dsp:nvSpPr>
      <dsp:spPr>
        <a:xfrm>
          <a:off x="1152135" y="216017"/>
          <a:ext cx="1987187" cy="195228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8" t="-24102" r="-879" b="-38326"/>
          </a:stretch>
        </a:blip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2DFDBCF-A162-46D6-A2A6-DCA050326442}">
      <dsp:nvSpPr>
        <dsp:cNvPr id="0" name=""/>
        <dsp:cNvSpPr/>
      </dsp:nvSpPr>
      <dsp:spPr>
        <a:xfrm>
          <a:off x="507195" y="1440158"/>
          <a:ext cx="1076984" cy="498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Minerva Mirabal (1926-1960)</a:t>
          </a:r>
          <a:endParaRPr lang="es-EC" sz="1000" kern="1200" dirty="0">
            <a:solidFill>
              <a:schemeClr val="tx1"/>
            </a:solidFill>
          </a:endParaRPr>
        </a:p>
      </dsp:txBody>
      <dsp:txXfrm>
        <a:off x="507195" y="1440158"/>
        <a:ext cx="1076984" cy="498643"/>
      </dsp:txXfrm>
    </dsp:sp>
    <dsp:sp modelId="{7FBC1732-EB2D-4ACA-BA95-A31A5D2D03BD}">
      <dsp:nvSpPr>
        <dsp:cNvPr id="0" name=""/>
        <dsp:cNvSpPr/>
      </dsp:nvSpPr>
      <dsp:spPr>
        <a:xfrm>
          <a:off x="5029620" y="230550"/>
          <a:ext cx="1987187" cy="196300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39" t="-32984" r="439" b="-41982"/>
          </a:stretch>
        </a:blip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C74F159-0B70-4495-A3F1-5EE94302D4E9}">
      <dsp:nvSpPr>
        <dsp:cNvPr id="0" name=""/>
        <dsp:cNvSpPr/>
      </dsp:nvSpPr>
      <dsp:spPr>
        <a:xfrm>
          <a:off x="4289321" y="1368151"/>
          <a:ext cx="1076984" cy="498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María Teresa Mirabal         (1935-1960)</a:t>
          </a:r>
          <a:endParaRPr lang="es-EC" sz="1000" kern="1200" dirty="0">
            <a:solidFill>
              <a:schemeClr val="tx1"/>
            </a:solidFill>
          </a:endParaRPr>
        </a:p>
      </dsp:txBody>
      <dsp:txXfrm>
        <a:off x="4289321" y="1368151"/>
        <a:ext cx="1076984" cy="498643"/>
      </dsp:txXfrm>
    </dsp:sp>
    <dsp:sp modelId="{61ACDB8D-FE63-4E5F-BF30-D822939440A1}">
      <dsp:nvSpPr>
        <dsp:cNvPr id="0" name=""/>
        <dsp:cNvSpPr/>
      </dsp:nvSpPr>
      <dsp:spPr>
        <a:xfrm>
          <a:off x="3024326" y="2494596"/>
          <a:ext cx="1987187" cy="1988240"/>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65" t="-38113" r="-465" b="-41961"/>
          </a:stretch>
        </a:blip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992C196-F5FA-494A-88E2-4EA7E4EF1E5A}">
      <dsp:nvSpPr>
        <dsp:cNvPr id="0" name=""/>
        <dsp:cNvSpPr/>
      </dsp:nvSpPr>
      <dsp:spPr>
        <a:xfrm>
          <a:off x="2304259" y="3733010"/>
          <a:ext cx="1076984" cy="4434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Patria Mirabal (</a:t>
          </a:r>
          <a:r>
            <a:rPr lang="es-EC" sz="1000" b="0" i="0" kern="1200" dirty="0" smtClean="0">
              <a:solidFill>
                <a:schemeClr val="tx1"/>
              </a:solidFill>
            </a:rPr>
            <a:t>1924-1960)</a:t>
          </a:r>
          <a:endParaRPr lang="es-EC" sz="1000" kern="1200" dirty="0">
            <a:solidFill>
              <a:schemeClr val="tx1"/>
            </a:solidFill>
          </a:endParaRPr>
        </a:p>
      </dsp:txBody>
      <dsp:txXfrm>
        <a:off x="2304259" y="3733010"/>
        <a:ext cx="1076984" cy="44345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176361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25539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40011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392307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273008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212137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32973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384423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77675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235557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27516B2-19BB-4410-B97C-3D6DEB013575}" type="datetimeFigureOut">
              <a:rPr lang="es-EC" smtClean="0"/>
              <a:t>06/06/2013</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BC062FA9-DAC6-4BB6-A622-BA40E74D47EE}" type="slidenum">
              <a:rPr lang="es-EC" smtClean="0"/>
              <a:t>‹Nº›</a:t>
            </a:fld>
            <a:endParaRPr lang="es-EC"/>
          </a:p>
        </p:txBody>
      </p:sp>
    </p:spTree>
    <p:extLst>
      <p:ext uri="{BB962C8B-B14F-4D97-AF65-F5344CB8AC3E}">
        <p14:creationId xmlns:p14="http://schemas.microsoft.com/office/powerpoint/2010/main" val="427503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7516B2-19BB-4410-B97C-3D6DEB013575}" type="datetimeFigureOut">
              <a:rPr lang="es-EC" smtClean="0"/>
              <a:t>06/06/2013</a:t>
            </a:fld>
            <a:endParaRPr 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062FA9-DAC6-4BB6-A622-BA40E74D47EE}"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4800" dirty="0" smtClean="0">
                <a:latin typeface="Tempus Sans ITC" pitchFamily="82" charset="0"/>
              </a:rPr>
              <a:t>25 de noviembre: </a:t>
            </a:r>
            <a:br>
              <a:rPr lang="es-EC" sz="4800" dirty="0" smtClean="0">
                <a:latin typeface="Tempus Sans ITC" pitchFamily="82" charset="0"/>
              </a:rPr>
            </a:br>
            <a:r>
              <a:rPr lang="es-EC" sz="4800" dirty="0" smtClean="0">
                <a:latin typeface="Tempus Sans ITC" pitchFamily="82" charset="0"/>
              </a:rPr>
              <a:t>Día internacional de la NO Violencia contra la Mujer</a:t>
            </a:r>
            <a:endParaRPr lang="es-EC" sz="4800" dirty="0">
              <a:latin typeface="Tempus Sans ITC" pitchFamily="82" charset="0"/>
            </a:endParaRPr>
          </a:p>
        </p:txBody>
      </p:sp>
      <p:sp>
        <p:nvSpPr>
          <p:cNvPr id="3" name="2 Subtítulo"/>
          <p:cNvSpPr>
            <a:spLocks noGrp="1"/>
          </p:cNvSpPr>
          <p:nvPr>
            <p:ph type="subTitle" idx="1"/>
          </p:nvPr>
        </p:nvSpPr>
        <p:spPr>
          <a:xfrm>
            <a:off x="2339752" y="4725144"/>
            <a:ext cx="4352528" cy="553616"/>
          </a:xfrm>
        </p:spPr>
        <p:txBody>
          <a:bodyPr/>
          <a:lstStyle/>
          <a:p>
            <a:r>
              <a:rPr lang="es-EC" sz="2000" dirty="0" smtClean="0">
                <a:latin typeface="Comic Sans MS" pitchFamily="66" charset="0"/>
              </a:rPr>
              <a:t>Nathalia Coello García</a:t>
            </a:r>
            <a:endParaRPr lang="es-EC" sz="2000" dirty="0">
              <a:latin typeface="Comic Sans MS" pitchFamily="66" charset="0"/>
            </a:endParaRPr>
          </a:p>
        </p:txBody>
      </p:sp>
    </p:spTree>
    <p:extLst>
      <p:ext uri="{BB962C8B-B14F-4D97-AF65-F5344CB8AC3E}">
        <p14:creationId xmlns:p14="http://schemas.microsoft.com/office/powerpoint/2010/main" val="145330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latin typeface="Comic Sans MS" pitchFamily="66" charset="0"/>
              </a:rPr>
              <a:t>En 1981…</a:t>
            </a:r>
            <a:endParaRPr lang="es-EC" dirty="0">
              <a:latin typeface="Comic Sans MS" pitchFamily="66" charset="0"/>
            </a:endParaRPr>
          </a:p>
        </p:txBody>
      </p:sp>
      <p:sp>
        <p:nvSpPr>
          <p:cNvPr id="3" name="2 Marcador de contenido"/>
          <p:cNvSpPr>
            <a:spLocks noGrp="1"/>
          </p:cNvSpPr>
          <p:nvPr>
            <p:ph idx="1"/>
          </p:nvPr>
        </p:nvSpPr>
        <p:spPr/>
        <p:txBody>
          <a:bodyPr/>
          <a:lstStyle/>
          <a:p>
            <a:pPr marL="0" indent="0" algn="just">
              <a:buNone/>
            </a:pPr>
            <a:r>
              <a:rPr lang="es-EC" dirty="0" smtClean="0"/>
              <a:t>En Bogotá-Colombia, se declaró el 25 de noviembre </a:t>
            </a:r>
            <a:r>
              <a:rPr lang="es-EC" i="1" dirty="0" smtClean="0"/>
              <a:t>día internacional de la lucha en favor de la NO violencia contra la mujer</a:t>
            </a:r>
            <a:r>
              <a:rPr lang="es-EC" dirty="0"/>
              <a:t> </a:t>
            </a:r>
            <a:r>
              <a:rPr lang="es-EC" dirty="0" smtClean="0"/>
              <a:t>en el I Encuentro Feminista Latinoamérica y Caribe, en conmemoración al asesinato de las hermanas Mirabal, en </a:t>
            </a:r>
            <a:r>
              <a:rPr lang="es-EC" dirty="0" smtClean="0"/>
              <a:t>República Dominicana</a:t>
            </a:r>
            <a:r>
              <a:rPr lang="es-EC" dirty="0" smtClean="0"/>
              <a:t>.</a:t>
            </a:r>
            <a:endParaRPr lang="es-EC" dirty="0"/>
          </a:p>
        </p:txBody>
      </p:sp>
    </p:spTree>
    <p:extLst>
      <p:ext uri="{BB962C8B-B14F-4D97-AF65-F5344CB8AC3E}">
        <p14:creationId xmlns:p14="http://schemas.microsoft.com/office/powerpoint/2010/main" val="1553247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Comic Sans MS" pitchFamily="66" charset="0"/>
              </a:rPr>
              <a:t>Las Hermanas Mirabal</a:t>
            </a:r>
            <a:endParaRPr lang="es-EC" dirty="0">
              <a:latin typeface="Comic Sans MS" pitchFamily="66"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0597852"/>
              </p:ext>
            </p:extLst>
          </p:nvPr>
        </p:nvGraphicFramePr>
        <p:xfrm>
          <a:off x="323528"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ortar y redondear rectángulo de esquina sencilla"/>
          <p:cNvSpPr/>
          <p:nvPr/>
        </p:nvSpPr>
        <p:spPr>
          <a:xfrm>
            <a:off x="35496" y="5013176"/>
            <a:ext cx="2376264" cy="1800200"/>
          </a:xfrm>
          <a:prstGeom prst="snip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700" b="1" dirty="0" smtClean="0">
                <a:solidFill>
                  <a:schemeClr val="tx1"/>
                </a:solidFill>
                <a:latin typeface="Kunstler Script" pitchFamily="66" charset="0"/>
              </a:rPr>
              <a:t>Fueron luchadoras y defensoras políticas y sociales de República Dominicana-</a:t>
            </a:r>
            <a:endParaRPr lang="es-EC" sz="2700" b="1" dirty="0">
              <a:solidFill>
                <a:schemeClr val="tx1"/>
              </a:solidFill>
              <a:latin typeface="Kunstler Script" pitchFamily="66" charset="0"/>
            </a:endParaRPr>
          </a:p>
        </p:txBody>
      </p:sp>
    </p:spTree>
    <p:extLst>
      <p:ext uri="{BB962C8B-B14F-4D97-AF65-F5344CB8AC3E}">
        <p14:creationId xmlns:p14="http://schemas.microsoft.com/office/powerpoint/2010/main" val="397027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6632"/>
            <a:ext cx="3240360"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107504" y="1916832"/>
            <a:ext cx="8229600" cy="4525963"/>
          </a:xfrm>
        </p:spPr>
        <p:txBody>
          <a:bodyPr/>
          <a:lstStyle/>
          <a:p>
            <a:pPr algn="just"/>
            <a:endParaRPr lang="es-EC" sz="1800" dirty="0" smtClean="0">
              <a:solidFill>
                <a:schemeClr val="tx1"/>
              </a:solidFill>
              <a:latin typeface="+mn-lt"/>
              <a:ea typeface="+mn-ea"/>
              <a:cs typeface="+mn-cs"/>
            </a:endParaRPr>
          </a:p>
          <a:p>
            <a:pPr marL="0" indent="0" algn="just">
              <a:buNone/>
            </a:pPr>
            <a:r>
              <a:rPr lang="es-EC" sz="1700" dirty="0" smtClean="0">
                <a:solidFill>
                  <a:schemeClr val="tx1"/>
                </a:solidFill>
              </a:rPr>
              <a:t>El </a:t>
            </a:r>
            <a:r>
              <a:rPr lang="es-EC" sz="1700" dirty="0">
                <a:solidFill>
                  <a:schemeClr val="tx1"/>
                </a:solidFill>
              </a:rPr>
              <a:t>14 de Junio de 1959 un grupo de dominicanos en el exilio, con apoyo del gobierno cubano, ingresaron a su patria con la intención de derrocar al régimen de Trujillo. Fracasaron en su intento, pero permitieron que los opositores, jóvenes intelectuales, se organizaran, dándole a su agrupación el nombre de 14 de Junio, en homenaje a los que cayeron en esa fecha. A la agrupación se le conoció  como “14J”.</a:t>
            </a:r>
          </a:p>
          <a:p>
            <a:pPr marL="0" indent="0" algn="just">
              <a:buNone/>
            </a:pPr>
            <a:r>
              <a:rPr lang="es-EC" sz="1700" dirty="0">
                <a:solidFill>
                  <a:schemeClr val="tx1"/>
                </a:solidFill>
              </a:rPr>
              <a:t>La organización  del “14J” tenía una característica de ser un movimiento de conformado con jóvenes intelectuales con el ideal de tener una patria libre del dictador  Trujillo, no está en la corriente de una organización con militancia partidaria y una conducción  política con análisis y proyección política.</a:t>
            </a:r>
          </a:p>
          <a:p>
            <a:pPr marL="0" indent="0" algn="just">
              <a:buNone/>
            </a:pPr>
            <a:r>
              <a:rPr lang="es-EC" sz="1700" dirty="0">
                <a:solidFill>
                  <a:schemeClr val="tx1"/>
                </a:solidFill>
              </a:rPr>
              <a:t>En 1960 se descubrió la conspiración contra el tirano y las cárceles se llenaron de centenares de presos políticos, opositores pertenecientes a todas las clases sociales. Muchos fueron asesinados, entre ellos las hermanas Mirabal</a:t>
            </a:r>
            <a:r>
              <a:rPr lang="es-EC" sz="1700" dirty="0" smtClean="0">
                <a:solidFill>
                  <a:schemeClr val="tx1"/>
                </a:solidFill>
              </a:rPr>
              <a:t>.</a:t>
            </a:r>
            <a:endParaRPr lang="es-EC" sz="1700" dirty="0"/>
          </a:p>
        </p:txBody>
      </p:sp>
      <p:sp>
        <p:nvSpPr>
          <p:cNvPr id="5" name="4 CuadroTexto"/>
          <p:cNvSpPr txBox="1"/>
          <p:nvPr/>
        </p:nvSpPr>
        <p:spPr>
          <a:xfrm>
            <a:off x="323528" y="620688"/>
            <a:ext cx="5472608" cy="1077218"/>
          </a:xfrm>
          <a:prstGeom prst="rect">
            <a:avLst/>
          </a:prstGeom>
          <a:noFill/>
        </p:spPr>
        <p:txBody>
          <a:bodyPr wrap="square" rtlCol="0">
            <a:spAutoFit/>
          </a:bodyPr>
          <a:lstStyle/>
          <a:p>
            <a:pPr algn="ctr"/>
            <a:r>
              <a:rPr lang="es-ES" sz="3200" dirty="0">
                <a:latin typeface="Comic Sans MS" pitchFamily="66" charset="0"/>
              </a:rPr>
              <a:t>Movimiento Revolucionario </a:t>
            </a:r>
            <a:r>
              <a:rPr lang="es-ES" sz="3200" dirty="0" smtClean="0">
                <a:latin typeface="Comic Sans MS" pitchFamily="66" charset="0"/>
              </a:rPr>
              <a:t>“14 </a:t>
            </a:r>
            <a:r>
              <a:rPr lang="es-ES" sz="3200" dirty="0">
                <a:latin typeface="Comic Sans MS" pitchFamily="66" charset="0"/>
              </a:rPr>
              <a:t>de </a:t>
            </a:r>
            <a:r>
              <a:rPr lang="es-ES" sz="3200" dirty="0" smtClean="0">
                <a:latin typeface="Comic Sans MS" pitchFamily="66" charset="0"/>
              </a:rPr>
              <a:t>Junio”</a:t>
            </a:r>
            <a:endParaRPr lang="es-ES" sz="3200" dirty="0">
              <a:latin typeface="Comic Sans MS" pitchFamily="66" charset="0"/>
            </a:endParaRPr>
          </a:p>
        </p:txBody>
      </p:sp>
    </p:spTree>
    <p:extLst>
      <p:ext uri="{BB962C8B-B14F-4D97-AF65-F5344CB8AC3E}">
        <p14:creationId xmlns:p14="http://schemas.microsoft.com/office/powerpoint/2010/main" val="288901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229600" cy="1143000"/>
          </a:xfrm>
        </p:spPr>
        <p:txBody>
          <a:bodyPr/>
          <a:lstStyle/>
          <a:p>
            <a:r>
              <a:rPr lang="es-EC" dirty="0" smtClean="0">
                <a:latin typeface="Comic Sans MS" pitchFamily="66" charset="0"/>
              </a:rPr>
              <a:t>Motivo de sus asesinatos</a:t>
            </a:r>
            <a:endParaRPr lang="es-EC" dirty="0">
              <a:latin typeface="Comic Sans MS" pitchFamily="66" charset="0"/>
            </a:endParaRPr>
          </a:p>
        </p:txBody>
      </p:sp>
      <p:sp>
        <p:nvSpPr>
          <p:cNvPr id="3" name="2 Marcador de contenido"/>
          <p:cNvSpPr>
            <a:spLocks noGrp="1"/>
          </p:cNvSpPr>
          <p:nvPr>
            <p:ph idx="1"/>
          </p:nvPr>
        </p:nvSpPr>
        <p:spPr>
          <a:xfrm>
            <a:off x="179512" y="1484784"/>
            <a:ext cx="8229600" cy="4525963"/>
          </a:xfrm>
        </p:spPr>
        <p:txBody>
          <a:bodyPr/>
          <a:lstStyle/>
          <a:p>
            <a:pPr marL="0" indent="0">
              <a:buNone/>
            </a:pPr>
            <a:r>
              <a:rPr lang="es-EC" dirty="0" smtClean="0"/>
              <a:t>Las hermanas Mirabal fueron           asesinadas (y su conductor, Rufino         de la Cruz) por -orden- el dictador Rafael </a:t>
            </a:r>
            <a:r>
              <a:rPr lang="es-EC" dirty="0" err="1" smtClean="0"/>
              <a:t>Leonidas</a:t>
            </a:r>
            <a:r>
              <a:rPr lang="es-EC" dirty="0" smtClean="0"/>
              <a:t> Trujillo, por:</a:t>
            </a:r>
          </a:p>
          <a:p>
            <a:r>
              <a:rPr lang="es-EC" dirty="0" smtClean="0"/>
              <a:t>ser de la oposición.</a:t>
            </a:r>
          </a:p>
          <a:p>
            <a:r>
              <a:rPr lang="es-EC" dirty="0" smtClean="0"/>
              <a:t>ser miembros de la “14J”. </a:t>
            </a:r>
          </a:p>
          <a:p>
            <a:r>
              <a:rPr lang="es-EC" dirty="0" smtClean="0"/>
              <a:t>Trujillo sentía una atracción hacia una de ellas, Minerva. </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5" y="1052736"/>
            <a:ext cx="1781175" cy="2562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347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Comic Sans MS" pitchFamily="66" charset="0"/>
              </a:rPr>
              <a:t>El 25 de noviembre de 1960</a:t>
            </a:r>
            <a:endParaRPr lang="es-EC" dirty="0">
              <a:latin typeface="Comic Sans MS" pitchFamily="66" charset="0"/>
            </a:endParaRPr>
          </a:p>
        </p:txBody>
      </p:sp>
      <p:sp>
        <p:nvSpPr>
          <p:cNvPr id="3" name="2 Marcador de contenido"/>
          <p:cNvSpPr>
            <a:spLocks noGrp="1"/>
          </p:cNvSpPr>
          <p:nvPr>
            <p:ph idx="1"/>
          </p:nvPr>
        </p:nvSpPr>
        <p:spPr>
          <a:xfrm>
            <a:off x="457200" y="1412776"/>
            <a:ext cx="8229600" cy="4525963"/>
          </a:xfrm>
        </p:spPr>
        <p:txBody>
          <a:bodyPr/>
          <a:lstStyle/>
          <a:p>
            <a:pPr marL="0" indent="0" algn="just">
              <a:buNone/>
            </a:pPr>
            <a:r>
              <a:rPr lang="es-EC" sz="2800" dirty="0" smtClean="0"/>
              <a:t>Las hermanas Mirabal habían ido a visitar a sus esposos que estaban recluidos en la cárcel. Al regresar, son intersectadas por un jeep del S.I.M. (Servicio de Inteligencia Militar) conformado por Ciriaco de la Rosa, Emilio Estrada Malleta, Alonso Cruz Valerio, Néstor Antonio Pérez y Ramón Emilio Rojas Lora, quienes las llevaron a la Cumbre, Puerto Plata.</a:t>
            </a:r>
            <a:endParaRPr lang="es-EC"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57192"/>
            <a:ext cx="626469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6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Comic Sans MS" pitchFamily="66" charset="0"/>
              </a:rPr>
              <a:t>El 25 de noviembre de 1960</a:t>
            </a:r>
            <a:endParaRPr lang="es-EC" dirty="0">
              <a:latin typeface="Comic Sans MS" pitchFamily="66" charset="0"/>
            </a:endParaRPr>
          </a:p>
        </p:txBody>
      </p:sp>
      <p:sp>
        <p:nvSpPr>
          <p:cNvPr id="3" name="2 Marcador de contenido"/>
          <p:cNvSpPr>
            <a:spLocks noGrp="1"/>
          </p:cNvSpPr>
          <p:nvPr>
            <p:ph idx="1"/>
          </p:nvPr>
        </p:nvSpPr>
        <p:spPr>
          <a:xfrm>
            <a:off x="179512" y="1412776"/>
            <a:ext cx="8568952" cy="4824536"/>
          </a:xfrm>
        </p:spPr>
        <p:txBody>
          <a:bodyPr/>
          <a:lstStyle/>
          <a:p>
            <a:pPr marL="0" indent="0" algn="just">
              <a:buNone/>
            </a:pPr>
            <a:r>
              <a:rPr lang="es-EC" sz="3000" dirty="0" smtClean="0"/>
              <a:t>Son primero llevadas junto con su chofer, a una hacienda en La Cumbre alrededor de 19.30, prosiguiendo a ahorcarlas con pañuelos y golpearlas a sangre fría, para luego arrojarlas a un abismo simulando ser un accidente.</a:t>
            </a:r>
          </a:p>
          <a:p>
            <a:pPr marL="0" indent="0" algn="just">
              <a:buNone/>
            </a:pPr>
            <a:r>
              <a:rPr lang="es-EC" sz="3000" dirty="0" smtClean="0"/>
              <a:t>Cuando todo terminó, Ciriaco de la Rosa, le informó al presidente de la S.I.M., Peña Rivera diciendo las siguientes palabras: “</a:t>
            </a:r>
            <a:r>
              <a:rPr lang="es-EC" sz="3000" i="1" dirty="0" smtClean="0"/>
              <a:t>Señor, misión cumplida”</a:t>
            </a:r>
            <a:r>
              <a:rPr lang="es-EC" sz="3000" dirty="0" smtClean="0"/>
              <a:t>.</a:t>
            </a:r>
          </a:p>
        </p:txBody>
      </p:sp>
    </p:spTree>
    <p:extLst>
      <p:ext uri="{BB962C8B-B14F-4D97-AF65-F5344CB8AC3E}">
        <p14:creationId xmlns:p14="http://schemas.microsoft.com/office/powerpoint/2010/main" val="309227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229600" cy="4525963"/>
          </a:xfrm>
        </p:spPr>
        <p:txBody>
          <a:bodyPr/>
          <a:lstStyle/>
          <a:p>
            <a:pPr marL="0" indent="0" algn="just">
              <a:buNone/>
            </a:pPr>
            <a:r>
              <a:rPr lang="es-EC" sz="2800" dirty="0" smtClean="0"/>
              <a:t>Causó gran conmoción en República Dominicana al enterarse de este acontecimiento, llevándolo a Trujillo a la muerte el 30 de mayo de 1961 y despertaron en las personas conciencia sobre aquellos ideales que las hermanas Mirabal hablaban: de una democracia que el país necesitaba y del respeto hacia los demás.</a:t>
            </a:r>
            <a:endParaRPr lang="es-EC" sz="2800" dirty="0" smtClean="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09" y="3573016"/>
            <a:ext cx="4158983" cy="3060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645024"/>
            <a:ext cx="3882008" cy="29886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9835879"/>
      </p:ext>
    </p:extLst>
  </p:cSld>
  <p:clrMapOvr>
    <a:masterClrMapping/>
  </p:clrMapOvr>
</p:sld>
</file>

<file path=ppt/theme/theme1.xml><?xml version="1.0" encoding="utf-8"?>
<a:theme xmlns:a="http://schemas.openxmlformats.org/drawingml/2006/main" name="199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297</TotalTime>
  <Words>425</Words>
  <Application>Microsoft Office PowerPoint</Application>
  <PresentationFormat>Presentación en pantalla (4:3)</PresentationFormat>
  <Paragraphs>25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1990</vt:lpstr>
      <vt:lpstr>25 de noviembre:  Día internacional de la NO Violencia contra la Mujer</vt:lpstr>
      <vt:lpstr>En 1981…</vt:lpstr>
      <vt:lpstr>Las Hermanas Mirabal</vt:lpstr>
      <vt:lpstr>Presentación de PowerPoint</vt:lpstr>
      <vt:lpstr>Motivo de sus asesinatos</vt:lpstr>
      <vt:lpstr>El 25 de noviembre de 1960</vt:lpstr>
      <vt:lpstr>El 25 de noviembre de 1960</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de noviembre: Día internacional de la NO Violencia contra la Mujer</dc:title>
  <dc:creator>NATHALITA</dc:creator>
  <cp:lastModifiedBy>NATHALITA</cp:lastModifiedBy>
  <cp:revision>16</cp:revision>
  <dcterms:created xsi:type="dcterms:W3CDTF">2013-06-06T22:27:14Z</dcterms:created>
  <dcterms:modified xsi:type="dcterms:W3CDTF">2013-06-07T03:24:26Z</dcterms:modified>
</cp:coreProperties>
</file>