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0"/>
  </p:notesMasterIdLst>
  <p:sldIdLst>
    <p:sldId id="260" r:id="rId2"/>
    <p:sldId id="261" r:id="rId3"/>
    <p:sldId id="262" r:id="rId4"/>
    <p:sldId id="263" r:id="rId5"/>
    <p:sldId id="264" r:id="rId6"/>
    <p:sldId id="266" r:id="rId7"/>
    <p:sldId id="265" r:id="rId8"/>
    <p:sldId id="270" r:id="rId9"/>
    <p:sldId id="273" r:id="rId10"/>
    <p:sldId id="271" r:id="rId11"/>
    <p:sldId id="272" r:id="rId12"/>
    <p:sldId id="274" r:id="rId13"/>
    <p:sldId id="269" r:id="rId14"/>
    <p:sldId id="275" r:id="rId15"/>
    <p:sldId id="277" r:id="rId16"/>
    <p:sldId id="267" r:id="rId17"/>
    <p:sldId id="268" r:id="rId18"/>
    <p:sldId id="276" r:id="rId19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298061-D8D6-46EA-949B-A4E614373238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9EAF6DE0-0827-4601-8DF0-57428F118576}">
      <dgm:prSet phldrT="[Texto]"/>
      <dgm:spPr/>
      <dgm:t>
        <a:bodyPr/>
        <a:lstStyle/>
        <a:p>
          <a:r>
            <a:rPr lang="es-EC" dirty="0" smtClean="0"/>
            <a:t>Caso General</a:t>
          </a:r>
          <a:endParaRPr lang="es-EC" dirty="0"/>
        </a:p>
      </dgm:t>
    </dgm:pt>
    <dgm:pt modelId="{45976B65-9AD9-4E62-9F45-20BBAB21BC45}" type="parTrans" cxnId="{F9129175-01A3-4F5E-9CA8-6E224DD8A68C}">
      <dgm:prSet/>
      <dgm:spPr/>
      <dgm:t>
        <a:bodyPr/>
        <a:lstStyle/>
        <a:p>
          <a:endParaRPr lang="es-EC"/>
        </a:p>
      </dgm:t>
    </dgm:pt>
    <dgm:pt modelId="{C537F76D-6DB9-4196-8E8B-AE71C2F9D063}" type="sibTrans" cxnId="{F9129175-01A3-4F5E-9CA8-6E224DD8A68C}">
      <dgm:prSet/>
      <dgm:spPr/>
      <dgm:t>
        <a:bodyPr/>
        <a:lstStyle/>
        <a:p>
          <a:endParaRPr lang="es-EC"/>
        </a:p>
      </dgm:t>
    </dgm:pt>
    <dgm:pt modelId="{B26E83DA-9782-4257-ADE9-31B4420BFE01}">
      <dgm:prSet phldrT="[Texto]"/>
      <dgm:spPr/>
      <dgm:t>
        <a:bodyPr/>
        <a:lstStyle/>
        <a:p>
          <a:r>
            <a:rPr lang="es-EC" dirty="0" smtClean="0"/>
            <a:t>Caso Particular</a:t>
          </a:r>
          <a:endParaRPr lang="es-EC" dirty="0"/>
        </a:p>
      </dgm:t>
    </dgm:pt>
    <dgm:pt modelId="{C5C35F0D-63BD-48DF-B5C0-05C762DB9612}" type="parTrans" cxnId="{18741B3E-CE65-4FB8-9C37-4E4DDF0FD5E4}">
      <dgm:prSet/>
      <dgm:spPr/>
      <dgm:t>
        <a:bodyPr/>
        <a:lstStyle/>
        <a:p>
          <a:endParaRPr lang="es-EC"/>
        </a:p>
      </dgm:t>
    </dgm:pt>
    <dgm:pt modelId="{1B24EB3C-686D-43F0-983A-FCD1CABD80BD}" type="sibTrans" cxnId="{18741B3E-CE65-4FB8-9C37-4E4DDF0FD5E4}">
      <dgm:prSet/>
      <dgm:spPr/>
      <dgm:t>
        <a:bodyPr/>
        <a:lstStyle/>
        <a:p>
          <a:endParaRPr lang="es-EC"/>
        </a:p>
      </dgm:t>
    </dgm:pt>
    <dgm:pt modelId="{9A809CDA-3AB7-4243-9D8A-EF23202A12FB}" type="pres">
      <dgm:prSet presAssocID="{0A298061-D8D6-46EA-949B-A4E614373238}" presName="CompostProcess" presStyleCnt="0">
        <dgm:presLayoutVars>
          <dgm:dir/>
          <dgm:resizeHandles val="exact"/>
        </dgm:presLayoutVars>
      </dgm:prSet>
      <dgm:spPr/>
    </dgm:pt>
    <dgm:pt modelId="{A1258B7A-43DF-470F-948A-D1B8C0E63867}" type="pres">
      <dgm:prSet presAssocID="{0A298061-D8D6-46EA-949B-A4E614373238}" presName="arrow" presStyleLbl="bgShp" presStyleIdx="0" presStyleCnt="1"/>
      <dgm:spPr/>
    </dgm:pt>
    <dgm:pt modelId="{08E4F74A-DA33-40FA-9B1E-DFF41C5C4AA5}" type="pres">
      <dgm:prSet presAssocID="{0A298061-D8D6-46EA-949B-A4E614373238}" presName="linearProcess" presStyleCnt="0"/>
      <dgm:spPr/>
    </dgm:pt>
    <dgm:pt modelId="{665C10B1-7015-484D-9BC7-1036576F85BE}" type="pres">
      <dgm:prSet presAssocID="{9EAF6DE0-0827-4601-8DF0-57428F118576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C4567EA-1AAF-48B7-8FA9-AA1713D71738}" type="pres">
      <dgm:prSet presAssocID="{C537F76D-6DB9-4196-8E8B-AE71C2F9D063}" presName="sibTrans" presStyleCnt="0"/>
      <dgm:spPr/>
    </dgm:pt>
    <dgm:pt modelId="{8E753471-FD76-4BBB-AF1B-B1518A4EFB42}" type="pres">
      <dgm:prSet presAssocID="{B26E83DA-9782-4257-ADE9-31B4420BFE01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EB788888-CA2A-4963-B7C3-1A3F483ED342}" type="presOf" srcId="{0A298061-D8D6-46EA-949B-A4E614373238}" destId="{9A809CDA-3AB7-4243-9D8A-EF23202A12FB}" srcOrd="0" destOrd="0" presId="urn:microsoft.com/office/officeart/2005/8/layout/hProcess9"/>
    <dgm:cxn modelId="{7F66D682-BCE6-4204-8ADE-3A50DFCE4DE4}" type="presOf" srcId="{B26E83DA-9782-4257-ADE9-31B4420BFE01}" destId="{8E753471-FD76-4BBB-AF1B-B1518A4EFB42}" srcOrd="0" destOrd="0" presId="urn:microsoft.com/office/officeart/2005/8/layout/hProcess9"/>
    <dgm:cxn modelId="{F9129175-01A3-4F5E-9CA8-6E224DD8A68C}" srcId="{0A298061-D8D6-46EA-949B-A4E614373238}" destId="{9EAF6DE0-0827-4601-8DF0-57428F118576}" srcOrd="0" destOrd="0" parTransId="{45976B65-9AD9-4E62-9F45-20BBAB21BC45}" sibTransId="{C537F76D-6DB9-4196-8E8B-AE71C2F9D063}"/>
    <dgm:cxn modelId="{09FE4320-AB53-4EE2-BD4F-580C9E57F55D}" type="presOf" srcId="{9EAF6DE0-0827-4601-8DF0-57428F118576}" destId="{665C10B1-7015-484D-9BC7-1036576F85BE}" srcOrd="0" destOrd="0" presId="urn:microsoft.com/office/officeart/2005/8/layout/hProcess9"/>
    <dgm:cxn modelId="{18741B3E-CE65-4FB8-9C37-4E4DDF0FD5E4}" srcId="{0A298061-D8D6-46EA-949B-A4E614373238}" destId="{B26E83DA-9782-4257-ADE9-31B4420BFE01}" srcOrd="1" destOrd="0" parTransId="{C5C35F0D-63BD-48DF-B5C0-05C762DB9612}" sibTransId="{1B24EB3C-686D-43F0-983A-FCD1CABD80BD}"/>
    <dgm:cxn modelId="{4A127527-1350-4BB3-BC4A-F433B5B47B9F}" type="presParOf" srcId="{9A809CDA-3AB7-4243-9D8A-EF23202A12FB}" destId="{A1258B7A-43DF-470F-948A-D1B8C0E63867}" srcOrd="0" destOrd="0" presId="urn:microsoft.com/office/officeart/2005/8/layout/hProcess9"/>
    <dgm:cxn modelId="{40E06C41-11A4-4FC4-8510-0EAF4F4CC0C1}" type="presParOf" srcId="{9A809CDA-3AB7-4243-9D8A-EF23202A12FB}" destId="{08E4F74A-DA33-40FA-9B1E-DFF41C5C4AA5}" srcOrd="1" destOrd="0" presId="urn:microsoft.com/office/officeart/2005/8/layout/hProcess9"/>
    <dgm:cxn modelId="{BEA99B3E-4B95-4A72-BD54-5A035FEB4C0A}" type="presParOf" srcId="{08E4F74A-DA33-40FA-9B1E-DFF41C5C4AA5}" destId="{665C10B1-7015-484D-9BC7-1036576F85BE}" srcOrd="0" destOrd="0" presId="urn:microsoft.com/office/officeart/2005/8/layout/hProcess9"/>
    <dgm:cxn modelId="{32A52F45-0BD0-4294-9027-E26909BE5555}" type="presParOf" srcId="{08E4F74A-DA33-40FA-9B1E-DFF41C5C4AA5}" destId="{EC4567EA-1AAF-48B7-8FA9-AA1713D71738}" srcOrd="1" destOrd="0" presId="urn:microsoft.com/office/officeart/2005/8/layout/hProcess9"/>
    <dgm:cxn modelId="{45939C19-1A24-460D-8AC8-24BAE4DD46A7}" type="presParOf" srcId="{08E4F74A-DA33-40FA-9B1E-DFF41C5C4AA5}" destId="{8E753471-FD76-4BBB-AF1B-B1518A4EFB42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153FCF0-6270-4458-B61A-EB9E7662966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2CA45215-E5A2-4EAD-8F4F-501F5BA6ABF9}">
      <dgm:prSet phldrT="[Texto]"/>
      <dgm:spPr/>
      <dgm:t>
        <a:bodyPr/>
        <a:lstStyle/>
        <a:p>
          <a:r>
            <a:rPr lang="es-EC" dirty="0" smtClean="0"/>
            <a:t>Caso Particular</a:t>
          </a:r>
          <a:endParaRPr lang="es-EC" dirty="0"/>
        </a:p>
      </dgm:t>
    </dgm:pt>
    <dgm:pt modelId="{454E1AF5-9242-49B8-881D-2870922E53B4}" type="parTrans" cxnId="{6063C5E8-06B0-4F33-B562-3EE6C86D8FB9}">
      <dgm:prSet/>
      <dgm:spPr/>
      <dgm:t>
        <a:bodyPr/>
        <a:lstStyle/>
        <a:p>
          <a:endParaRPr lang="es-EC"/>
        </a:p>
      </dgm:t>
    </dgm:pt>
    <dgm:pt modelId="{CFAC07EC-D0D3-41A4-87FE-3956A3420B41}" type="sibTrans" cxnId="{6063C5E8-06B0-4F33-B562-3EE6C86D8FB9}">
      <dgm:prSet/>
      <dgm:spPr/>
      <dgm:t>
        <a:bodyPr/>
        <a:lstStyle/>
        <a:p>
          <a:endParaRPr lang="es-EC"/>
        </a:p>
      </dgm:t>
    </dgm:pt>
    <dgm:pt modelId="{465CED15-51ED-480C-8748-AA4DF16A37F5}">
      <dgm:prSet phldrT="[Texto]"/>
      <dgm:spPr/>
      <dgm:t>
        <a:bodyPr/>
        <a:lstStyle/>
        <a:p>
          <a:r>
            <a:rPr lang="es-EC" dirty="0" smtClean="0"/>
            <a:t>Caso General</a:t>
          </a:r>
          <a:endParaRPr lang="es-EC" dirty="0"/>
        </a:p>
      </dgm:t>
    </dgm:pt>
    <dgm:pt modelId="{21AF1254-E17A-452C-AA91-EA6C09FF5F41}" type="parTrans" cxnId="{D29DB77D-8570-4EE6-8F72-F1037471414D}">
      <dgm:prSet/>
      <dgm:spPr/>
      <dgm:t>
        <a:bodyPr/>
        <a:lstStyle/>
        <a:p>
          <a:endParaRPr lang="es-EC"/>
        </a:p>
      </dgm:t>
    </dgm:pt>
    <dgm:pt modelId="{9CAC3A8A-B9AF-4E08-88AF-51AD1AB47AEC}" type="sibTrans" cxnId="{D29DB77D-8570-4EE6-8F72-F1037471414D}">
      <dgm:prSet/>
      <dgm:spPr/>
      <dgm:t>
        <a:bodyPr/>
        <a:lstStyle/>
        <a:p>
          <a:endParaRPr lang="es-EC"/>
        </a:p>
      </dgm:t>
    </dgm:pt>
    <dgm:pt modelId="{2F29775F-5F97-4199-9A3D-AF60F5755584}" type="pres">
      <dgm:prSet presAssocID="{A153FCF0-6270-4458-B61A-EB9E76629669}" presName="CompostProcess" presStyleCnt="0">
        <dgm:presLayoutVars>
          <dgm:dir/>
          <dgm:resizeHandles val="exact"/>
        </dgm:presLayoutVars>
      </dgm:prSet>
      <dgm:spPr/>
    </dgm:pt>
    <dgm:pt modelId="{A9D5C95B-3747-4C23-838E-4350B9F15DC0}" type="pres">
      <dgm:prSet presAssocID="{A153FCF0-6270-4458-B61A-EB9E76629669}" presName="arrow" presStyleLbl="bgShp" presStyleIdx="0" presStyleCnt="1"/>
      <dgm:spPr/>
    </dgm:pt>
    <dgm:pt modelId="{43B91220-3C11-4957-A79E-9E72E243A284}" type="pres">
      <dgm:prSet presAssocID="{A153FCF0-6270-4458-B61A-EB9E76629669}" presName="linearProcess" presStyleCnt="0"/>
      <dgm:spPr/>
    </dgm:pt>
    <dgm:pt modelId="{30D3EAD3-B086-4C81-95FB-2D6E91530FDA}" type="pres">
      <dgm:prSet presAssocID="{2CA45215-E5A2-4EAD-8F4F-501F5BA6ABF9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FEF0D11-8416-4453-A813-33BCE29BA557}" type="pres">
      <dgm:prSet presAssocID="{CFAC07EC-D0D3-41A4-87FE-3956A3420B41}" presName="sibTrans" presStyleCnt="0"/>
      <dgm:spPr/>
    </dgm:pt>
    <dgm:pt modelId="{764A9D66-8044-4C36-B1F3-6806B57EB969}" type="pres">
      <dgm:prSet presAssocID="{465CED15-51ED-480C-8748-AA4DF16A37F5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16F552E1-C9BD-4B5E-AD7C-9064D2BB371A}" type="presOf" srcId="{A153FCF0-6270-4458-B61A-EB9E76629669}" destId="{2F29775F-5F97-4199-9A3D-AF60F5755584}" srcOrd="0" destOrd="0" presId="urn:microsoft.com/office/officeart/2005/8/layout/hProcess9"/>
    <dgm:cxn modelId="{D29DB77D-8570-4EE6-8F72-F1037471414D}" srcId="{A153FCF0-6270-4458-B61A-EB9E76629669}" destId="{465CED15-51ED-480C-8748-AA4DF16A37F5}" srcOrd="1" destOrd="0" parTransId="{21AF1254-E17A-452C-AA91-EA6C09FF5F41}" sibTransId="{9CAC3A8A-B9AF-4E08-88AF-51AD1AB47AEC}"/>
    <dgm:cxn modelId="{8FA6F0DE-B612-46D4-9CEF-DD2F0471E9E3}" type="presOf" srcId="{465CED15-51ED-480C-8748-AA4DF16A37F5}" destId="{764A9D66-8044-4C36-B1F3-6806B57EB969}" srcOrd="0" destOrd="0" presId="urn:microsoft.com/office/officeart/2005/8/layout/hProcess9"/>
    <dgm:cxn modelId="{6063C5E8-06B0-4F33-B562-3EE6C86D8FB9}" srcId="{A153FCF0-6270-4458-B61A-EB9E76629669}" destId="{2CA45215-E5A2-4EAD-8F4F-501F5BA6ABF9}" srcOrd="0" destOrd="0" parTransId="{454E1AF5-9242-49B8-881D-2870922E53B4}" sibTransId="{CFAC07EC-D0D3-41A4-87FE-3956A3420B41}"/>
    <dgm:cxn modelId="{D69A9AF6-396D-49E8-99E7-2D7529A434AD}" type="presOf" srcId="{2CA45215-E5A2-4EAD-8F4F-501F5BA6ABF9}" destId="{30D3EAD3-B086-4C81-95FB-2D6E91530FDA}" srcOrd="0" destOrd="0" presId="urn:microsoft.com/office/officeart/2005/8/layout/hProcess9"/>
    <dgm:cxn modelId="{689EC82F-96F5-4476-8E41-5DE62AE8B699}" type="presParOf" srcId="{2F29775F-5F97-4199-9A3D-AF60F5755584}" destId="{A9D5C95B-3747-4C23-838E-4350B9F15DC0}" srcOrd="0" destOrd="0" presId="urn:microsoft.com/office/officeart/2005/8/layout/hProcess9"/>
    <dgm:cxn modelId="{AC257E0C-1316-42EB-BB8D-09AFDA504A25}" type="presParOf" srcId="{2F29775F-5F97-4199-9A3D-AF60F5755584}" destId="{43B91220-3C11-4957-A79E-9E72E243A284}" srcOrd="1" destOrd="0" presId="urn:microsoft.com/office/officeart/2005/8/layout/hProcess9"/>
    <dgm:cxn modelId="{245E5A7A-8F57-450B-86E6-A3957D624417}" type="presParOf" srcId="{43B91220-3C11-4957-A79E-9E72E243A284}" destId="{30D3EAD3-B086-4C81-95FB-2D6E91530FDA}" srcOrd="0" destOrd="0" presId="urn:microsoft.com/office/officeart/2005/8/layout/hProcess9"/>
    <dgm:cxn modelId="{9272086B-F5FC-4BE7-A905-B31C108CFAEC}" type="presParOf" srcId="{43B91220-3C11-4957-A79E-9E72E243A284}" destId="{8FEF0D11-8416-4453-A813-33BCE29BA557}" srcOrd="1" destOrd="0" presId="urn:microsoft.com/office/officeart/2005/8/layout/hProcess9"/>
    <dgm:cxn modelId="{4CB4E30B-E042-4EF0-A5E0-76118F022DDB}" type="presParOf" srcId="{43B91220-3C11-4957-A79E-9E72E243A284}" destId="{764A9D66-8044-4C36-B1F3-6806B57EB969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258B7A-43DF-470F-948A-D1B8C0E63867}">
      <dsp:nvSpPr>
        <dsp:cNvPr id="0" name=""/>
        <dsp:cNvSpPr/>
      </dsp:nvSpPr>
      <dsp:spPr>
        <a:xfrm>
          <a:off x="320410" y="0"/>
          <a:ext cx="3631315" cy="224802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5C10B1-7015-484D-9BC7-1036576F85BE}">
      <dsp:nvSpPr>
        <dsp:cNvPr id="0" name=""/>
        <dsp:cNvSpPr/>
      </dsp:nvSpPr>
      <dsp:spPr>
        <a:xfrm>
          <a:off x="437278" y="674407"/>
          <a:ext cx="1646691" cy="8992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 smtClean="0"/>
            <a:t>Caso General</a:t>
          </a:r>
          <a:endParaRPr lang="es-EC" sz="2400" kern="1200" dirty="0"/>
        </a:p>
      </dsp:txBody>
      <dsp:txXfrm>
        <a:off x="481174" y="718303"/>
        <a:ext cx="1558899" cy="811417"/>
      </dsp:txXfrm>
    </dsp:sp>
    <dsp:sp modelId="{8E753471-FD76-4BBB-AF1B-B1518A4EFB42}">
      <dsp:nvSpPr>
        <dsp:cNvPr id="0" name=""/>
        <dsp:cNvSpPr/>
      </dsp:nvSpPr>
      <dsp:spPr>
        <a:xfrm>
          <a:off x="2188165" y="674407"/>
          <a:ext cx="1646691" cy="8992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 smtClean="0"/>
            <a:t>Caso Particular</a:t>
          </a:r>
          <a:endParaRPr lang="es-EC" sz="2400" kern="1200" dirty="0"/>
        </a:p>
      </dsp:txBody>
      <dsp:txXfrm>
        <a:off x="2232061" y="718303"/>
        <a:ext cx="1558899" cy="8114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D5C95B-3747-4C23-838E-4350B9F15DC0}">
      <dsp:nvSpPr>
        <dsp:cNvPr id="0" name=""/>
        <dsp:cNvSpPr/>
      </dsp:nvSpPr>
      <dsp:spPr>
        <a:xfrm>
          <a:off x="313234" y="0"/>
          <a:ext cx="3549994" cy="216024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D3EAD3-B086-4C81-95FB-2D6E91530FDA}">
      <dsp:nvSpPr>
        <dsp:cNvPr id="0" name=""/>
        <dsp:cNvSpPr/>
      </dsp:nvSpPr>
      <dsp:spPr>
        <a:xfrm>
          <a:off x="418920" y="648072"/>
          <a:ext cx="1618379" cy="8640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300" kern="1200" dirty="0" smtClean="0"/>
            <a:t>Caso Particular</a:t>
          </a:r>
          <a:endParaRPr lang="es-EC" sz="2300" kern="1200" dirty="0"/>
        </a:p>
      </dsp:txBody>
      <dsp:txXfrm>
        <a:off x="461102" y="690254"/>
        <a:ext cx="1534015" cy="779732"/>
      </dsp:txXfrm>
    </dsp:sp>
    <dsp:sp modelId="{764A9D66-8044-4C36-B1F3-6806B57EB969}">
      <dsp:nvSpPr>
        <dsp:cNvPr id="0" name=""/>
        <dsp:cNvSpPr/>
      </dsp:nvSpPr>
      <dsp:spPr>
        <a:xfrm>
          <a:off x="2139163" y="648072"/>
          <a:ext cx="1618379" cy="8640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300" kern="1200" dirty="0" smtClean="0"/>
            <a:t>Caso General</a:t>
          </a:r>
          <a:endParaRPr lang="es-EC" sz="2300" kern="1200" dirty="0"/>
        </a:p>
      </dsp:txBody>
      <dsp:txXfrm>
        <a:off x="2181345" y="690254"/>
        <a:ext cx="1534015" cy="7797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DABBA7-1EAB-4D6D-A29F-871B18AEC517}" type="datetimeFigureOut">
              <a:rPr lang="es-EC" smtClean="0"/>
              <a:t>26/10/2012</a:t>
            </a:fld>
            <a:endParaRPr lang="es-EC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380E6-6F0B-4D77-9DBA-8DBE719790B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336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380E6-6F0B-4D77-9DBA-8DBE719790BC}" type="slidenum">
              <a:rPr lang="es-EC" smtClean="0"/>
              <a:t>16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7483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Rectángulo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Rectángulo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Rectángulo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Rectángulo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Rectángulo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Rectángulo redondeado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Rectángulo redondeado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pPr>
              <a:defRPr/>
            </a:pPr>
            <a:fld id="{44F97EC9-500F-42C5-9E80-650D6AC4C300}" type="datetimeFigureOut">
              <a:rPr lang="es-UY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26/10/2012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pPr>
              <a:defRPr/>
            </a:pPr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63CBC49-9054-489F-99BF-465FE8490D9F}" type="slidenum">
              <a:rPr lang="es-UY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F97EC9-500F-42C5-9E80-650D6AC4C300}" type="datetimeFigureOut">
              <a:rPr lang="es-UY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26/10/2012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3CBC49-9054-489F-99BF-465FE8490D9F}" type="slidenum">
              <a:rPr lang="es-UY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F97EC9-500F-42C5-9E80-650D6AC4C300}" type="datetimeFigureOut">
              <a:rPr lang="es-UY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26/10/2012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3CBC49-9054-489F-99BF-465FE8490D9F}" type="slidenum">
              <a:rPr lang="es-UY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F97EC9-500F-42C5-9E80-650D6AC4C300}" type="datetimeFigureOut">
              <a:rPr lang="es-UY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26/10/2012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3CBC49-9054-489F-99BF-465FE8490D9F}" type="slidenum">
              <a:rPr lang="es-UY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F97EC9-500F-42C5-9E80-650D6AC4C300}" type="datetimeFigureOut">
              <a:rPr lang="es-UY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26/10/2012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3CBC49-9054-489F-99BF-465FE8490D9F}" type="slidenum">
              <a:rPr lang="es-UY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F97EC9-500F-42C5-9E80-650D6AC4C300}" type="datetimeFigureOut">
              <a:rPr lang="es-UY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26/10/2012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3CBC49-9054-489F-99BF-465FE8490D9F}" type="slidenum">
              <a:rPr lang="es-UY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44F97EC9-500F-42C5-9E80-650D6AC4C300}" type="datetimeFigureOut">
              <a:rPr lang="es-UY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26/10/2012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E63CBC49-9054-489F-99BF-465FE8490D9F}" type="slidenum">
              <a:rPr lang="es-UY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pPr>
              <a:defRPr/>
            </a:pPr>
            <a:fld id="{44F97EC9-500F-42C5-9E80-650D6AC4C300}" type="datetimeFigureOut">
              <a:rPr lang="es-UY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26/10/2012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pPr>
              <a:defRPr/>
            </a:pPr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pPr>
              <a:defRPr/>
            </a:pPr>
            <a:fld id="{E63CBC49-9054-489F-99BF-465FE8490D9F}" type="slidenum">
              <a:rPr lang="es-UY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F97EC9-500F-42C5-9E80-650D6AC4C300}" type="datetimeFigureOut">
              <a:rPr lang="es-UY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26/10/2012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3CBC49-9054-489F-99BF-465FE8490D9F}" type="slidenum">
              <a:rPr lang="es-UY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F97EC9-500F-42C5-9E80-650D6AC4C300}" type="datetimeFigureOut">
              <a:rPr lang="es-UY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26/10/2012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3CBC49-9054-489F-99BF-465FE8490D9F}" type="slidenum">
              <a:rPr lang="es-UY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F97EC9-500F-42C5-9E80-650D6AC4C300}" type="datetimeFigureOut">
              <a:rPr lang="es-UY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26/10/2012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3CBC49-9054-489F-99BF-465FE8490D9F}" type="slidenum">
              <a:rPr lang="es-UY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tángulo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Rectángulo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Rectángulo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Rectángulo redondeado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Rectángulo redondeado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Rectángulo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Rectángulo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Rectángulo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Rectángulo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Rectángulo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44F97EC9-500F-42C5-9E80-650D6AC4C300}" type="datetimeFigureOut">
              <a:rPr lang="es-UY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26/10/2012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63CBC49-9054-489F-99BF-465FE8490D9F}" type="slidenum">
              <a:rPr lang="es-UY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/>
          </p:cNvSpPr>
          <p:nvPr>
            <p:ph type="ctrTitle"/>
          </p:nvPr>
        </p:nvSpPr>
        <p:spPr>
          <a:xfrm>
            <a:off x="1331640" y="188640"/>
            <a:ext cx="6624687" cy="1224136"/>
          </a:xfrm>
        </p:spPr>
        <p:txBody>
          <a:bodyPr/>
          <a:lstStyle/>
          <a:p>
            <a:r>
              <a:rPr lang="es-EC" b="1" dirty="0" smtClean="0">
                <a:solidFill>
                  <a:schemeClr val="accent6">
                    <a:lumMod val="75000"/>
                  </a:schemeClr>
                </a:solidFill>
              </a:rPr>
              <a:t>Inducción Matemática</a:t>
            </a:r>
            <a:endParaRPr lang="es-ES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9552" y="1268760"/>
            <a:ext cx="8352928" cy="2304256"/>
          </a:xfrm>
        </p:spPr>
        <p:txBody>
          <a:bodyPr>
            <a:normAutofit/>
          </a:bodyPr>
          <a:lstStyle/>
          <a:p>
            <a:pPr algn="l"/>
            <a:r>
              <a:rPr lang="es-EC" sz="3700" b="1" dirty="0" smtClean="0">
                <a:solidFill>
                  <a:srgbClr val="FF0000"/>
                </a:solidFill>
              </a:rPr>
              <a:t>Objetivos</a:t>
            </a:r>
            <a:r>
              <a:rPr lang="es-EC" b="1" dirty="0" smtClean="0">
                <a:solidFill>
                  <a:srgbClr val="FF0000"/>
                </a:solidFill>
              </a:rPr>
              <a:t> 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s-EC" b="1" dirty="0" smtClean="0">
                <a:solidFill>
                  <a:srgbClr val="FFC000"/>
                </a:solidFill>
              </a:rPr>
              <a:t>Explicar con sus propias palabras los axiomas de </a:t>
            </a:r>
            <a:r>
              <a:rPr lang="es-EC" b="1" dirty="0" err="1" smtClean="0">
                <a:solidFill>
                  <a:srgbClr val="FFC000"/>
                </a:solidFill>
              </a:rPr>
              <a:t>Peano</a:t>
            </a:r>
            <a:r>
              <a:rPr lang="es-EC" b="1" dirty="0" smtClean="0">
                <a:solidFill>
                  <a:srgbClr val="FFC000"/>
                </a:solidFill>
              </a:rPr>
              <a:t>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s-EC" b="1" dirty="0" smtClean="0">
                <a:solidFill>
                  <a:srgbClr val="FFC000"/>
                </a:solidFill>
              </a:rPr>
              <a:t>Dada una propiedad de los números naturales, demostrarla aplicando el Teorema de Inducción.</a:t>
            </a:r>
          </a:p>
        </p:txBody>
      </p:sp>
      <p:sp>
        <p:nvSpPr>
          <p:cNvPr id="2" name="1 Rectángulo"/>
          <p:cNvSpPr/>
          <p:nvPr/>
        </p:nvSpPr>
        <p:spPr>
          <a:xfrm>
            <a:off x="2699792" y="3356992"/>
            <a:ext cx="576064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C" sz="36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Subtemas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s-EC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</a:rPr>
              <a:t>Proceso de deducción.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s-EC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</a:rPr>
              <a:t>Proceso de inducción.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C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</a:rPr>
              <a:t>3. Axiomas de </a:t>
            </a:r>
            <a:r>
              <a:rPr kumimoji="0" lang="es-EC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</a:rPr>
              <a:t>Peano</a:t>
            </a:r>
            <a:r>
              <a:rPr kumimoji="0" lang="es-EC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</a:rPr>
              <a:t>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C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</a:rPr>
              <a:t>4. Teorema de Inducción.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C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</a:rPr>
              <a:t>5. Demostraciones utilizando el teorema de Inducción.</a:t>
            </a:r>
            <a:endParaRPr kumimoji="0" lang="es-EC" sz="2800" b="1" i="0" u="none" strike="noStrike" kern="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49306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1 Título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s-EC" dirty="0" smtClean="0">
                    <a:solidFill>
                      <a:schemeClr val="tx1"/>
                    </a:solidFill>
                  </a:rPr>
                  <a:t>3. </a:t>
                </a:r>
                <a14:m>
                  <m:oMath xmlns:m="http://schemas.openxmlformats.org/officeDocument/2006/math">
                    <m:r>
                      <a:rPr lang="es-EC" i="1">
                        <a:solidFill>
                          <a:schemeClr val="tx1"/>
                        </a:solidFill>
                        <a:latin typeface="Cambria Math"/>
                      </a:rPr>
                      <m:t>𝑝</m:t>
                    </m:r>
                    <m:d>
                      <m:dPr>
                        <m:ctrlPr>
                          <a:rPr lang="es-EC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s-EC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s-EC" i="1">
                        <a:solidFill>
                          <a:schemeClr val="tx1"/>
                        </a:solidFill>
                        <a:latin typeface="Cambria Math"/>
                      </a:rPr>
                      <m:t>:1</m:t>
                    </m:r>
                    <m:r>
                      <a:rPr lang="es-EC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∙2+</m:t>
                    </m:r>
                    <m:r>
                      <a:rPr lang="es-EC" i="1" dirty="0">
                        <a:solidFill>
                          <a:schemeClr val="tx1"/>
                        </a:solidFill>
                        <a:latin typeface="Cambria Math"/>
                      </a:rPr>
                      <m:t>2</m:t>
                    </m:r>
                    <m:r>
                      <a:rPr lang="es-EC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∙3+</m:t>
                    </m:r>
                    <m:r>
                      <a:rPr lang="es-EC" i="1" dirty="0">
                        <a:solidFill>
                          <a:schemeClr val="tx1"/>
                        </a:solidFill>
                        <a:latin typeface="Cambria Math"/>
                      </a:rPr>
                      <m:t>3</m:t>
                    </m:r>
                    <m:r>
                      <a:rPr lang="es-EC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∙4+…+</m:t>
                    </m:r>
                    <m:d>
                      <m:dPr>
                        <m:ctrlPr>
                          <a:rPr lang="es-EC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s-EC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𝑛</m:t>
                        </m:r>
                      </m:e>
                    </m:d>
                    <m:d>
                      <m:dPr>
                        <m:ctrlPr>
                          <a:rPr lang="es-EC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s-EC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𝑛</m:t>
                        </m:r>
                        <m:r>
                          <a:rPr lang="es-EC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+1</m:t>
                        </m:r>
                      </m:e>
                    </m:d>
                    <m:r>
                      <a:rPr lang="es-EC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s-EC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s-EC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𝑛</m:t>
                        </m:r>
                        <m:d>
                          <m:dPr>
                            <m:ctrlPr>
                              <a:rPr lang="es-EC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s-EC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𝑛</m:t>
                            </m:r>
                            <m:r>
                              <a:rPr lang="es-EC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+1</m:t>
                            </m:r>
                          </m:e>
                        </m:d>
                        <m:d>
                          <m:dPr>
                            <m:ctrlPr>
                              <a:rPr lang="es-EC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s-EC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𝑛</m:t>
                            </m:r>
                            <m:r>
                              <a:rPr lang="es-EC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+2</m:t>
                            </m:r>
                          </m:e>
                        </m:d>
                      </m:num>
                      <m:den>
                        <m:r>
                          <a:rPr lang="es-EC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s-EC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1 Títul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2222" t="-26857" b="-14286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02248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1 Título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s-EC" dirty="0"/>
                  <a:t>4. </a:t>
                </a:r>
                <a14:m>
                  <m:oMath xmlns:m="http://schemas.openxmlformats.org/officeDocument/2006/math">
                    <m:r>
                      <a:rPr lang="es-EC" i="1">
                        <a:latin typeface="Cambria Math"/>
                      </a:rPr>
                      <m:t>𝑝</m:t>
                    </m:r>
                    <m:d>
                      <m:dPr>
                        <m:ctrlPr>
                          <a:rPr lang="es-EC" i="1">
                            <a:latin typeface="Cambria Math"/>
                          </a:rPr>
                        </m:ctrlPr>
                      </m:dPr>
                      <m:e>
                        <m:r>
                          <a:rPr lang="es-EC" i="1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s-EC" i="1">
                        <a:latin typeface="Cambria Math"/>
                      </a:rPr>
                      <m:t>:</m:t>
                    </m:r>
                    <m:sSup>
                      <m:sSupPr>
                        <m:ctrlPr>
                          <a:rPr lang="es-EC" i="1">
                            <a:latin typeface="Cambria Math"/>
                          </a:rPr>
                        </m:ctrlPr>
                      </m:sSupPr>
                      <m:e>
                        <m:r>
                          <a:rPr lang="es-EC" i="1">
                            <a:latin typeface="Cambria Math"/>
                          </a:rPr>
                          <m:t>1</m:t>
                        </m:r>
                      </m:e>
                      <m:sup>
                        <m:r>
                          <a:rPr lang="es-EC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s-EC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s-EC" i="1">
                            <a:latin typeface="Cambria Math"/>
                          </a:rPr>
                        </m:ctrlPr>
                      </m:sSupPr>
                      <m:e>
                        <m:r>
                          <a:rPr lang="es-EC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s-EC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s-EC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s-EC" i="1">
                            <a:latin typeface="Cambria Math"/>
                          </a:rPr>
                        </m:ctrlPr>
                      </m:sSupPr>
                      <m:e>
                        <m:r>
                          <a:rPr lang="es-EC" i="1">
                            <a:latin typeface="Cambria Math"/>
                          </a:rPr>
                          <m:t>3</m:t>
                        </m:r>
                      </m:e>
                      <m:sup>
                        <m:r>
                          <a:rPr lang="es-EC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s-EC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s-EC" i="1">
                            <a:latin typeface="Cambria Math"/>
                          </a:rPr>
                        </m:ctrlPr>
                      </m:sSupPr>
                      <m:e>
                        <m:r>
                          <a:rPr lang="es-EC" i="1">
                            <a:latin typeface="Cambria Math"/>
                          </a:rPr>
                          <m:t>4</m:t>
                        </m:r>
                      </m:e>
                      <m:sup>
                        <m:r>
                          <a:rPr lang="es-EC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s-EC" i="1">
                        <a:latin typeface="Cambria Math"/>
                      </a:rPr>
                      <m:t>+…</m:t>
                    </m:r>
                    <m:sSup>
                      <m:sSupPr>
                        <m:ctrlPr>
                          <a:rPr lang="es-EC" i="1">
                            <a:latin typeface="Cambria Math"/>
                          </a:rPr>
                        </m:ctrlPr>
                      </m:sSupPr>
                      <m:e>
                        <m:r>
                          <a:rPr lang="es-EC" i="1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s-EC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s-EC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s-EC" i="1">
                            <a:latin typeface="Cambria Math"/>
                          </a:rPr>
                        </m:ctrlPr>
                      </m:fPr>
                      <m:num>
                        <m:r>
                          <a:rPr lang="es-EC" i="1">
                            <a:latin typeface="Cambria Math"/>
                          </a:rPr>
                          <m:t>𝑛</m:t>
                        </m:r>
                        <m:d>
                          <m:dPr>
                            <m:ctrlPr>
                              <a:rPr lang="es-EC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s-EC" i="1">
                                <a:latin typeface="Cambria Math"/>
                              </a:rPr>
                              <m:t>𝑛</m:t>
                            </m:r>
                            <m:r>
                              <a:rPr lang="es-EC" i="1">
                                <a:latin typeface="Cambria Math"/>
                              </a:rPr>
                              <m:t>+1</m:t>
                            </m:r>
                          </m:e>
                        </m:d>
                        <m:d>
                          <m:dPr>
                            <m:ctrlPr>
                              <a:rPr lang="es-EC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s-EC" i="1">
                                <a:latin typeface="Cambria Math"/>
                              </a:rPr>
                              <m:t>2</m:t>
                            </m:r>
                            <m:r>
                              <a:rPr lang="es-EC" i="1">
                                <a:latin typeface="Cambria Math"/>
                              </a:rPr>
                              <m:t>𝑛</m:t>
                            </m:r>
                            <m:r>
                              <a:rPr lang="es-EC" i="1">
                                <a:latin typeface="Cambria Math"/>
                              </a:rPr>
                              <m:t>+1</m:t>
                            </m:r>
                          </m:e>
                        </m:d>
                      </m:num>
                      <m:den>
                        <m:r>
                          <a:rPr lang="es-EC" i="1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endParaRPr lang="es-EC" dirty="0"/>
              </a:p>
            </p:txBody>
          </p:sp>
        </mc:Choice>
        <mc:Fallback xmlns="">
          <p:sp>
            <p:nvSpPr>
              <p:cNvPr id="2" name="1 Títul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2222" t="-26857" b="-14286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55907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1 Título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s-EC" dirty="0" smtClean="0">
                    <a:solidFill>
                      <a:schemeClr val="tx1"/>
                    </a:solidFill>
                  </a:rPr>
                  <a:t>5</a:t>
                </a:r>
                <a:r>
                  <a:rPr lang="es-EC" dirty="0">
                    <a:solidFill>
                      <a:schemeClr val="tx1"/>
                    </a:solidFill>
                  </a:rPr>
                  <a:t>. </a:t>
                </a:r>
                <a14:m>
                  <m:oMath xmlns:m="http://schemas.openxmlformats.org/officeDocument/2006/math">
                    <m:r>
                      <a:rPr lang="es-EC" i="1">
                        <a:solidFill>
                          <a:schemeClr val="tx1"/>
                        </a:solidFill>
                        <a:latin typeface="Cambria Math"/>
                      </a:rPr>
                      <m:t>𝑝</m:t>
                    </m:r>
                    <m:d>
                      <m:dPr>
                        <m:ctrlPr>
                          <a:rPr lang="es-EC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s-EC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s-EC" i="1">
                        <a:solidFill>
                          <a:schemeClr val="tx1"/>
                        </a:solidFill>
                        <a:latin typeface="Cambria Math"/>
                      </a:rPr>
                      <m:t>: </m:t>
                    </m:r>
                    <m:sSup>
                      <m:sSupPr>
                        <m:ctrlPr>
                          <a:rPr lang="es-EC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s-EC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s-EC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s-EC" i="1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es-EC" i="1">
                        <a:solidFill>
                          <a:schemeClr val="tx1"/>
                        </a:solidFill>
                        <a:latin typeface="Cambria Math"/>
                      </a:rPr>
                      <m:t>𝑛</m:t>
                    </m:r>
                  </m:oMath>
                </a14:m>
                <a:r>
                  <a:rPr lang="es-EC" dirty="0">
                    <a:solidFill>
                      <a:schemeClr val="tx1"/>
                    </a:solidFill>
                  </a:rPr>
                  <a:t> es divisible para </a:t>
                </a:r>
                <a:r>
                  <a:rPr lang="es-EC" dirty="0" smtClean="0">
                    <a:solidFill>
                      <a:schemeClr val="tx1"/>
                    </a:solidFill>
                  </a:rPr>
                  <a:t>2</a:t>
                </a:r>
                <a:endParaRPr lang="es-EC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1 Títul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2593" b="-6857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67493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1 Título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s-EC" dirty="0" smtClean="0"/>
                  <a:t>6. </a:t>
                </a:r>
                <a14:m>
                  <m:oMath xmlns:m="http://schemas.openxmlformats.org/officeDocument/2006/math">
                    <m:r>
                      <a:rPr lang="es-EC" b="0" i="1" smtClean="0">
                        <a:latin typeface="Cambria Math"/>
                      </a:rPr>
                      <m:t>𝑝</m:t>
                    </m:r>
                    <m:d>
                      <m:dPr>
                        <m:ctrlPr>
                          <a:rPr lang="es-EC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s-EC" b="0" i="1" smtClean="0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s-EC" b="0" i="1" smtClean="0">
                        <a:latin typeface="Cambria Math"/>
                      </a:rPr>
                      <m:t>: </m:t>
                    </m:r>
                    <m:sSup>
                      <m:sSupPr>
                        <m:ctrlPr>
                          <a:rPr lang="es-EC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s-EC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s-EC" b="0" i="1" smtClean="0">
                            <a:latin typeface="Cambria Math"/>
                          </a:rPr>
                          <m:t>2</m:t>
                        </m:r>
                        <m:r>
                          <a:rPr lang="es-EC" b="0" i="1" smtClean="0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s-EC" b="0" i="1" smtClean="0">
                        <a:latin typeface="Cambria Math"/>
                      </a:rPr>
                      <m:t>+5</m:t>
                    </m:r>
                  </m:oMath>
                </a14:m>
                <a:r>
                  <a:rPr lang="es-EC" dirty="0" smtClean="0"/>
                  <a:t> es divisible para 3</a:t>
                </a:r>
                <a:endParaRPr lang="es-EC" dirty="0"/>
              </a:p>
            </p:txBody>
          </p:sp>
        </mc:Choice>
        <mc:Fallback xmlns="">
          <p:sp>
            <p:nvSpPr>
              <p:cNvPr id="2" name="1 Títul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2593" r="-296" b="-6857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22931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1 Título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s-EC" dirty="0" smtClean="0"/>
                  <a:t>7. </a:t>
                </a:r>
                <a14:m>
                  <m:oMath xmlns:m="http://schemas.openxmlformats.org/officeDocument/2006/math">
                    <m:r>
                      <a:rPr lang="es-EC" b="0" i="1" smtClean="0">
                        <a:latin typeface="Cambria Math"/>
                      </a:rPr>
                      <m:t>𝑝</m:t>
                    </m:r>
                    <m:d>
                      <m:dPr>
                        <m:ctrlPr>
                          <a:rPr lang="es-EC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s-EC" b="0" i="1" smtClean="0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s-EC" b="0" i="1" smtClean="0">
                        <a:latin typeface="Cambria Math"/>
                      </a:rPr>
                      <m:t>:2+4+8+…+</m:t>
                    </m:r>
                    <m:sSup>
                      <m:sSupPr>
                        <m:ctrlPr>
                          <a:rPr lang="es-EC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s-EC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s-EC" b="0" i="1" smtClean="0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s-EC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s-EC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s-EC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s-EC" b="0" i="1" smtClean="0">
                            <a:latin typeface="Cambria Math"/>
                          </a:rPr>
                          <m:t>𝑛</m:t>
                        </m:r>
                        <m:r>
                          <a:rPr lang="es-EC" b="0" i="1" smtClean="0">
                            <a:latin typeface="Cambria Math"/>
                          </a:rPr>
                          <m:t>+1</m:t>
                        </m:r>
                      </m:sup>
                    </m:sSup>
                    <m:r>
                      <a:rPr lang="es-EC" b="0" i="1" smtClean="0">
                        <a:latin typeface="Cambria Math"/>
                      </a:rPr>
                      <m:t>−</m:t>
                    </m:r>
                  </m:oMath>
                </a14:m>
                <a:r>
                  <a:rPr lang="es-EC" dirty="0" smtClean="0"/>
                  <a:t> 2</a:t>
                </a:r>
                <a:endParaRPr lang="es-EC" dirty="0"/>
              </a:p>
            </p:txBody>
          </p:sp>
        </mc:Choice>
        <mc:Fallback xmlns="">
          <p:sp>
            <p:nvSpPr>
              <p:cNvPr id="2" name="1 Títul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2222" b="-1714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0137818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5781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tx2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066800"/>
          </a:xfrm>
        </p:spPr>
        <p:txBody>
          <a:bodyPr/>
          <a:lstStyle/>
          <a:p>
            <a:pPr algn="ctr"/>
            <a:r>
              <a:rPr lang="es-EC" dirty="0" smtClean="0">
                <a:solidFill>
                  <a:srgbClr val="FF0000"/>
                </a:solidFill>
              </a:rPr>
              <a:t>Deber N°  ?</a:t>
            </a:r>
            <a:endParaRPr lang="es-EC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>
              <a:xfrm>
                <a:off x="683568" y="1196752"/>
                <a:ext cx="8229600" cy="4901176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s-EC" sz="3000" dirty="0" smtClean="0">
                    <a:solidFill>
                      <a:srgbClr val="0070C0"/>
                    </a:solidFill>
                  </a:rPr>
                  <a:t>Demuestre las siguientes propiedades usando el teorema de inducción matemática</a:t>
                </a:r>
              </a:p>
              <a:p>
                <a:pPr marL="624078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s-EC" i="1">
                        <a:latin typeface="Cambria Math"/>
                      </a:rPr>
                      <m:t>𝑝</m:t>
                    </m:r>
                    <m:d>
                      <m:dPr>
                        <m:ctrlPr>
                          <a:rPr lang="es-EC" i="1">
                            <a:latin typeface="Cambria Math"/>
                          </a:rPr>
                        </m:ctrlPr>
                      </m:dPr>
                      <m:e>
                        <m:r>
                          <a:rPr lang="es-EC" i="1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s-EC" i="1">
                        <a:latin typeface="Cambria Math"/>
                      </a:rPr>
                      <m:t>:</m:t>
                    </m:r>
                    <m:r>
                      <a:rPr lang="es-EC" b="0" i="1" smtClean="0">
                        <a:latin typeface="Cambria Math"/>
                      </a:rPr>
                      <m:t>2</m:t>
                    </m:r>
                    <m:r>
                      <a:rPr lang="es-EC" i="1">
                        <a:latin typeface="Cambria Math"/>
                      </a:rPr>
                      <m:t>+5+</m:t>
                    </m:r>
                    <m:r>
                      <a:rPr lang="es-EC" b="0" i="1" smtClean="0">
                        <a:latin typeface="Cambria Math"/>
                      </a:rPr>
                      <m:t>8</m:t>
                    </m:r>
                    <m:r>
                      <a:rPr lang="es-EC" i="1">
                        <a:latin typeface="Cambria Math"/>
                      </a:rPr>
                      <m:t>…+</m:t>
                    </m:r>
                    <m:d>
                      <m:dPr>
                        <m:ctrlPr>
                          <a:rPr lang="es-EC" i="1">
                            <a:latin typeface="Cambria Math"/>
                          </a:rPr>
                        </m:ctrlPr>
                      </m:dPr>
                      <m:e>
                        <m:r>
                          <a:rPr lang="es-EC" b="0" i="1" smtClean="0">
                            <a:latin typeface="Cambria Math"/>
                          </a:rPr>
                          <m:t>3</m:t>
                        </m:r>
                        <m:r>
                          <a:rPr lang="es-EC" i="1">
                            <a:latin typeface="Cambria Math"/>
                          </a:rPr>
                          <m:t>𝑛</m:t>
                        </m:r>
                        <m:r>
                          <a:rPr lang="es-EC" i="1">
                            <a:latin typeface="Cambria Math"/>
                          </a:rPr>
                          <m:t>−1</m:t>
                        </m:r>
                      </m:e>
                    </m:d>
                    <m:r>
                      <a:rPr lang="es-EC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s-EC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s-EC" b="0" i="1" smtClean="0">
                            <a:latin typeface="Cambria Math"/>
                          </a:rPr>
                          <m:t>𝑛</m:t>
                        </m:r>
                        <m:d>
                          <m:dPr>
                            <m:ctrlPr>
                              <a:rPr lang="es-EC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s-EC" b="0" i="1" smtClean="0">
                                <a:latin typeface="Cambria Math"/>
                              </a:rPr>
                              <m:t>3</m:t>
                            </m:r>
                            <m:r>
                              <a:rPr lang="es-EC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s-EC" b="0" i="1" smtClean="0">
                                <a:latin typeface="Cambria Math"/>
                              </a:rPr>
                              <m:t>+1</m:t>
                            </m:r>
                          </m:e>
                        </m:d>
                      </m:num>
                      <m:den>
                        <m:r>
                          <a:rPr lang="es-EC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s-EC" dirty="0" smtClean="0"/>
              </a:p>
              <a:p>
                <a:pPr marL="624078" indent="-514350">
                  <a:buFont typeface="Georgia"/>
                  <a:buAutoNum type="arabicPeriod"/>
                </a:pPr>
                <a14:m>
                  <m:oMath xmlns:m="http://schemas.openxmlformats.org/officeDocument/2006/math">
                    <m:r>
                      <a:rPr lang="es-EC" i="1">
                        <a:latin typeface="Cambria Math"/>
                      </a:rPr>
                      <m:t>𝑝</m:t>
                    </m:r>
                    <m:d>
                      <m:dPr>
                        <m:ctrlPr>
                          <a:rPr lang="es-EC" i="1">
                            <a:latin typeface="Cambria Math"/>
                          </a:rPr>
                        </m:ctrlPr>
                      </m:dPr>
                      <m:e>
                        <m:r>
                          <a:rPr lang="es-EC" i="1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s-EC" i="1">
                        <a:latin typeface="Cambria Math"/>
                      </a:rPr>
                      <m:t>:2+4+6+8+…+2</m:t>
                    </m:r>
                    <m:r>
                      <a:rPr lang="es-EC" i="1">
                        <a:latin typeface="Cambria Math"/>
                      </a:rPr>
                      <m:t>𝑛</m:t>
                    </m:r>
                    <m:r>
                      <a:rPr lang="es-EC" i="1">
                        <a:latin typeface="Cambria Math"/>
                      </a:rPr>
                      <m:t>=</m:t>
                    </m:r>
                    <m:r>
                      <a:rPr lang="es-EC" i="1">
                        <a:latin typeface="Cambria Math"/>
                      </a:rPr>
                      <m:t>𝑛</m:t>
                    </m:r>
                    <m:r>
                      <a:rPr lang="es-EC" i="1">
                        <a:latin typeface="Cambria Math"/>
                      </a:rPr>
                      <m:t>(</m:t>
                    </m:r>
                    <m:r>
                      <a:rPr lang="es-EC" i="1">
                        <a:latin typeface="Cambria Math"/>
                      </a:rPr>
                      <m:t>𝑛</m:t>
                    </m:r>
                    <m:r>
                      <a:rPr lang="es-EC" i="1">
                        <a:latin typeface="Cambria Math"/>
                      </a:rPr>
                      <m:t>+1)</m:t>
                    </m:r>
                  </m:oMath>
                </a14:m>
                <a:endParaRPr lang="es-EC" dirty="0" smtClean="0"/>
              </a:p>
              <a:p>
                <a:pPr marL="624078" indent="-514350">
                  <a:buFont typeface="Georgia"/>
                  <a:buAutoNum type="arabicPeriod"/>
                </a:pPr>
                <a14:m>
                  <m:oMath xmlns:m="http://schemas.openxmlformats.org/officeDocument/2006/math">
                    <m:r>
                      <a:rPr lang="es-EC" i="1">
                        <a:latin typeface="Cambria Math"/>
                      </a:rPr>
                      <m:t>𝑝</m:t>
                    </m:r>
                    <m:d>
                      <m:dPr>
                        <m:ctrlPr>
                          <a:rPr lang="es-EC" i="1">
                            <a:latin typeface="Cambria Math"/>
                          </a:rPr>
                        </m:ctrlPr>
                      </m:dPr>
                      <m:e>
                        <m:r>
                          <a:rPr lang="es-EC" i="1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s-EC" i="1">
                        <a:latin typeface="Cambria Math"/>
                      </a:rPr>
                      <m:t>:</m:t>
                    </m:r>
                    <m:sSup>
                      <m:sSupPr>
                        <m:ctrlPr>
                          <a:rPr lang="es-EC" i="1">
                            <a:latin typeface="Cambria Math"/>
                          </a:rPr>
                        </m:ctrlPr>
                      </m:sSupPr>
                      <m:e>
                        <m:r>
                          <a:rPr lang="es-EC" i="1">
                            <a:latin typeface="Cambria Math"/>
                          </a:rPr>
                          <m:t>1</m:t>
                        </m:r>
                      </m:e>
                      <m:sup>
                        <m:r>
                          <a:rPr lang="es-EC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s-EC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s-EC" i="1">
                            <a:latin typeface="Cambria Math"/>
                          </a:rPr>
                        </m:ctrlPr>
                      </m:sSupPr>
                      <m:e>
                        <m:r>
                          <a:rPr lang="es-EC" b="0" i="1" smtClean="0">
                            <a:latin typeface="Cambria Math"/>
                          </a:rPr>
                          <m:t>3</m:t>
                        </m:r>
                      </m:e>
                      <m:sup>
                        <m:r>
                          <a:rPr lang="es-EC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s-EC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s-EC" i="1">
                            <a:latin typeface="Cambria Math"/>
                          </a:rPr>
                        </m:ctrlPr>
                      </m:sSupPr>
                      <m:e>
                        <m:r>
                          <a:rPr lang="es-EC" b="0" i="1" smtClean="0">
                            <a:latin typeface="Cambria Math"/>
                          </a:rPr>
                          <m:t>5</m:t>
                        </m:r>
                      </m:e>
                      <m:sup>
                        <m:r>
                          <a:rPr lang="es-EC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s-EC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s-EC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s-EC" b="0" i="1" smtClean="0">
                            <a:latin typeface="Cambria Math"/>
                          </a:rPr>
                          <m:t>7</m:t>
                        </m:r>
                      </m:e>
                      <m:sup>
                        <m:r>
                          <a:rPr lang="es-EC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s-EC" i="1">
                        <a:latin typeface="Cambria Math"/>
                      </a:rPr>
                      <m:t>+…</m:t>
                    </m:r>
                    <m:sSup>
                      <m:sSupPr>
                        <m:ctrlPr>
                          <a:rPr lang="es-EC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s-EC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s-EC" b="0" i="1" smtClean="0">
                                <a:latin typeface="Cambria Math"/>
                              </a:rPr>
                              <m:t>2</m:t>
                            </m:r>
                            <m:r>
                              <a:rPr lang="es-EC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s-EC" b="0" i="1" smtClean="0">
                                <a:latin typeface="Cambria Math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es-EC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s-EC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s-EC" i="1">
                            <a:latin typeface="Cambria Math"/>
                          </a:rPr>
                        </m:ctrlPr>
                      </m:fPr>
                      <m:num>
                        <m:r>
                          <a:rPr lang="es-EC" i="1">
                            <a:latin typeface="Cambria Math"/>
                          </a:rPr>
                          <m:t>𝑛</m:t>
                        </m:r>
                        <m:d>
                          <m:dPr>
                            <m:ctrlPr>
                              <a:rPr lang="es-EC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s-EC" b="0" i="1" smtClean="0">
                                <a:latin typeface="Cambria Math"/>
                              </a:rPr>
                              <m:t>2</m:t>
                            </m:r>
                            <m:r>
                              <a:rPr lang="es-EC" i="1">
                                <a:latin typeface="Cambria Math"/>
                              </a:rPr>
                              <m:t>𝑛</m:t>
                            </m:r>
                            <m:r>
                              <a:rPr lang="es-EC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s-EC" i="1">
                                <a:latin typeface="Cambria Math"/>
                              </a:rPr>
                              <m:t>1</m:t>
                            </m:r>
                          </m:e>
                        </m:d>
                        <m:d>
                          <m:dPr>
                            <m:ctrlPr>
                              <a:rPr lang="es-EC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s-EC" i="1">
                                <a:latin typeface="Cambria Math"/>
                              </a:rPr>
                              <m:t>2</m:t>
                            </m:r>
                            <m:r>
                              <a:rPr lang="es-EC" i="1">
                                <a:latin typeface="Cambria Math"/>
                              </a:rPr>
                              <m:t>𝑛</m:t>
                            </m:r>
                            <m:r>
                              <a:rPr lang="es-EC" i="1">
                                <a:latin typeface="Cambria Math"/>
                              </a:rPr>
                              <m:t>+1</m:t>
                            </m:r>
                          </m:e>
                        </m:d>
                      </m:num>
                      <m:den>
                        <m:r>
                          <a:rPr lang="es-EC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s-EC" dirty="0" smtClean="0"/>
              </a:p>
              <a:p>
                <a:pPr marL="624078" indent="-514350">
                  <a:buFont typeface="Georgia"/>
                  <a:buAutoNum type="arabicPeriod"/>
                </a:pPr>
                <a14:m>
                  <m:oMath xmlns:m="http://schemas.openxmlformats.org/officeDocument/2006/math">
                    <m:r>
                      <a:rPr lang="es-EC" b="0" i="1" smtClean="0">
                        <a:latin typeface="Cambria Math"/>
                      </a:rPr>
                      <m:t>𝑝</m:t>
                    </m:r>
                    <m:d>
                      <m:dPr>
                        <m:ctrlPr>
                          <a:rPr lang="es-EC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s-EC" b="0" i="1" smtClean="0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s-EC" b="0" i="1" smtClean="0">
                        <a:latin typeface="Cambria Math"/>
                      </a:rPr>
                      <m:t>:1+2+4+8+…</m:t>
                    </m:r>
                    <m:sSup>
                      <m:sSupPr>
                        <m:ctrlPr>
                          <a:rPr lang="es-EC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s-EC" b="0" i="1" dirty="0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s-EC" b="0" i="1" dirty="0" smtClean="0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s-EC" b="0" i="1" dirty="0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s-EC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s-EC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s-EC" b="0" i="1" smtClean="0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s-EC" b="0" i="1" smtClean="0">
                        <a:latin typeface="Cambria Math"/>
                      </a:rPr>
                      <m:t>−</m:t>
                    </m:r>
                  </m:oMath>
                </a14:m>
                <a:r>
                  <a:rPr lang="es-EC" dirty="0" smtClean="0"/>
                  <a:t>2</a:t>
                </a:r>
              </a:p>
              <a:p>
                <a:pPr marL="624078" indent="-514350">
                  <a:buFont typeface="Georgia"/>
                  <a:buAutoNum type="arabicPeriod"/>
                </a:pPr>
                <a14:m>
                  <m:oMath xmlns:m="http://schemas.openxmlformats.org/officeDocument/2006/math">
                    <m:r>
                      <a:rPr lang="es-EC" b="0" i="1" smtClean="0">
                        <a:latin typeface="Cambria Math"/>
                      </a:rPr>
                      <m:t>𝑝</m:t>
                    </m:r>
                    <m:d>
                      <m:dPr>
                        <m:ctrlPr>
                          <a:rPr lang="es-EC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s-EC" b="0" i="1" smtClean="0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s-EC" b="0" i="1" smtClean="0">
                        <a:latin typeface="Cambria Math"/>
                      </a:rPr>
                      <m:t>: </m:t>
                    </m:r>
                    <m:sSup>
                      <m:sSupPr>
                        <m:ctrlPr>
                          <a:rPr lang="es-EC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s-EC" b="0" i="1" smtClean="0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s-EC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s-EC" b="0" i="1" smtClean="0">
                        <a:latin typeface="Cambria Math"/>
                      </a:rPr>
                      <m:t>−</m:t>
                    </m:r>
                    <m:r>
                      <a:rPr lang="es-EC" b="0" i="1" smtClean="0">
                        <a:latin typeface="Cambria Math"/>
                      </a:rPr>
                      <m:t>𝑛</m:t>
                    </m:r>
                    <m:r>
                      <a:rPr lang="es-EC" b="0" i="1" smtClean="0">
                        <a:latin typeface="Cambria Math"/>
                      </a:rPr>
                      <m:t>+6</m:t>
                    </m:r>
                    <m:r>
                      <a:rPr lang="es-EC" b="0" i="1" smtClean="0">
                        <a:latin typeface="Cambria Math"/>
                      </a:rPr>
                      <m:t> </m:t>
                    </m:r>
                    <m:r>
                      <a:rPr lang="es-EC" b="0" i="1" smtClean="0">
                        <a:latin typeface="Cambria Math"/>
                      </a:rPr>
                      <m:t>𝑒𝑠</m:t>
                    </m:r>
                    <m:r>
                      <a:rPr lang="es-EC" b="0" i="1" smtClean="0">
                        <a:latin typeface="Cambria Math"/>
                      </a:rPr>
                      <m:t> </m:t>
                    </m:r>
                    <m:r>
                      <a:rPr lang="es-EC" b="0" i="1" smtClean="0">
                        <a:latin typeface="Cambria Math"/>
                      </a:rPr>
                      <m:t>𝑑𝑖𝑣𝑖𝑠𝑖𝑏𝑙𝑒</m:t>
                    </m:r>
                    <m:r>
                      <a:rPr lang="es-EC" b="0" i="1" smtClean="0">
                        <a:latin typeface="Cambria Math"/>
                      </a:rPr>
                      <m:t> </m:t>
                    </m:r>
                    <m:r>
                      <a:rPr lang="es-EC" b="0" i="1" smtClean="0">
                        <a:latin typeface="Cambria Math"/>
                      </a:rPr>
                      <m:t>𝑒𝑛𝑡𝑟𝑒</m:t>
                    </m:r>
                    <m:r>
                      <a:rPr lang="es-EC" b="0" i="1" smtClean="0">
                        <a:latin typeface="Cambria Math"/>
                      </a:rPr>
                      <m:t> 6</m:t>
                    </m:r>
                  </m:oMath>
                </a14:m>
                <a:endParaRPr lang="es-EC" dirty="0" smtClean="0"/>
              </a:p>
              <a:p>
                <a:pPr marL="624078" indent="-514350">
                  <a:buFont typeface="Georgia"/>
                  <a:buAutoNum type="arabicPeriod"/>
                </a:pPr>
                <a14:m>
                  <m:oMath xmlns:m="http://schemas.openxmlformats.org/officeDocument/2006/math">
                    <m:r>
                      <a:rPr lang="es-EC" b="0" i="1" smtClean="0">
                        <a:latin typeface="Cambria Math"/>
                      </a:rPr>
                      <m:t>𝑝</m:t>
                    </m:r>
                    <m:d>
                      <m:dPr>
                        <m:ctrlPr>
                          <a:rPr lang="es-EC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s-EC" b="0" i="1" smtClean="0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s-EC" b="0" i="1" smtClean="0">
                        <a:latin typeface="Cambria Math"/>
                      </a:rPr>
                      <m:t>: </m:t>
                    </m:r>
                    <m:sSup>
                      <m:sSupPr>
                        <m:ctrlPr>
                          <a:rPr lang="es-EC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s-EC" b="0" i="1" smtClean="0">
                            <a:latin typeface="Cambria Math"/>
                          </a:rPr>
                          <m:t>1</m:t>
                        </m:r>
                      </m:e>
                      <m:sup>
                        <m:r>
                          <a:rPr lang="es-EC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s-EC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s-EC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s-EC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s-EC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s-EC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s-EC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s-EC" b="0" i="1" smtClean="0">
                            <a:latin typeface="Cambria Math"/>
                          </a:rPr>
                          <m:t>3</m:t>
                        </m:r>
                      </m:e>
                      <m:sup>
                        <m:r>
                          <a:rPr lang="es-EC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s-EC" b="0" i="1" smtClean="0">
                        <a:latin typeface="Cambria Math"/>
                      </a:rPr>
                      <m:t>+…+</m:t>
                    </m:r>
                    <m:sSup>
                      <m:sSupPr>
                        <m:ctrlPr>
                          <a:rPr lang="es-EC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s-EC" b="0" i="1" smtClean="0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s-EC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s-EC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s-EC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s-EC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s-EC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s-EC" i="1">
                                    <a:latin typeface="Cambria Math"/>
                                  </a:rPr>
                                  <m:t>𝑛</m:t>
                                </m:r>
                                <m:d>
                                  <m:dPr>
                                    <m:ctrlPr>
                                      <a:rPr lang="es-EC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s-EC" i="1">
                                        <a:latin typeface="Cambria Math"/>
                                      </a:rPr>
                                      <m:t>𝑛</m:t>
                                    </m:r>
                                    <m:r>
                                      <a:rPr lang="es-EC" i="1">
                                        <a:latin typeface="Cambria Math"/>
                                      </a:rPr>
                                      <m:t>+1</m:t>
                                    </m:r>
                                  </m:e>
                                </m:d>
                              </m:num>
                              <m:den>
                                <m:r>
                                  <a:rPr lang="es-EC" i="1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s-EC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s-EC" dirty="0" smtClean="0"/>
              </a:p>
            </p:txBody>
          </p:sp>
        </mc:Choice>
        <mc:Fallback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3568" y="1196752"/>
                <a:ext cx="8229600" cy="4901176"/>
              </a:xfrm>
              <a:blipFill rotWithShape="1">
                <a:blip r:embed="rId3"/>
                <a:stretch>
                  <a:fillRect l="-222" t="-2488" r="-2741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36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tx2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08720"/>
                <a:ext cx="8229600" cy="5665816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s-EC" i="1" smtClean="0">
                        <a:latin typeface="Cambria Math"/>
                      </a:rPr>
                      <m:t>7. </m:t>
                    </m:r>
                    <m:r>
                      <a:rPr lang="es-EC" i="1" smtClean="0">
                        <a:latin typeface="Cambria Math"/>
                      </a:rPr>
                      <m:t>𝑝</m:t>
                    </m:r>
                    <m:d>
                      <m:dPr>
                        <m:ctrlPr>
                          <a:rPr lang="es-EC" i="1">
                            <a:latin typeface="Cambria Math"/>
                          </a:rPr>
                        </m:ctrlPr>
                      </m:dPr>
                      <m:e>
                        <m:r>
                          <a:rPr lang="es-EC" i="1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s-EC" i="1">
                        <a:latin typeface="Cambria Math"/>
                      </a:rPr>
                      <m:t>:1+3+9+27+…+</m:t>
                    </m:r>
                    <m:sSup>
                      <m:sSupPr>
                        <m:ctrlPr>
                          <a:rPr lang="es-EC" i="1">
                            <a:latin typeface="Cambria Math"/>
                          </a:rPr>
                        </m:ctrlPr>
                      </m:sSupPr>
                      <m:e>
                        <m:r>
                          <a:rPr lang="es-EC" i="1">
                            <a:latin typeface="Cambria Math"/>
                          </a:rPr>
                          <m:t>3</m:t>
                        </m:r>
                      </m:e>
                      <m:sup>
                        <m:r>
                          <a:rPr lang="es-EC" i="1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s-EC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s-EC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s-EC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s-EC" i="1">
                                <a:latin typeface="Cambria Math"/>
                              </a:rPr>
                              <m:t>3</m:t>
                            </m:r>
                          </m:e>
                          <m:sup>
                            <m:r>
                              <a:rPr lang="es-EC" i="1">
                                <a:latin typeface="Cambria Math"/>
                              </a:rPr>
                              <m:t>𝑛</m:t>
                            </m:r>
                            <m:r>
                              <a:rPr lang="es-EC" i="1">
                                <a:latin typeface="Cambria Math"/>
                              </a:rPr>
                              <m:t>+1</m:t>
                            </m:r>
                          </m:sup>
                        </m:sSup>
                        <m:r>
                          <a:rPr lang="es-EC" i="1">
                            <a:latin typeface="Cambria Math"/>
                          </a:rPr>
                          <m:t>−1</m:t>
                        </m:r>
                        <m:r>
                          <m:rPr>
                            <m:nor/>
                          </m:rPr>
                          <a:rPr lang="es-EC" dirty="0"/>
                          <m:t> </m:t>
                        </m:r>
                      </m:num>
                      <m:den>
                        <m:r>
                          <a:rPr lang="es-EC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s-EC" dirty="0"/>
              </a:p>
              <a:p>
                <a:r>
                  <a:rPr lang="es-EC" dirty="0" smtClean="0"/>
                  <a:t>8. </a:t>
                </a:r>
                <a14:m>
                  <m:oMath xmlns:m="http://schemas.openxmlformats.org/officeDocument/2006/math">
                    <m:r>
                      <a:rPr lang="es-EC" b="0" i="1" smtClean="0">
                        <a:latin typeface="Cambria Math"/>
                      </a:rPr>
                      <m:t>𝑝</m:t>
                    </m:r>
                    <m:d>
                      <m:dPr>
                        <m:ctrlPr>
                          <a:rPr lang="es-EC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s-EC" b="0" i="1" smtClean="0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s-EC" b="0" i="1" smtClean="0">
                        <a:latin typeface="Cambria Math"/>
                      </a:rPr>
                      <m:t>:1+</m:t>
                    </m:r>
                    <m:f>
                      <m:fPr>
                        <m:ctrlPr>
                          <a:rPr lang="es-EC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s-EC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s-EC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s-EC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s-EC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s-EC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s-EC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s-EC" b="0" i="1" smtClean="0">
                        <a:latin typeface="Cambria Math"/>
                      </a:rPr>
                      <m:t>+…+</m:t>
                    </m:r>
                    <m:f>
                      <m:fPr>
                        <m:ctrlPr>
                          <a:rPr lang="es-EC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s-EC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s-EC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s-EC" b="0" i="1" smtClean="0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s-EC" b="0" i="1" smtClean="0">
                                <a:latin typeface="Cambria Math"/>
                              </a:rPr>
                              <m:t>𝑛</m:t>
                            </m:r>
                          </m:sup>
                        </m:sSup>
                      </m:den>
                    </m:f>
                    <m:r>
                      <a:rPr lang="es-EC" b="0" i="1" smtClean="0">
                        <a:latin typeface="Cambria Math"/>
                      </a:rPr>
                      <m:t>=2−</m:t>
                    </m:r>
                    <m:f>
                      <m:fPr>
                        <m:ctrlPr>
                          <a:rPr lang="es-EC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s-EC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s-EC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s-EC" b="0" i="1" smtClean="0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s-EC" b="0" i="1" smtClean="0">
                                <a:latin typeface="Cambria Math"/>
                              </a:rPr>
                              <m:t>𝑛</m:t>
                            </m:r>
                          </m:sup>
                        </m:sSup>
                      </m:den>
                    </m:f>
                  </m:oMath>
                </a14:m>
                <a:endParaRPr lang="es-EC" dirty="0" smtClean="0"/>
              </a:p>
              <a:p>
                <a:r>
                  <a:rPr lang="es-EC" dirty="0" smtClean="0"/>
                  <a:t>9. </a:t>
                </a:r>
                <a14:m>
                  <m:oMath xmlns:m="http://schemas.openxmlformats.org/officeDocument/2006/math">
                    <m:r>
                      <a:rPr lang="es-EC" i="1">
                        <a:latin typeface="Cambria Math"/>
                      </a:rPr>
                      <m:t>𝑝</m:t>
                    </m:r>
                    <m:d>
                      <m:dPr>
                        <m:ctrlPr>
                          <a:rPr lang="es-EC" i="1">
                            <a:latin typeface="Cambria Math"/>
                          </a:rPr>
                        </m:ctrlPr>
                      </m:dPr>
                      <m:e>
                        <m:r>
                          <a:rPr lang="es-EC" i="1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s-EC" i="1">
                        <a:latin typeface="Cambria Math"/>
                      </a:rPr>
                      <m:t>: </m:t>
                    </m:r>
                    <m:sSup>
                      <m:sSupPr>
                        <m:ctrlPr>
                          <a:rPr lang="es-EC" i="1">
                            <a:latin typeface="Cambria Math"/>
                          </a:rPr>
                        </m:ctrlPr>
                      </m:sSupPr>
                      <m:e>
                        <m:r>
                          <a:rPr lang="es-EC" i="1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s-EC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s-EC" b="0" i="1" smtClean="0">
                        <a:latin typeface="Cambria Math"/>
                      </a:rPr>
                      <m:t>+2</m:t>
                    </m:r>
                    <m:r>
                      <a:rPr lang="es-EC" i="1">
                        <a:latin typeface="Cambria Math"/>
                      </a:rPr>
                      <m:t>𝑛</m:t>
                    </m:r>
                    <m:r>
                      <a:rPr lang="es-EC" i="1">
                        <a:latin typeface="Cambria Math"/>
                      </a:rPr>
                      <m:t> </m:t>
                    </m:r>
                    <m:r>
                      <a:rPr lang="es-EC" i="1">
                        <a:latin typeface="Cambria Math"/>
                      </a:rPr>
                      <m:t>𝑒𝑠</m:t>
                    </m:r>
                    <m:r>
                      <a:rPr lang="es-EC" i="1">
                        <a:latin typeface="Cambria Math"/>
                      </a:rPr>
                      <m:t> </m:t>
                    </m:r>
                    <m:r>
                      <a:rPr lang="es-EC" i="1">
                        <a:latin typeface="Cambria Math"/>
                      </a:rPr>
                      <m:t>𝑑𝑖𝑣𝑖𝑠𝑖𝑏𝑙𝑒</m:t>
                    </m:r>
                    <m:r>
                      <a:rPr lang="es-EC" i="1">
                        <a:latin typeface="Cambria Math"/>
                      </a:rPr>
                      <m:t> </m:t>
                    </m:r>
                    <m:r>
                      <a:rPr lang="es-EC" b="0" i="1" smtClean="0">
                        <a:latin typeface="Cambria Math"/>
                      </a:rPr>
                      <m:t>𝑝𝑎𝑟𝑎</m:t>
                    </m:r>
                    <m:r>
                      <a:rPr lang="es-EC" i="1">
                        <a:latin typeface="Cambria Math"/>
                      </a:rPr>
                      <m:t> </m:t>
                    </m:r>
                    <m:r>
                      <a:rPr lang="es-EC" b="0" i="1" smtClean="0">
                        <a:latin typeface="Cambria Math"/>
                      </a:rPr>
                      <m:t>3</m:t>
                    </m:r>
                  </m:oMath>
                </a14:m>
                <a:endParaRPr lang="es-EC" dirty="0" smtClean="0"/>
              </a:p>
              <a:p>
                <a:r>
                  <a:rPr lang="es-EC" dirty="0" smtClean="0"/>
                  <a:t>10. </a:t>
                </a:r>
                <a14:m>
                  <m:oMath xmlns:m="http://schemas.openxmlformats.org/officeDocument/2006/math">
                    <m:r>
                      <a:rPr lang="es-EC" i="1">
                        <a:latin typeface="Cambria Math"/>
                      </a:rPr>
                      <m:t>𝑝</m:t>
                    </m:r>
                    <m:d>
                      <m:dPr>
                        <m:ctrlPr>
                          <a:rPr lang="es-EC" i="1">
                            <a:latin typeface="Cambria Math"/>
                          </a:rPr>
                        </m:ctrlPr>
                      </m:dPr>
                      <m:e>
                        <m:r>
                          <a:rPr lang="es-EC" i="1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s-EC" i="1">
                        <a:latin typeface="Cambria Math"/>
                      </a:rPr>
                      <m:t>:2+4+8+…</m:t>
                    </m:r>
                    <m:sSup>
                      <m:sSupPr>
                        <m:ctrlPr>
                          <a:rPr lang="es-EC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s-EC" i="1" dirty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s-EC" i="1" dirty="0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s-EC" i="1" dirty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s-EC" i="1">
                            <a:latin typeface="Cambria Math"/>
                          </a:rPr>
                        </m:ctrlPr>
                      </m:sSupPr>
                      <m:e>
                        <m:r>
                          <a:rPr lang="es-EC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s-EC" i="1">
                            <a:latin typeface="Cambria Math"/>
                          </a:rPr>
                          <m:t>𝑛</m:t>
                        </m:r>
                        <m:r>
                          <a:rPr lang="es-EC" b="0" i="1" smtClean="0">
                            <a:latin typeface="Cambria Math"/>
                          </a:rPr>
                          <m:t>+1</m:t>
                        </m:r>
                      </m:sup>
                    </m:sSup>
                    <m:r>
                      <a:rPr lang="es-EC" i="1">
                        <a:latin typeface="Cambria Math"/>
                      </a:rPr>
                      <m:t>−</m:t>
                    </m:r>
                  </m:oMath>
                </a14:m>
                <a:r>
                  <a:rPr lang="es-EC" dirty="0"/>
                  <a:t>2</a:t>
                </a:r>
              </a:p>
              <a:p>
                <a:endParaRPr lang="es-EC" dirty="0"/>
              </a:p>
              <a:p>
                <a:pPr marL="0" indent="0">
                  <a:buNone/>
                </a:pPr>
                <a:endParaRPr lang="es-EC" dirty="0"/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08720"/>
                <a:ext cx="8229600" cy="5665816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40443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620688"/>
            <a:ext cx="8229600" cy="1066800"/>
          </a:xfrm>
        </p:spPr>
        <p:txBody>
          <a:bodyPr/>
          <a:lstStyle/>
          <a:p>
            <a:r>
              <a:rPr lang="es-EC" dirty="0" smtClean="0"/>
              <a:t>Binomio de Newton 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4325112"/>
          </a:xfrm>
        </p:spPr>
        <p:txBody>
          <a:bodyPr/>
          <a:lstStyle/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64623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4" y="692696"/>
            <a:ext cx="7869560" cy="108012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EC" dirty="0" smtClean="0"/>
              <a:t>Proceso deductivo e inductivo</a:t>
            </a:r>
            <a:endParaRPr lang="es-EC" dirty="0"/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3471249632"/>
              </p:ext>
            </p:extLst>
          </p:nvPr>
        </p:nvGraphicFramePr>
        <p:xfrm>
          <a:off x="467544" y="1988840"/>
          <a:ext cx="4272136" cy="2248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3032578072"/>
              </p:ext>
            </p:extLst>
          </p:nvPr>
        </p:nvGraphicFramePr>
        <p:xfrm>
          <a:off x="611560" y="4437112"/>
          <a:ext cx="4176464" cy="2160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5516164" y="2439096"/>
            <a:ext cx="2505814" cy="120032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EC" sz="3600" dirty="0" smtClean="0"/>
              <a:t>Proceso de </a:t>
            </a:r>
          </a:p>
          <a:p>
            <a:r>
              <a:rPr lang="es-EC" sz="3600" dirty="0" smtClean="0"/>
              <a:t>Deducción </a:t>
            </a:r>
            <a:endParaRPr lang="es-EC" sz="3600" dirty="0"/>
          </a:p>
        </p:txBody>
      </p:sp>
      <p:sp>
        <p:nvSpPr>
          <p:cNvPr id="8" name="7 Rectángulo"/>
          <p:cNvSpPr/>
          <p:nvPr/>
        </p:nvSpPr>
        <p:spPr>
          <a:xfrm>
            <a:off x="5379807" y="4869160"/>
            <a:ext cx="2778529" cy="120032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s-EC" sz="3600" dirty="0" smtClean="0"/>
              <a:t>Proceso de </a:t>
            </a:r>
          </a:p>
          <a:p>
            <a:r>
              <a:rPr lang="es-EC" sz="3600" dirty="0" smtClean="0"/>
              <a:t>Inducción </a:t>
            </a:r>
            <a:endParaRPr lang="es-EC" sz="3600" dirty="0"/>
          </a:p>
        </p:txBody>
      </p:sp>
    </p:spTree>
    <p:extLst>
      <p:ext uri="{BB962C8B-B14F-4D97-AF65-F5344CB8AC3E}">
        <p14:creationId xmlns:p14="http://schemas.microsoft.com/office/powerpoint/2010/main" val="407250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96144"/>
          </a:xfrm>
        </p:spPr>
        <p:txBody>
          <a:bodyPr>
            <a:noAutofit/>
          </a:bodyPr>
          <a:lstStyle/>
          <a:p>
            <a:pPr algn="just"/>
            <a:r>
              <a:rPr lang="es-EC" sz="32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Ejemplo 1: </a:t>
            </a:r>
            <a:r>
              <a:rPr lang="es-EC" sz="32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Dada las siguientes proposiciones analícelas e identifique su certeza o valor de verdad</a:t>
            </a:r>
            <a:endParaRPr lang="es-EC" sz="3200" b="1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4032448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20000"/>
              </a:lnSpc>
            </a:pPr>
            <a:r>
              <a:rPr lang="es-EC" sz="7600" dirty="0" smtClean="0">
                <a:latin typeface="Calibri" pitchFamily="34" charset="0"/>
                <a:cs typeface="Calibri" pitchFamily="34" charset="0"/>
              </a:rPr>
              <a:t>A: «</a:t>
            </a:r>
            <a:r>
              <a:rPr lang="es-EC" sz="7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Todos </a:t>
            </a:r>
            <a:r>
              <a:rPr lang="es-EC" sz="76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los estudiantes del Liceo Naval son guayaquileños</a:t>
            </a:r>
            <a:r>
              <a:rPr lang="es-EC" sz="7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»</a:t>
            </a:r>
            <a:endParaRPr lang="es-EC" sz="7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20000"/>
              </a:lnSpc>
            </a:pPr>
            <a:r>
              <a:rPr lang="es-EC" sz="7600" dirty="0" smtClean="0">
                <a:latin typeface="Calibri" pitchFamily="34" charset="0"/>
                <a:cs typeface="Calibri" pitchFamily="34" charset="0"/>
              </a:rPr>
              <a:t>B: </a:t>
            </a:r>
            <a:r>
              <a:rPr lang="es-EC" sz="7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«La </a:t>
            </a:r>
            <a:r>
              <a:rPr lang="es-EC" sz="76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estudiante Murillo es guayaquileña</a:t>
            </a:r>
            <a:r>
              <a:rPr lang="es-EC" sz="7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»</a:t>
            </a:r>
          </a:p>
          <a:p>
            <a:pPr marL="109728" indent="0">
              <a:buNone/>
            </a:pPr>
            <a:endParaRPr lang="es-EC" sz="7600" dirty="0">
              <a:latin typeface="Calibri" pitchFamily="34" charset="0"/>
              <a:cs typeface="Calibri" pitchFamily="34" charset="0"/>
            </a:endParaRPr>
          </a:p>
          <a:p>
            <a:r>
              <a:rPr lang="es-EC" sz="7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C: «Todos los estudiantes del Liceo Naval son menores de 20 años»</a:t>
            </a:r>
          </a:p>
          <a:p>
            <a:r>
              <a:rPr lang="es-EC" sz="7600" dirty="0" smtClean="0">
                <a:latin typeface="Calibri" pitchFamily="34" charset="0"/>
                <a:cs typeface="Calibri" pitchFamily="34" charset="0"/>
              </a:rPr>
              <a:t>D: «El estudiante Macías tiene 17 años»</a:t>
            </a:r>
            <a:endParaRPr lang="es-EC" sz="76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109728" indent="0">
              <a:buNone/>
            </a:pPr>
            <a:endParaRPr lang="es-EC" sz="3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6267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s-EC" dirty="0" smtClean="0">
                <a:solidFill>
                  <a:srgbClr val="0070C0"/>
                </a:solidFill>
              </a:rPr>
              <a:t>Ejemplo 2: Dada las siguientes proposiciones, identifique su valor de verdad.</a:t>
            </a:r>
            <a:endParaRPr lang="es-EC" dirty="0">
              <a:solidFill>
                <a:srgbClr val="0070C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2088232"/>
          </a:xfrm>
        </p:spPr>
        <p:txBody>
          <a:bodyPr/>
          <a:lstStyle/>
          <a:p>
            <a:r>
              <a:rPr lang="es-EC" dirty="0" smtClean="0"/>
              <a:t> a: Todos los números enteros pares son divisibles para 2</a:t>
            </a:r>
          </a:p>
          <a:p>
            <a:r>
              <a:rPr lang="es-EC" dirty="0"/>
              <a:t> </a:t>
            </a:r>
            <a:r>
              <a:rPr lang="es-EC" dirty="0" smtClean="0"/>
              <a:t>b: 86 es divisible para 2</a:t>
            </a:r>
          </a:p>
          <a:p>
            <a:r>
              <a:rPr lang="es-EC" dirty="0" smtClean="0"/>
              <a:t> c: d: 2 es divisible para 2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23483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12864"/>
            <a:ext cx="8229600" cy="72008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s-EC" b="1" dirty="0" smtClean="0">
                <a:solidFill>
                  <a:srgbClr val="FFC000"/>
                </a:solidFill>
              </a:rPr>
              <a:t>AXIOMAS DE PEANO</a:t>
            </a:r>
            <a:endParaRPr lang="es-EC" b="1" dirty="0">
              <a:solidFill>
                <a:srgbClr val="FFC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764704"/>
            <a:ext cx="8568952" cy="4824536"/>
          </a:xfrm>
        </p:spPr>
        <p:txBody>
          <a:bodyPr>
            <a:noAutofit/>
          </a:bodyPr>
          <a:lstStyle/>
          <a:p>
            <a:r>
              <a:rPr lang="es-EC" dirty="0" smtClean="0">
                <a:solidFill>
                  <a:schemeClr val="bg1"/>
                </a:solidFill>
              </a:rPr>
              <a:t>A) 1 es natural</a:t>
            </a:r>
          </a:p>
          <a:p>
            <a:r>
              <a:rPr lang="es-EC" dirty="0" smtClean="0">
                <a:solidFill>
                  <a:schemeClr val="bg1"/>
                </a:solidFill>
              </a:rPr>
              <a:t>B) Si n es un número natural, entonces n+1 también es un numero natural (llamado el sucesor de n).</a:t>
            </a:r>
          </a:p>
          <a:p>
            <a:r>
              <a:rPr lang="es-EC" dirty="0" smtClean="0">
                <a:solidFill>
                  <a:schemeClr val="bg1"/>
                </a:solidFill>
              </a:rPr>
              <a:t>C) 1 no es sucesor de número natural alguno, ya que es el primer elemento del conjunto.</a:t>
            </a:r>
          </a:p>
          <a:p>
            <a:r>
              <a:rPr lang="es-EC" dirty="0" smtClean="0">
                <a:solidFill>
                  <a:schemeClr val="bg1"/>
                </a:solidFill>
              </a:rPr>
              <a:t>D) Si los sucesores de dos números naturales n y m son iguales, entonces n y m son números naturales iguales.</a:t>
            </a:r>
          </a:p>
          <a:p>
            <a:r>
              <a:rPr lang="es-EC" sz="2800" dirty="0" smtClean="0">
                <a:solidFill>
                  <a:schemeClr val="bg1"/>
                </a:solidFill>
              </a:rPr>
              <a:t>E) Si un conjunto de números contiene al 1 y a los sucesores de cada uno de sus elementos, entonces contiene a todos los números naturales.</a:t>
            </a:r>
            <a:endParaRPr lang="es-EC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34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1216" y="620688"/>
            <a:ext cx="8229600" cy="1066800"/>
          </a:xfrm>
        </p:spPr>
        <p:txBody>
          <a:bodyPr>
            <a:normAutofit/>
          </a:bodyPr>
          <a:lstStyle/>
          <a:p>
            <a:r>
              <a:rPr lang="es-EC" sz="3000" b="1" dirty="0" smtClean="0">
                <a:solidFill>
                  <a:srgbClr val="FFC000"/>
                </a:solidFill>
              </a:rPr>
              <a:t>Nomenclatura a usar para las proposiciones en inducción matemática</a:t>
            </a:r>
            <a:endParaRPr lang="es-EC" sz="3000" b="1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>
              <a:xfrm>
                <a:off x="601216" y="1628800"/>
                <a:ext cx="8229600" cy="1656184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s-EC" dirty="0" smtClean="0">
                    <a:solidFill>
                      <a:schemeClr val="bg1"/>
                    </a:solidFill>
                  </a:rPr>
                  <a:t>Caso base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C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𝑝</m:t>
                      </m:r>
                      <m:d>
                        <m:dPr>
                          <m:ctrlPr>
                            <a:rPr lang="es-EC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EC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es-EC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:1 </m:t>
                      </m:r>
                      <m:r>
                        <a:rPr lang="es-EC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𝑒𝑠</m:t>
                      </m:r>
                      <m:r>
                        <a:rPr lang="es-EC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 </m:t>
                      </m:r>
                      <m:r>
                        <a:rPr lang="es-EC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𝑢𝑛</m:t>
                      </m:r>
                      <m:r>
                        <a:rPr lang="es-EC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 </m:t>
                      </m:r>
                      <m:r>
                        <a:rPr lang="es-EC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𝑛</m:t>
                      </m:r>
                      <m:r>
                        <a:rPr lang="es-EC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ú</m:t>
                      </m:r>
                      <m:r>
                        <a:rPr lang="es-EC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𝑚𝑒𝑟𝑜</m:t>
                      </m:r>
                      <m:r>
                        <a:rPr lang="es-EC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 </m:t>
                      </m:r>
                      <m:r>
                        <a:rPr lang="es-EC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𝑛𝑎𝑡𝑢𝑟𝑎𝑙</m:t>
                      </m:r>
                    </m:oMath>
                  </m:oMathPara>
                </a14:m>
                <a:endParaRPr lang="es-EC" b="0" dirty="0" smtClean="0">
                  <a:solidFill>
                    <a:schemeClr val="bg1"/>
                  </a:solidFill>
                </a:endParaRPr>
              </a:p>
              <a:p>
                <a:r>
                  <a:rPr lang="es-EC" dirty="0" smtClean="0">
                    <a:solidFill>
                      <a:schemeClr val="bg1"/>
                    </a:solidFill>
                  </a:rPr>
                  <a:t>Caso general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C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𝑝</m:t>
                      </m:r>
                      <m:d>
                        <m:dPr>
                          <m:ctrlPr>
                            <a:rPr lang="es-EC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EC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s-EC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:</m:t>
                      </m:r>
                      <m:r>
                        <a:rPr lang="es-EC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𝑛</m:t>
                      </m:r>
                      <m:r>
                        <a:rPr lang="es-EC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 </m:t>
                      </m:r>
                      <m:r>
                        <a:rPr lang="es-EC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𝑒𝑠</m:t>
                      </m:r>
                      <m:r>
                        <a:rPr lang="es-EC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 </m:t>
                      </m:r>
                      <m:r>
                        <a:rPr lang="es-EC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𝑢𝑛</m:t>
                      </m:r>
                      <m:r>
                        <a:rPr lang="es-EC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 </m:t>
                      </m:r>
                      <m:r>
                        <a:rPr lang="es-EC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𝑛</m:t>
                      </m:r>
                      <m:r>
                        <a:rPr lang="es-EC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ú</m:t>
                      </m:r>
                      <m:r>
                        <a:rPr lang="es-EC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𝑚𝑒𝑟𝑜</m:t>
                      </m:r>
                      <m:r>
                        <a:rPr lang="es-EC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 </m:t>
                      </m:r>
                      <m:r>
                        <a:rPr lang="es-EC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𝑛𝑎𝑡𝑢𝑟𝑎𝑙</m:t>
                      </m:r>
                    </m:oMath>
                  </m:oMathPara>
                </a14:m>
                <a:endParaRPr lang="es-EC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1216" y="1628800"/>
                <a:ext cx="8229600" cy="1656184"/>
              </a:xfrm>
              <a:blipFill rotWithShape="1">
                <a:blip r:embed="rId2"/>
                <a:stretch>
                  <a:fillRect l="-1259" t="-7353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4 CuadroTexto"/>
          <p:cNvSpPr txBox="1"/>
          <p:nvPr/>
        </p:nvSpPr>
        <p:spPr>
          <a:xfrm>
            <a:off x="683961" y="3386560"/>
            <a:ext cx="7416824" cy="55399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C" sz="3000" b="1" dirty="0" smtClean="0">
                <a:solidFill>
                  <a:schemeClr val="bg1"/>
                </a:solidFill>
              </a:rPr>
              <a:t>Teorema de inducción </a:t>
            </a:r>
            <a:endParaRPr lang="es-EC" sz="30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5 CuadroTexto"/>
              <p:cNvSpPr txBox="1"/>
              <p:nvPr/>
            </p:nvSpPr>
            <p:spPr>
              <a:xfrm>
                <a:off x="669402" y="3940558"/>
                <a:ext cx="7776864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C" sz="2800" dirty="0" smtClean="0">
                    <a:solidFill>
                      <a:schemeClr val="bg1"/>
                    </a:solidFill>
                  </a:rPr>
                  <a:t>Si </a:t>
                </a:r>
                <a14:m>
                  <m:oMath xmlns:m="http://schemas.openxmlformats.org/officeDocument/2006/math">
                    <m:r>
                      <a:rPr lang="es-EC" sz="2800" i="1" dirty="0" smtClean="0">
                        <a:solidFill>
                          <a:schemeClr val="bg1"/>
                        </a:solidFill>
                        <a:latin typeface="Cambria Math"/>
                      </a:rPr>
                      <m:t>𝑝</m:t>
                    </m:r>
                    <m:r>
                      <a:rPr lang="es-EC" sz="2800" i="1" dirty="0" smtClean="0">
                        <a:solidFill>
                          <a:schemeClr val="bg1"/>
                        </a:solidFill>
                        <a:latin typeface="Cambria Math"/>
                      </a:rPr>
                      <m:t>(</m:t>
                    </m:r>
                    <m:r>
                      <a:rPr lang="es-EC" sz="2800" i="1" dirty="0" smtClean="0">
                        <a:solidFill>
                          <a:schemeClr val="bg1"/>
                        </a:solidFill>
                        <a:latin typeface="Cambria Math"/>
                      </a:rPr>
                      <m:t>𝑛</m:t>
                    </m:r>
                    <m:r>
                      <a:rPr lang="es-EC" sz="2800" i="1" dirty="0" smtClean="0">
                        <a:solidFill>
                          <a:schemeClr val="bg1"/>
                        </a:solidFill>
                        <a:latin typeface="Cambria Math"/>
                      </a:rPr>
                      <m:t>) </m:t>
                    </m:r>
                  </m:oMath>
                </a14:m>
                <a:r>
                  <a:rPr lang="es-EC" sz="2800" dirty="0" smtClean="0">
                    <a:solidFill>
                      <a:schemeClr val="bg1"/>
                    </a:solidFill>
                  </a:rPr>
                  <a:t>es una propiedad sobre el conjunto de los números naturales </a:t>
                </a:r>
                <a14:m>
                  <m:oMath xmlns:m="http://schemas.openxmlformats.org/officeDocument/2006/math">
                    <m:r>
                      <a:rPr lang="es-EC" sz="2800" i="1" dirty="0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ℕ</m:t>
                    </m:r>
                  </m:oMath>
                </a14:m>
                <a:r>
                  <a:rPr lang="es-EC" sz="2800" dirty="0" smtClean="0">
                    <a:solidFill>
                      <a:schemeClr val="bg1"/>
                    </a:solidFill>
                  </a:rPr>
                  <a:t>, tal que: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C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𝑝</m:t>
                      </m:r>
                      <m:d>
                        <m:dPr>
                          <m:ctrlPr>
                            <a:rPr lang="es-EC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EC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es-EC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 </m:t>
                      </m:r>
                      <m:r>
                        <a:rPr lang="es-EC" sz="28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≡1     </m:t>
                      </m:r>
                      <m:d>
                        <m:dPr>
                          <m:ctrlPr>
                            <a:rPr lang="es-EC" sz="2800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s-EC" sz="2800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𝐶𝑎𝑠𝑜</m:t>
                          </m:r>
                          <m:r>
                            <a:rPr lang="es-EC" sz="2800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s-EC" sz="2800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𝑏𝑎𝑠𝑒</m:t>
                          </m:r>
                        </m:e>
                      </m:d>
                    </m:oMath>
                  </m:oMathPara>
                </a14:m>
                <a:endParaRPr lang="es-EC" sz="2800" b="0" dirty="0" smtClean="0">
                  <a:solidFill>
                    <a:schemeClr val="bg1"/>
                  </a:solidFill>
                  <a:ea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s-EC" sz="280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∀</m:t>
                    </m:r>
                    <m:r>
                      <a:rPr lang="es-EC" sz="2800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𝑛</m:t>
                    </m:r>
                    <m:d>
                      <m:dPr>
                        <m:begChr m:val="["/>
                        <m:endChr m:val="]"/>
                        <m:ctrlPr>
                          <a:rPr lang="es-EC" sz="2800" b="0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s-EC" sz="2800" b="0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𝑝</m:t>
                        </m:r>
                        <m:d>
                          <m:dPr>
                            <m:ctrlPr>
                              <a:rPr lang="es-EC" sz="2800" b="0" i="1" smtClean="0">
                                <a:solidFill>
                                  <a:schemeClr val="bg1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s-EC" sz="2800" b="0" i="1" smtClean="0">
                                <a:solidFill>
                                  <a:schemeClr val="bg1"/>
                                </a:solidFill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e>
                        </m:d>
                        <m:r>
                          <a:rPr lang="es-EC" sz="2800" b="0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→</m:t>
                        </m:r>
                        <m:r>
                          <a:rPr lang="es-EC" sz="2800" b="0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𝑝</m:t>
                        </m:r>
                        <m:d>
                          <m:dPr>
                            <m:ctrlPr>
                              <a:rPr lang="es-EC" sz="2800" b="0" i="1" smtClean="0">
                                <a:solidFill>
                                  <a:schemeClr val="bg1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s-EC" sz="2800" b="0" i="1" smtClean="0">
                                <a:solidFill>
                                  <a:schemeClr val="bg1"/>
                                </a:solidFill>
                                <a:latin typeface="Cambria Math"/>
                                <a:ea typeface="Cambria Math"/>
                              </a:rPr>
                              <m:t>𝑛</m:t>
                            </m:r>
                            <m:r>
                              <a:rPr lang="es-EC" sz="2800" b="0" i="1" smtClean="0">
                                <a:solidFill>
                                  <a:schemeClr val="bg1"/>
                                </a:solidFill>
                                <a:latin typeface="Cambria Math"/>
                                <a:ea typeface="Cambria Math"/>
                              </a:rPr>
                              <m:t>+1</m:t>
                            </m:r>
                          </m:e>
                        </m:d>
                      </m:e>
                    </m:d>
                  </m:oMath>
                </a14:m>
                <a:r>
                  <a:rPr lang="es-EC" sz="2800" dirty="0" smtClean="0">
                    <a:solidFill>
                      <a:schemeClr val="bg1"/>
                    </a:solidFill>
                  </a:rPr>
                  <a:t>  (Caso inductivo o general)</a:t>
                </a:r>
                <a:br>
                  <a:rPr lang="es-EC" sz="2800" dirty="0" smtClean="0">
                    <a:solidFill>
                      <a:schemeClr val="bg1"/>
                    </a:solidFill>
                  </a:rPr>
                </a:br>
                <a:endParaRPr lang="es-EC" sz="2800" dirty="0" smtClean="0">
                  <a:solidFill>
                    <a:schemeClr val="bg1"/>
                  </a:solidFill>
                </a:endParaRPr>
              </a:p>
              <a:p>
                <a:r>
                  <a:rPr lang="es-EC" sz="2800" dirty="0" smtClean="0">
                    <a:solidFill>
                      <a:schemeClr val="bg1"/>
                    </a:solidFill>
                  </a:rPr>
                  <a:t>Entonces, </a:t>
                </a:r>
                <a14:m>
                  <m:oMath xmlns:m="http://schemas.openxmlformats.org/officeDocument/2006/math">
                    <m:r>
                      <a:rPr lang="es-EC" sz="280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∀</m:t>
                    </m:r>
                    <m:r>
                      <a:rPr lang="es-EC" sz="2800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𝑛</m:t>
                    </m:r>
                    <m:r>
                      <a:rPr lang="es-EC" sz="2800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∈</m:t>
                    </m:r>
                    <m:r>
                      <a:rPr lang="es-EC" sz="2800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ℕ</m:t>
                    </m:r>
                    <m:r>
                      <a:rPr lang="es-EC" sz="2800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s-EC" sz="2800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𝑝</m:t>
                    </m:r>
                    <m:d>
                      <m:dPr>
                        <m:ctrlPr>
                          <a:rPr lang="es-EC" sz="2800" b="0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s-EC" sz="2800" b="0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𝑛</m:t>
                        </m:r>
                      </m:e>
                    </m:d>
                    <m:r>
                      <a:rPr lang="es-EC" sz="2800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≡1,</m:t>
                    </m:r>
                  </m:oMath>
                </a14:m>
                <a:r>
                  <a:rPr lang="es-EC" sz="2800" dirty="0" smtClean="0">
                    <a:solidFill>
                      <a:schemeClr val="bg1"/>
                    </a:solidFill>
                  </a:rPr>
                  <a:t> es decir, </a:t>
                </a:r>
                <a14:m>
                  <m:oMath xmlns:m="http://schemas.openxmlformats.org/officeDocument/2006/math">
                    <m:r>
                      <a:rPr lang="es-EC" sz="2800" b="0" i="1" smtClean="0">
                        <a:solidFill>
                          <a:schemeClr val="bg1"/>
                        </a:solidFill>
                        <a:latin typeface="Cambria Math"/>
                      </a:rPr>
                      <m:t>𝐴𝑝</m:t>
                    </m:r>
                    <m:d>
                      <m:dPr>
                        <m:ctrlPr>
                          <a:rPr lang="es-EC" sz="28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s-EC" sz="28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s-EC" sz="2800" b="0" i="1" smtClean="0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r>
                      <a:rPr lang="es-EC" sz="2800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ℕ</m:t>
                    </m:r>
                  </m:oMath>
                </a14:m>
                <a:endParaRPr lang="es-EC" sz="2800" dirty="0" smtClean="0">
                  <a:solidFill>
                    <a:schemeClr val="bg1"/>
                  </a:solidFill>
                </a:endParaRPr>
              </a:p>
              <a:p>
                <a:endParaRPr lang="es-EC" dirty="0"/>
              </a:p>
              <a:p>
                <a:endParaRPr lang="es-EC" dirty="0" smtClean="0"/>
              </a:p>
              <a:p>
                <a:endParaRPr lang="es-EC" dirty="0"/>
              </a:p>
              <a:p>
                <a:endParaRPr lang="es-EC" dirty="0" smtClean="0"/>
              </a:p>
            </p:txBody>
          </p:sp>
        </mc:Choice>
        <mc:Fallback xmlns="">
          <p:sp>
            <p:nvSpPr>
              <p:cNvPr id="6" name="5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402" y="3940558"/>
                <a:ext cx="7776864" cy="3785652"/>
              </a:xfrm>
              <a:prstGeom prst="rect">
                <a:avLst/>
              </a:prstGeom>
              <a:blipFill rotWithShape="1">
                <a:blip r:embed="rId3"/>
                <a:stretch>
                  <a:fillRect l="-1646" t="-1449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641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1 Título"/>
              <p:cNvSpPr>
                <a:spLocks noGrp="1"/>
              </p:cNvSpPr>
              <p:nvPr>
                <p:ph type="title"/>
              </p:nvPr>
            </p:nvSpPr>
            <p:spPr>
              <a:xfrm>
                <a:off x="395536" y="-15703"/>
                <a:ext cx="8208912" cy="6453336"/>
              </a:xfrm>
            </p:spPr>
            <p:txBody>
              <a:bodyPr>
                <a:normAutofit fontScale="90000"/>
              </a:bodyPr>
              <a:lstStyle/>
              <a:p>
                <a:r>
                  <a:rPr lang="es-EC" dirty="0" smtClean="0">
                    <a:solidFill>
                      <a:srgbClr val="FFC000"/>
                    </a:solidFill>
                  </a:rPr>
                  <a:t>Actividad en clase N° 01</a:t>
                </a:r>
                <a:r>
                  <a:rPr lang="es-EC" dirty="0" smtClean="0">
                    <a:solidFill>
                      <a:schemeClr val="bg1"/>
                    </a:solidFill>
                  </a:rPr>
                  <a:t/>
                </a:r>
                <a:br>
                  <a:rPr lang="es-EC" dirty="0" smtClean="0">
                    <a:solidFill>
                      <a:schemeClr val="bg1"/>
                    </a:solidFill>
                  </a:rPr>
                </a:br>
                <a:r>
                  <a:rPr lang="es-EC" dirty="0" smtClean="0">
                    <a:solidFill>
                      <a:srgbClr val="FFFF00"/>
                    </a:solidFill>
                  </a:rPr>
                  <a:t>Demostraciones usando el teorema de inducción</a:t>
                </a:r>
                <a:r>
                  <a:rPr lang="es-EC" dirty="0" smtClean="0">
                    <a:solidFill>
                      <a:schemeClr val="bg1"/>
                    </a:solidFill>
                  </a:rPr>
                  <a:t/>
                </a:r>
                <a:br>
                  <a:rPr lang="es-EC" dirty="0" smtClean="0">
                    <a:solidFill>
                      <a:schemeClr val="bg1"/>
                    </a:solidFill>
                  </a:rPr>
                </a:br>
                <a:r>
                  <a:rPr lang="es-EC" sz="3200" dirty="0" smtClean="0">
                    <a:solidFill>
                      <a:schemeClr val="bg1"/>
                    </a:solidFill>
                  </a:rPr>
                  <a:t>Demostrar que para todo número natural n se cumple con las siguientes propiedades:</a:t>
                </a:r>
                <a:br>
                  <a:rPr lang="es-EC" sz="3200" dirty="0" smtClean="0">
                    <a:solidFill>
                      <a:schemeClr val="bg1"/>
                    </a:solidFill>
                  </a:rPr>
                </a:br>
                <a:r>
                  <a:rPr lang="es-EC" sz="3000" dirty="0" smtClean="0">
                    <a:solidFill>
                      <a:schemeClr val="bg1"/>
                    </a:solidFill>
                  </a:rPr>
                  <a:t>1. </a:t>
                </a:r>
                <a14:m>
                  <m:oMath xmlns:m="http://schemas.openxmlformats.org/officeDocument/2006/math">
                    <m:r>
                      <a:rPr lang="es-EC" sz="3000" b="0" i="1" smtClean="0">
                        <a:solidFill>
                          <a:schemeClr val="bg1"/>
                        </a:solidFill>
                        <a:latin typeface="Cambria Math"/>
                      </a:rPr>
                      <m:t>𝑝</m:t>
                    </m:r>
                    <m:d>
                      <m:dPr>
                        <m:ctrlPr>
                          <a:rPr lang="es-EC" sz="3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s-EC" sz="3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s-EC" sz="3000" b="0" i="1" smtClean="0">
                        <a:solidFill>
                          <a:schemeClr val="bg1"/>
                        </a:solidFill>
                        <a:latin typeface="Cambria Math"/>
                      </a:rPr>
                      <m:t>:1+3+5+…+</m:t>
                    </m:r>
                    <m:d>
                      <m:dPr>
                        <m:ctrlPr>
                          <a:rPr lang="es-EC" sz="3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s-EC" sz="3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s-EC" sz="3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s-EC" sz="3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−1</m:t>
                        </m:r>
                      </m:e>
                    </m:d>
                    <m:r>
                      <a:rPr lang="es-EC" sz="3000" b="0" i="1" smtClean="0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s-EC" sz="3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s-EC" sz="3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s-EC" sz="3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s-EC" sz="3000" dirty="0" smtClean="0">
                    <a:solidFill>
                      <a:schemeClr val="bg1"/>
                    </a:solidFill>
                  </a:rPr>
                  <a:t/>
                </a:r>
                <a:br>
                  <a:rPr lang="es-EC" sz="3000" dirty="0" smtClean="0">
                    <a:solidFill>
                      <a:schemeClr val="bg1"/>
                    </a:solidFill>
                  </a:rPr>
                </a:br>
                <a:r>
                  <a:rPr lang="es-EC" sz="3000" dirty="0" smtClean="0">
                    <a:solidFill>
                      <a:schemeClr val="bg1"/>
                    </a:solidFill>
                  </a:rPr>
                  <a:t>2. </a:t>
                </a:r>
                <a14:m>
                  <m:oMath xmlns:m="http://schemas.openxmlformats.org/officeDocument/2006/math">
                    <m:r>
                      <a:rPr lang="es-EC" sz="3000" b="0" i="1" smtClean="0">
                        <a:solidFill>
                          <a:schemeClr val="bg1"/>
                        </a:solidFill>
                        <a:latin typeface="Cambria Math"/>
                      </a:rPr>
                      <m:t>𝑝</m:t>
                    </m:r>
                    <m:d>
                      <m:dPr>
                        <m:ctrlPr>
                          <a:rPr lang="es-EC" sz="3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s-EC" sz="3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s-EC" sz="3000" b="0" i="1" smtClean="0">
                        <a:solidFill>
                          <a:schemeClr val="bg1"/>
                        </a:solidFill>
                        <a:latin typeface="Cambria Math"/>
                      </a:rPr>
                      <m:t>:2+4+6+8+…+2</m:t>
                    </m:r>
                    <m:r>
                      <a:rPr lang="es-EC" sz="3000" b="0" i="1" smtClean="0">
                        <a:solidFill>
                          <a:schemeClr val="bg1"/>
                        </a:solidFill>
                        <a:latin typeface="Cambria Math"/>
                      </a:rPr>
                      <m:t>𝑛</m:t>
                    </m:r>
                    <m:r>
                      <a:rPr lang="es-EC" sz="3000" b="0" i="1" smtClean="0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r>
                      <a:rPr lang="es-EC" sz="3000" b="0" i="1" smtClean="0">
                        <a:solidFill>
                          <a:schemeClr val="bg1"/>
                        </a:solidFill>
                        <a:latin typeface="Cambria Math"/>
                      </a:rPr>
                      <m:t>𝑛</m:t>
                    </m:r>
                    <m:r>
                      <a:rPr lang="es-EC" sz="3000" b="0" i="1" smtClean="0">
                        <a:solidFill>
                          <a:schemeClr val="bg1"/>
                        </a:solidFill>
                        <a:latin typeface="Cambria Math"/>
                      </a:rPr>
                      <m:t>(</m:t>
                    </m:r>
                    <m:r>
                      <a:rPr lang="es-EC" sz="3000" b="0" i="1" smtClean="0">
                        <a:solidFill>
                          <a:schemeClr val="bg1"/>
                        </a:solidFill>
                        <a:latin typeface="Cambria Math"/>
                      </a:rPr>
                      <m:t>𝑛</m:t>
                    </m:r>
                    <m:r>
                      <a:rPr lang="es-EC" sz="3000" b="0" i="1" smtClean="0">
                        <a:solidFill>
                          <a:schemeClr val="bg1"/>
                        </a:solidFill>
                        <a:latin typeface="Cambria Math"/>
                      </a:rPr>
                      <m:t>+1)</m:t>
                    </m:r>
                  </m:oMath>
                </a14:m>
                <a:r>
                  <a:rPr lang="es-EC" sz="3000" dirty="0" smtClean="0">
                    <a:solidFill>
                      <a:schemeClr val="bg1"/>
                    </a:solidFill>
                  </a:rPr>
                  <a:t/>
                </a:r>
                <a:br>
                  <a:rPr lang="es-EC" sz="3000" dirty="0" smtClean="0">
                    <a:solidFill>
                      <a:schemeClr val="bg1"/>
                    </a:solidFill>
                  </a:rPr>
                </a:br>
                <a:r>
                  <a:rPr lang="es-EC" sz="3000" dirty="0" smtClean="0">
                    <a:solidFill>
                      <a:schemeClr val="bg1"/>
                    </a:solidFill>
                  </a:rPr>
                  <a:t>3. </a:t>
                </a:r>
                <a14:m>
                  <m:oMath xmlns:m="http://schemas.openxmlformats.org/officeDocument/2006/math">
                    <m:r>
                      <a:rPr lang="es-EC" sz="3000" b="0" i="1" smtClean="0">
                        <a:solidFill>
                          <a:schemeClr val="bg1"/>
                        </a:solidFill>
                        <a:latin typeface="Cambria Math"/>
                      </a:rPr>
                      <m:t>𝑝</m:t>
                    </m:r>
                    <m:d>
                      <m:dPr>
                        <m:ctrlPr>
                          <a:rPr lang="es-EC" sz="3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s-EC" sz="3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s-EC" sz="3000" b="0" i="1" smtClean="0">
                        <a:solidFill>
                          <a:schemeClr val="bg1"/>
                        </a:solidFill>
                        <a:latin typeface="Cambria Math"/>
                      </a:rPr>
                      <m:t>:1</m:t>
                    </m:r>
                    <m:r>
                      <a:rPr lang="es-EC" sz="3000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∙2+</m:t>
                    </m:r>
                    <m:r>
                      <a:rPr lang="es-EC" sz="3000" i="1" dirty="0">
                        <a:solidFill>
                          <a:schemeClr val="bg1"/>
                        </a:solidFill>
                        <a:latin typeface="Cambria Math"/>
                      </a:rPr>
                      <m:t>2</m:t>
                    </m:r>
                    <m:r>
                      <a:rPr lang="es-EC" sz="3000" i="1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∙</m:t>
                    </m:r>
                    <m:r>
                      <a:rPr lang="es-EC" sz="3000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3+</m:t>
                    </m:r>
                    <m:r>
                      <a:rPr lang="es-EC" sz="3000" i="1" dirty="0" smtClean="0">
                        <a:solidFill>
                          <a:schemeClr val="bg1"/>
                        </a:solidFill>
                        <a:latin typeface="Cambria Math"/>
                      </a:rPr>
                      <m:t>3</m:t>
                    </m:r>
                    <m:r>
                      <a:rPr lang="es-EC" sz="3000" i="1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∙</m:t>
                    </m:r>
                    <m:r>
                      <a:rPr lang="es-EC" sz="3000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4</m:t>
                    </m:r>
                    <m:r>
                      <a:rPr lang="es-EC" sz="3000" i="1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+</m:t>
                    </m:r>
                    <m:r>
                      <a:rPr lang="es-EC" sz="3000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…+</m:t>
                    </m:r>
                    <m:d>
                      <m:dPr>
                        <m:ctrlPr>
                          <a:rPr lang="es-EC" sz="3000" b="0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s-EC" sz="3000" b="0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𝑛</m:t>
                        </m:r>
                        <m:r>
                          <a:rPr lang="es-EC" sz="3000" b="0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+1</m:t>
                        </m:r>
                      </m:e>
                    </m:d>
                    <m:d>
                      <m:dPr>
                        <m:ctrlPr>
                          <a:rPr lang="es-EC" sz="3000" b="0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s-EC" sz="3000" b="0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𝑛</m:t>
                        </m:r>
                        <m:r>
                          <a:rPr lang="es-EC" sz="3000" b="0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+2</m:t>
                        </m:r>
                      </m:e>
                    </m:d>
                    <m:r>
                      <a:rPr lang="es-EC" sz="3000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s-EC" sz="3000" b="0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s-EC" sz="3000" b="0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𝑛</m:t>
                        </m:r>
                        <m:d>
                          <m:dPr>
                            <m:ctrlPr>
                              <a:rPr lang="es-EC" sz="3000" b="0" i="1" smtClean="0">
                                <a:solidFill>
                                  <a:schemeClr val="bg1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s-EC" sz="3000" b="0" i="1" smtClean="0">
                                <a:solidFill>
                                  <a:schemeClr val="bg1"/>
                                </a:solidFill>
                                <a:latin typeface="Cambria Math"/>
                                <a:ea typeface="Cambria Math"/>
                              </a:rPr>
                              <m:t>𝑛</m:t>
                            </m:r>
                            <m:r>
                              <a:rPr lang="es-EC" sz="3000" b="0" i="1" smtClean="0">
                                <a:solidFill>
                                  <a:schemeClr val="bg1"/>
                                </a:solidFill>
                                <a:latin typeface="Cambria Math"/>
                                <a:ea typeface="Cambria Math"/>
                              </a:rPr>
                              <m:t>+1</m:t>
                            </m:r>
                          </m:e>
                        </m:d>
                        <m:d>
                          <m:dPr>
                            <m:ctrlPr>
                              <a:rPr lang="es-EC" sz="3000" b="0" i="1" smtClean="0">
                                <a:solidFill>
                                  <a:schemeClr val="bg1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s-EC" sz="3000" b="0" i="1" smtClean="0">
                                <a:solidFill>
                                  <a:schemeClr val="bg1"/>
                                </a:solidFill>
                                <a:latin typeface="Cambria Math"/>
                                <a:ea typeface="Cambria Math"/>
                              </a:rPr>
                              <m:t>𝑛</m:t>
                            </m:r>
                            <m:r>
                              <a:rPr lang="es-EC" sz="3000" b="0" i="1" smtClean="0">
                                <a:solidFill>
                                  <a:schemeClr val="bg1"/>
                                </a:solidFill>
                                <a:latin typeface="Cambria Math"/>
                                <a:ea typeface="Cambria Math"/>
                              </a:rPr>
                              <m:t>+2</m:t>
                            </m:r>
                          </m:e>
                        </m:d>
                      </m:num>
                      <m:den>
                        <m:r>
                          <a:rPr lang="es-EC" sz="3000" b="0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s-EC" sz="3000" dirty="0" smtClean="0">
                    <a:solidFill>
                      <a:schemeClr val="bg1"/>
                    </a:solidFill>
                  </a:rPr>
                  <a:t/>
                </a:r>
                <a:br>
                  <a:rPr lang="es-EC" sz="3000" dirty="0" smtClean="0">
                    <a:solidFill>
                      <a:schemeClr val="bg1"/>
                    </a:solidFill>
                  </a:rPr>
                </a:br>
                <a:r>
                  <a:rPr lang="es-EC" sz="3000" dirty="0">
                    <a:solidFill>
                      <a:schemeClr val="bg1"/>
                    </a:solidFill>
                  </a:rPr>
                  <a:t>4</a:t>
                </a:r>
                <a:r>
                  <a:rPr lang="es-EC" sz="3000" dirty="0" smtClean="0">
                    <a:solidFill>
                      <a:schemeClr val="bg1"/>
                    </a:solidFill>
                  </a:rPr>
                  <a:t>. </a:t>
                </a:r>
                <a14:m>
                  <m:oMath xmlns:m="http://schemas.openxmlformats.org/officeDocument/2006/math">
                    <m:r>
                      <a:rPr lang="es-EC" sz="3000" i="1">
                        <a:solidFill>
                          <a:schemeClr val="bg1"/>
                        </a:solidFill>
                        <a:latin typeface="Cambria Math"/>
                      </a:rPr>
                      <m:t>𝑝</m:t>
                    </m:r>
                    <m:d>
                      <m:dPr>
                        <m:ctrlPr>
                          <a:rPr lang="es-EC" sz="30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s-EC" sz="30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s-EC" sz="3000" i="1">
                        <a:solidFill>
                          <a:schemeClr val="bg1"/>
                        </a:solidFill>
                        <a:latin typeface="Cambria Math"/>
                      </a:rPr>
                      <m:t>:</m:t>
                    </m:r>
                    <m:sSup>
                      <m:sSupPr>
                        <m:ctrlPr>
                          <a:rPr lang="es-EC" sz="30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s-EC" sz="3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</m:e>
                      <m:sup>
                        <m:r>
                          <a:rPr lang="es-EC" sz="3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s-EC" sz="3000" b="0" i="1" smtClean="0">
                        <a:solidFill>
                          <a:schemeClr val="bg1"/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s-EC" sz="3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s-EC" sz="3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s-EC" sz="3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s-EC" sz="3000" b="0" i="1" smtClean="0">
                        <a:solidFill>
                          <a:schemeClr val="bg1"/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s-EC" sz="3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s-EC" sz="3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3</m:t>
                        </m:r>
                      </m:e>
                      <m:sup>
                        <m:r>
                          <a:rPr lang="es-EC" sz="3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s-EC" sz="3000" b="0" i="1" smtClean="0">
                        <a:solidFill>
                          <a:schemeClr val="bg1"/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s-EC" sz="3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s-EC" sz="3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4</m:t>
                        </m:r>
                      </m:e>
                      <m:sup>
                        <m:r>
                          <a:rPr lang="es-EC" sz="3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s-EC" sz="3000" b="0" i="1" smtClean="0">
                        <a:solidFill>
                          <a:schemeClr val="bg1"/>
                        </a:solidFill>
                        <a:latin typeface="Cambria Math"/>
                      </a:rPr>
                      <m:t>+…</m:t>
                    </m:r>
                    <m:sSup>
                      <m:sSupPr>
                        <m:ctrlPr>
                          <a:rPr lang="es-EC" sz="3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s-EC" sz="3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s-EC" sz="3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s-EC" sz="3000" b="0" i="1" smtClean="0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s-EC" sz="3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s-EC" sz="3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𝑛</m:t>
                        </m:r>
                        <m:d>
                          <m:dPr>
                            <m:ctrlPr>
                              <a:rPr lang="es-EC" sz="30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s-EC" sz="30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𝑛</m:t>
                            </m:r>
                            <m:r>
                              <a:rPr lang="es-EC" sz="30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+1</m:t>
                            </m:r>
                          </m:e>
                        </m:d>
                        <m:d>
                          <m:dPr>
                            <m:ctrlPr>
                              <a:rPr lang="es-EC" sz="30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s-EC" sz="30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2</m:t>
                            </m:r>
                            <m:r>
                              <a:rPr lang="es-EC" sz="30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𝑛</m:t>
                            </m:r>
                            <m:r>
                              <a:rPr lang="es-EC" sz="30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+1</m:t>
                            </m:r>
                          </m:e>
                        </m:d>
                      </m:num>
                      <m:den>
                        <m:r>
                          <a:rPr lang="es-EC" sz="3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es-EC" sz="3000" dirty="0" smtClean="0">
                    <a:solidFill>
                      <a:schemeClr val="bg1"/>
                    </a:solidFill>
                  </a:rPr>
                  <a:t/>
                </a:r>
                <a:br>
                  <a:rPr lang="es-EC" sz="3000" dirty="0" smtClean="0">
                    <a:solidFill>
                      <a:schemeClr val="bg1"/>
                    </a:solidFill>
                  </a:rPr>
                </a:br>
                <a:r>
                  <a:rPr lang="es-EC" sz="3000" dirty="0">
                    <a:solidFill>
                      <a:schemeClr val="bg1"/>
                    </a:solidFill>
                  </a:rPr>
                  <a:t>5</a:t>
                </a:r>
                <a:r>
                  <a:rPr lang="es-EC" sz="3000" dirty="0" smtClean="0">
                    <a:solidFill>
                      <a:schemeClr val="bg1"/>
                    </a:solidFill>
                  </a:rPr>
                  <a:t>. </a:t>
                </a:r>
                <a14:m>
                  <m:oMath xmlns:m="http://schemas.openxmlformats.org/officeDocument/2006/math">
                    <m:r>
                      <a:rPr lang="es-EC" sz="3000" b="0" i="1" smtClean="0">
                        <a:solidFill>
                          <a:schemeClr val="bg1"/>
                        </a:solidFill>
                        <a:latin typeface="Cambria Math"/>
                      </a:rPr>
                      <m:t>𝑝</m:t>
                    </m:r>
                    <m:d>
                      <m:dPr>
                        <m:ctrlPr>
                          <a:rPr lang="es-EC" sz="3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s-EC" sz="3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s-EC" sz="3000" b="0" i="1" smtClean="0">
                        <a:solidFill>
                          <a:schemeClr val="bg1"/>
                        </a:solidFill>
                        <a:latin typeface="Cambria Math"/>
                      </a:rPr>
                      <m:t>: </m:t>
                    </m:r>
                    <m:sSup>
                      <m:sSupPr>
                        <m:ctrlPr>
                          <a:rPr lang="es-EC" sz="3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s-EC" sz="3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s-EC" sz="3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s-EC" sz="3000" b="0" i="1" smtClean="0">
                        <a:solidFill>
                          <a:schemeClr val="bg1"/>
                        </a:solidFill>
                        <a:latin typeface="Cambria Math"/>
                      </a:rPr>
                      <m:t>+</m:t>
                    </m:r>
                    <m:r>
                      <a:rPr lang="es-EC" sz="3000" b="0" i="1" smtClean="0">
                        <a:solidFill>
                          <a:schemeClr val="bg1"/>
                        </a:solidFill>
                        <a:latin typeface="Cambria Math"/>
                      </a:rPr>
                      <m:t>𝑛</m:t>
                    </m:r>
                  </m:oMath>
                </a14:m>
                <a:r>
                  <a:rPr lang="es-EC" sz="3000" dirty="0" smtClean="0">
                    <a:solidFill>
                      <a:schemeClr val="bg1"/>
                    </a:solidFill>
                  </a:rPr>
                  <a:t> es divisible para 2</a:t>
                </a:r>
                <a:endParaRPr lang="es-EC" sz="3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" name="1 Títul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395536" y="-15703"/>
                <a:ext cx="8208912" cy="6453336"/>
              </a:xfrm>
              <a:blipFill rotWithShape="1">
                <a:blip r:embed="rId2"/>
                <a:stretch>
                  <a:fillRect l="-2303" r="-1337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616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1 Título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C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</m:t>
                      </m:r>
                      <m:r>
                        <a:rPr lang="es-EC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. </m:t>
                      </m:r>
                      <m:r>
                        <a:rPr lang="es-EC" i="1">
                          <a:solidFill>
                            <a:schemeClr val="tx1"/>
                          </a:solidFill>
                          <a:latin typeface="Cambria Math"/>
                        </a:rPr>
                        <m:t>𝑝</m:t>
                      </m:r>
                      <m:d>
                        <m:dPr>
                          <m:ctrlPr>
                            <a:rPr lang="es-EC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EC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s-EC" i="1">
                          <a:solidFill>
                            <a:schemeClr val="tx1"/>
                          </a:solidFill>
                          <a:latin typeface="Cambria Math"/>
                        </a:rPr>
                        <m:t>:1+3+5+…+</m:t>
                      </m:r>
                      <m:d>
                        <m:dPr>
                          <m:ctrlPr>
                            <a:rPr lang="es-EC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EC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s-EC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𝑛</m:t>
                          </m:r>
                          <m:r>
                            <a:rPr lang="es-EC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es-EC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s-EC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s-EC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  <m:sup>
                          <m:r>
                            <a:rPr lang="es-EC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EC" dirty="0"/>
              </a:p>
            </p:txBody>
          </p:sp>
        </mc:Choice>
        <mc:Fallback xmlns="">
          <p:sp>
            <p:nvSpPr>
              <p:cNvPr id="2" name="1 Títul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152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1 Título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EC" sz="38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2. </m:t>
                      </m:r>
                      <m:r>
                        <a:rPr lang="es-EC" sz="3800" i="1">
                          <a:solidFill>
                            <a:schemeClr val="tx1"/>
                          </a:solidFill>
                          <a:latin typeface="Cambria Math"/>
                        </a:rPr>
                        <m:t>𝑝</m:t>
                      </m:r>
                      <m:d>
                        <m:dPr>
                          <m:ctrlPr>
                            <a:rPr lang="es-EC" sz="3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EC" sz="3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s-EC" sz="3800" i="1">
                          <a:solidFill>
                            <a:schemeClr val="tx1"/>
                          </a:solidFill>
                          <a:latin typeface="Cambria Math"/>
                        </a:rPr>
                        <m:t>:</m:t>
                      </m:r>
                      <m:r>
                        <a:rPr lang="es-EC" sz="3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2</m:t>
                      </m:r>
                      <m:r>
                        <a:rPr lang="es-EC" sz="3800" i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es-EC" sz="3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4</m:t>
                      </m:r>
                      <m:r>
                        <a:rPr lang="es-EC" sz="3800" i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es-EC" sz="3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6</m:t>
                      </m:r>
                      <m:r>
                        <a:rPr lang="es-EC" sz="3800" i="1">
                          <a:solidFill>
                            <a:schemeClr val="tx1"/>
                          </a:solidFill>
                          <a:latin typeface="Cambria Math"/>
                        </a:rPr>
                        <m:t>+…+</m:t>
                      </m:r>
                      <m:d>
                        <m:dPr>
                          <m:ctrlPr>
                            <a:rPr lang="es-EC" sz="3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EC" sz="3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s-EC" sz="3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s-EC" sz="3800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s-EC" sz="3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𝑛</m:t>
                      </m:r>
                      <m:r>
                        <a:rPr lang="es-EC" sz="3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(</m:t>
                      </m:r>
                      <m:r>
                        <a:rPr lang="es-EC" sz="3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𝑛</m:t>
                      </m:r>
                      <m:r>
                        <a:rPr lang="es-EC" sz="3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+1)</m:t>
                      </m:r>
                    </m:oMath>
                  </m:oMathPara>
                </a14:m>
                <a:endParaRPr lang="es-EC" sz="3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1 Títul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8158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762</TotalTime>
  <Words>787</Words>
  <Application>Microsoft Office PowerPoint</Application>
  <PresentationFormat>Presentación en pantalla (4:3)</PresentationFormat>
  <Paragraphs>69</Paragraphs>
  <Slides>18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Urbano</vt:lpstr>
      <vt:lpstr>Inducción Matemática</vt:lpstr>
      <vt:lpstr>Proceso deductivo e inductivo</vt:lpstr>
      <vt:lpstr>Ejemplo 1: Dada las siguientes proposiciones analícelas e identifique su certeza o valor de verdad</vt:lpstr>
      <vt:lpstr>Ejemplo 2: Dada las siguientes proposiciones, identifique su valor de verdad.</vt:lpstr>
      <vt:lpstr>AXIOMAS DE PEANO</vt:lpstr>
      <vt:lpstr>Nomenclatura a usar para las proposiciones en inducción matemática</vt:lpstr>
      <vt:lpstr>Actividad en clase N° 01 Demostraciones usando el teorema de inducción Demostrar que para todo número natural n se cumple con las siguientes propiedades: 1. p(n):1+3+5+…+(2n-1)=n^2 2. p(n):2+4+6+8+…+2n=n(n+1) 3. p(n):1∙2+2∙3+3∙4+…+(n+1)(n+2)=n(n+1)(n+2)/3 4. p(n):1^2+2^2+3^2+4^2+…n^2=n(n+1)(2n+1)/6 5. p(n): n^2+n es divisible para 2</vt:lpstr>
      <vt:lpstr>1. p(n):1+3+5+…+(2n-1)=n^2</vt:lpstr>
      <vt:lpstr>2. p(n):2+4+6+…+(2n)=n(n+1)</vt:lpstr>
      <vt:lpstr>3. p(n):1∙2+2∙3+3∙4+…+(n)(n+1)=n(n+1)(n+2)/3</vt:lpstr>
      <vt:lpstr>4. p(n):1^2+2^2+3^2+4^2+…n^2=n(n+1)(2n+1)/6</vt:lpstr>
      <vt:lpstr>5. p(n): n^2+n es divisible para 2</vt:lpstr>
      <vt:lpstr>6. p(n): 2^2n+5 es divisible para 3</vt:lpstr>
      <vt:lpstr>7. p(n):2+4+8+…+2^n=2^(n+1)- 2</vt:lpstr>
      <vt:lpstr>Presentación de PowerPoint</vt:lpstr>
      <vt:lpstr>Deber N°  ?</vt:lpstr>
      <vt:lpstr>Presentación de PowerPoint</vt:lpstr>
      <vt:lpstr>Binomio de Newton </vt:lpstr>
    </vt:vector>
  </TitlesOfParts>
  <Company>Personal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Inducción Matemática</dc:title>
  <dc:creator>Roberto Cabrera</dc:creator>
  <cp:lastModifiedBy>Roberto Cabrera</cp:lastModifiedBy>
  <cp:revision>43</cp:revision>
  <dcterms:created xsi:type="dcterms:W3CDTF">2012-10-21T20:01:28Z</dcterms:created>
  <dcterms:modified xsi:type="dcterms:W3CDTF">2012-10-26T19:23:08Z</dcterms:modified>
</cp:coreProperties>
</file>