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4"/>
  </p:notesMasterIdLst>
  <p:sldIdLst>
    <p:sldId id="256" r:id="rId2"/>
    <p:sldId id="257" r:id="rId3"/>
    <p:sldId id="258" r:id="rId4"/>
    <p:sldId id="259" r:id="rId5"/>
    <p:sldId id="264" r:id="rId6"/>
    <p:sldId id="334" r:id="rId7"/>
    <p:sldId id="265" r:id="rId8"/>
    <p:sldId id="335" r:id="rId9"/>
    <p:sldId id="260" r:id="rId10"/>
    <p:sldId id="261" r:id="rId11"/>
    <p:sldId id="266" r:id="rId12"/>
    <p:sldId id="267" r:id="rId13"/>
    <p:sldId id="279" r:id="rId14"/>
    <p:sldId id="278" r:id="rId15"/>
    <p:sldId id="268" r:id="rId16"/>
    <p:sldId id="271" r:id="rId17"/>
    <p:sldId id="272" r:id="rId18"/>
    <p:sldId id="273" r:id="rId19"/>
    <p:sldId id="275" r:id="rId20"/>
    <p:sldId id="276" r:id="rId21"/>
    <p:sldId id="283" r:id="rId22"/>
    <p:sldId id="280" r:id="rId23"/>
    <p:sldId id="281" r:id="rId24"/>
    <p:sldId id="282" r:id="rId25"/>
    <p:sldId id="277" r:id="rId26"/>
    <p:sldId id="284" r:id="rId27"/>
    <p:sldId id="285" r:id="rId28"/>
    <p:sldId id="286" r:id="rId29"/>
    <p:sldId id="287" r:id="rId30"/>
    <p:sldId id="288" r:id="rId31"/>
    <p:sldId id="289" r:id="rId32"/>
    <p:sldId id="291" r:id="rId33"/>
    <p:sldId id="292" r:id="rId34"/>
    <p:sldId id="290" r:id="rId35"/>
    <p:sldId id="309" r:id="rId36"/>
    <p:sldId id="293" r:id="rId37"/>
    <p:sldId id="294" r:id="rId38"/>
    <p:sldId id="295" r:id="rId39"/>
    <p:sldId id="296" r:id="rId40"/>
    <p:sldId id="297" r:id="rId41"/>
    <p:sldId id="298" r:id="rId42"/>
    <p:sldId id="299" r:id="rId43"/>
    <p:sldId id="300" r:id="rId44"/>
    <p:sldId id="301" r:id="rId45"/>
    <p:sldId id="303" r:id="rId46"/>
    <p:sldId id="315" r:id="rId47"/>
    <p:sldId id="310" r:id="rId48"/>
    <p:sldId id="311" r:id="rId49"/>
    <p:sldId id="312" r:id="rId50"/>
    <p:sldId id="313" r:id="rId51"/>
    <p:sldId id="314" r:id="rId52"/>
    <p:sldId id="304" r:id="rId53"/>
    <p:sldId id="306" r:id="rId54"/>
    <p:sldId id="307" r:id="rId55"/>
    <p:sldId id="316" r:id="rId56"/>
    <p:sldId id="317" r:id="rId57"/>
    <p:sldId id="321" r:id="rId58"/>
    <p:sldId id="322" r:id="rId59"/>
    <p:sldId id="318" r:id="rId60"/>
    <p:sldId id="319" r:id="rId61"/>
    <p:sldId id="320" r:id="rId62"/>
    <p:sldId id="323" r:id="rId63"/>
    <p:sldId id="324" r:id="rId64"/>
    <p:sldId id="328" r:id="rId65"/>
    <p:sldId id="329" r:id="rId66"/>
    <p:sldId id="325" r:id="rId67"/>
    <p:sldId id="326" r:id="rId68"/>
    <p:sldId id="332" r:id="rId69"/>
    <p:sldId id="333" r:id="rId70"/>
    <p:sldId id="327" r:id="rId71"/>
    <p:sldId id="330" r:id="rId72"/>
    <p:sldId id="331" r:id="rId7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3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50BEC-5FBD-4338-AE98-2055EEB832C5}" type="doc">
      <dgm:prSet loTypeId="urn:microsoft.com/office/officeart/2009/3/layout/HorizontalOrganizationChart" loCatId="hierarchy" qsTypeId="urn:microsoft.com/office/officeart/2005/8/quickstyle/simple4" qsCatId="simple" csTypeId="urn:microsoft.com/office/officeart/2005/8/colors/accent6_1" csCatId="accent6" phldr="1"/>
      <dgm:spPr/>
      <dgm:t>
        <a:bodyPr/>
        <a:lstStyle/>
        <a:p>
          <a:endParaRPr lang="es-EC"/>
        </a:p>
      </dgm:t>
    </dgm:pt>
    <dgm:pt modelId="{D7E58A78-476D-4732-B93A-D87354CA03DF}">
      <dgm:prSet phldrT="[Texto]" custT="1"/>
      <dgm:spPr/>
      <dgm:t>
        <a:bodyPr/>
        <a:lstStyle/>
        <a:p>
          <a:r>
            <a:rPr lang="es-EC" sz="2000" b="1" dirty="0" smtClean="0">
              <a:solidFill>
                <a:srgbClr val="0070C0"/>
              </a:solidFill>
            </a:rPr>
            <a:t>RAZONAMIENTO</a:t>
          </a:r>
          <a:endParaRPr lang="es-EC" sz="2000" b="1" dirty="0">
            <a:solidFill>
              <a:srgbClr val="0070C0"/>
            </a:solidFill>
          </a:endParaRPr>
        </a:p>
      </dgm:t>
    </dgm:pt>
    <dgm:pt modelId="{930C81DF-C46F-47B4-90D3-7F20E92BC26A}" type="parTrans" cxnId="{00B56D81-4D31-4183-8779-0183D7E7F4E1}">
      <dgm:prSet/>
      <dgm:spPr/>
      <dgm:t>
        <a:bodyPr/>
        <a:lstStyle/>
        <a:p>
          <a:endParaRPr lang="es-EC"/>
        </a:p>
      </dgm:t>
    </dgm:pt>
    <dgm:pt modelId="{E5AEAA55-F0A0-4149-93D6-F74BBDCE1588}" type="sibTrans" cxnId="{00B56D81-4D31-4183-8779-0183D7E7F4E1}">
      <dgm:prSet/>
      <dgm:spPr/>
      <dgm:t>
        <a:bodyPr/>
        <a:lstStyle/>
        <a:p>
          <a:endParaRPr lang="es-EC"/>
        </a:p>
      </dgm:t>
    </dgm:pt>
    <dgm:pt modelId="{F38B18C5-96BD-4595-8BCC-F8093DF5A52F}">
      <dgm:prSet phldrT="[Texto]" custT="1"/>
      <dgm:spPr/>
      <dgm:t>
        <a:bodyPr/>
        <a:lstStyle/>
        <a:p>
          <a:r>
            <a:rPr lang="es-EC" sz="2800" dirty="0" smtClean="0">
              <a:solidFill>
                <a:srgbClr val="FF0000"/>
              </a:solidFill>
            </a:rPr>
            <a:t>FALACIA</a:t>
          </a:r>
          <a:endParaRPr lang="es-EC" sz="2800" dirty="0">
            <a:solidFill>
              <a:srgbClr val="FF0000"/>
            </a:solidFill>
          </a:endParaRPr>
        </a:p>
      </dgm:t>
    </dgm:pt>
    <dgm:pt modelId="{65676550-26BD-42B7-B385-CA1C0B770EF4}" type="parTrans" cxnId="{B104DF96-79C0-4276-80C2-A794370A63D5}">
      <dgm:prSet/>
      <dgm:spPr/>
      <dgm:t>
        <a:bodyPr/>
        <a:lstStyle/>
        <a:p>
          <a:endParaRPr lang="es-EC"/>
        </a:p>
      </dgm:t>
    </dgm:pt>
    <dgm:pt modelId="{860F58F8-5899-4D3C-BC7B-A43D1FC5E32E}" type="sibTrans" cxnId="{B104DF96-79C0-4276-80C2-A794370A63D5}">
      <dgm:prSet/>
      <dgm:spPr/>
      <dgm:t>
        <a:bodyPr/>
        <a:lstStyle/>
        <a:p>
          <a:endParaRPr lang="es-EC"/>
        </a:p>
      </dgm:t>
    </dgm:pt>
    <dgm:pt modelId="{0A500957-D43D-4E7D-90C2-A3051D26B082}">
      <dgm:prSet phldrT="[Texto]" custT="1"/>
      <dgm:spPr/>
      <dgm:t>
        <a:bodyPr/>
        <a:lstStyle/>
        <a:p>
          <a:r>
            <a:rPr lang="es-EC" sz="2600" dirty="0" smtClean="0">
              <a:solidFill>
                <a:srgbClr val="FF0000"/>
              </a:solidFill>
            </a:rPr>
            <a:t>CONTRADICCIÓN</a:t>
          </a:r>
        </a:p>
        <a:p>
          <a:r>
            <a:rPr lang="es-EC" sz="1600" dirty="0" smtClean="0">
              <a:solidFill>
                <a:srgbClr val="00B0F0"/>
              </a:solidFill>
            </a:rPr>
            <a:t>TODO FALSO</a:t>
          </a:r>
          <a:endParaRPr lang="es-EC" sz="1600" dirty="0">
            <a:solidFill>
              <a:srgbClr val="00B0F0"/>
            </a:solidFill>
          </a:endParaRPr>
        </a:p>
      </dgm:t>
    </dgm:pt>
    <dgm:pt modelId="{6CCC2B16-ED97-4A64-98C2-656D7044307D}" type="parTrans" cxnId="{142D5F9F-5091-4047-8013-55C4153DD038}">
      <dgm:prSet/>
      <dgm:spPr/>
      <dgm:t>
        <a:bodyPr/>
        <a:lstStyle/>
        <a:p>
          <a:endParaRPr lang="es-EC"/>
        </a:p>
      </dgm:t>
    </dgm:pt>
    <dgm:pt modelId="{4797FFBE-0541-46EE-8A75-77475B54414B}" type="sibTrans" cxnId="{142D5F9F-5091-4047-8013-55C4153DD038}">
      <dgm:prSet/>
      <dgm:spPr/>
      <dgm:t>
        <a:bodyPr/>
        <a:lstStyle/>
        <a:p>
          <a:endParaRPr lang="es-EC"/>
        </a:p>
      </dgm:t>
    </dgm:pt>
    <dgm:pt modelId="{0A982A77-69A9-4559-AE4F-239590BC5C65}">
      <dgm:prSet phldrT="[Texto]" custT="1"/>
      <dgm:spPr/>
      <dgm:t>
        <a:bodyPr/>
        <a:lstStyle/>
        <a:p>
          <a:r>
            <a:rPr lang="es-EC" sz="2400" dirty="0" smtClean="0">
              <a:solidFill>
                <a:srgbClr val="FFC000"/>
              </a:solidFill>
            </a:rPr>
            <a:t>CONTIGENCIA</a:t>
          </a:r>
        </a:p>
        <a:p>
          <a:r>
            <a:rPr lang="es-EC" sz="2000" dirty="0" smtClean="0"/>
            <a:t>ALGUNOS VERDADEROS OTROS FALSOS</a:t>
          </a:r>
        </a:p>
      </dgm:t>
    </dgm:pt>
    <dgm:pt modelId="{26A32B2E-4E6A-494A-908F-40C0CBCB3D6E}" type="parTrans" cxnId="{04A28094-7790-41D1-B01C-9FA7060EC7A4}">
      <dgm:prSet/>
      <dgm:spPr/>
      <dgm:t>
        <a:bodyPr/>
        <a:lstStyle/>
        <a:p>
          <a:endParaRPr lang="es-EC"/>
        </a:p>
      </dgm:t>
    </dgm:pt>
    <dgm:pt modelId="{6845CF54-5A13-444C-AB8B-611EF86EF65F}" type="sibTrans" cxnId="{04A28094-7790-41D1-B01C-9FA7060EC7A4}">
      <dgm:prSet/>
      <dgm:spPr/>
      <dgm:t>
        <a:bodyPr/>
        <a:lstStyle/>
        <a:p>
          <a:endParaRPr lang="es-EC"/>
        </a:p>
      </dgm:t>
    </dgm:pt>
    <dgm:pt modelId="{7B670733-8D95-4567-B669-5DCEA2CBCC89}">
      <dgm:prSet phldrT="[Texto]" custT="1"/>
      <dgm:spPr/>
      <dgm:t>
        <a:bodyPr/>
        <a:lstStyle/>
        <a:p>
          <a:r>
            <a:rPr lang="es-EC" sz="2600" b="1" dirty="0" smtClean="0">
              <a:solidFill>
                <a:srgbClr val="00B050"/>
              </a:solidFill>
            </a:rPr>
            <a:t>TAUTOLOGÍA</a:t>
          </a:r>
          <a:endParaRPr lang="es-EC" sz="2600" b="1" dirty="0">
            <a:solidFill>
              <a:srgbClr val="00B050"/>
            </a:solidFill>
          </a:endParaRPr>
        </a:p>
      </dgm:t>
    </dgm:pt>
    <dgm:pt modelId="{A31DDACA-24A5-4143-8A75-12CE91A128E6}" type="parTrans" cxnId="{4ACA479A-A875-4587-8280-38412F480CD7}">
      <dgm:prSet/>
      <dgm:spPr/>
      <dgm:t>
        <a:bodyPr/>
        <a:lstStyle/>
        <a:p>
          <a:endParaRPr lang="es-EC"/>
        </a:p>
      </dgm:t>
    </dgm:pt>
    <dgm:pt modelId="{60AB4ED7-EA2E-4149-8E91-0B40BFE2D276}" type="sibTrans" cxnId="{4ACA479A-A875-4587-8280-38412F480CD7}">
      <dgm:prSet/>
      <dgm:spPr/>
      <dgm:t>
        <a:bodyPr/>
        <a:lstStyle/>
        <a:p>
          <a:endParaRPr lang="es-EC"/>
        </a:p>
      </dgm:t>
    </dgm:pt>
    <dgm:pt modelId="{D9CE2D12-0CDF-45B6-8885-AA8B4A6C1D85}">
      <dgm:prSet phldrT="[Texto]"/>
      <dgm:spPr/>
      <dgm:t>
        <a:bodyPr/>
        <a:lstStyle/>
        <a:p>
          <a:r>
            <a:rPr lang="es-EC" b="1" dirty="0" smtClean="0">
              <a:solidFill>
                <a:srgbClr val="0070C0"/>
              </a:solidFill>
            </a:rPr>
            <a:t>TODO VERDADERO</a:t>
          </a:r>
          <a:endParaRPr lang="es-EC" b="1" dirty="0">
            <a:solidFill>
              <a:srgbClr val="0070C0"/>
            </a:solidFill>
          </a:endParaRPr>
        </a:p>
      </dgm:t>
    </dgm:pt>
    <dgm:pt modelId="{6D4EB167-C040-4617-874E-FA9699671737}" type="parTrans" cxnId="{3687C0DF-6F93-4676-82E2-06DB7E3FD85B}">
      <dgm:prSet/>
      <dgm:spPr/>
      <dgm:t>
        <a:bodyPr/>
        <a:lstStyle/>
        <a:p>
          <a:endParaRPr lang="es-EC"/>
        </a:p>
      </dgm:t>
    </dgm:pt>
    <dgm:pt modelId="{9A68CA50-5D92-49FE-AF01-BFFEE23B2ED9}" type="sibTrans" cxnId="{3687C0DF-6F93-4676-82E2-06DB7E3FD85B}">
      <dgm:prSet/>
      <dgm:spPr/>
      <dgm:t>
        <a:bodyPr/>
        <a:lstStyle/>
        <a:p>
          <a:endParaRPr lang="es-EC"/>
        </a:p>
      </dgm:t>
    </dgm:pt>
    <dgm:pt modelId="{C2F90D8C-07F6-4BD0-984C-580B83122581}" type="pres">
      <dgm:prSet presAssocID="{90150BEC-5FBD-4338-AE98-2055EEB832C5}" presName="hierChild1" presStyleCnt="0">
        <dgm:presLayoutVars>
          <dgm:orgChart val="1"/>
          <dgm:chPref val="1"/>
          <dgm:dir/>
          <dgm:animOne val="branch"/>
          <dgm:animLvl val="lvl"/>
          <dgm:resizeHandles/>
        </dgm:presLayoutVars>
      </dgm:prSet>
      <dgm:spPr/>
      <dgm:t>
        <a:bodyPr/>
        <a:lstStyle/>
        <a:p>
          <a:endParaRPr lang="es-EC"/>
        </a:p>
      </dgm:t>
    </dgm:pt>
    <dgm:pt modelId="{9082320E-630A-4929-BBEA-E5D0FB84106F}" type="pres">
      <dgm:prSet presAssocID="{D7E58A78-476D-4732-B93A-D87354CA03DF}" presName="hierRoot1" presStyleCnt="0">
        <dgm:presLayoutVars>
          <dgm:hierBranch val="init"/>
        </dgm:presLayoutVars>
      </dgm:prSet>
      <dgm:spPr/>
    </dgm:pt>
    <dgm:pt modelId="{F9F0D556-C3B1-4344-913E-0FB67415A349}" type="pres">
      <dgm:prSet presAssocID="{D7E58A78-476D-4732-B93A-D87354CA03DF}" presName="rootComposite1" presStyleCnt="0"/>
      <dgm:spPr/>
    </dgm:pt>
    <dgm:pt modelId="{92F98DE2-5A02-4F6B-AA85-8E3EEBCEFD66}" type="pres">
      <dgm:prSet presAssocID="{D7E58A78-476D-4732-B93A-D87354CA03DF}" presName="rootText1" presStyleLbl="node0" presStyleIdx="0" presStyleCnt="1">
        <dgm:presLayoutVars>
          <dgm:chPref val="3"/>
        </dgm:presLayoutVars>
      </dgm:prSet>
      <dgm:spPr/>
      <dgm:t>
        <a:bodyPr/>
        <a:lstStyle/>
        <a:p>
          <a:endParaRPr lang="es-EC"/>
        </a:p>
      </dgm:t>
    </dgm:pt>
    <dgm:pt modelId="{532B1F4B-AA20-4E99-82B9-B9B7413529B6}" type="pres">
      <dgm:prSet presAssocID="{D7E58A78-476D-4732-B93A-D87354CA03DF}" presName="rootConnector1" presStyleLbl="node1" presStyleIdx="0" presStyleCnt="0"/>
      <dgm:spPr/>
      <dgm:t>
        <a:bodyPr/>
        <a:lstStyle/>
        <a:p>
          <a:endParaRPr lang="es-EC"/>
        </a:p>
      </dgm:t>
    </dgm:pt>
    <dgm:pt modelId="{9CAFF74C-A63E-4AE6-B98E-5DBE1BC069AA}" type="pres">
      <dgm:prSet presAssocID="{D7E58A78-476D-4732-B93A-D87354CA03DF}" presName="hierChild2" presStyleCnt="0"/>
      <dgm:spPr/>
    </dgm:pt>
    <dgm:pt modelId="{0845CB4B-93C9-4B6B-8FD4-5C6B22382B40}" type="pres">
      <dgm:prSet presAssocID="{65676550-26BD-42B7-B385-CA1C0B770EF4}" presName="Name64" presStyleLbl="parChTrans1D2" presStyleIdx="0" presStyleCnt="2"/>
      <dgm:spPr/>
      <dgm:t>
        <a:bodyPr/>
        <a:lstStyle/>
        <a:p>
          <a:endParaRPr lang="es-EC"/>
        </a:p>
      </dgm:t>
    </dgm:pt>
    <dgm:pt modelId="{2C0393F4-70D9-401A-812E-56FC4534CF0E}" type="pres">
      <dgm:prSet presAssocID="{F38B18C5-96BD-4595-8BCC-F8093DF5A52F}" presName="hierRoot2" presStyleCnt="0">
        <dgm:presLayoutVars>
          <dgm:hierBranch val="init"/>
        </dgm:presLayoutVars>
      </dgm:prSet>
      <dgm:spPr/>
    </dgm:pt>
    <dgm:pt modelId="{1CDA0F45-0CFF-4CF1-A39D-37584054CF99}" type="pres">
      <dgm:prSet presAssocID="{F38B18C5-96BD-4595-8BCC-F8093DF5A52F}" presName="rootComposite" presStyleCnt="0"/>
      <dgm:spPr/>
    </dgm:pt>
    <dgm:pt modelId="{0320EF89-CC02-4314-8656-A5EB942C646A}" type="pres">
      <dgm:prSet presAssocID="{F38B18C5-96BD-4595-8BCC-F8093DF5A52F}" presName="rootText" presStyleLbl="node2" presStyleIdx="0" presStyleCnt="2" custScaleX="72517" custLinFactNeighborX="812" custLinFactNeighborY="441">
        <dgm:presLayoutVars>
          <dgm:chPref val="3"/>
        </dgm:presLayoutVars>
      </dgm:prSet>
      <dgm:spPr/>
      <dgm:t>
        <a:bodyPr/>
        <a:lstStyle/>
        <a:p>
          <a:endParaRPr lang="es-EC"/>
        </a:p>
      </dgm:t>
    </dgm:pt>
    <dgm:pt modelId="{EFDACEEF-BA1A-467F-82F9-F6A41B46FCAF}" type="pres">
      <dgm:prSet presAssocID="{F38B18C5-96BD-4595-8BCC-F8093DF5A52F}" presName="rootConnector" presStyleLbl="node2" presStyleIdx="0" presStyleCnt="2"/>
      <dgm:spPr/>
      <dgm:t>
        <a:bodyPr/>
        <a:lstStyle/>
        <a:p>
          <a:endParaRPr lang="es-EC"/>
        </a:p>
      </dgm:t>
    </dgm:pt>
    <dgm:pt modelId="{6385E997-1229-45DE-86F6-F690B2A78FB8}" type="pres">
      <dgm:prSet presAssocID="{F38B18C5-96BD-4595-8BCC-F8093DF5A52F}" presName="hierChild4" presStyleCnt="0"/>
      <dgm:spPr/>
    </dgm:pt>
    <dgm:pt modelId="{99565281-4758-4434-84FD-BF3939564CFB}" type="pres">
      <dgm:prSet presAssocID="{6CCC2B16-ED97-4A64-98C2-656D7044307D}" presName="Name64" presStyleLbl="parChTrans1D3" presStyleIdx="0" presStyleCnt="3"/>
      <dgm:spPr/>
      <dgm:t>
        <a:bodyPr/>
        <a:lstStyle/>
        <a:p>
          <a:endParaRPr lang="es-EC"/>
        </a:p>
      </dgm:t>
    </dgm:pt>
    <dgm:pt modelId="{ACFC1368-1EB2-47F6-B1FB-5697D606CEEA}" type="pres">
      <dgm:prSet presAssocID="{0A500957-D43D-4E7D-90C2-A3051D26B082}" presName="hierRoot2" presStyleCnt="0">
        <dgm:presLayoutVars>
          <dgm:hierBranch val="init"/>
        </dgm:presLayoutVars>
      </dgm:prSet>
      <dgm:spPr/>
    </dgm:pt>
    <dgm:pt modelId="{90ED80D6-2C18-4133-9727-C2FFA3D64B73}" type="pres">
      <dgm:prSet presAssocID="{0A500957-D43D-4E7D-90C2-A3051D26B082}" presName="rootComposite" presStyleCnt="0"/>
      <dgm:spPr/>
    </dgm:pt>
    <dgm:pt modelId="{A6E48E03-8A74-4D59-8AEE-91B50B78DD8C}" type="pres">
      <dgm:prSet presAssocID="{0A500957-D43D-4E7D-90C2-A3051D26B082}" presName="rootText" presStyleLbl="node3" presStyleIdx="0" presStyleCnt="3" custScaleX="138501" custScaleY="133546" custLinFactNeighborX="4259" custLinFactNeighborY="-79965">
        <dgm:presLayoutVars>
          <dgm:chPref val="3"/>
        </dgm:presLayoutVars>
      </dgm:prSet>
      <dgm:spPr/>
      <dgm:t>
        <a:bodyPr/>
        <a:lstStyle/>
        <a:p>
          <a:endParaRPr lang="es-EC"/>
        </a:p>
      </dgm:t>
    </dgm:pt>
    <dgm:pt modelId="{36D6544C-E4C4-42B6-BF86-98D1C4F0E766}" type="pres">
      <dgm:prSet presAssocID="{0A500957-D43D-4E7D-90C2-A3051D26B082}" presName="rootConnector" presStyleLbl="node3" presStyleIdx="0" presStyleCnt="3"/>
      <dgm:spPr/>
      <dgm:t>
        <a:bodyPr/>
        <a:lstStyle/>
        <a:p>
          <a:endParaRPr lang="es-EC"/>
        </a:p>
      </dgm:t>
    </dgm:pt>
    <dgm:pt modelId="{B61F65D7-6E45-4410-9131-D35D5C7D2859}" type="pres">
      <dgm:prSet presAssocID="{0A500957-D43D-4E7D-90C2-A3051D26B082}" presName="hierChild4" presStyleCnt="0"/>
      <dgm:spPr/>
    </dgm:pt>
    <dgm:pt modelId="{588E3CAC-1D46-42D1-B10E-A284239D405D}" type="pres">
      <dgm:prSet presAssocID="{0A500957-D43D-4E7D-90C2-A3051D26B082}" presName="hierChild5" presStyleCnt="0"/>
      <dgm:spPr/>
    </dgm:pt>
    <dgm:pt modelId="{7A8C9A13-9FE2-4921-9554-8C72ED53D2BC}" type="pres">
      <dgm:prSet presAssocID="{26A32B2E-4E6A-494A-908F-40C0CBCB3D6E}" presName="Name64" presStyleLbl="parChTrans1D3" presStyleIdx="1" presStyleCnt="3"/>
      <dgm:spPr/>
      <dgm:t>
        <a:bodyPr/>
        <a:lstStyle/>
        <a:p>
          <a:endParaRPr lang="es-EC"/>
        </a:p>
      </dgm:t>
    </dgm:pt>
    <dgm:pt modelId="{8AF16B15-2070-4D69-8F41-6B4BEF67317D}" type="pres">
      <dgm:prSet presAssocID="{0A982A77-69A9-4559-AE4F-239590BC5C65}" presName="hierRoot2" presStyleCnt="0">
        <dgm:presLayoutVars>
          <dgm:hierBranch val="init"/>
        </dgm:presLayoutVars>
      </dgm:prSet>
      <dgm:spPr/>
    </dgm:pt>
    <dgm:pt modelId="{FBB2438C-0D31-4E49-9465-4C261913F7A5}" type="pres">
      <dgm:prSet presAssocID="{0A982A77-69A9-4559-AE4F-239590BC5C65}" presName="rootComposite" presStyleCnt="0"/>
      <dgm:spPr/>
    </dgm:pt>
    <dgm:pt modelId="{99646DEC-94A4-4C0F-BADC-5523288371B3}" type="pres">
      <dgm:prSet presAssocID="{0A982A77-69A9-4559-AE4F-239590BC5C65}" presName="rootText" presStyleLbl="node3" presStyleIdx="1" presStyleCnt="3" custScaleX="120848" custScaleY="228287">
        <dgm:presLayoutVars>
          <dgm:chPref val="3"/>
        </dgm:presLayoutVars>
      </dgm:prSet>
      <dgm:spPr/>
      <dgm:t>
        <a:bodyPr/>
        <a:lstStyle/>
        <a:p>
          <a:endParaRPr lang="es-EC"/>
        </a:p>
      </dgm:t>
    </dgm:pt>
    <dgm:pt modelId="{5A7B3974-923F-45BD-9AC9-372684FCFAFB}" type="pres">
      <dgm:prSet presAssocID="{0A982A77-69A9-4559-AE4F-239590BC5C65}" presName="rootConnector" presStyleLbl="node3" presStyleIdx="1" presStyleCnt="3"/>
      <dgm:spPr/>
      <dgm:t>
        <a:bodyPr/>
        <a:lstStyle/>
        <a:p>
          <a:endParaRPr lang="es-EC"/>
        </a:p>
      </dgm:t>
    </dgm:pt>
    <dgm:pt modelId="{67F62D6C-4A00-4029-8807-88D00208D0D6}" type="pres">
      <dgm:prSet presAssocID="{0A982A77-69A9-4559-AE4F-239590BC5C65}" presName="hierChild4" presStyleCnt="0"/>
      <dgm:spPr/>
    </dgm:pt>
    <dgm:pt modelId="{CFF245BD-D002-48D7-B924-727280832A8D}" type="pres">
      <dgm:prSet presAssocID="{0A982A77-69A9-4559-AE4F-239590BC5C65}" presName="hierChild5" presStyleCnt="0"/>
      <dgm:spPr/>
    </dgm:pt>
    <dgm:pt modelId="{8B5D5E30-1C62-4819-9543-05A26B8C7A5B}" type="pres">
      <dgm:prSet presAssocID="{F38B18C5-96BD-4595-8BCC-F8093DF5A52F}" presName="hierChild5" presStyleCnt="0"/>
      <dgm:spPr/>
    </dgm:pt>
    <dgm:pt modelId="{2F93A950-342F-4E65-9BC8-452A880DEDC2}" type="pres">
      <dgm:prSet presAssocID="{A31DDACA-24A5-4143-8A75-12CE91A128E6}" presName="Name64" presStyleLbl="parChTrans1D2" presStyleIdx="1" presStyleCnt="2"/>
      <dgm:spPr/>
      <dgm:t>
        <a:bodyPr/>
        <a:lstStyle/>
        <a:p>
          <a:endParaRPr lang="es-EC"/>
        </a:p>
      </dgm:t>
    </dgm:pt>
    <dgm:pt modelId="{37B93CB7-D9BA-4BFF-BD55-1D1C9F3500C3}" type="pres">
      <dgm:prSet presAssocID="{7B670733-8D95-4567-B669-5DCEA2CBCC89}" presName="hierRoot2" presStyleCnt="0">
        <dgm:presLayoutVars>
          <dgm:hierBranch val="init"/>
        </dgm:presLayoutVars>
      </dgm:prSet>
      <dgm:spPr/>
    </dgm:pt>
    <dgm:pt modelId="{261EA009-ED30-4FFE-864E-5270491C9EA3}" type="pres">
      <dgm:prSet presAssocID="{7B670733-8D95-4567-B669-5DCEA2CBCC89}" presName="rootComposite" presStyleCnt="0"/>
      <dgm:spPr/>
    </dgm:pt>
    <dgm:pt modelId="{2E30A7AB-6439-4A79-994B-1B49FA96C89B}" type="pres">
      <dgm:prSet presAssocID="{7B670733-8D95-4567-B669-5DCEA2CBCC89}" presName="rootText" presStyleLbl="node2" presStyleIdx="1" presStyleCnt="2">
        <dgm:presLayoutVars>
          <dgm:chPref val="3"/>
        </dgm:presLayoutVars>
      </dgm:prSet>
      <dgm:spPr/>
      <dgm:t>
        <a:bodyPr/>
        <a:lstStyle/>
        <a:p>
          <a:endParaRPr lang="es-EC"/>
        </a:p>
      </dgm:t>
    </dgm:pt>
    <dgm:pt modelId="{80C1BA40-A585-4016-B03F-5DB9BB3BE6A8}" type="pres">
      <dgm:prSet presAssocID="{7B670733-8D95-4567-B669-5DCEA2CBCC89}" presName="rootConnector" presStyleLbl="node2" presStyleIdx="1" presStyleCnt="2"/>
      <dgm:spPr/>
      <dgm:t>
        <a:bodyPr/>
        <a:lstStyle/>
        <a:p>
          <a:endParaRPr lang="es-EC"/>
        </a:p>
      </dgm:t>
    </dgm:pt>
    <dgm:pt modelId="{AB31F122-11DE-4C42-94FC-C6B4ACDCA903}" type="pres">
      <dgm:prSet presAssocID="{7B670733-8D95-4567-B669-5DCEA2CBCC89}" presName="hierChild4" presStyleCnt="0"/>
      <dgm:spPr/>
    </dgm:pt>
    <dgm:pt modelId="{81903CE4-0963-4849-ABE5-74878DC2BE49}" type="pres">
      <dgm:prSet presAssocID="{6D4EB167-C040-4617-874E-FA9699671737}" presName="Name64" presStyleLbl="parChTrans1D3" presStyleIdx="2" presStyleCnt="3"/>
      <dgm:spPr/>
      <dgm:t>
        <a:bodyPr/>
        <a:lstStyle/>
        <a:p>
          <a:endParaRPr lang="es-EC"/>
        </a:p>
      </dgm:t>
    </dgm:pt>
    <dgm:pt modelId="{0F265C82-D30F-4CF0-AFF9-83236979ED23}" type="pres">
      <dgm:prSet presAssocID="{D9CE2D12-0CDF-45B6-8885-AA8B4A6C1D85}" presName="hierRoot2" presStyleCnt="0">
        <dgm:presLayoutVars>
          <dgm:hierBranch val="init"/>
        </dgm:presLayoutVars>
      </dgm:prSet>
      <dgm:spPr/>
    </dgm:pt>
    <dgm:pt modelId="{A9F727D7-3144-4B38-9FE6-3DB9A1912066}" type="pres">
      <dgm:prSet presAssocID="{D9CE2D12-0CDF-45B6-8885-AA8B4A6C1D85}" presName="rootComposite" presStyleCnt="0"/>
      <dgm:spPr/>
    </dgm:pt>
    <dgm:pt modelId="{00D8B98E-377D-487D-8B66-3F242BB9A73E}" type="pres">
      <dgm:prSet presAssocID="{D9CE2D12-0CDF-45B6-8885-AA8B4A6C1D85}" presName="rootText" presStyleLbl="node3" presStyleIdx="2" presStyleCnt="3">
        <dgm:presLayoutVars>
          <dgm:chPref val="3"/>
        </dgm:presLayoutVars>
      </dgm:prSet>
      <dgm:spPr/>
      <dgm:t>
        <a:bodyPr/>
        <a:lstStyle/>
        <a:p>
          <a:endParaRPr lang="es-EC"/>
        </a:p>
      </dgm:t>
    </dgm:pt>
    <dgm:pt modelId="{50FB755F-97FB-45E6-9B46-9EE69559393F}" type="pres">
      <dgm:prSet presAssocID="{D9CE2D12-0CDF-45B6-8885-AA8B4A6C1D85}" presName="rootConnector" presStyleLbl="node3" presStyleIdx="2" presStyleCnt="3"/>
      <dgm:spPr/>
      <dgm:t>
        <a:bodyPr/>
        <a:lstStyle/>
        <a:p>
          <a:endParaRPr lang="es-EC"/>
        </a:p>
      </dgm:t>
    </dgm:pt>
    <dgm:pt modelId="{EB0753A5-F10B-4479-98DD-9A976C20138F}" type="pres">
      <dgm:prSet presAssocID="{D9CE2D12-0CDF-45B6-8885-AA8B4A6C1D85}" presName="hierChild4" presStyleCnt="0"/>
      <dgm:spPr/>
    </dgm:pt>
    <dgm:pt modelId="{359D2110-43F6-4AD9-9DF9-52CAE83ECE5A}" type="pres">
      <dgm:prSet presAssocID="{D9CE2D12-0CDF-45B6-8885-AA8B4A6C1D85}" presName="hierChild5" presStyleCnt="0"/>
      <dgm:spPr/>
    </dgm:pt>
    <dgm:pt modelId="{A0505D53-BEA7-4BDB-A185-89DD2986DA0D}" type="pres">
      <dgm:prSet presAssocID="{7B670733-8D95-4567-B669-5DCEA2CBCC89}" presName="hierChild5" presStyleCnt="0"/>
      <dgm:spPr/>
    </dgm:pt>
    <dgm:pt modelId="{106A0D71-77A7-4D3A-A29B-B0BC10A326B2}" type="pres">
      <dgm:prSet presAssocID="{D7E58A78-476D-4732-B93A-D87354CA03DF}" presName="hierChild3" presStyleCnt="0"/>
      <dgm:spPr/>
    </dgm:pt>
  </dgm:ptLst>
  <dgm:cxnLst>
    <dgm:cxn modelId="{BE74D4F8-3079-4523-A3F3-C30D492D5335}" type="presOf" srcId="{F38B18C5-96BD-4595-8BCC-F8093DF5A52F}" destId="{0320EF89-CC02-4314-8656-A5EB942C646A}" srcOrd="0" destOrd="0" presId="urn:microsoft.com/office/officeart/2009/3/layout/HorizontalOrganizationChart"/>
    <dgm:cxn modelId="{142D5F9F-5091-4047-8013-55C4153DD038}" srcId="{F38B18C5-96BD-4595-8BCC-F8093DF5A52F}" destId="{0A500957-D43D-4E7D-90C2-A3051D26B082}" srcOrd="0" destOrd="0" parTransId="{6CCC2B16-ED97-4A64-98C2-656D7044307D}" sibTransId="{4797FFBE-0541-46EE-8A75-77475B54414B}"/>
    <dgm:cxn modelId="{C12A26B7-325D-4506-A906-5E7CFFF79011}" type="presOf" srcId="{65676550-26BD-42B7-B385-CA1C0B770EF4}" destId="{0845CB4B-93C9-4B6B-8FD4-5C6B22382B40}" srcOrd="0" destOrd="0" presId="urn:microsoft.com/office/officeart/2009/3/layout/HorizontalOrganizationChart"/>
    <dgm:cxn modelId="{0D2656C7-2389-4281-9C8A-9720C9ADE79B}" type="presOf" srcId="{7B670733-8D95-4567-B669-5DCEA2CBCC89}" destId="{2E30A7AB-6439-4A79-994B-1B49FA96C89B}" srcOrd="0" destOrd="0" presId="urn:microsoft.com/office/officeart/2009/3/layout/HorizontalOrganizationChart"/>
    <dgm:cxn modelId="{4C72F086-7F78-4E7C-9918-B241E2664683}" type="presOf" srcId="{6CCC2B16-ED97-4A64-98C2-656D7044307D}" destId="{99565281-4758-4434-84FD-BF3939564CFB}" srcOrd="0" destOrd="0" presId="urn:microsoft.com/office/officeart/2009/3/layout/HorizontalOrganizationChart"/>
    <dgm:cxn modelId="{993B9ED3-EA48-4C04-80CB-97F8BAF21145}" type="presOf" srcId="{D7E58A78-476D-4732-B93A-D87354CA03DF}" destId="{92F98DE2-5A02-4F6B-AA85-8E3EEBCEFD66}" srcOrd="0" destOrd="0" presId="urn:microsoft.com/office/officeart/2009/3/layout/HorizontalOrganizationChart"/>
    <dgm:cxn modelId="{4ACA479A-A875-4587-8280-38412F480CD7}" srcId="{D7E58A78-476D-4732-B93A-D87354CA03DF}" destId="{7B670733-8D95-4567-B669-5DCEA2CBCC89}" srcOrd="1" destOrd="0" parTransId="{A31DDACA-24A5-4143-8A75-12CE91A128E6}" sibTransId="{60AB4ED7-EA2E-4149-8E91-0B40BFE2D276}"/>
    <dgm:cxn modelId="{A45CD4D1-DCD2-45AC-85AE-FB06C443DF2F}" type="presOf" srcId="{D7E58A78-476D-4732-B93A-D87354CA03DF}" destId="{532B1F4B-AA20-4E99-82B9-B9B7413529B6}" srcOrd="1" destOrd="0" presId="urn:microsoft.com/office/officeart/2009/3/layout/HorizontalOrganizationChart"/>
    <dgm:cxn modelId="{35E5EC16-C54E-4F3D-874D-D7ABE1001CFA}" type="presOf" srcId="{26A32B2E-4E6A-494A-908F-40C0CBCB3D6E}" destId="{7A8C9A13-9FE2-4921-9554-8C72ED53D2BC}" srcOrd="0" destOrd="0" presId="urn:microsoft.com/office/officeart/2009/3/layout/HorizontalOrganizationChart"/>
    <dgm:cxn modelId="{D4ABF1CB-2459-4F96-A472-66549B13E76A}" type="presOf" srcId="{0A500957-D43D-4E7D-90C2-A3051D26B082}" destId="{A6E48E03-8A74-4D59-8AEE-91B50B78DD8C}" srcOrd="0" destOrd="0" presId="urn:microsoft.com/office/officeart/2009/3/layout/HorizontalOrganizationChart"/>
    <dgm:cxn modelId="{3687C0DF-6F93-4676-82E2-06DB7E3FD85B}" srcId="{7B670733-8D95-4567-B669-5DCEA2CBCC89}" destId="{D9CE2D12-0CDF-45B6-8885-AA8B4A6C1D85}" srcOrd="0" destOrd="0" parTransId="{6D4EB167-C040-4617-874E-FA9699671737}" sibTransId="{9A68CA50-5D92-49FE-AF01-BFFEE23B2ED9}"/>
    <dgm:cxn modelId="{C6F2AB34-8B2E-4297-B97E-E81E9BB6ACCA}" type="presOf" srcId="{90150BEC-5FBD-4338-AE98-2055EEB832C5}" destId="{C2F90D8C-07F6-4BD0-984C-580B83122581}" srcOrd="0" destOrd="0" presId="urn:microsoft.com/office/officeart/2009/3/layout/HorizontalOrganizationChart"/>
    <dgm:cxn modelId="{47E8BEF4-AD71-40FA-9BB1-20B50B016530}" type="presOf" srcId="{F38B18C5-96BD-4595-8BCC-F8093DF5A52F}" destId="{EFDACEEF-BA1A-467F-82F9-F6A41B46FCAF}" srcOrd="1" destOrd="0" presId="urn:microsoft.com/office/officeart/2009/3/layout/HorizontalOrganizationChart"/>
    <dgm:cxn modelId="{C922A9AD-C60A-48C3-8895-56B64CBD0879}" type="presOf" srcId="{D9CE2D12-0CDF-45B6-8885-AA8B4A6C1D85}" destId="{50FB755F-97FB-45E6-9B46-9EE69559393F}" srcOrd="1" destOrd="0" presId="urn:microsoft.com/office/officeart/2009/3/layout/HorizontalOrganizationChart"/>
    <dgm:cxn modelId="{FBD9E2A9-AEB5-493A-A66E-0C8E7396DD1B}" type="presOf" srcId="{A31DDACA-24A5-4143-8A75-12CE91A128E6}" destId="{2F93A950-342F-4E65-9BC8-452A880DEDC2}" srcOrd="0" destOrd="0" presId="urn:microsoft.com/office/officeart/2009/3/layout/HorizontalOrganizationChart"/>
    <dgm:cxn modelId="{00B56D81-4D31-4183-8779-0183D7E7F4E1}" srcId="{90150BEC-5FBD-4338-AE98-2055EEB832C5}" destId="{D7E58A78-476D-4732-B93A-D87354CA03DF}" srcOrd="0" destOrd="0" parTransId="{930C81DF-C46F-47B4-90D3-7F20E92BC26A}" sibTransId="{E5AEAA55-F0A0-4149-93D6-F74BBDCE1588}"/>
    <dgm:cxn modelId="{C0CA397B-4929-4973-A89A-A74D527032CA}" type="presOf" srcId="{7B670733-8D95-4567-B669-5DCEA2CBCC89}" destId="{80C1BA40-A585-4016-B03F-5DB9BB3BE6A8}" srcOrd="1" destOrd="0" presId="urn:microsoft.com/office/officeart/2009/3/layout/HorizontalOrganizationChart"/>
    <dgm:cxn modelId="{AF089F4F-A127-46E5-844D-794D2750A669}" type="presOf" srcId="{0A982A77-69A9-4559-AE4F-239590BC5C65}" destId="{99646DEC-94A4-4C0F-BADC-5523288371B3}" srcOrd="0" destOrd="0" presId="urn:microsoft.com/office/officeart/2009/3/layout/HorizontalOrganizationChart"/>
    <dgm:cxn modelId="{38E7FD45-FC3B-4754-9E4A-E9A2CFF34A59}" type="presOf" srcId="{D9CE2D12-0CDF-45B6-8885-AA8B4A6C1D85}" destId="{00D8B98E-377D-487D-8B66-3F242BB9A73E}" srcOrd="0" destOrd="0" presId="urn:microsoft.com/office/officeart/2009/3/layout/HorizontalOrganizationChart"/>
    <dgm:cxn modelId="{04A28094-7790-41D1-B01C-9FA7060EC7A4}" srcId="{F38B18C5-96BD-4595-8BCC-F8093DF5A52F}" destId="{0A982A77-69A9-4559-AE4F-239590BC5C65}" srcOrd="1" destOrd="0" parTransId="{26A32B2E-4E6A-494A-908F-40C0CBCB3D6E}" sibTransId="{6845CF54-5A13-444C-AB8B-611EF86EF65F}"/>
    <dgm:cxn modelId="{115CF103-BF84-47F0-B334-45258B5860DB}" type="presOf" srcId="{0A500957-D43D-4E7D-90C2-A3051D26B082}" destId="{36D6544C-E4C4-42B6-BF86-98D1C4F0E766}" srcOrd="1" destOrd="0" presId="urn:microsoft.com/office/officeart/2009/3/layout/HorizontalOrganizationChart"/>
    <dgm:cxn modelId="{05F39B74-F332-4864-850E-43EC944307EA}" type="presOf" srcId="{6D4EB167-C040-4617-874E-FA9699671737}" destId="{81903CE4-0963-4849-ABE5-74878DC2BE49}" srcOrd="0" destOrd="0" presId="urn:microsoft.com/office/officeart/2009/3/layout/HorizontalOrganizationChart"/>
    <dgm:cxn modelId="{423830B2-821D-4B70-929A-87E7AF597EBB}" type="presOf" srcId="{0A982A77-69A9-4559-AE4F-239590BC5C65}" destId="{5A7B3974-923F-45BD-9AC9-372684FCFAFB}" srcOrd="1" destOrd="0" presId="urn:microsoft.com/office/officeart/2009/3/layout/HorizontalOrganizationChart"/>
    <dgm:cxn modelId="{B104DF96-79C0-4276-80C2-A794370A63D5}" srcId="{D7E58A78-476D-4732-B93A-D87354CA03DF}" destId="{F38B18C5-96BD-4595-8BCC-F8093DF5A52F}" srcOrd="0" destOrd="0" parTransId="{65676550-26BD-42B7-B385-CA1C0B770EF4}" sibTransId="{860F58F8-5899-4D3C-BC7B-A43D1FC5E32E}"/>
    <dgm:cxn modelId="{E21C11C6-8784-4463-95FC-1C8D6335A385}" type="presParOf" srcId="{C2F90D8C-07F6-4BD0-984C-580B83122581}" destId="{9082320E-630A-4929-BBEA-E5D0FB84106F}" srcOrd="0" destOrd="0" presId="urn:microsoft.com/office/officeart/2009/3/layout/HorizontalOrganizationChart"/>
    <dgm:cxn modelId="{876D7855-A9E9-471D-A1BF-4656503D922A}" type="presParOf" srcId="{9082320E-630A-4929-BBEA-E5D0FB84106F}" destId="{F9F0D556-C3B1-4344-913E-0FB67415A349}" srcOrd="0" destOrd="0" presId="urn:microsoft.com/office/officeart/2009/3/layout/HorizontalOrganizationChart"/>
    <dgm:cxn modelId="{2BDBA698-249B-4094-80B5-8848278443FB}" type="presParOf" srcId="{F9F0D556-C3B1-4344-913E-0FB67415A349}" destId="{92F98DE2-5A02-4F6B-AA85-8E3EEBCEFD66}" srcOrd="0" destOrd="0" presId="urn:microsoft.com/office/officeart/2009/3/layout/HorizontalOrganizationChart"/>
    <dgm:cxn modelId="{F6B97491-C12F-4C79-A81C-5B1ABF9F091F}" type="presParOf" srcId="{F9F0D556-C3B1-4344-913E-0FB67415A349}" destId="{532B1F4B-AA20-4E99-82B9-B9B7413529B6}" srcOrd="1" destOrd="0" presId="urn:microsoft.com/office/officeart/2009/3/layout/HorizontalOrganizationChart"/>
    <dgm:cxn modelId="{CE43508B-697B-4809-8ABE-EECC57777A05}" type="presParOf" srcId="{9082320E-630A-4929-BBEA-E5D0FB84106F}" destId="{9CAFF74C-A63E-4AE6-B98E-5DBE1BC069AA}" srcOrd="1" destOrd="0" presId="urn:microsoft.com/office/officeart/2009/3/layout/HorizontalOrganizationChart"/>
    <dgm:cxn modelId="{E920B315-D0E7-45A8-9179-12B44B254127}" type="presParOf" srcId="{9CAFF74C-A63E-4AE6-B98E-5DBE1BC069AA}" destId="{0845CB4B-93C9-4B6B-8FD4-5C6B22382B40}" srcOrd="0" destOrd="0" presId="urn:microsoft.com/office/officeart/2009/3/layout/HorizontalOrganizationChart"/>
    <dgm:cxn modelId="{D53F9F22-4620-4444-802B-394054D47B2A}" type="presParOf" srcId="{9CAFF74C-A63E-4AE6-B98E-5DBE1BC069AA}" destId="{2C0393F4-70D9-401A-812E-56FC4534CF0E}" srcOrd="1" destOrd="0" presId="urn:microsoft.com/office/officeart/2009/3/layout/HorizontalOrganizationChart"/>
    <dgm:cxn modelId="{0EE3D88A-5461-461B-916C-E245BEEC39B2}" type="presParOf" srcId="{2C0393F4-70D9-401A-812E-56FC4534CF0E}" destId="{1CDA0F45-0CFF-4CF1-A39D-37584054CF99}" srcOrd="0" destOrd="0" presId="urn:microsoft.com/office/officeart/2009/3/layout/HorizontalOrganizationChart"/>
    <dgm:cxn modelId="{BEE2C8C9-6326-4AD3-8AC2-0C52DF08A9F6}" type="presParOf" srcId="{1CDA0F45-0CFF-4CF1-A39D-37584054CF99}" destId="{0320EF89-CC02-4314-8656-A5EB942C646A}" srcOrd="0" destOrd="0" presId="urn:microsoft.com/office/officeart/2009/3/layout/HorizontalOrganizationChart"/>
    <dgm:cxn modelId="{7FFBDD25-8F2B-46EB-8E6C-68ACD7C77F00}" type="presParOf" srcId="{1CDA0F45-0CFF-4CF1-A39D-37584054CF99}" destId="{EFDACEEF-BA1A-467F-82F9-F6A41B46FCAF}" srcOrd="1" destOrd="0" presId="urn:microsoft.com/office/officeart/2009/3/layout/HorizontalOrganizationChart"/>
    <dgm:cxn modelId="{FB408475-616B-41B8-A7F5-771C31034546}" type="presParOf" srcId="{2C0393F4-70D9-401A-812E-56FC4534CF0E}" destId="{6385E997-1229-45DE-86F6-F690B2A78FB8}" srcOrd="1" destOrd="0" presId="urn:microsoft.com/office/officeart/2009/3/layout/HorizontalOrganizationChart"/>
    <dgm:cxn modelId="{70C528BA-E732-4A1F-A9D6-43D0D6100869}" type="presParOf" srcId="{6385E997-1229-45DE-86F6-F690B2A78FB8}" destId="{99565281-4758-4434-84FD-BF3939564CFB}" srcOrd="0" destOrd="0" presId="urn:microsoft.com/office/officeart/2009/3/layout/HorizontalOrganizationChart"/>
    <dgm:cxn modelId="{6FC08D1A-89D3-44E9-B870-788FF50999F2}" type="presParOf" srcId="{6385E997-1229-45DE-86F6-F690B2A78FB8}" destId="{ACFC1368-1EB2-47F6-B1FB-5697D606CEEA}" srcOrd="1" destOrd="0" presId="urn:microsoft.com/office/officeart/2009/3/layout/HorizontalOrganizationChart"/>
    <dgm:cxn modelId="{EF820D2A-EB85-4909-91D5-BC4BAF34F944}" type="presParOf" srcId="{ACFC1368-1EB2-47F6-B1FB-5697D606CEEA}" destId="{90ED80D6-2C18-4133-9727-C2FFA3D64B73}" srcOrd="0" destOrd="0" presId="urn:microsoft.com/office/officeart/2009/3/layout/HorizontalOrganizationChart"/>
    <dgm:cxn modelId="{160E3C91-5918-4C8B-A499-C4D4804DDEA2}" type="presParOf" srcId="{90ED80D6-2C18-4133-9727-C2FFA3D64B73}" destId="{A6E48E03-8A74-4D59-8AEE-91B50B78DD8C}" srcOrd="0" destOrd="0" presId="urn:microsoft.com/office/officeart/2009/3/layout/HorizontalOrganizationChart"/>
    <dgm:cxn modelId="{834FF341-5C81-427F-8922-7B1429F09DF3}" type="presParOf" srcId="{90ED80D6-2C18-4133-9727-C2FFA3D64B73}" destId="{36D6544C-E4C4-42B6-BF86-98D1C4F0E766}" srcOrd="1" destOrd="0" presId="urn:microsoft.com/office/officeart/2009/3/layout/HorizontalOrganizationChart"/>
    <dgm:cxn modelId="{01C2F9E6-866F-480E-9042-48CEBBF4D646}" type="presParOf" srcId="{ACFC1368-1EB2-47F6-B1FB-5697D606CEEA}" destId="{B61F65D7-6E45-4410-9131-D35D5C7D2859}" srcOrd="1" destOrd="0" presId="urn:microsoft.com/office/officeart/2009/3/layout/HorizontalOrganizationChart"/>
    <dgm:cxn modelId="{065F6626-E32F-43A6-8FD6-D47A179A8A43}" type="presParOf" srcId="{ACFC1368-1EB2-47F6-B1FB-5697D606CEEA}" destId="{588E3CAC-1D46-42D1-B10E-A284239D405D}" srcOrd="2" destOrd="0" presId="urn:microsoft.com/office/officeart/2009/3/layout/HorizontalOrganizationChart"/>
    <dgm:cxn modelId="{535750BD-C822-4383-AE91-8AB99CC1D323}" type="presParOf" srcId="{6385E997-1229-45DE-86F6-F690B2A78FB8}" destId="{7A8C9A13-9FE2-4921-9554-8C72ED53D2BC}" srcOrd="2" destOrd="0" presId="urn:microsoft.com/office/officeart/2009/3/layout/HorizontalOrganizationChart"/>
    <dgm:cxn modelId="{9ED07438-5833-4212-876C-4DECCD235801}" type="presParOf" srcId="{6385E997-1229-45DE-86F6-F690B2A78FB8}" destId="{8AF16B15-2070-4D69-8F41-6B4BEF67317D}" srcOrd="3" destOrd="0" presId="urn:microsoft.com/office/officeart/2009/3/layout/HorizontalOrganizationChart"/>
    <dgm:cxn modelId="{0B9078AF-367D-44B0-988F-DE8173B2CCAC}" type="presParOf" srcId="{8AF16B15-2070-4D69-8F41-6B4BEF67317D}" destId="{FBB2438C-0D31-4E49-9465-4C261913F7A5}" srcOrd="0" destOrd="0" presId="urn:microsoft.com/office/officeart/2009/3/layout/HorizontalOrganizationChart"/>
    <dgm:cxn modelId="{D6650D2D-F637-42CC-BBDB-2B361B2B6F92}" type="presParOf" srcId="{FBB2438C-0D31-4E49-9465-4C261913F7A5}" destId="{99646DEC-94A4-4C0F-BADC-5523288371B3}" srcOrd="0" destOrd="0" presId="urn:microsoft.com/office/officeart/2009/3/layout/HorizontalOrganizationChart"/>
    <dgm:cxn modelId="{C49F7B03-766A-4595-84CB-6B860E5DB0FC}" type="presParOf" srcId="{FBB2438C-0D31-4E49-9465-4C261913F7A5}" destId="{5A7B3974-923F-45BD-9AC9-372684FCFAFB}" srcOrd="1" destOrd="0" presId="urn:microsoft.com/office/officeart/2009/3/layout/HorizontalOrganizationChart"/>
    <dgm:cxn modelId="{7968F8BE-80DB-4744-BE4E-52F3C441AA22}" type="presParOf" srcId="{8AF16B15-2070-4D69-8F41-6B4BEF67317D}" destId="{67F62D6C-4A00-4029-8807-88D00208D0D6}" srcOrd="1" destOrd="0" presId="urn:microsoft.com/office/officeart/2009/3/layout/HorizontalOrganizationChart"/>
    <dgm:cxn modelId="{DB4562DB-03F4-47AD-BB54-86F9871C6991}" type="presParOf" srcId="{8AF16B15-2070-4D69-8F41-6B4BEF67317D}" destId="{CFF245BD-D002-48D7-B924-727280832A8D}" srcOrd="2" destOrd="0" presId="urn:microsoft.com/office/officeart/2009/3/layout/HorizontalOrganizationChart"/>
    <dgm:cxn modelId="{464141C6-AF8E-4EB3-A6C8-CEEC03F5B0ED}" type="presParOf" srcId="{2C0393F4-70D9-401A-812E-56FC4534CF0E}" destId="{8B5D5E30-1C62-4819-9543-05A26B8C7A5B}" srcOrd="2" destOrd="0" presId="urn:microsoft.com/office/officeart/2009/3/layout/HorizontalOrganizationChart"/>
    <dgm:cxn modelId="{6BD6A9A3-CFD1-4FD2-B1EA-05497B501AF3}" type="presParOf" srcId="{9CAFF74C-A63E-4AE6-B98E-5DBE1BC069AA}" destId="{2F93A950-342F-4E65-9BC8-452A880DEDC2}" srcOrd="2" destOrd="0" presId="urn:microsoft.com/office/officeart/2009/3/layout/HorizontalOrganizationChart"/>
    <dgm:cxn modelId="{7F2A2DB0-A590-4A3A-97B3-382AE30F79F4}" type="presParOf" srcId="{9CAFF74C-A63E-4AE6-B98E-5DBE1BC069AA}" destId="{37B93CB7-D9BA-4BFF-BD55-1D1C9F3500C3}" srcOrd="3" destOrd="0" presId="urn:microsoft.com/office/officeart/2009/3/layout/HorizontalOrganizationChart"/>
    <dgm:cxn modelId="{A7801961-BBF3-4E33-9040-564385B824C2}" type="presParOf" srcId="{37B93CB7-D9BA-4BFF-BD55-1D1C9F3500C3}" destId="{261EA009-ED30-4FFE-864E-5270491C9EA3}" srcOrd="0" destOrd="0" presId="urn:microsoft.com/office/officeart/2009/3/layout/HorizontalOrganizationChart"/>
    <dgm:cxn modelId="{21761DBA-0508-418D-A952-67439D7F92D8}" type="presParOf" srcId="{261EA009-ED30-4FFE-864E-5270491C9EA3}" destId="{2E30A7AB-6439-4A79-994B-1B49FA96C89B}" srcOrd="0" destOrd="0" presId="urn:microsoft.com/office/officeart/2009/3/layout/HorizontalOrganizationChart"/>
    <dgm:cxn modelId="{14086F8C-01ED-48F8-99FB-4FE997168566}" type="presParOf" srcId="{261EA009-ED30-4FFE-864E-5270491C9EA3}" destId="{80C1BA40-A585-4016-B03F-5DB9BB3BE6A8}" srcOrd="1" destOrd="0" presId="urn:microsoft.com/office/officeart/2009/3/layout/HorizontalOrganizationChart"/>
    <dgm:cxn modelId="{8D04F2D5-E93F-47E4-84BB-6379127989C6}" type="presParOf" srcId="{37B93CB7-D9BA-4BFF-BD55-1D1C9F3500C3}" destId="{AB31F122-11DE-4C42-94FC-C6B4ACDCA903}" srcOrd="1" destOrd="0" presId="urn:microsoft.com/office/officeart/2009/3/layout/HorizontalOrganizationChart"/>
    <dgm:cxn modelId="{3D226BA7-3AB3-42C1-BE98-0828271B415A}" type="presParOf" srcId="{AB31F122-11DE-4C42-94FC-C6B4ACDCA903}" destId="{81903CE4-0963-4849-ABE5-74878DC2BE49}" srcOrd="0" destOrd="0" presId="urn:microsoft.com/office/officeart/2009/3/layout/HorizontalOrganizationChart"/>
    <dgm:cxn modelId="{4B66A2EC-7314-4D80-AF5E-BEB3020BFB61}" type="presParOf" srcId="{AB31F122-11DE-4C42-94FC-C6B4ACDCA903}" destId="{0F265C82-D30F-4CF0-AFF9-83236979ED23}" srcOrd="1" destOrd="0" presId="urn:microsoft.com/office/officeart/2009/3/layout/HorizontalOrganizationChart"/>
    <dgm:cxn modelId="{D636A09A-2AC5-4D7F-8545-95E3871A51ED}" type="presParOf" srcId="{0F265C82-D30F-4CF0-AFF9-83236979ED23}" destId="{A9F727D7-3144-4B38-9FE6-3DB9A1912066}" srcOrd="0" destOrd="0" presId="urn:microsoft.com/office/officeart/2009/3/layout/HorizontalOrganizationChart"/>
    <dgm:cxn modelId="{818A7DC5-1015-4D12-9163-F8F712EE4D5F}" type="presParOf" srcId="{A9F727D7-3144-4B38-9FE6-3DB9A1912066}" destId="{00D8B98E-377D-487D-8B66-3F242BB9A73E}" srcOrd="0" destOrd="0" presId="urn:microsoft.com/office/officeart/2009/3/layout/HorizontalOrganizationChart"/>
    <dgm:cxn modelId="{C86AA44E-E919-4013-A426-B717205C8324}" type="presParOf" srcId="{A9F727D7-3144-4B38-9FE6-3DB9A1912066}" destId="{50FB755F-97FB-45E6-9B46-9EE69559393F}" srcOrd="1" destOrd="0" presId="urn:microsoft.com/office/officeart/2009/3/layout/HorizontalOrganizationChart"/>
    <dgm:cxn modelId="{85E74C13-8AB2-40A7-962F-FD1A7A4F5878}" type="presParOf" srcId="{0F265C82-D30F-4CF0-AFF9-83236979ED23}" destId="{EB0753A5-F10B-4479-98DD-9A976C20138F}" srcOrd="1" destOrd="0" presId="urn:microsoft.com/office/officeart/2009/3/layout/HorizontalOrganizationChart"/>
    <dgm:cxn modelId="{DD7E90A4-3C6E-40E3-972D-E0C593263F68}" type="presParOf" srcId="{0F265C82-D30F-4CF0-AFF9-83236979ED23}" destId="{359D2110-43F6-4AD9-9DF9-52CAE83ECE5A}" srcOrd="2" destOrd="0" presId="urn:microsoft.com/office/officeart/2009/3/layout/HorizontalOrganizationChart"/>
    <dgm:cxn modelId="{897D35BE-306B-4BB0-99FC-F1F0990F49AD}" type="presParOf" srcId="{37B93CB7-D9BA-4BFF-BD55-1D1C9F3500C3}" destId="{A0505D53-BEA7-4BDB-A185-89DD2986DA0D}" srcOrd="2" destOrd="0" presId="urn:microsoft.com/office/officeart/2009/3/layout/HorizontalOrganizationChart"/>
    <dgm:cxn modelId="{D71A5DC3-B998-43E8-B669-9335D82F5057}" type="presParOf" srcId="{9082320E-630A-4929-BBEA-E5D0FB84106F}" destId="{106A0D71-77A7-4D3A-A29B-B0BC10A326B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5B0AF7-3462-4F0B-A9BD-D875D61033E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C"/>
        </a:p>
      </dgm:t>
    </dgm:pt>
    <dgm:pt modelId="{A5F44337-0927-4A49-A273-48191144FFB2}">
      <dgm:prSet phldrT="[Texto]" custT="1"/>
      <dgm:spPr/>
      <dgm:t>
        <a:bodyPr/>
        <a:lstStyle/>
        <a:p>
          <a:r>
            <a:rPr lang="es-EC" sz="3200" dirty="0" smtClean="0">
              <a:solidFill>
                <a:srgbClr val="FF0000"/>
              </a:solidFill>
            </a:rPr>
            <a:t>DEMOSTRACIONES</a:t>
          </a:r>
          <a:endParaRPr lang="es-EC" sz="3200" dirty="0">
            <a:solidFill>
              <a:srgbClr val="FF0000"/>
            </a:solidFill>
          </a:endParaRPr>
        </a:p>
      </dgm:t>
    </dgm:pt>
    <dgm:pt modelId="{ED6CCD72-826B-4120-9BA4-EB6442251152}" type="parTrans" cxnId="{21878C29-329D-44BC-A2CE-2E1471B00E09}">
      <dgm:prSet/>
      <dgm:spPr/>
      <dgm:t>
        <a:bodyPr/>
        <a:lstStyle/>
        <a:p>
          <a:endParaRPr lang="es-EC"/>
        </a:p>
      </dgm:t>
    </dgm:pt>
    <dgm:pt modelId="{ADABBB82-D373-4973-AAE1-13A0C4A17AFE}" type="sibTrans" cxnId="{21878C29-329D-44BC-A2CE-2E1471B00E09}">
      <dgm:prSet/>
      <dgm:spPr/>
      <dgm:t>
        <a:bodyPr/>
        <a:lstStyle/>
        <a:p>
          <a:endParaRPr lang="es-EC"/>
        </a:p>
      </dgm:t>
    </dgm:pt>
    <dgm:pt modelId="{5461DDB0-3281-4FF6-AAAE-30808212F8E8}">
      <dgm:prSet phldrT="[Texto]" custT="1"/>
      <dgm:spPr/>
      <dgm:t>
        <a:bodyPr/>
        <a:lstStyle/>
        <a:p>
          <a:r>
            <a:rPr lang="es-EC" sz="2400" dirty="0" smtClean="0">
              <a:solidFill>
                <a:srgbClr val="7030A0"/>
              </a:solidFill>
            </a:rPr>
            <a:t>DIRECTAS</a:t>
          </a:r>
          <a:endParaRPr lang="es-EC" sz="2400" dirty="0">
            <a:solidFill>
              <a:srgbClr val="7030A0"/>
            </a:solidFill>
          </a:endParaRPr>
        </a:p>
      </dgm:t>
    </dgm:pt>
    <dgm:pt modelId="{A8EE7ACA-4AE2-4D30-90C3-4D4FE51A1717}" type="parTrans" cxnId="{57F6E7A0-4053-4E6F-8D08-1C85AD52AA64}">
      <dgm:prSet/>
      <dgm:spPr/>
      <dgm:t>
        <a:bodyPr/>
        <a:lstStyle/>
        <a:p>
          <a:endParaRPr lang="es-EC"/>
        </a:p>
      </dgm:t>
    </dgm:pt>
    <dgm:pt modelId="{E5DAFDB8-4704-4028-A318-1E50B0F304A6}" type="sibTrans" cxnId="{57F6E7A0-4053-4E6F-8D08-1C85AD52AA64}">
      <dgm:prSet/>
      <dgm:spPr/>
      <dgm:t>
        <a:bodyPr/>
        <a:lstStyle/>
        <a:p>
          <a:endParaRPr lang="es-EC"/>
        </a:p>
      </dgm:t>
    </dgm:pt>
    <dgm:pt modelId="{948FB486-79A4-4339-A8E2-710540B53EFE}">
      <dgm:prSet phldrT="[Texto]" custT="1"/>
      <dgm:spPr/>
      <dgm:t>
        <a:bodyPr/>
        <a:lstStyle/>
        <a:p>
          <a:r>
            <a:rPr lang="es-EC" sz="1200" dirty="0" smtClean="0">
              <a:solidFill>
                <a:srgbClr val="7030A0"/>
              </a:solidFill>
            </a:rPr>
            <a:t>CONTRAEJEMPLO</a:t>
          </a:r>
          <a:endParaRPr lang="es-EC" sz="1200" dirty="0">
            <a:solidFill>
              <a:srgbClr val="7030A0"/>
            </a:solidFill>
          </a:endParaRPr>
        </a:p>
      </dgm:t>
    </dgm:pt>
    <dgm:pt modelId="{CF0DE85F-5725-4E0A-98D5-70DE567300B1}" type="parTrans" cxnId="{5BC408A5-FFF2-4EBF-8675-41C0F9AA2024}">
      <dgm:prSet/>
      <dgm:spPr/>
      <dgm:t>
        <a:bodyPr/>
        <a:lstStyle/>
        <a:p>
          <a:endParaRPr lang="es-EC"/>
        </a:p>
      </dgm:t>
    </dgm:pt>
    <dgm:pt modelId="{93F2DB0E-50E7-4F72-8F2F-727DA2528671}" type="sibTrans" cxnId="{5BC408A5-FFF2-4EBF-8675-41C0F9AA2024}">
      <dgm:prSet/>
      <dgm:spPr/>
      <dgm:t>
        <a:bodyPr/>
        <a:lstStyle/>
        <a:p>
          <a:endParaRPr lang="es-EC"/>
        </a:p>
      </dgm:t>
    </dgm:pt>
    <dgm:pt modelId="{6DF6FA21-16E2-4296-9AE0-3B14953F30F6}">
      <dgm:prSet phldrT="[Texto]"/>
      <dgm:spPr/>
      <dgm:t>
        <a:bodyPr/>
        <a:lstStyle/>
        <a:p>
          <a:r>
            <a:rPr lang="es-EC" dirty="0" smtClean="0">
              <a:solidFill>
                <a:srgbClr val="7030A0"/>
              </a:solidFill>
            </a:rPr>
            <a:t>REDUCCIÓN AL ABSURDO</a:t>
          </a:r>
          <a:endParaRPr lang="es-EC" dirty="0">
            <a:solidFill>
              <a:srgbClr val="7030A0"/>
            </a:solidFill>
          </a:endParaRPr>
        </a:p>
      </dgm:t>
    </dgm:pt>
    <dgm:pt modelId="{BEA76E03-1E9F-4ADF-BBF4-5984A212F7DD}" type="parTrans" cxnId="{89BEAF90-566D-4D4B-A0E4-B42516B3DB45}">
      <dgm:prSet/>
      <dgm:spPr/>
      <dgm:t>
        <a:bodyPr/>
        <a:lstStyle/>
        <a:p>
          <a:endParaRPr lang="es-EC"/>
        </a:p>
      </dgm:t>
    </dgm:pt>
    <dgm:pt modelId="{E76A484C-3193-4A3C-931D-C22D6571CFCC}" type="sibTrans" cxnId="{89BEAF90-566D-4D4B-A0E4-B42516B3DB45}">
      <dgm:prSet/>
      <dgm:spPr/>
      <dgm:t>
        <a:bodyPr/>
        <a:lstStyle/>
        <a:p>
          <a:endParaRPr lang="es-EC"/>
        </a:p>
      </dgm:t>
    </dgm:pt>
    <dgm:pt modelId="{B69C001A-D705-46D8-8A4D-C49318A1FB87}">
      <dgm:prSet phldrT="[Texto]" custT="1"/>
      <dgm:spPr/>
      <dgm:t>
        <a:bodyPr/>
        <a:lstStyle/>
        <a:p>
          <a:r>
            <a:rPr lang="es-EC" sz="1600" b="1" dirty="0" smtClean="0">
              <a:solidFill>
                <a:srgbClr val="7030A0"/>
              </a:solidFill>
            </a:rPr>
            <a:t>CONTRACRRECÍPROCA</a:t>
          </a:r>
          <a:endParaRPr lang="es-EC" sz="1600" b="1" dirty="0">
            <a:solidFill>
              <a:srgbClr val="7030A0"/>
            </a:solidFill>
          </a:endParaRPr>
        </a:p>
      </dgm:t>
    </dgm:pt>
    <dgm:pt modelId="{76787EC0-5FC8-483A-945C-162462E9BF7C}" type="sibTrans" cxnId="{B5C8E7E8-FC8E-49D8-838F-40D8A855537C}">
      <dgm:prSet/>
      <dgm:spPr/>
      <dgm:t>
        <a:bodyPr/>
        <a:lstStyle/>
        <a:p>
          <a:endParaRPr lang="es-EC"/>
        </a:p>
      </dgm:t>
    </dgm:pt>
    <dgm:pt modelId="{D9FEBCFC-3B8E-4781-AFA7-245C45AEDD95}" type="parTrans" cxnId="{B5C8E7E8-FC8E-49D8-838F-40D8A855537C}">
      <dgm:prSet/>
      <dgm:spPr/>
      <dgm:t>
        <a:bodyPr/>
        <a:lstStyle/>
        <a:p>
          <a:endParaRPr lang="es-EC"/>
        </a:p>
      </dgm:t>
    </dgm:pt>
    <dgm:pt modelId="{5F7A386A-0F23-48EE-8C2F-2D15653BAFE3}" type="pres">
      <dgm:prSet presAssocID="{185B0AF7-3462-4F0B-A9BD-D875D61033EA}" presName="hierChild1" presStyleCnt="0">
        <dgm:presLayoutVars>
          <dgm:chPref val="1"/>
          <dgm:dir/>
          <dgm:animOne val="branch"/>
          <dgm:animLvl val="lvl"/>
          <dgm:resizeHandles/>
        </dgm:presLayoutVars>
      </dgm:prSet>
      <dgm:spPr/>
      <dgm:t>
        <a:bodyPr/>
        <a:lstStyle/>
        <a:p>
          <a:endParaRPr lang="es-EC"/>
        </a:p>
      </dgm:t>
    </dgm:pt>
    <dgm:pt modelId="{49F1FEF9-6B5D-41CB-ACD7-FEB05C971D63}" type="pres">
      <dgm:prSet presAssocID="{A5F44337-0927-4A49-A273-48191144FFB2}" presName="hierRoot1" presStyleCnt="0"/>
      <dgm:spPr/>
    </dgm:pt>
    <dgm:pt modelId="{00B5410A-5F0B-4BF8-B365-D8F927AD174B}" type="pres">
      <dgm:prSet presAssocID="{A5F44337-0927-4A49-A273-48191144FFB2}" presName="composite" presStyleCnt="0"/>
      <dgm:spPr/>
    </dgm:pt>
    <dgm:pt modelId="{F812C0AB-EED3-44F6-9B23-9A0DDE864776}" type="pres">
      <dgm:prSet presAssocID="{A5F44337-0927-4A49-A273-48191144FFB2}" presName="background" presStyleLbl="node0" presStyleIdx="0" presStyleCnt="1"/>
      <dgm:spPr/>
    </dgm:pt>
    <dgm:pt modelId="{0BC07248-61FE-4B82-A0DE-FBCE6E94A78A}" type="pres">
      <dgm:prSet presAssocID="{A5F44337-0927-4A49-A273-48191144FFB2}" presName="text" presStyleLbl="fgAcc0" presStyleIdx="0" presStyleCnt="1" custScaleX="330610" custScaleY="66942" custLinFactNeighborX="0" custLinFactNeighborY="-27662">
        <dgm:presLayoutVars>
          <dgm:chPref val="3"/>
        </dgm:presLayoutVars>
      </dgm:prSet>
      <dgm:spPr/>
      <dgm:t>
        <a:bodyPr/>
        <a:lstStyle/>
        <a:p>
          <a:endParaRPr lang="es-EC"/>
        </a:p>
      </dgm:t>
    </dgm:pt>
    <dgm:pt modelId="{01693E42-69F2-4AA0-9040-3568F533E26C}" type="pres">
      <dgm:prSet presAssocID="{A5F44337-0927-4A49-A273-48191144FFB2}" presName="hierChild2" presStyleCnt="0"/>
      <dgm:spPr/>
    </dgm:pt>
    <dgm:pt modelId="{EABC4331-8413-4989-BBCF-17AD8ECCF5C7}" type="pres">
      <dgm:prSet presAssocID="{A8EE7ACA-4AE2-4D30-90C3-4D4FE51A1717}" presName="Name10" presStyleLbl="parChTrans1D2" presStyleIdx="0" presStyleCnt="4"/>
      <dgm:spPr/>
      <dgm:t>
        <a:bodyPr/>
        <a:lstStyle/>
        <a:p>
          <a:endParaRPr lang="es-EC"/>
        </a:p>
      </dgm:t>
    </dgm:pt>
    <dgm:pt modelId="{16D3EB43-B142-4FCF-BB27-060267A40427}" type="pres">
      <dgm:prSet presAssocID="{5461DDB0-3281-4FF6-AAAE-30808212F8E8}" presName="hierRoot2" presStyleCnt="0"/>
      <dgm:spPr/>
    </dgm:pt>
    <dgm:pt modelId="{F33C940A-C779-4ABA-A565-AC992BD3BE73}" type="pres">
      <dgm:prSet presAssocID="{5461DDB0-3281-4FF6-AAAE-30808212F8E8}" presName="composite2" presStyleCnt="0"/>
      <dgm:spPr/>
    </dgm:pt>
    <dgm:pt modelId="{EE71BD29-3753-41F0-84BB-E9C198520624}" type="pres">
      <dgm:prSet presAssocID="{5461DDB0-3281-4FF6-AAAE-30808212F8E8}" presName="background2" presStyleLbl="node2" presStyleIdx="0" presStyleCnt="4"/>
      <dgm:spPr/>
    </dgm:pt>
    <dgm:pt modelId="{FDBD723F-EFA5-4586-9698-FEB2DE7DC750}" type="pres">
      <dgm:prSet presAssocID="{5461DDB0-3281-4FF6-AAAE-30808212F8E8}" presName="text2" presStyleLbl="fgAcc2" presStyleIdx="0" presStyleCnt="4" custScaleX="135740">
        <dgm:presLayoutVars>
          <dgm:chPref val="3"/>
        </dgm:presLayoutVars>
      </dgm:prSet>
      <dgm:spPr/>
      <dgm:t>
        <a:bodyPr/>
        <a:lstStyle/>
        <a:p>
          <a:endParaRPr lang="es-EC"/>
        </a:p>
      </dgm:t>
    </dgm:pt>
    <dgm:pt modelId="{3004CA4D-FF28-4727-84F1-05917943DE9B}" type="pres">
      <dgm:prSet presAssocID="{5461DDB0-3281-4FF6-AAAE-30808212F8E8}" presName="hierChild3" presStyleCnt="0"/>
      <dgm:spPr/>
    </dgm:pt>
    <dgm:pt modelId="{E8A2A94F-BC26-4663-9C8F-528FB63F5CB3}" type="pres">
      <dgm:prSet presAssocID="{D9FEBCFC-3B8E-4781-AFA7-245C45AEDD95}" presName="Name10" presStyleLbl="parChTrans1D2" presStyleIdx="1" presStyleCnt="4"/>
      <dgm:spPr/>
      <dgm:t>
        <a:bodyPr/>
        <a:lstStyle/>
        <a:p>
          <a:endParaRPr lang="es-EC"/>
        </a:p>
      </dgm:t>
    </dgm:pt>
    <dgm:pt modelId="{4C4B88F7-1E83-43D8-9E32-3DF6C7056EAB}" type="pres">
      <dgm:prSet presAssocID="{B69C001A-D705-46D8-8A4D-C49318A1FB87}" presName="hierRoot2" presStyleCnt="0"/>
      <dgm:spPr/>
    </dgm:pt>
    <dgm:pt modelId="{4C85D555-DB03-43AF-972D-0BF045A1C793}" type="pres">
      <dgm:prSet presAssocID="{B69C001A-D705-46D8-8A4D-C49318A1FB87}" presName="composite2" presStyleCnt="0"/>
      <dgm:spPr/>
    </dgm:pt>
    <dgm:pt modelId="{0AC3BFB7-CD42-4DE3-84BE-C5E2EB829DAA}" type="pres">
      <dgm:prSet presAssocID="{B69C001A-D705-46D8-8A4D-C49318A1FB87}" presName="background2" presStyleLbl="node2" presStyleIdx="1" presStyleCnt="4"/>
      <dgm:spPr/>
    </dgm:pt>
    <dgm:pt modelId="{C8E0AC31-9D91-4F03-8BC2-767BC3B43EE7}" type="pres">
      <dgm:prSet presAssocID="{B69C001A-D705-46D8-8A4D-C49318A1FB87}" presName="text2" presStyleLbl="fgAcc2" presStyleIdx="1" presStyleCnt="4" custScaleX="213916">
        <dgm:presLayoutVars>
          <dgm:chPref val="3"/>
        </dgm:presLayoutVars>
      </dgm:prSet>
      <dgm:spPr/>
      <dgm:t>
        <a:bodyPr/>
        <a:lstStyle/>
        <a:p>
          <a:endParaRPr lang="es-EC"/>
        </a:p>
      </dgm:t>
    </dgm:pt>
    <dgm:pt modelId="{765F2E7C-CACD-46A0-A361-4D803662FE45}" type="pres">
      <dgm:prSet presAssocID="{B69C001A-D705-46D8-8A4D-C49318A1FB87}" presName="hierChild3" presStyleCnt="0"/>
      <dgm:spPr/>
    </dgm:pt>
    <dgm:pt modelId="{71026904-E5A1-43BE-8B9F-C16B55723CF3}" type="pres">
      <dgm:prSet presAssocID="{CF0DE85F-5725-4E0A-98D5-70DE567300B1}" presName="Name10" presStyleLbl="parChTrans1D2" presStyleIdx="2" presStyleCnt="4"/>
      <dgm:spPr/>
      <dgm:t>
        <a:bodyPr/>
        <a:lstStyle/>
        <a:p>
          <a:endParaRPr lang="es-EC"/>
        </a:p>
      </dgm:t>
    </dgm:pt>
    <dgm:pt modelId="{12BB654A-1AD0-4B09-9247-242F760BE0C8}" type="pres">
      <dgm:prSet presAssocID="{948FB486-79A4-4339-A8E2-710540B53EFE}" presName="hierRoot2" presStyleCnt="0"/>
      <dgm:spPr/>
    </dgm:pt>
    <dgm:pt modelId="{F177985F-2DC3-43CE-A3AF-B6DB9467E0CE}" type="pres">
      <dgm:prSet presAssocID="{948FB486-79A4-4339-A8E2-710540B53EFE}" presName="composite2" presStyleCnt="0"/>
      <dgm:spPr/>
    </dgm:pt>
    <dgm:pt modelId="{4BB06AB5-553A-4EF0-BC24-36A902CB6CD0}" type="pres">
      <dgm:prSet presAssocID="{948FB486-79A4-4339-A8E2-710540B53EFE}" presName="background2" presStyleLbl="node2" presStyleIdx="2" presStyleCnt="4"/>
      <dgm:spPr/>
    </dgm:pt>
    <dgm:pt modelId="{A347A01B-7E9F-4B2F-86EC-E9B5F351FDA6}" type="pres">
      <dgm:prSet presAssocID="{948FB486-79A4-4339-A8E2-710540B53EFE}" presName="text2" presStyleLbl="fgAcc2" presStyleIdx="2" presStyleCnt="4" custScaleX="126242">
        <dgm:presLayoutVars>
          <dgm:chPref val="3"/>
        </dgm:presLayoutVars>
      </dgm:prSet>
      <dgm:spPr/>
      <dgm:t>
        <a:bodyPr/>
        <a:lstStyle/>
        <a:p>
          <a:endParaRPr lang="es-EC"/>
        </a:p>
      </dgm:t>
    </dgm:pt>
    <dgm:pt modelId="{75B7169F-50F9-43F5-82AC-C370D3AB631B}" type="pres">
      <dgm:prSet presAssocID="{948FB486-79A4-4339-A8E2-710540B53EFE}" presName="hierChild3" presStyleCnt="0"/>
      <dgm:spPr/>
    </dgm:pt>
    <dgm:pt modelId="{6ED2EE9A-ED87-4849-9479-2C55162F1880}" type="pres">
      <dgm:prSet presAssocID="{BEA76E03-1E9F-4ADF-BBF4-5984A212F7DD}" presName="Name10" presStyleLbl="parChTrans1D2" presStyleIdx="3" presStyleCnt="4"/>
      <dgm:spPr/>
      <dgm:t>
        <a:bodyPr/>
        <a:lstStyle/>
        <a:p>
          <a:endParaRPr lang="es-EC"/>
        </a:p>
      </dgm:t>
    </dgm:pt>
    <dgm:pt modelId="{F975DF67-5DE8-4569-9FD1-46D95AD7E267}" type="pres">
      <dgm:prSet presAssocID="{6DF6FA21-16E2-4296-9AE0-3B14953F30F6}" presName="hierRoot2" presStyleCnt="0"/>
      <dgm:spPr/>
    </dgm:pt>
    <dgm:pt modelId="{8EA8EC05-5419-4846-AEA7-EAACE09D46A0}" type="pres">
      <dgm:prSet presAssocID="{6DF6FA21-16E2-4296-9AE0-3B14953F30F6}" presName="composite2" presStyleCnt="0"/>
      <dgm:spPr/>
    </dgm:pt>
    <dgm:pt modelId="{873ECB37-00E5-4B52-8D74-8961C410A586}" type="pres">
      <dgm:prSet presAssocID="{6DF6FA21-16E2-4296-9AE0-3B14953F30F6}" presName="background2" presStyleLbl="node2" presStyleIdx="3" presStyleCnt="4"/>
      <dgm:spPr/>
    </dgm:pt>
    <dgm:pt modelId="{DF3D9C0F-F218-4989-9E84-50C7A3FE4BDC}" type="pres">
      <dgm:prSet presAssocID="{6DF6FA21-16E2-4296-9AE0-3B14953F30F6}" presName="text2" presStyleLbl="fgAcc2" presStyleIdx="3" presStyleCnt="4">
        <dgm:presLayoutVars>
          <dgm:chPref val="3"/>
        </dgm:presLayoutVars>
      </dgm:prSet>
      <dgm:spPr/>
      <dgm:t>
        <a:bodyPr/>
        <a:lstStyle/>
        <a:p>
          <a:endParaRPr lang="es-EC"/>
        </a:p>
      </dgm:t>
    </dgm:pt>
    <dgm:pt modelId="{5E454DCA-73BB-4514-875D-A897B3BA0567}" type="pres">
      <dgm:prSet presAssocID="{6DF6FA21-16E2-4296-9AE0-3B14953F30F6}" presName="hierChild3" presStyleCnt="0"/>
      <dgm:spPr/>
    </dgm:pt>
  </dgm:ptLst>
  <dgm:cxnLst>
    <dgm:cxn modelId="{BD4B15B3-8993-4607-8053-97970CEC4083}" type="presOf" srcId="{A5F44337-0927-4A49-A273-48191144FFB2}" destId="{0BC07248-61FE-4B82-A0DE-FBCE6E94A78A}" srcOrd="0" destOrd="0" presId="urn:microsoft.com/office/officeart/2005/8/layout/hierarchy1"/>
    <dgm:cxn modelId="{3C5523AE-3379-4A28-A3E5-C916629F6215}" type="presOf" srcId="{A8EE7ACA-4AE2-4D30-90C3-4D4FE51A1717}" destId="{EABC4331-8413-4989-BBCF-17AD8ECCF5C7}" srcOrd="0" destOrd="0" presId="urn:microsoft.com/office/officeart/2005/8/layout/hierarchy1"/>
    <dgm:cxn modelId="{779BB58F-A3CD-4A46-8309-9DE68BF73100}" type="presOf" srcId="{6DF6FA21-16E2-4296-9AE0-3B14953F30F6}" destId="{DF3D9C0F-F218-4989-9E84-50C7A3FE4BDC}" srcOrd="0" destOrd="0" presId="urn:microsoft.com/office/officeart/2005/8/layout/hierarchy1"/>
    <dgm:cxn modelId="{86BEB126-FE15-45AE-A764-174C2FF663CF}" type="presOf" srcId="{948FB486-79A4-4339-A8E2-710540B53EFE}" destId="{A347A01B-7E9F-4B2F-86EC-E9B5F351FDA6}" srcOrd="0" destOrd="0" presId="urn:microsoft.com/office/officeart/2005/8/layout/hierarchy1"/>
    <dgm:cxn modelId="{89BEAF90-566D-4D4B-A0E4-B42516B3DB45}" srcId="{A5F44337-0927-4A49-A273-48191144FFB2}" destId="{6DF6FA21-16E2-4296-9AE0-3B14953F30F6}" srcOrd="3" destOrd="0" parTransId="{BEA76E03-1E9F-4ADF-BBF4-5984A212F7DD}" sibTransId="{E76A484C-3193-4A3C-931D-C22D6571CFCC}"/>
    <dgm:cxn modelId="{B5C8E7E8-FC8E-49D8-838F-40D8A855537C}" srcId="{A5F44337-0927-4A49-A273-48191144FFB2}" destId="{B69C001A-D705-46D8-8A4D-C49318A1FB87}" srcOrd="1" destOrd="0" parTransId="{D9FEBCFC-3B8E-4781-AFA7-245C45AEDD95}" sibTransId="{76787EC0-5FC8-483A-945C-162462E9BF7C}"/>
    <dgm:cxn modelId="{9114004A-A032-4237-A7A4-173882D8B264}" type="presOf" srcId="{D9FEBCFC-3B8E-4781-AFA7-245C45AEDD95}" destId="{E8A2A94F-BC26-4663-9C8F-528FB63F5CB3}" srcOrd="0" destOrd="0" presId="urn:microsoft.com/office/officeart/2005/8/layout/hierarchy1"/>
    <dgm:cxn modelId="{9D233937-33D1-4C04-AEF9-17DDE92DF2CD}" type="presOf" srcId="{5461DDB0-3281-4FF6-AAAE-30808212F8E8}" destId="{FDBD723F-EFA5-4586-9698-FEB2DE7DC750}" srcOrd="0" destOrd="0" presId="urn:microsoft.com/office/officeart/2005/8/layout/hierarchy1"/>
    <dgm:cxn modelId="{57F6E7A0-4053-4E6F-8D08-1C85AD52AA64}" srcId="{A5F44337-0927-4A49-A273-48191144FFB2}" destId="{5461DDB0-3281-4FF6-AAAE-30808212F8E8}" srcOrd="0" destOrd="0" parTransId="{A8EE7ACA-4AE2-4D30-90C3-4D4FE51A1717}" sibTransId="{E5DAFDB8-4704-4028-A318-1E50B0F304A6}"/>
    <dgm:cxn modelId="{0D3F4B4B-F02D-4A22-A84D-01DF27D5FC03}" type="presOf" srcId="{BEA76E03-1E9F-4ADF-BBF4-5984A212F7DD}" destId="{6ED2EE9A-ED87-4849-9479-2C55162F1880}" srcOrd="0" destOrd="0" presId="urn:microsoft.com/office/officeart/2005/8/layout/hierarchy1"/>
    <dgm:cxn modelId="{5BC408A5-FFF2-4EBF-8675-41C0F9AA2024}" srcId="{A5F44337-0927-4A49-A273-48191144FFB2}" destId="{948FB486-79A4-4339-A8E2-710540B53EFE}" srcOrd="2" destOrd="0" parTransId="{CF0DE85F-5725-4E0A-98D5-70DE567300B1}" sibTransId="{93F2DB0E-50E7-4F72-8F2F-727DA2528671}"/>
    <dgm:cxn modelId="{B5B75B1C-583E-43C3-9012-D15BAF67F9AA}" type="presOf" srcId="{B69C001A-D705-46D8-8A4D-C49318A1FB87}" destId="{C8E0AC31-9D91-4F03-8BC2-767BC3B43EE7}" srcOrd="0" destOrd="0" presId="urn:microsoft.com/office/officeart/2005/8/layout/hierarchy1"/>
    <dgm:cxn modelId="{21878C29-329D-44BC-A2CE-2E1471B00E09}" srcId="{185B0AF7-3462-4F0B-A9BD-D875D61033EA}" destId="{A5F44337-0927-4A49-A273-48191144FFB2}" srcOrd="0" destOrd="0" parTransId="{ED6CCD72-826B-4120-9BA4-EB6442251152}" sibTransId="{ADABBB82-D373-4973-AAE1-13A0C4A17AFE}"/>
    <dgm:cxn modelId="{36EA053E-AE93-4AA8-BD90-289ED1065BE2}" type="presOf" srcId="{185B0AF7-3462-4F0B-A9BD-D875D61033EA}" destId="{5F7A386A-0F23-48EE-8C2F-2D15653BAFE3}" srcOrd="0" destOrd="0" presId="urn:microsoft.com/office/officeart/2005/8/layout/hierarchy1"/>
    <dgm:cxn modelId="{15C298A8-C1C5-42C4-8093-FC16E12DAC71}" type="presOf" srcId="{CF0DE85F-5725-4E0A-98D5-70DE567300B1}" destId="{71026904-E5A1-43BE-8B9F-C16B55723CF3}" srcOrd="0" destOrd="0" presId="urn:microsoft.com/office/officeart/2005/8/layout/hierarchy1"/>
    <dgm:cxn modelId="{3C91EB5C-5A95-4CAF-AE55-0B2ABAD0813C}" type="presParOf" srcId="{5F7A386A-0F23-48EE-8C2F-2D15653BAFE3}" destId="{49F1FEF9-6B5D-41CB-ACD7-FEB05C971D63}" srcOrd="0" destOrd="0" presId="urn:microsoft.com/office/officeart/2005/8/layout/hierarchy1"/>
    <dgm:cxn modelId="{3398841D-DD08-41B6-8FEE-5087703B1E4B}" type="presParOf" srcId="{49F1FEF9-6B5D-41CB-ACD7-FEB05C971D63}" destId="{00B5410A-5F0B-4BF8-B365-D8F927AD174B}" srcOrd="0" destOrd="0" presId="urn:microsoft.com/office/officeart/2005/8/layout/hierarchy1"/>
    <dgm:cxn modelId="{C8E4899E-C69E-4FB3-A66A-75C817F2091A}" type="presParOf" srcId="{00B5410A-5F0B-4BF8-B365-D8F927AD174B}" destId="{F812C0AB-EED3-44F6-9B23-9A0DDE864776}" srcOrd="0" destOrd="0" presId="urn:microsoft.com/office/officeart/2005/8/layout/hierarchy1"/>
    <dgm:cxn modelId="{B780EE09-DDE5-4F1B-A7B6-7C653C2CCAE2}" type="presParOf" srcId="{00B5410A-5F0B-4BF8-B365-D8F927AD174B}" destId="{0BC07248-61FE-4B82-A0DE-FBCE6E94A78A}" srcOrd="1" destOrd="0" presId="urn:microsoft.com/office/officeart/2005/8/layout/hierarchy1"/>
    <dgm:cxn modelId="{6340C801-B9F2-4C22-8CFD-3FF9AA9008C5}" type="presParOf" srcId="{49F1FEF9-6B5D-41CB-ACD7-FEB05C971D63}" destId="{01693E42-69F2-4AA0-9040-3568F533E26C}" srcOrd="1" destOrd="0" presId="urn:microsoft.com/office/officeart/2005/8/layout/hierarchy1"/>
    <dgm:cxn modelId="{6D9D6D6C-3686-4A4A-8F88-6E62FF547847}" type="presParOf" srcId="{01693E42-69F2-4AA0-9040-3568F533E26C}" destId="{EABC4331-8413-4989-BBCF-17AD8ECCF5C7}" srcOrd="0" destOrd="0" presId="urn:microsoft.com/office/officeart/2005/8/layout/hierarchy1"/>
    <dgm:cxn modelId="{0CD172F6-4941-4FC1-A992-55DB68C5EDEC}" type="presParOf" srcId="{01693E42-69F2-4AA0-9040-3568F533E26C}" destId="{16D3EB43-B142-4FCF-BB27-060267A40427}" srcOrd="1" destOrd="0" presId="urn:microsoft.com/office/officeart/2005/8/layout/hierarchy1"/>
    <dgm:cxn modelId="{E6C04001-B0E6-4205-940F-5F098F31E94E}" type="presParOf" srcId="{16D3EB43-B142-4FCF-BB27-060267A40427}" destId="{F33C940A-C779-4ABA-A565-AC992BD3BE73}" srcOrd="0" destOrd="0" presId="urn:microsoft.com/office/officeart/2005/8/layout/hierarchy1"/>
    <dgm:cxn modelId="{B6E2CCB6-3556-430F-A1C1-BDD727629578}" type="presParOf" srcId="{F33C940A-C779-4ABA-A565-AC992BD3BE73}" destId="{EE71BD29-3753-41F0-84BB-E9C198520624}" srcOrd="0" destOrd="0" presId="urn:microsoft.com/office/officeart/2005/8/layout/hierarchy1"/>
    <dgm:cxn modelId="{7D4CA8A6-A93C-48FB-B824-5CB8975EC694}" type="presParOf" srcId="{F33C940A-C779-4ABA-A565-AC992BD3BE73}" destId="{FDBD723F-EFA5-4586-9698-FEB2DE7DC750}" srcOrd="1" destOrd="0" presId="urn:microsoft.com/office/officeart/2005/8/layout/hierarchy1"/>
    <dgm:cxn modelId="{275DD588-DA56-470D-9FDF-9D8C1440C675}" type="presParOf" srcId="{16D3EB43-B142-4FCF-BB27-060267A40427}" destId="{3004CA4D-FF28-4727-84F1-05917943DE9B}" srcOrd="1" destOrd="0" presId="urn:microsoft.com/office/officeart/2005/8/layout/hierarchy1"/>
    <dgm:cxn modelId="{1B9170B6-5DCC-480B-AF68-4A78044DA7D1}" type="presParOf" srcId="{01693E42-69F2-4AA0-9040-3568F533E26C}" destId="{E8A2A94F-BC26-4663-9C8F-528FB63F5CB3}" srcOrd="2" destOrd="0" presId="urn:microsoft.com/office/officeart/2005/8/layout/hierarchy1"/>
    <dgm:cxn modelId="{667CFDB2-6C84-4F7A-B5AB-4DDB26F97C21}" type="presParOf" srcId="{01693E42-69F2-4AA0-9040-3568F533E26C}" destId="{4C4B88F7-1E83-43D8-9E32-3DF6C7056EAB}" srcOrd="3" destOrd="0" presId="urn:microsoft.com/office/officeart/2005/8/layout/hierarchy1"/>
    <dgm:cxn modelId="{A80BC6F4-6B07-476A-B9E3-467E3BD0CABF}" type="presParOf" srcId="{4C4B88F7-1E83-43D8-9E32-3DF6C7056EAB}" destId="{4C85D555-DB03-43AF-972D-0BF045A1C793}" srcOrd="0" destOrd="0" presId="urn:microsoft.com/office/officeart/2005/8/layout/hierarchy1"/>
    <dgm:cxn modelId="{37340FE4-6315-43E0-98BA-2EB7DE830B7A}" type="presParOf" srcId="{4C85D555-DB03-43AF-972D-0BF045A1C793}" destId="{0AC3BFB7-CD42-4DE3-84BE-C5E2EB829DAA}" srcOrd="0" destOrd="0" presId="urn:microsoft.com/office/officeart/2005/8/layout/hierarchy1"/>
    <dgm:cxn modelId="{D3440489-7D7E-4AD8-B729-D1F12D83FAF6}" type="presParOf" srcId="{4C85D555-DB03-43AF-972D-0BF045A1C793}" destId="{C8E0AC31-9D91-4F03-8BC2-767BC3B43EE7}" srcOrd="1" destOrd="0" presId="urn:microsoft.com/office/officeart/2005/8/layout/hierarchy1"/>
    <dgm:cxn modelId="{40DF4A12-81CC-4189-A758-2A12A895CFC2}" type="presParOf" srcId="{4C4B88F7-1E83-43D8-9E32-3DF6C7056EAB}" destId="{765F2E7C-CACD-46A0-A361-4D803662FE45}" srcOrd="1" destOrd="0" presId="urn:microsoft.com/office/officeart/2005/8/layout/hierarchy1"/>
    <dgm:cxn modelId="{523ED9DC-C187-4CD2-BE41-DC8B6E6E7AED}" type="presParOf" srcId="{01693E42-69F2-4AA0-9040-3568F533E26C}" destId="{71026904-E5A1-43BE-8B9F-C16B55723CF3}" srcOrd="4" destOrd="0" presId="urn:microsoft.com/office/officeart/2005/8/layout/hierarchy1"/>
    <dgm:cxn modelId="{B933F9CD-9D2A-4905-94A4-CB29F876C17F}" type="presParOf" srcId="{01693E42-69F2-4AA0-9040-3568F533E26C}" destId="{12BB654A-1AD0-4B09-9247-242F760BE0C8}" srcOrd="5" destOrd="0" presId="urn:microsoft.com/office/officeart/2005/8/layout/hierarchy1"/>
    <dgm:cxn modelId="{E0C20472-C465-4608-B223-1D8AA3BA2C2D}" type="presParOf" srcId="{12BB654A-1AD0-4B09-9247-242F760BE0C8}" destId="{F177985F-2DC3-43CE-A3AF-B6DB9467E0CE}" srcOrd="0" destOrd="0" presId="urn:microsoft.com/office/officeart/2005/8/layout/hierarchy1"/>
    <dgm:cxn modelId="{5EA4C667-E32F-44B8-96DC-D03BBFBF1D04}" type="presParOf" srcId="{F177985F-2DC3-43CE-A3AF-B6DB9467E0CE}" destId="{4BB06AB5-553A-4EF0-BC24-36A902CB6CD0}" srcOrd="0" destOrd="0" presId="urn:microsoft.com/office/officeart/2005/8/layout/hierarchy1"/>
    <dgm:cxn modelId="{02B1A44F-44D9-4518-B163-7A054AFAAA40}" type="presParOf" srcId="{F177985F-2DC3-43CE-A3AF-B6DB9467E0CE}" destId="{A347A01B-7E9F-4B2F-86EC-E9B5F351FDA6}" srcOrd="1" destOrd="0" presId="urn:microsoft.com/office/officeart/2005/8/layout/hierarchy1"/>
    <dgm:cxn modelId="{E3F30AD5-3396-4F6A-8A4B-1F3B5A825A73}" type="presParOf" srcId="{12BB654A-1AD0-4B09-9247-242F760BE0C8}" destId="{75B7169F-50F9-43F5-82AC-C370D3AB631B}" srcOrd="1" destOrd="0" presId="urn:microsoft.com/office/officeart/2005/8/layout/hierarchy1"/>
    <dgm:cxn modelId="{15042DA4-D172-4585-98EA-BBB088F6596D}" type="presParOf" srcId="{01693E42-69F2-4AA0-9040-3568F533E26C}" destId="{6ED2EE9A-ED87-4849-9479-2C55162F1880}" srcOrd="6" destOrd="0" presId="urn:microsoft.com/office/officeart/2005/8/layout/hierarchy1"/>
    <dgm:cxn modelId="{74884BE2-624E-458C-8606-2A6ACB6EF501}" type="presParOf" srcId="{01693E42-69F2-4AA0-9040-3568F533E26C}" destId="{F975DF67-5DE8-4569-9FD1-46D95AD7E267}" srcOrd="7" destOrd="0" presId="urn:microsoft.com/office/officeart/2005/8/layout/hierarchy1"/>
    <dgm:cxn modelId="{AC9C1F66-B0F6-4D5F-BE08-125FE38647A9}" type="presParOf" srcId="{F975DF67-5DE8-4569-9FD1-46D95AD7E267}" destId="{8EA8EC05-5419-4846-AEA7-EAACE09D46A0}" srcOrd="0" destOrd="0" presId="urn:microsoft.com/office/officeart/2005/8/layout/hierarchy1"/>
    <dgm:cxn modelId="{0E2CFA15-F22A-4A14-AD92-7B6581E1867B}" type="presParOf" srcId="{8EA8EC05-5419-4846-AEA7-EAACE09D46A0}" destId="{873ECB37-00E5-4B52-8D74-8961C410A586}" srcOrd="0" destOrd="0" presId="urn:microsoft.com/office/officeart/2005/8/layout/hierarchy1"/>
    <dgm:cxn modelId="{25488E49-1F9E-422C-B0D9-666BB35B8F67}" type="presParOf" srcId="{8EA8EC05-5419-4846-AEA7-EAACE09D46A0}" destId="{DF3D9C0F-F218-4989-9E84-50C7A3FE4BDC}" srcOrd="1" destOrd="0" presId="urn:microsoft.com/office/officeart/2005/8/layout/hierarchy1"/>
    <dgm:cxn modelId="{2890D24B-DE1E-49B6-9A81-B0F75AE03212}" type="presParOf" srcId="{F975DF67-5DE8-4569-9FD1-46D95AD7E267}" destId="{5E454DCA-73BB-4514-875D-A897B3BA056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03CE4-0963-4849-ABE5-74878DC2BE49}">
      <dsp:nvSpPr>
        <dsp:cNvPr id="0" name=""/>
        <dsp:cNvSpPr/>
      </dsp:nvSpPr>
      <dsp:spPr>
        <a:xfrm>
          <a:off x="5505358" y="4003209"/>
          <a:ext cx="500267" cy="91440"/>
        </a:xfrm>
        <a:custGeom>
          <a:avLst/>
          <a:gdLst/>
          <a:ahLst/>
          <a:cxnLst/>
          <a:rect l="0" t="0" r="0" b="0"/>
          <a:pathLst>
            <a:path>
              <a:moveTo>
                <a:pt x="0" y="45720"/>
              </a:moveTo>
              <a:lnTo>
                <a:pt x="500267" y="45720"/>
              </a:lnTo>
            </a:path>
          </a:pathLst>
        </a:custGeom>
        <a:noFill/>
        <a:ln w="9525" cap="flat" cmpd="sng" algn="ctr">
          <a:solidFill>
            <a:schemeClr val="accent6">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93A950-342F-4E65-9BC8-452A880DEDC2}">
      <dsp:nvSpPr>
        <dsp:cNvPr id="0" name=""/>
        <dsp:cNvSpPr/>
      </dsp:nvSpPr>
      <dsp:spPr>
        <a:xfrm>
          <a:off x="2503753" y="2933588"/>
          <a:ext cx="500267" cy="1115340"/>
        </a:xfrm>
        <a:custGeom>
          <a:avLst/>
          <a:gdLst/>
          <a:ahLst/>
          <a:cxnLst/>
          <a:rect l="0" t="0" r="0" b="0"/>
          <a:pathLst>
            <a:path>
              <a:moveTo>
                <a:pt x="0" y="0"/>
              </a:moveTo>
              <a:lnTo>
                <a:pt x="250133" y="0"/>
              </a:lnTo>
              <a:lnTo>
                <a:pt x="250133" y="1115340"/>
              </a:lnTo>
              <a:lnTo>
                <a:pt x="500267" y="1115340"/>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8C9A13-9FE2-4921-9554-8C72ED53D2BC}">
      <dsp:nvSpPr>
        <dsp:cNvPr id="0" name=""/>
        <dsp:cNvSpPr/>
      </dsp:nvSpPr>
      <dsp:spPr>
        <a:xfrm>
          <a:off x="4838226" y="1821612"/>
          <a:ext cx="479956" cy="662385"/>
        </a:xfrm>
        <a:custGeom>
          <a:avLst/>
          <a:gdLst/>
          <a:ahLst/>
          <a:cxnLst/>
          <a:rect l="0" t="0" r="0" b="0"/>
          <a:pathLst>
            <a:path>
              <a:moveTo>
                <a:pt x="0" y="0"/>
              </a:moveTo>
              <a:lnTo>
                <a:pt x="229822" y="0"/>
              </a:lnTo>
              <a:lnTo>
                <a:pt x="229822" y="662385"/>
              </a:lnTo>
              <a:lnTo>
                <a:pt x="479956" y="662385"/>
              </a:lnTo>
            </a:path>
          </a:pathLst>
        </a:custGeom>
        <a:noFill/>
        <a:ln w="9525" cap="flat" cmpd="sng" algn="ctr">
          <a:solidFill>
            <a:schemeClr val="accent6">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565281-4758-4434-84FD-BF3939564CFB}">
      <dsp:nvSpPr>
        <dsp:cNvPr id="0" name=""/>
        <dsp:cNvSpPr/>
      </dsp:nvSpPr>
      <dsp:spPr>
        <a:xfrm>
          <a:off x="4838226" y="509416"/>
          <a:ext cx="482372" cy="1312196"/>
        </a:xfrm>
        <a:custGeom>
          <a:avLst/>
          <a:gdLst/>
          <a:ahLst/>
          <a:cxnLst/>
          <a:rect l="0" t="0" r="0" b="0"/>
          <a:pathLst>
            <a:path>
              <a:moveTo>
                <a:pt x="0" y="1312196"/>
              </a:moveTo>
              <a:lnTo>
                <a:pt x="232238" y="1312196"/>
              </a:lnTo>
              <a:lnTo>
                <a:pt x="232238" y="0"/>
              </a:lnTo>
              <a:lnTo>
                <a:pt x="482372" y="0"/>
              </a:lnTo>
            </a:path>
          </a:pathLst>
        </a:custGeom>
        <a:noFill/>
        <a:ln w="9525" cap="flat" cmpd="sng" algn="ctr">
          <a:solidFill>
            <a:schemeClr val="accent6">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45CB4B-93C9-4B6B-8FD4-5C6B22382B40}">
      <dsp:nvSpPr>
        <dsp:cNvPr id="0" name=""/>
        <dsp:cNvSpPr/>
      </dsp:nvSpPr>
      <dsp:spPr>
        <a:xfrm>
          <a:off x="2503753" y="1821612"/>
          <a:ext cx="520578" cy="1111976"/>
        </a:xfrm>
        <a:custGeom>
          <a:avLst/>
          <a:gdLst/>
          <a:ahLst/>
          <a:cxnLst/>
          <a:rect l="0" t="0" r="0" b="0"/>
          <a:pathLst>
            <a:path>
              <a:moveTo>
                <a:pt x="0" y="1111976"/>
              </a:moveTo>
              <a:lnTo>
                <a:pt x="270444" y="1111976"/>
              </a:lnTo>
              <a:lnTo>
                <a:pt x="270444" y="0"/>
              </a:lnTo>
              <a:lnTo>
                <a:pt x="520578" y="0"/>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F98DE2-5A02-4F6B-AA85-8E3EEBCEFD66}">
      <dsp:nvSpPr>
        <dsp:cNvPr id="0" name=""/>
        <dsp:cNvSpPr/>
      </dsp:nvSpPr>
      <dsp:spPr>
        <a:xfrm>
          <a:off x="2415" y="2552135"/>
          <a:ext cx="2501337" cy="762907"/>
        </a:xfrm>
        <a:prstGeom prst="rect">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rgbClr val="0070C0"/>
              </a:solidFill>
            </a:rPr>
            <a:t>RAZONAMIENTO</a:t>
          </a:r>
          <a:endParaRPr lang="es-EC" sz="2000" b="1" kern="1200" dirty="0">
            <a:solidFill>
              <a:srgbClr val="0070C0"/>
            </a:solidFill>
          </a:endParaRPr>
        </a:p>
      </dsp:txBody>
      <dsp:txXfrm>
        <a:off x="2415" y="2552135"/>
        <a:ext cx="2501337" cy="762907"/>
      </dsp:txXfrm>
    </dsp:sp>
    <dsp:sp modelId="{0320EF89-CC02-4314-8656-A5EB942C646A}">
      <dsp:nvSpPr>
        <dsp:cNvPr id="0" name=""/>
        <dsp:cNvSpPr/>
      </dsp:nvSpPr>
      <dsp:spPr>
        <a:xfrm>
          <a:off x="3024331" y="1440158"/>
          <a:ext cx="1813894" cy="762907"/>
        </a:xfrm>
        <a:prstGeom prst="rect">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kern="1200" dirty="0" smtClean="0">
              <a:solidFill>
                <a:srgbClr val="FF0000"/>
              </a:solidFill>
            </a:rPr>
            <a:t>FALACIA</a:t>
          </a:r>
          <a:endParaRPr lang="es-EC" sz="2800" kern="1200" dirty="0">
            <a:solidFill>
              <a:srgbClr val="FF0000"/>
            </a:solidFill>
          </a:endParaRPr>
        </a:p>
      </dsp:txBody>
      <dsp:txXfrm>
        <a:off x="3024331" y="1440158"/>
        <a:ext cx="1813894" cy="762907"/>
      </dsp:txXfrm>
    </dsp:sp>
    <dsp:sp modelId="{A6E48E03-8A74-4D59-8AEE-91B50B78DD8C}">
      <dsp:nvSpPr>
        <dsp:cNvPr id="0" name=""/>
        <dsp:cNvSpPr/>
      </dsp:nvSpPr>
      <dsp:spPr>
        <a:xfrm>
          <a:off x="5320598" y="0"/>
          <a:ext cx="3464377" cy="1018833"/>
        </a:xfrm>
        <a:prstGeom prst="rect">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smtClean="0">
              <a:solidFill>
                <a:srgbClr val="FF0000"/>
              </a:solidFill>
            </a:rPr>
            <a:t>CONTRADICCIÓN</a:t>
          </a:r>
        </a:p>
        <a:p>
          <a:pPr lvl="0" algn="ctr" defTabSz="1155700">
            <a:lnSpc>
              <a:spcPct val="90000"/>
            </a:lnSpc>
            <a:spcBef>
              <a:spcPct val="0"/>
            </a:spcBef>
            <a:spcAft>
              <a:spcPct val="35000"/>
            </a:spcAft>
          </a:pPr>
          <a:r>
            <a:rPr lang="es-EC" sz="1600" kern="1200" dirty="0" smtClean="0">
              <a:solidFill>
                <a:srgbClr val="00B0F0"/>
              </a:solidFill>
            </a:rPr>
            <a:t>TODO FALSO</a:t>
          </a:r>
          <a:endParaRPr lang="es-EC" sz="1600" kern="1200" dirty="0">
            <a:solidFill>
              <a:srgbClr val="00B0F0"/>
            </a:solidFill>
          </a:endParaRPr>
        </a:p>
      </dsp:txBody>
      <dsp:txXfrm>
        <a:off x="5320598" y="0"/>
        <a:ext cx="3464377" cy="1018833"/>
      </dsp:txXfrm>
    </dsp:sp>
    <dsp:sp modelId="{99646DEC-94A4-4C0F-BADC-5523288371B3}">
      <dsp:nvSpPr>
        <dsp:cNvPr id="0" name=""/>
        <dsp:cNvSpPr/>
      </dsp:nvSpPr>
      <dsp:spPr>
        <a:xfrm>
          <a:off x="5318182" y="1613188"/>
          <a:ext cx="3022816" cy="1741619"/>
        </a:xfrm>
        <a:prstGeom prst="rect">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solidFill>
                <a:srgbClr val="FFC000"/>
              </a:solidFill>
            </a:rPr>
            <a:t>CONTIGENCIA</a:t>
          </a:r>
        </a:p>
        <a:p>
          <a:pPr lvl="0" algn="ctr" defTabSz="1066800">
            <a:lnSpc>
              <a:spcPct val="90000"/>
            </a:lnSpc>
            <a:spcBef>
              <a:spcPct val="0"/>
            </a:spcBef>
            <a:spcAft>
              <a:spcPct val="35000"/>
            </a:spcAft>
          </a:pPr>
          <a:r>
            <a:rPr lang="es-EC" sz="2000" kern="1200" dirty="0" smtClean="0"/>
            <a:t>ALGUNOS VERDADEROS OTROS FALSOS</a:t>
          </a:r>
        </a:p>
      </dsp:txBody>
      <dsp:txXfrm>
        <a:off x="5318182" y="1613188"/>
        <a:ext cx="3022816" cy="1741619"/>
      </dsp:txXfrm>
    </dsp:sp>
    <dsp:sp modelId="{2E30A7AB-6439-4A79-994B-1B49FA96C89B}">
      <dsp:nvSpPr>
        <dsp:cNvPr id="0" name=""/>
        <dsp:cNvSpPr/>
      </dsp:nvSpPr>
      <dsp:spPr>
        <a:xfrm>
          <a:off x="3004020" y="3667475"/>
          <a:ext cx="2501337" cy="762907"/>
        </a:xfrm>
        <a:prstGeom prst="rect">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b="1" kern="1200" dirty="0" smtClean="0">
              <a:solidFill>
                <a:srgbClr val="00B050"/>
              </a:solidFill>
            </a:rPr>
            <a:t>TAUTOLOGÍA</a:t>
          </a:r>
          <a:endParaRPr lang="es-EC" sz="2600" b="1" kern="1200" dirty="0">
            <a:solidFill>
              <a:srgbClr val="00B050"/>
            </a:solidFill>
          </a:endParaRPr>
        </a:p>
      </dsp:txBody>
      <dsp:txXfrm>
        <a:off x="3004020" y="3667475"/>
        <a:ext cx="2501337" cy="762907"/>
      </dsp:txXfrm>
    </dsp:sp>
    <dsp:sp modelId="{00D8B98E-377D-487D-8B66-3F242BB9A73E}">
      <dsp:nvSpPr>
        <dsp:cNvPr id="0" name=""/>
        <dsp:cNvSpPr/>
      </dsp:nvSpPr>
      <dsp:spPr>
        <a:xfrm>
          <a:off x="6005625" y="3667475"/>
          <a:ext cx="2501337" cy="762907"/>
        </a:xfrm>
        <a:prstGeom prst="rect">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C" sz="2700" b="1" kern="1200" dirty="0" smtClean="0">
              <a:solidFill>
                <a:srgbClr val="0070C0"/>
              </a:solidFill>
            </a:rPr>
            <a:t>TODO VERDADERO</a:t>
          </a:r>
          <a:endParaRPr lang="es-EC" sz="2700" b="1" kern="1200" dirty="0">
            <a:solidFill>
              <a:srgbClr val="0070C0"/>
            </a:solidFill>
          </a:endParaRPr>
        </a:p>
      </dsp:txBody>
      <dsp:txXfrm>
        <a:off x="6005625" y="3667475"/>
        <a:ext cx="2501337" cy="762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2EE9A-ED87-4849-9479-2C55162F1880}">
      <dsp:nvSpPr>
        <dsp:cNvPr id="0" name=""/>
        <dsp:cNvSpPr/>
      </dsp:nvSpPr>
      <dsp:spPr>
        <a:xfrm>
          <a:off x="4388634" y="1542428"/>
          <a:ext cx="3704381" cy="636991"/>
        </a:xfrm>
        <a:custGeom>
          <a:avLst/>
          <a:gdLst/>
          <a:ahLst/>
          <a:cxnLst/>
          <a:rect l="0" t="0" r="0" b="0"/>
          <a:pathLst>
            <a:path>
              <a:moveTo>
                <a:pt x="0" y="0"/>
              </a:moveTo>
              <a:lnTo>
                <a:pt x="0" y="510492"/>
              </a:lnTo>
              <a:lnTo>
                <a:pt x="3704381" y="510492"/>
              </a:lnTo>
              <a:lnTo>
                <a:pt x="3704381" y="63699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026904-E5A1-43BE-8B9F-C16B55723CF3}">
      <dsp:nvSpPr>
        <dsp:cNvPr id="0" name=""/>
        <dsp:cNvSpPr/>
      </dsp:nvSpPr>
      <dsp:spPr>
        <a:xfrm>
          <a:off x="4388634" y="1542428"/>
          <a:ext cx="1856259" cy="636991"/>
        </a:xfrm>
        <a:custGeom>
          <a:avLst/>
          <a:gdLst/>
          <a:ahLst/>
          <a:cxnLst/>
          <a:rect l="0" t="0" r="0" b="0"/>
          <a:pathLst>
            <a:path>
              <a:moveTo>
                <a:pt x="0" y="0"/>
              </a:moveTo>
              <a:lnTo>
                <a:pt x="0" y="510492"/>
              </a:lnTo>
              <a:lnTo>
                <a:pt x="1856259" y="510492"/>
              </a:lnTo>
              <a:lnTo>
                <a:pt x="1856259" y="63699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A2A94F-BC26-4663-9C8F-528FB63F5CB3}">
      <dsp:nvSpPr>
        <dsp:cNvPr id="0" name=""/>
        <dsp:cNvSpPr/>
      </dsp:nvSpPr>
      <dsp:spPr>
        <a:xfrm>
          <a:off x="3619005" y="1542428"/>
          <a:ext cx="769629" cy="636991"/>
        </a:xfrm>
        <a:custGeom>
          <a:avLst/>
          <a:gdLst/>
          <a:ahLst/>
          <a:cxnLst/>
          <a:rect l="0" t="0" r="0" b="0"/>
          <a:pathLst>
            <a:path>
              <a:moveTo>
                <a:pt x="769629" y="0"/>
              </a:moveTo>
              <a:lnTo>
                <a:pt x="769629" y="510492"/>
              </a:lnTo>
              <a:lnTo>
                <a:pt x="0" y="510492"/>
              </a:lnTo>
              <a:lnTo>
                <a:pt x="0" y="63699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C4331-8413-4989-BBCF-17AD8ECCF5C7}">
      <dsp:nvSpPr>
        <dsp:cNvPr id="0" name=""/>
        <dsp:cNvSpPr/>
      </dsp:nvSpPr>
      <dsp:spPr>
        <a:xfrm>
          <a:off x="928268" y="1542428"/>
          <a:ext cx="3460365" cy="636991"/>
        </a:xfrm>
        <a:custGeom>
          <a:avLst/>
          <a:gdLst/>
          <a:ahLst/>
          <a:cxnLst/>
          <a:rect l="0" t="0" r="0" b="0"/>
          <a:pathLst>
            <a:path>
              <a:moveTo>
                <a:pt x="3460365" y="0"/>
              </a:moveTo>
              <a:lnTo>
                <a:pt x="3460365" y="510492"/>
              </a:lnTo>
              <a:lnTo>
                <a:pt x="0" y="510492"/>
              </a:lnTo>
              <a:lnTo>
                <a:pt x="0" y="63699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12C0AB-EED3-44F6-9B23-9A0DDE864776}">
      <dsp:nvSpPr>
        <dsp:cNvPr id="0" name=""/>
        <dsp:cNvSpPr/>
      </dsp:nvSpPr>
      <dsp:spPr>
        <a:xfrm>
          <a:off x="2131381" y="961976"/>
          <a:ext cx="4514505" cy="58045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C07248-61FE-4B82-A0DE-FBCE6E94A78A}">
      <dsp:nvSpPr>
        <dsp:cNvPr id="0" name=""/>
        <dsp:cNvSpPr/>
      </dsp:nvSpPr>
      <dsp:spPr>
        <a:xfrm>
          <a:off x="2283104" y="1106113"/>
          <a:ext cx="4514505" cy="58045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solidFill>
                <a:srgbClr val="FF0000"/>
              </a:solidFill>
            </a:rPr>
            <a:t>DEMOSTRACIONES</a:t>
          </a:r>
          <a:endParaRPr lang="es-EC" sz="3200" kern="1200" dirty="0">
            <a:solidFill>
              <a:srgbClr val="FF0000"/>
            </a:solidFill>
          </a:endParaRPr>
        </a:p>
      </dsp:txBody>
      <dsp:txXfrm>
        <a:off x="2300105" y="1123114"/>
        <a:ext cx="4480503" cy="546450"/>
      </dsp:txXfrm>
    </dsp:sp>
    <dsp:sp modelId="{EE71BD29-3753-41F0-84BB-E9C198520624}">
      <dsp:nvSpPr>
        <dsp:cNvPr id="0" name=""/>
        <dsp:cNvSpPr/>
      </dsp:nvSpPr>
      <dsp:spPr>
        <a:xfrm>
          <a:off x="1498" y="2179420"/>
          <a:ext cx="1853540" cy="8670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BD723F-EFA5-4586-9698-FEB2DE7DC750}">
      <dsp:nvSpPr>
        <dsp:cNvPr id="0" name=""/>
        <dsp:cNvSpPr/>
      </dsp:nvSpPr>
      <dsp:spPr>
        <a:xfrm>
          <a:off x="153221" y="2323557"/>
          <a:ext cx="1853540" cy="86709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rgbClr val="7030A0"/>
              </a:solidFill>
            </a:rPr>
            <a:t>DIRECTAS</a:t>
          </a:r>
          <a:endParaRPr lang="es-EC" sz="2400" kern="1200" dirty="0">
            <a:solidFill>
              <a:srgbClr val="7030A0"/>
            </a:solidFill>
          </a:endParaRPr>
        </a:p>
      </dsp:txBody>
      <dsp:txXfrm>
        <a:off x="178617" y="2348953"/>
        <a:ext cx="1802748" cy="816305"/>
      </dsp:txXfrm>
    </dsp:sp>
    <dsp:sp modelId="{0AC3BFB7-CD42-4DE3-84BE-C5E2EB829DAA}">
      <dsp:nvSpPr>
        <dsp:cNvPr id="0" name=""/>
        <dsp:cNvSpPr/>
      </dsp:nvSpPr>
      <dsp:spPr>
        <a:xfrm>
          <a:off x="2158485" y="2179420"/>
          <a:ext cx="2921039" cy="8670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E0AC31-9D91-4F03-8BC2-767BC3B43EE7}">
      <dsp:nvSpPr>
        <dsp:cNvPr id="0" name=""/>
        <dsp:cNvSpPr/>
      </dsp:nvSpPr>
      <dsp:spPr>
        <a:xfrm>
          <a:off x="2310208" y="2323557"/>
          <a:ext cx="2921039" cy="86709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rgbClr val="7030A0"/>
              </a:solidFill>
            </a:rPr>
            <a:t>CONTRACRRECÍPROCA</a:t>
          </a:r>
          <a:endParaRPr lang="es-EC" sz="1600" b="1" kern="1200" dirty="0">
            <a:solidFill>
              <a:srgbClr val="7030A0"/>
            </a:solidFill>
          </a:endParaRPr>
        </a:p>
      </dsp:txBody>
      <dsp:txXfrm>
        <a:off x="2335604" y="2348953"/>
        <a:ext cx="2870247" cy="816305"/>
      </dsp:txXfrm>
    </dsp:sp>
    <dsp:sp modelId="{4BB06AB5-553A-4EF0-BC24-36A902CB6CD0}">
      <dsp:nvSpPr>
        <dsp:cNvPr id="0" name=""/>
        <dsp:cNvSpPr/>
      </dsp:nvSpPr>
      <dsp:spPr>
        <a:xfrm>
          <a:off x="5382971" y="2179420"/>
          <a:ext cx="1723844" cy="8670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47A01B-7E9F-4B2F-86EC-E9B5F351FDA6}">
      <dsp:nvSpPr>
        <dsp:cNvPr id="0" name=""/>
        <dsp:cNvSpPr/>
      </dsp:nvSpPr>
      <dsp:spPr>
        <a:xfrm>
          <a:off x="5534694" y="2323557"/>
          <a:ext cx="1723844" cy="86709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solidFill>
                <a:srgbClr val="7030A0"/>
              </a:solidFill>
            </a:rPr>
            <a:t>CONTRAEJEMPLO</a:t>
          </a:r>
          <a:endParaRPr lang="es-EC" sz="1200" kern="1200" dirty="0">
            <a:solidFill>
              <a:srgbClr val="7030A0"/>
            </a:solidFill>
          </a:endParaRPr>
        </a:p>
      </dsp:txBody>
      <dsp:txXfrm>
        <a:off x="5560090" y="2348953"/>
        <a:ext cx="1673052" cy="816305"/>
      </dsp:txXfrm>
    </dsp:sp>
    <dsp:sp modelId="{873ECB37-00E5-4B52-8D74-8961C410A586}">
      <dsp:nvSpPr>
        <dsp:cNvPr id="0" name=""/>
        <dsp:cNvSpPr/>
      </dsp:nvSpPr>
      <dsp:spPr>
        <a:xfrm>
          <a:off x="7410262" y="2179420"/>
          <a:ext cx="1365507" cy="8670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3D9C0F-F218-4989-9E84-50C7A3FE4BDC}">
      <dsp:nvSpPr>
        <dsp:cNvPr id="0" name=""/>
        <dsp:cNvSpPr/>
      </dsp:nvSpPr>
      <dsp:spPr>
        <a:xfrm>
          <a:off x="7561985" y="2323557"/>
          <a:ext cx="1365507" cy="86709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solidFill>
                <a:srgbClr val="7030A0"/>
              </a:solidFill>
            </a:rPr>
            <a:t>REDUCCIÓN AL ABSURDO</a:t>
          </a:r>
          <a:endParaRPr lang="es-EC" sz="1500" kern="1200" dirty="0">
            <a:solidFill>
              <a:srgbClr val="7030A0"/>
            </a:solidFill>
          </a:endParaRPr>
        </a:p>
      </dsp:txBody>
      <dsp:txXfrm>
        <a:off x="7587381" y="2348953"/>
        <a:ext cx="1314715" cy="81630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87B7B4-6082-4442-AEAC-15864190D268}" type="datetimeFigureOut">
              <a:rPr lang="es-EC" smtClean="0"/>
              <a:t>7/9/2013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5ECC75-014E-4EBF-8F07-9F665148639F}" type="slidenum">
              <a:rPr lang="es-EC" smtClean="0"/>
              <a:t>‹Nº›</a:t>
            </a:fld>
            <a:endParaRPr lang="es-EC"/>
          </a:p>
        </p:txBody>
      </p:sp>
    </p:spTree>
    <p:extLst>
      <p:ext uri="{BB962C8B-B14F-4D97-AF65-F5344CB8AC3E}">
        <p14:creationId xmlns:p14="http://schemas.microsoft.com/office/powerpoint/2010/main" val="418324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795ECC75-014E-4EBF-8F07-9F665148639F}" type="slidenum">
              <a:rPr lang="es-EC" smtClean="0"/>
              <a:t>45</a:t>
            </a:fld>
            <a:endParaRPr lang="es-EC"/>
          </a:p>
        </p:txBody>
      </p:sp>
    </p:spTree>
    <p:extLst>
      <p:ext uri="{BB962C8B-B14F-4D97-AF65-F5344CB8AC3E}">
        <p14:creationId xmlns:p14="http://schemas.microsoft.com/office/powerpoint/2010/main" val="3840008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795ECC75-014E-4EBF-8F07-9F665148639F}" type="slidenum">
              <a:rPr lang="es-EC" smtClean="0"/>
              <a:t>67</a:t>
            </a:fld>
            <a:endParaRPr lang="es-EC"/>
          </a:p>
        </p:txBody>
      </p:sp>
    </p:spTree>
    <p:extLst>
      <p:ext uri="{BB962C8B-B14F-4D97-AF65-F5344CB8AC3E}">
        <p14:creationId xmlns:p14="http://schemas.microsoft.com/office/powerpoint/2010/main" val="1754636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9AFB3098-5277-4DD4-AD21-F63502AE1461}" type="datetimeFigureOut">
              <a:rPr lang="es-EC" smtClean="0"/>
              <a:t>7/9/2013</a:t>
            </a:fld>
            <a:endParaRPr lang="es-EC"/>
          </a:p>
        </p:txBody>
      </p:sp>
      <p:sp>
        <p:nvSpPr>
          <p:cNvPr id="17" name="16 Marcador de pie de página"/>
          <p:cNvSpPr>
            <a:spLocks noGrp="1"/>
          </p:cNvSpPr>
          <p:nvPr>
            <p:ph type="ftr" sz="quarter" idx="11"/>
          </p:nvPr>
        </p:nvSpPr>
        <p:spPr>
          <a:xfrm>
            <a:off x="5410200" y="4205288"/>
            <a:ext cx="1295400" cy="457200"/>
          </a:xfrm>
        </p:spPr>
        <p:txBody>
          <a:bodyPr/>
          <a:lstStyle/>
          <a:p>
            <a:endParaRPr lang="es-EC"/>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B5FB276-0B64-4842-A50B-F411CFCE24A6}"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AFB3098-5277-4DD4-AD21-F63502AE1461}" type="datetimeFigureOut">
              <a:rPr lang="es-EC" smtClean="0"/>
              <a:t>7/9/2013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B5FB276-0B64-4842-A50B-F411CFCE24A6}"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AFB3098-5277-4DD4-AD21-F63502AE1461}" type="datetimeFigureOut">
              <a:rPr lang="es-EC" smtClean="0"/>
              <a:t>7/9/2013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B5FB276-0B64-4842-A50B-F411CFCE24A6}"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AFB3098-5277-4DD4-AD21-F63502AE1461}" type="datetimeFigureOut">
              <a:rPr lang="es-EC" smtClean="0"/>
              <a:t>7/9/2013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B5FB276-0B64-4842-A50B-F411CFCE24A6}"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AFB3098-5277-4DD4-AD21-F63502AE1461}" type="datetimeFigureOut">
              <a:rPr lang="es-EC" smtClean="0"/>
              <a:t>7/9/2013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B5FB276-0B64-4842-A50B-F411CFCE24A6}"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AFB3098-5277-4DD4-AD21-F63502AE1461}" type="datetimeFigureOut">
              <a:rPr lang="es-EC" smtClean="0"/>
              <a:t>7/9/2013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B5FB276-0B64-4842-A50B-F411CFCE24A6}"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9AFB3098-5277-4DD4-AD21-F63502AE1461}" type="datetimeFigureOut">
              <a:rPr lang="es-EC" smtClean="0"/>
              <a:t>7/9/2013</a:t>
            </a:fld>
            <a:endParaRPr lang="es-EC"/>
          </a:p>
        </p:txBody>
      </p:sp>
      <p:sp>
        <p:nvSpPr>
          <p:cNvPr id="27" name="26 Marcador de número de diapositiva"/>
          <p:cNvSpPr>
            <a:spLocks noGrp="1"/>
          </p:cNvSpPr>
          <p:nvPr>
            <p:ph type="sldNum" sz="quarter" idx="11"/>
          </p:nvPr>
        </p:nvSpPr>
        <p:spPr/>
        <p:txBody>
          <a:bodyPr rtlCol="0"/>
          <a:lstStyle/>
          <a:p>
            <a:fld id="{BB5FB276-0B64-4842-A50B-F411CFCE24A6}" type="slidenum">
              <a:rPr lang="es-EC" smtClean="0"/>
              <a:t>‹Nº›</a:t>
            </a:fld>
            <a:endParaRPr lang="es-EC"/>
          </a:p>
        </p:txBody>
      </p:sp>
      <p:sp>
        <p:nvSpPr>
          <p:cNvPr id="28" name="27 Marcador de pie de página"/>
          <p:cNvSpPr>
            <a:spLocks noGrp="1"/>
          </p:cNvSpPr>
          <p:nvPr>
            <p:ph type="ftr" sz="quarter" idx="12"/>
          </p:nvPr>
        </p:nvSpPr>
        <p:spPr/>
        <p:txBody>
          <a:bodyPr rtlCol="0"/>
          <a:lstStyle/>
          <a:p>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9AFB3098-5277-4DD4-AD21-F63502AE1461}" type="datetimeFigureOut">
              <a:rPr lang="es-EC" smtClean="0"/>
              <a:t>7/9/2013</a:t>
            </a:fld>
            <a:endParaRPr lang="es-EC"/>
          </a:p>
        </p:txBody>
      </p:sp>
      <p:sp>
        <p:nvSpPr>
          <p:cNvPr id="4" name="3 Marcador de pie de página"/>
          <p:cNvSpPr>
            <a:spLocks noGrp="1"/>
          </p:cNvSpPr>
          <p:nvPr>
            <p:ph type="ftr" sz="quarter" idx="11"/>
          </p:nvPr>
        </p:nvSpPr>
        <p:spPr>
          <a:xfrm>
            <a:off x="5257800" y="612648"/>
            <a:ext cx="1325880" cy="457200"/>
          </a:xfrm>
        </p:spPr>
        <p:txBody>
          <a:bodyPr/>
          <a:lstStyle/>
          <a:p>
            <a:endParaRPr lang="es-EC"/>
          </a:p>
        </p:txBody>
      </p:sp>
      <p:sp>
        <p:nvSpPr>
          <p:cNvPr id="5" name="4 Marcador de número de diapositiva"/>
          <p:cNvSpPr>
            <a:spLocks noGrp="1"/>
          </p:cNvSpPr>
          <p:nvPr>
            <p:ph type="sldNum" sz="quarter" idx="12"/>
          </p:nvPr>
        </p:nvSpPr>
        <p:spPr>
          <a:xfrm>
            <a:off x="8174736" y="2272"/>
            <a:ext cx="762000" cy="365760"/>
          </a:xfrm>
        </p:spPr>
        <p:txBody>
          <a:bodyPr/>
          <a:lstStyle/>
          <a:p>
            <a:fld id="{BB5FB276-0B64-4842-A50B-F411CFCE24A6}"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AFB3098-5277-4DD4-AD21-F63502AE1461}" type="datetimeFigureOut">
              <a:rPr lang="es-EC" smtClean="0"/>
              <a:t>7/9/2013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BB5FB276-0B64-4842-A50B-F411CFCE24A6}"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AFB3098-5277-4DD4-AD21-F63502AE1461}" type="datetimeFigureOut">
              <a:rPr lang="es-EC" smtClean="0"/>
              <a:t>7/9/2013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B5FB276-0B64-4842-A50B-F411CFCE24A6}"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AFB3098-5277-4DD4-AD21-F63502AE1461}" type="datetimeFigureOut">
              <a:rPr lang="es-EC" smtClean="0"/>
              <a:t>7/9/2013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B5FB276-0B64-4842-A50B-F411CFCE24A6}"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AFB3098-5277-4DD4-AD21-F63502AE1461}" type="datetimeFigureOut">
              <a:rPr lang="es-EC" smtClean="0"/>
              <a:t>7/9/2013</a:t>
            </a:fld>
            <a:endParaRPr lang="es-EC"/>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C"/>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B5FB276-0B64-4842-A50B-F411CFCE24A6}"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4048" y="1556792"/>
            <a:ext cx="3313355" cy="1702160"/>
          </a:xfrm>
        </p:spPr>
        <p:txBody>
          <a:bodyPr/>
          <a:lstStyle/>
          <a:p>
            <a:r>
              <a:rPr lang="es-EC" dirty="0" smtClean="0"/>
              <a:t>CAPÍTULO I</a:t>
            </a:r>
            <a:endParaRPr lang="es-EC" dirty="0"/>
          </a:p>
        </p:txBody>
      </p:sp>
      <p:sp>
        <p:nvSpPr>
          <p:cNvPr id="3" name="2 Subtítulo"/>
          <p:cNvSpPr>
            <a:spLocks noGrp="1"/>
          </p:cNvSpPr>
          <p:nvPr>
            <p:ph type="subTitle" idx="1"/>
          </p:nvPr>
        </p:nvSpPr>
        <p:spPr/>
        <p:txBody>
          <a:bodyPr/>
          <a:lstStyle/>
          <a:p>
            <a:r>
              <a:rPr lang="es-EC" dirty="0" smtClean="0"/>
              <a:t>LÓGICA Y CONJUNTOS</a:t>
            </a:r>
            <a:endParaRPr lang="es-EC" dirty="0"/>
          </a:p>
        </p:txBody>
      </p:sp>
    </p:spTree>
    <p:extLst>
      <p:ext uri="{BB962C8B-B14F-4D97-AF65-F5344CB8AC3E}">
        <p14:creationId xmlns:p14="http://schemas.microsoft.com/office/powerpoint/2010/main" val="2446245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4 Tabla"/>
              <p:cNvGraphicFramePr>
                <a:graphicFrameLocks noGrp="1"/>
              </p:cNvGraphicFramePr>
              <p:nvPr>
                <p:extLst>
                  <p:ext uri="{D42A27DB-BD31-4B8C-83A1-F6EECF244321}">
                    <p14:modId xmlns:p14="http://schemas.microsoft.com/office/powerpoint/2010/main" val="2122561323"/>
                  </p:ext>
                </p:extLst>
              </p:nvPr>
            </p:nvGraphicFramePr>
            <p:xfrm>
              <a:off x="539552" y="1700808"/>
              <a:ext cx="8280920" cy="2194560"/>
            </p:xfrm>
            <a:graphic>
              <a:graphicData uri="http://schemas.openxmlformats.org/drawingml/2006/table">
                <a:tbl>
                  <a:tblPr firstRow="1" bandRow="1">
                    <a:tableStyleId>{5C22544A-7EE6-4342-B048-85BDC9FD1C3A}</a:tableStyleId>
                  </a:tblPr>
                  <a:tblGrid>
                    <a:gridCol w="5616624"/>
                    <a:gridCol w="2664296"/>
                  </a:tblGrid>
                  <a:tr h="149736">
                    <a:tc>
                      <a:txBody>
                        <a:bodyPr/>
                        <a:lstStyle/>
                        <a:p>
                          <a:endParaRPr lang="es-EC" dirty="0"/>
                        </a:p>
                      </a:txBody>
                      <a:tcPr/>
                    </a:tc>
                    <a:tc>
                      <a:txBody>
                        <a:bodyPr/>
                        <a:lstStyle/>
                        <a:p>
                          <a:endParaRPr lang="es-EC"/>
                        </a:p>
                      </a:txBody>
                      <a:tcPr/>
                    </a:tc>
                  </a:tr>
                  <a:tr h="370840">
                    <a:tc>
                      <a:txBody>
                        <a:bodyPr/>
                        <a:lstStyle/>
                        <a:p>
                          <a:pPr/>
                          <a14:m>
                            <m:oMathPara xmlns:m="http://schemas.openxmlformats.org/officeDocument/2006/math">
                              <m:oMathParaPr>
                                <m:jc m:val="centerGroup"/>
                              </m:oMathParaPr>
                              <m:oMath xmlns:m="http://schemas.openxmlformats.org/officeDocument/2006/math">
                                <m:d>
                                  <m:dPr>
                                    <m:begChr m:val="["/>
                                    <m:endChr m:val="]"/>
                                    <m:ctrlPr>
                                      <a:rPr lang="es-EC" b="0" i="1" smtClean="0">
                                        <a:latin typeface="Cambria Math"/>
                                        <a:ea typeface="Cambria Math"/>
                                      </a:rPr>
                                    </m:ctrlPr>
                                  </m:dPr>
                                  <m:e>
                                    <m:d>
                                      <m:dPr>
                                        <m:ctrlPr>
                                          <a:rPr lang="es-EC" b="0" i="1" smtClean="0">
                                            <a:latin typeface="Cambria Math"/>
                                            <a:ea typeface="Cambria Math"/>
                                          </a:rPr>
                                        </m:ctrlPr>
                                      </m:dPr>
                                      <m:e>
                                        <m:r>
                                          <a:rPr lang="es-EC" b="0" i="1" smtClean="0">
                                            <a:latin typeface="Cambria Math"/>
                                            <a:ea typeface="Cambria Math"/>
                                          </a:rPr>
                                          <m:t>𝑝</m:t>
                                        </m:r>
                                        <m:r>
                                          <a:rPr lang="es-EC" b="0" i="1" smtClean="0">
                                            <a:latin typeface="Cambria Math"/>
                                            <a:ea typeface="Cambria Math"/>
                                          </a:rPr>
                                          <m:t>→</m:t>
                                        </m:r>
                                        <m:r>
                                          <a:rPr lang="es-EC" b="0" i="1" smtClean="0">
                                            <a:latin typeface="Cambria Math"/>
                                            <a:ea typeface="Cambria Math"/>
                                          </a:rPr>
                                          <m:t>𝑞</m:t>
                                        </m:r>
                                      </m:e>
                                    </m:d>
                                    <m:r>
                                      <a:rPr lang="es-EC" b="0" i="1" smtClean="0">
                                        <a:latin typeface="Cambria Math"/>
                                        <a:ea typeface="Cambria Math"/>
                                      </a:rPr>
                                      <m:t>∧</m:t>
                                    </m:r>
                                    <m:d>
                                      <m:dPr>
                                        <m:ctrlPr>
                                          <a:rPr lang="es-EC" b="0" i="1" smtClean="0">
                                            <a:latin typeface="Cambria Math"/>
                                            <a:ea typeface="Cambria Math"/>
                                          </a:rPr>
                                        </m:ctrlPr>
                                      </m:dPr>
                                      <m:e>
                                        <m:r>
                                          <a:rPr lang="es-EC" b="0" i="1" smtClean="0">
                                            <a:latin typeface="Cambria Math"/>
                                            <a:ea typeface="Cambria Math"/>
                                          </a:rPr>
                                          <m:t>𝑟</m:t>
                                        </m:r>
                                        <m:r>
                                          <a:rPr lang="es-EC" b="0" i="1" smtClean="0">
                                            <a:latin typeface="Cambria Math"/>
                                            <a:ea typeface="Cambria Math"/>
                                          </a:rPr>
                                          <m:t>→</m:t>
                                        </m:r>
                                        <m:r>
                                          <a:rPr lang="es-EC" b="0" i="1" smtClean="0">
                                            <a:latin typeface="Cambria Math"/>
                                            <a:ea typeface="Cambria Math"/>
                                          </a:rPr>
                                          <m:t>𝑠</m:t>
                                        </m:r>
                                      </m:e>
                                    </m:d>
                                  </m:e>
                                </m:d>
                                <m:r>
                                  <a:rPr lang="es-EC" b="0" i="1" smtClean="0">
                                    <a:latin typeface="Cambria Math"/>
                                    <a:ea typeface="Cambria Math"/>
                                  </a:rPr>
                                  <m:t>⇒</m:t>
                                </m:r>
                                <m:d>
                                  <m:dPr>
                                    <m:begChr m:val="["/>
                                    <m:endChr m:val="]"/>
                                    <m:ctrlPr>
                                      <a:rPr lang="es-EC" b="0" i="1" smtClean="0">
                                        <a:latin typeface="Cambria Math"/>
                                        <a:ea typeface="Cambria Math"/>
                                      </a:rPr>
                                    </m:ctrlPr>
                                  </m:dPr>
                                  <m:e>
                                    <m:d>
                                      <m:dPr>
                                        <m:ctrlPr>
                                          <a:rPr lang="es-EC" b="0" i="1" smtClean="0">
                                            <a:latin typeface="Cambria Math"/>
                                            <a:ea typeface="Cambria Math"/>
                                          </a:rPr>
                                        </m:ctrlPr>
                                      </m:dPr>
                                      <m:e>
                                        <m:r>
                                          <a:rPr lang="es-EC" b="0" i="1" smtClean="0">
                                            <a:latin typeface="Cambria Math"/>
                                            <a:ea typeface="Cambria Math"/>
                                          </a:rPr>
                                          <m:t>𝑝</m:t>
                                        </m:r>
                                        <m:r>
                                          <a:rPr lang="es-EC" b="0" i="1" smtClean="0">
                                            <a:latin typeface="Cambria Math"/>
                                            <a:ea typeface="Cambria Math"/>
                                          </a:rPr>
                                          <m:t>∧</m:t>
                                        </m:r>
                                        <m:r>
                                          <a:rPr lang="es-EC" b="0" i="1" smtClean="0">
                                            <a:latin typeface="Cambria Math"/>
                                            <a:ea typeface="Cambria Math"/>
                                          </a:rPr>
                                          <m:t>𝑟</m:t>
                                        </m:r>
                                      </m:e>
                                    </m:d>
                                    <m:r>
                                      <a:rPr lang="es-EC" b="0" i="1" smtClean="0">
                                        <a:latin typeface="Cambria Math"/>
                                        <a:ea typeface="Cambria Math"/>
                                      </a:rPr>
                                      <m:t>→</m:t>
                                    </m:r>
                                    <m:d>
                                      <m:dPr>
                                        <m:ctrlPr>
                                          <a:rPr lang="es-EC" b="0" i="1" smtClean="0">
                                            <a:latin typeface="Cambria Math"/>
                                            <a:ea typeface="Cambria Math"/>
                                          </a:rPr>
                                        </m:ctrlPr>
                                      </m:dPr>
                                      <m:e>
                                        <m:r>
                                          <a:rPr lang="es-EC" b="0" i="1" smtClean="0">
                                            <a:latin typeface="Cambria Math"/>
                                            <a:ea typeface="Cambria Math"/>
                                          </a:rPr>
                                          <m:t>𝑞</m:t>
                                        </m:r>
                                        <m:r>
                                          <a:rPr lang="es-EC" b="0" i="1" smtClean="0">
                                            <a:latin typeface="Cambria Math"/>
                                            <a:ea typeface="Cambria Math"/>
                                          </a:rPr>
                                          <m:t>∧</m:t>
                                        </m:r>
                                        <m:r>
                                          <a:rPr lang="es-EC" b="0" i="1" smtClean="0">
                                            <a:latin typeface="Cambria Math"/>
                                            <a:ea typeface="Cambria Math"/>
                                          </a:rPr>
                                          <m:t>𝑠</m:t>
                                        </m:r>
                                      </m:e>
                                    </m:d>
                                  </m:e>
                                </m:d>
                              </m:oMath>
                            </m:oMathPara>
                          </a14:m>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s-EC" b="0" i="1" smtClean="0">
                                        <a:latin typeface="Cambria Math"/>
                                        <a:ea typeface="Cambria Math"/>
                                      </a:rPr>
                                    </m:ctrlPr>
                                  </m:dPr>
                                  <m:e>
                                    <m:d>
                                      <m:dPr>
                                        <m:ctrlPr>
                                          <a:rPr lang="es-EC" b="0" i="1" smtClean="0">
                                            <a:latin typeface="Cambria Math"/>
                                            <a:ea typeface="Cambria Math"/>
                                          </a:rPr>
                                        </m:ctrlPr>
                                      </m:dPr>
                                      <m:e>
                                        <m:r>
                                          <a:rPr lang="es-EC" b="0" i="1" smtClean="0">
                                            <a:latin typeface="Cambria Math"/>
                                            <a:ea typeface="Cambria Math"/>
                                          </a:rPr>
                                          <m:t>𝑝</m:t>
                                        </m:r>
                                        <m:r>
                                          <a:rPr lang="es-EC" b="0" i="1" smtClean="0">
                                            <a:latin typeface="Cambria Math"/>
                                            <a:ea typeface="Cambria Math"/>
                                          </a:rPr>
                                          <m:t>→</m:t>
                                        </m:r>
                                        <m:r>
                                          <a:rPr lang="es-EC" b="0" i="1" smtClean="0">
                                            <a:latin typeface="Cambria Math"/>
                                            <a:ea typeface="Cambria Math"/>
                                          </a:rPr>
                                          <m:t>𝑞</m:t>
                                        </m:r>
                                      </m:e>
                                    </m:d>
                                    <m:r>
                                      <a:rPr lang="es-EC" b="0" i="1" smtClean="0">
                                        <a:latin typeface="Cambria Math"/>
                                        <a:ea typeface="Cambria Math"/>
                                      </a:rPr>
                                      <m:t>∧</m:t>
                                    </m:r>
                                    <m:d>
                                      <m:dPr>
                                        <m:ctrlPr>
                                          <a:rPr lang="es-EC" b="0" i="1" smtClean="0">
                                            <a:latin typeface="Cambria Math"/>
                                            <a:ea typeface="Cambria Math"/>
                                          </a:rPr>
                                        </m:ctrlPr>
                                      </m:dPr>
                                      <m:e>
                                        <m:r>
                                          <a:rPr lang="es-EC" b="0" i="1" smtClean="0">
                                            <a:latin typeface="Cambria Math"/>
                                            <a:ea typeface="Cambria Math"/>
                                          </a:rPr>
                                          <m:t>𝑟</m:t>
                                        </m:r>
                                        <m:r>
                                          <a:rPr lang="es-EC" b="0" i="1" smtClean="0">
                                            <a:latin typeface="Cambria Math"/>
                                            <a:ea typeface="Cambria Math"/>
                                          </a:rPr>
                                          <m:t>→</m:t>
                                        </m:r>
                                        <m:r>
                                          <a:rPr lang="es-EC" b="0" i="1" smtClean="0">
                                            <a:latin typeface="Cambria Math"/>
                                            <a:ea typeface="Cambria Math"/>
                                          </a:rPr>
                                          <m:t>𝑠</m:t>
                                        </m:r>
                                      </m:e>
                                    </m:d>
                                  </m:e>
                                </m:d>
                                <m:r>
                                  <a:rPr lang="es-EC" b="0" i="1" smtClean="0">
                                    <a:latin typeface="Cambria Math"/>
                                    <a:ea typeface="Cambria Math"/>
                                  </a:rPr>
                                  <m:t>⇒</m:t>
                                </m:r>
                                <m:d>
                                  <m:dPr>
                                    <m:begChr m:val="["/>
                                    <m:endChr m:val="]"/>
                                    <m:ctrlPr>
                                      <a:rPr lang="es-EC" b="0" i="1" smtClean="0">
                                        <a:latin typeface="Cambria Math"/>
                                        <a:ea typeface="Cambria Math"/>
                                      </a:rPr>
                                    </m:ctrlPr>
                                  </m:dPr>
                                  <m:e>
                                    <m:d>
                                      <m:dPr>
                                        <m:ctrlPr>
                                          <a:rPr lang="es-EC" b="0" i="1" smtClean="0">
                                            <a:latin typeface="Cambria Math"/>
                                            <a:ea typeface="Cambria Math"/>
                                          </a:rPr>
                                        </m:ctrlPr>
                                      </m:dPr>
                                      <m:e>
                                        <m:r>
                                          <a:rPr lang="es-EC" b="0" i="1" smtClean="0">
                                            <a:latin typeface="Cambria Math"/>
                                            <a:ea typeface="Cambria Math"/>
                                          </a:rPr>
                                          <m:t>𝑝</m:t>
                                        </m:r>
                                        <m:r>
                                          <a:rPr lang="es-EC" b="0" i="1" smtClean="0">
                                            <a:latin typeface="Cambria Math"/>
                                            <a:ea typeface="Cambria Math"/>
                                          </a:rPr>
                                          <m:t>∨</m:t>
                                        </m:r>
                                        <m:r>
                                          <a:rPr lang="es-EC" b="0" i="1" smtClean="0">
                                            <a:latin typeface="Cambria Math"/>
                                            <a:ea typeface="Cambria Math"/>
                                          </a:rPr>
                                          <m:t>𝑟</m:t>
                                        </m:r>
                                      </m:e>
                                    </m:d>
                                    <m:r>
                                      <a:rPr lang="es-EC" b="0" i="1" smtClean="0">
                                        <a:latin typeface="Cambria Math"/>
                                        <a:ea typeface="Cambria Math"/>
                                      </a:rPr>
                                      <m:t>→</m:t>
                                    </m:r>
                                    <m:d>
                                      <m:dPr>
                                        <m:ctrlPr>
                                          <a:rPr lang="es-EC" b="0" i="1" smtClean="0">
                                            <a:latin typeface="Cambria Math"/>
                                            <a:ea typeface="Cambria Math"/>
                                          </a:rPr>
                                        </m:ctrlPr>
                                      </m:dPr>
                                      <m:e>
                                        <m:r>
                                          <a:rPr lang="es-EC" b="0" i="1" smtClean="0">
                                            <a:latin typeface="Cambria Math"/>
                                            <a:ea typeface="Cambria Math"/>
                                          </a:rPr>
                                          <m:t>𝑞</m:t>
                                        </m:r>
                                        <m:r>
                                          <a:rPr lang="es-EC" b="0" i="1" smtClean="0">
                                            <a:latin typeface="Cambria Math"/>
                                            <a:ea typeface="Cambria Math"/>
                                          </a:rPr>
                                          <m:t>∨</m:t>
                                        </m:r>
                                        <m:r>
                                          <a:rPr lang="es-EC" b="0" i="1" smtClean="0">
                                            <a:latin typeface="Cambria Math"/>
                                            <a:ea typeface="Cambria Math"/>
                                          </a:rPr>
                                          <m:t>𝑠</m:t>
                                        </m:r>
                                      </m:e>
                                    </m:d>
                                  </m:e>
                                </m:d>
                              </m:oMath>
                            </m:oMathPara>
                          </a14:m>
                          <a:endParaRPr lang="es-EC" dirty="0" smtClean="0"/>
                        </a:p>
                        <a:p>
                          <a:endParaRPr lang="es-EC" dirty="0" smtClean="0"/>
                        </a:p>
                      </a:txBody>
                      <a:tcPr/>
                    </a:tc>
                    <a:tc>
                      <a:txBody>
                        <a:bodyPr/>
                        <a:lstStyle/>
                        <a:p>
                          <a:r>
                            <a:rPr lang="es-EC" dirty="0" smtClean="0"/>
                            <a:t>DILEMAS</a:t>
                          </a:r>
                          <a:r>
                            <a:rPr lang="es-EC" baseline="0" dirty="0" smtClean="0"/>
                            <a:t> CONSTRUCTIVOS</a:t>
                          </a:r>
                          <a:endParaRPr lang="es-EC" dirty="0"/>
                        </a:p>
                      </a:txBody>
                      <a:tcPr/>
                    </a:tc>
                  </a:tr>
                  <a:tr h="370840">
                    <a:tc>
                      <a:txBody>
                        <a:bodyPr/>
                        <a:lstStyle/>
                        <a:p>
                          <a:pPr/>
                          <a14:m>
                            <m:oMathPara xmlns:m="http://schemas.openxmlformats.org/officeDocument/2006/math">
                              <m:oMathParaPr>
                                <m:jc m:val="centerGroup"/>
                              </m:oMathParaPr>
                              <m:oMath xmlns:m="http://schemas.openxmlformats.org/officeDocument/2006/math">
                                <m:d>
                                  <m:dPr>
                                    <m:begChr m:val="["/>
                                    <m:endChr m:val="]"/>
                                    <m:ctrlPr>
                                      <a:rPr lang="es-EC" b="0" i="1" smtClean="0">
                                        <a:latin typeface="Cambria Math"/>
                                        <a:ea typeface="Cambria Math"/>
                                      </a:rPr>
                                    </m:ctrlPr>
                                  </m:dPr>
                                  <m:e>
                                    <m:d>
                                      <m:dPr>
                                        <m:ctrlPr>
                                          <a:rPr lang="es-EC" b="0" i="1" smtClean="0">
                                            <a:latin typeface="Cambria Math"/>
                                            <a:ea typeface="Cambria Math"/>
                                          </a:rPr>
                                        </m:ctrlPr>
                                      </m:dPr>
                                      <m:e>
                                        <m:r>
                                          <a:rPr lang="es-EC" b="0" i="1" smtClean="0">
                                            <a:latin typeface="Cambria Math"/>
                                            <a:ea typeface="Cambria Math"/>
                                          </a:rPr>
                                          <m:t>𝑝</m:t>
                                        </m:r>
                                        <m:r>
                                          <a:rPr lang="es-EC" b="0" i="1" smtClean="0">
                                            <a:latin typeface="Cambria Math"/>
                                            <a:ea typeface="Cambria Math"/>
                                          </a:rPr>
                                          <m:t>→</m:t>
                                        </m:r>
                                        <m:r>
                                          <a:rPr lang="es-EC" b="0" i="1" smtClean="0">
                                            <a:latin typeface="Cambria Math"/>
                                            <a:ea typeface="Cambria Math"/>
                                          </a:rPr>
                                          <m:t>𝑞</m:t>
                                        </m:r>
                                      </m:e>
                                    </m:d>
                                    <m:r>
                                      <a:rPr lang="es-EC" b="0" i="1" smtClean="0">
                                        <a:latin typeface="Cambria Math"/>
                                        <a:ea typeface="Cambria Math"/>
                                      </a:rPr>
                                      <m:t>∧</m:t>
                                    </m:r>
                                    <m:d>
                                      <m:dPr>
                                        <m:ctrlPr>
                                          <a:rPr lang="es-EC" b="0" i="1" smtClean="0">
                                            <a:latin typeface="Cambria Math"/>
                                            <a:ea typeface="Cambria Math"/>
                                          </a:rPr>
                                        </m:ctrlPr>
                                      </m:dPr>
                                      <m:e>
                                        <m:r>
                                          <a:rPr lang="es-EC" b="0" i="1" smtClean="0">
                                            <a:latin typeface="Cambria Math"/>
                                            <a:ea typeface="Cambria Math"/>
                                          </a:rPr>
                                          <m:t>𝑞</m:t>
                                        </m:r>
                                        <m:r>
                                          <a:rPr lang="es-EC" b="0" i="1" smtClean="0">
                                            <a:latin typeface="Cambria Math"/>
                                            <a:ea typeface="Cambria Math"/>
                                          </a:rPr>
                                          <m:t>→</m:t>
                                        </m:r>
                                        <m:r>
                                          <a:rPr lang="es-EC" b="0" i="1" smtClean="0">
                                            <a:latin typeface="Cambria Math"/>
                                            <a:ea typeface="Cambria Math"/>
                                          </a:rPr>
                                          <m:t>𝑟</m:t>
                                        </m:r>
                                      </m:e>
                                    </m:d>
                                  </m:e>
                                </m:d>
                                <m:r>
                                  <a:rPr lang="es-EC" b="0" i="1" smtClean="0">
                                    <a:latin typeface="Cambria Math"/>
                                    <a:ea typeface="Cambria Math"/>
                                  </a:rPr>
                                  <m:t>⇒</m:t>
                                </m:r>
                                <m:d>
                                  <m:dPr>
                                    <m:ctrlPr>
                                      <a:rPr lang="es-EC" b="0" i="1" smtClean="0">
                                        <a:latin typeface="Cambria Math"/>
                                        <a:ea typeface="Cambria Math"/>
                                      </a:rPr>
                                    </m:ctrlPr>
                                  </m:dPr>
                                  <m:e>
                                    <m:r>
                                      <a:rPr lang="es-EC" b="0" i="1" smtClean="0">
                                        <a:latin typeface="Cambria Math"/>
                                        <a:ea typeface="Cambria Math"/>
                                      </a:rPr>
                                      <m:t>𝑝</m:t>
                                    </m:r>
                                    <m:r>
                                      <a:rPr lang="es-EC" b="0" i="1" smtClean="0">
                                        <a:latin typeface="Cambria Math"/>
                                        <a:ea typeface="Cambria Math"/>
                                      </a:rPr>
                                      <m:t>→</m:t>
                                    </m:r>
                                    <m:r>
                                      <a:rPr lang="es-EC" b="0" i="1" smtClean="0">
                                        <a:latin typeface="Cambria Math"/>
                                        <a:ea typeface="Cambria Math"/>
                                      </a:rPr>
                                      <m:t>𝑟</m:t>
                                    </m:r>
                                  </m:e>
                                </m:d>
                              </m:oMath>
                            </m:oMathPara>
                          </a14:m>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s-EC" b="0" i="1" smtClean="0">
                                        <a:latin typeface="Cambria Math"/>
                                        <a:ea typeface="Cambria Math"/>
                                      </a:rPr>
                                    </m:ctrlPr>
                                  </m:dPr>
                                  <m:e>
                                    <m:d>
                                      <m:dPr>
                                        <m:ctrlPr>
                                          <a:rPr lang="es-EC" b="0" i="1" smtClean="0">
                                            <a:latin typeface="Cambria Math"/>
                                            <a:ea typeface="Cambria Math"/>
                                          </a:rPr>
                                        </m:ctrlPr>
                                      </m:dPr>
                                      <m:e>
                                        <m:r>
                                          <a:rPr lang="es-EC" b="0" i="1" smtClean="0">
                                            <a:latin typeface="Cambria Math"/>
                                            <a:ea typeface="Cambria Math"/>
                                          </a:rPr>
                                          <m:t>𝑝</m:t>
                                        </m:r>
                                        <m:r>
                                          <a:rPr lang="es-EC" b="0" i="1" smtClean="0">
                                            <a:latin typeface="Cambria Math"/>
                                            <a:ea typeface="Cambria Math"/>
                                          </a:rPr>
                                          <m:t>⟷</m:t>
                                        </m:r>
                                        <m:r>
                                          <a:rPr lang="es-EC" b="0" i="1" smtClean="0">
                                            <a:latin typeface="Cambria Math"/>
                                            <a:ea typeface="Cambria Math"/>
                                          </a:rPr>
                                          <m:t>𝑞</m:t>
                                        </m:r>
                                      </m:e>
                                    </m:d>
                                    <m:r>
                                      <a:rPr lang="es-EC" b="0" i="1" smtClean="0">
                                        <a:latin typeface="Cambria Math"/>
                                        <a:ea typeface="Cambria Math"/>
                                      </a:rPr>
                                      <m:t>∧</m:t>
                                    </m:r>
                                    <m:d>
                                      <m:dPr>
                                        <m:ctrlPr>
                                          <a:rPr lang="es-EC" b="0" i="1" smtClean="0">
                                            <a:latin typeface="Cambria Math"/>
                                            <a:ea typeface="Cambria Math"/>
                                          </a:rPr>
                                        </m:ctrlPr>
                                      </m:dPr>
                                      <m:e>
                                        <m:r>
                                          <a:rPr lang="es-EC" b="0" i="1" smtClean="0">
                                            <a:latin typeface="Cambria Math"/>
                                            <a:ea typeface="Cambria Math"/>
                                          </a:rPr>
                                          <m:t>𝑞</m:t>
                                        </m:r>
                                        <m:r>
                                          <a:rPr lang="es-EC" b="0" i="1" smtClean="0">
                                            <a:latin typeface="Cambria Math"/>
                                            <a:ea typeface="Cambria Math"/>
                                          </a:rPr>
                                          <m:t>⟷</m:t>
                                        </m:r>
                                        <m:r>
                                          <a:rPr lang="es-EC" b="0" i="1" smtClean="0">
                                            <a:latin typeface="Cambria Math"/>
                                            <a:ea typeface="Cambria Math"/>
                                          </a:rPr>
                                          <m:t>𝑟</m:t>
                                        </m:r>
                                      </m:e>
                                    </m:d>
                                  </m:e>
                                </m:d>
                                <m:r>
                                  <a:rPr lang="es-EC" b="0" i="1" smtClean="0">
                                    <a:latin typeface="Cambria Math"/>
                                    <a:ea typeface="Cambria Math"/>
                                  </a:rPr>
                                  <m:t>⇒</m:t>
                                </m:r>
                                <m:d>
                                  <m:dPr>
                                    <m:ctrlPr>
                                      <a:rPr lang="es-EC" b="0" i="1" smtClean="0">
                                        <a:latin typeface="Cambria Math"/>
                                        <a:ea typeface="Cambria Math"/>
                                      </a:rPr>
                                    </m:ctrlPr>
                                  </m:dPr>
                                  <m:e>
                                    <m:r>
                                      <a:rPr lang="es-EC" b="0" i="1" smtClean="0">
                                        <a:latin typeface="Cambria Math"/>
                                        <a:ea typeface="Cambria Math"/>
                                      </a:rPr>
                                      <m:t>𝑝</m:t>
                                    </m:r>
                                    <m:r>
                                      <a:rPr lang="es-EC" b="0" i="1" smtClean="0">
                                        <a:latin typeface="Cambria Math"/>
                                        <a:ea typeface="Cambria Math"/>
                                      </a:rPr>
                                      <m:t>⟷</m:t>
                                    </m:r>
                                    <m:r>
                                      <a:rPr lang="es-EC" b="0" i="1" smtClean="0">
                                        <a:latin typeface="Cambria Math"/>
                                        <a:ea typeface="Cambria Math"/>
                                      </a:rPr>
                                      <m:t>𝑟</m:t>
                                    </m:r>
                                  </m:e>
                                </m:d>
                              </m:oMath>
                            </m:oMathPara>
                          </a14:m>
                          <a:endParaRPr lang="es-EC" dirty="0" smtClean="0"/>
                        </a:p>
                      </a:txBody>
                      <a:tcPr/>
                    </a:tc>
                    <a:tc>
                      <a:txBody>
                        <a:bodyPr/>
                        <a:lstStyle/>
                        <a:p>
                          <a:r>
                            <a:rPr lang="es-EC" dirty="0" smtClean="0"/>
                            <a:t>TRANSITIVIDAD O SILOGISMO HIPOTÉTICO</a:t>
                          </a:r>
                          <a:endParaRPr lang="es-EC" dirty="0"/>
                        </a:p>
                      </a:txBody>
                      <a:tcPr/>
                    </a:tc>
                  </a:tr>
                </a:tbl>
              </a:graphicData>
            </a:graphic>
          </p:graphicFrame>
        </mc:Choice>
        <mc:Fallback xmlns="">
          <p:graphicFrame>
            <p:nvGraphicFramePr>
              <p:cNvPr id="5" name="4 Tabla"/>
              <p:cNvGraphicFramePr>
                <a:graphicFrameLocks noGrp="1"/>
              </p:cNvGraphicFramePr>
              <p:nvPr>
                <p:extLst>
                  <p:ext uri="{D42A27DB-BD31-4B8C-83A1-F6EECF244321}">
                    <p14:modId xmlns:p14="http://schemas.microsoft.com/office/powerpoint/2010/main" val="2122561323"/>
                  </p:ext>
                </p:extLst>
              </p:nvPr>
            </p:nvGraphicFramePr>
            <p:xfrm>
              <a:off x="539552" y="1700808"/>
              <a:ext cx="8280920" cy="2194560"/>
            </p:xfrm>
            <a:graphic>
              <a:graphicData uri="http://schemas.openxmlformats.org/drawingml/2006/table">
                <a:tbl>
                  <a:tblPr firstRow="1" bandRow="1">
                    <a:tableStyleId>{5C22544A-7EE6-4342-B048-85BDC9FD1C3A}</a:tableStyleId>
                  </a:tblPr>
                  <a:tblGrid>
                    <a:gridCol w="5616624"/>
                    <a:gridCol w="2664296"/>
                  </a:tblGrid>
                  <a:tr h="365760">
                    <a:tc>
                      <a:txBody>
                        <a:bodyPr/>
                        <a:lstStyle/>
                        <a:p>
                          <a:endParaRPr lang="es-EC" dirty="0"/>
                        </a:p>
                      </a:txBody>
                      <a:tcPr/>
                    </a:tc>
                    <a:tc>
                      <a:txBody>
                        <a:bodyPr/>
                        <a:lstStyle/>
                        <a:p>
                          <a:endParaRPr lang="es-EC"/>
                        </a:p>
                      </a:txBody>
                      <a:tcPr/>
                    </a:tc>
                  </a:tr>
                  <a:tr h="914400">
                    <a:tc>
                      <a:txBody>
                        <a:bodyPr/>
                        <a:lstStyle/>
                        <a:p>
                          <a:endParaRPr lang="es-EC"/>
                        </a:p>
                      </a:txBody>
                      <a:tcPr>
                        <a:blipFill rotWithShape="1">
                          <a:blip r:embed="rId2"/>
                          <a:stretch>
                            <a:fillRect l="-109" t="-40000" r="-47448" b="-110667"/>
                          </a:stretch>
                        </a:blipFill>
                      </a:tcPr>
                    </a:tc>
                    <a:tc>
                      <a:txBody>
                        <a:bodyPr/>
                        <a:lstStyle/>
                        <a:p>
                          <a:r>
                            <a:rPr lang="es-EC" dirty="0" smtClean="0"/>
                            <a:t>DILEMAS</a:t>
                          </a:r>
                          <a:r>
                            <a:rPr lang="es-EC" baseline="0" dirty="0" smtClean="0"/>
                            <a:t> CONSTRUCTIVOS</a:t>
                          </a:r>
                          <a:endParaRPr lang="es-EC" dirty="0"/>
                        </a:p>
                      </a:txBody>
                      <a:tcPr/>
                    </a:tc>
                  </a:tr>
                  <a:tr h="914400">
                    <a:tc>
                      <a:txBody>
                        <a:bodyPr/>
                        <a:lstStyle/>
                        <a:p>
                          <a:endParaRPr lang="es-EC"/>
                        </a:p>
                      </a:txBody>
                      <a:tcPr>
                        <a:blipFill rotWithShape="1">
                          <a:blip r:embed="rId2"/>
                          <a:stretch>
                            <a:fillRect l="-109" t="-140000" r="-47448" b="-10667"/>
                          </a:stretch>
                        </a:blipFill>
                      </a:tcPr>
                    </a:tc>
                    <a:tc>
                      <a:txBody>
                        <a:bodyPr/>
                        <a:lstStyle/>
                        <a:p>
                          <a:r>
                            <a:rPr lang="es-EC" dirty="0" smtClean="0"/>
                            <a:t>TRANSITIVIDAD O SILOGISMO HIPOTÉTICO</a:t>
                          </a:r>
                          <a:endParaRPr lang="es-EC" dirty="0"/>
                        </a:p>
                      </a:txBody>
                      <a:tcPr/>
                    </a:tc>
                  </a:tr>
                </a:tbl>
              </a:graphicData>
            </a:graphic>
          </p:graphicFrame>
        </mc:Fallback>
      </mc:AlternateContent>
    </p:spTree>
    <p:extLst>
      <p:ext uri="{BB962C8B-B14F-4D97-AF65-F5344CB8AC3E}">
        <p14:creationId xmlns:p14="http://schemas.microsoft.com/office/powerpoint/2010/main" val="3378598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229600" cy="1143000"/>
          </a:xfrm>
        </p:spPr>
        <p:txBody>
          <a:bodyPr/>
          <a:lstStyle/>
          <a:p>
            <a:r>
              <a:rPr lang="es-EC" dirty="0" smtClean="0"/>
              <a:t>Actividad N°03 </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23528" y="1196752"/>
                <a:ext cx="8363272" cy="5760640"/>
              </a:xfrm>
            </p:spPr>
            <p:txBody>
              <a:bodyPr>
                <a:normAutofit lnSpcReduction="10000"/>
              </a:bodyPr>
              <a:lstStyle/>
              <a:p>
                <a:pPr marL="0" indent="0">
                  <a:buNone/>
                </a:pPr>
                <a:r>
                  <a:rPr lang="es-EC" dirty="0" smtClean="0"/>
                  <a:t>Utilizando tablas de verdad determinar el valor de las siguiente implicaciones lógicas</a:t>
                </a:r>
              </a:p>
              <a:p>
                <a:pPr marL="0" indent="0" fontAlgn="t">
                  <a:buNone/>
                </a:pPr>
                <a:r>
                  <a:rPr lang="es-EC" b="1" dirty="0" smtClean="0"/>
                  <a:t>a) </a:t>
                </a:r>
                <a14:m>
                  <m:oMath xmlns:m="http://schemas.openxmlformats.org/officeDocument/2006/math">
                    <m:d>
                      <m:dPr>
                        <m:begChr m:val="["/>
                        <m:endChr m:val="]"/>
                        <m:ctrlPr>
                          <a:rPr lang="es-EC" b="1"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rPr>
                          <m:t>∧</m:t>
                        </m:r>
                        <m:r>
                          <a:rPr lang="es-EC" i="1">
                            <a:latin typeface="Cambria Math"/>
                          </a:rPr>
                          <m:t>𝑝</m:t>
                        </m:r>
                      </m:e>
                    </m:d>
                    <m:r>
                      <a:rPr lang="es-EC" b="1" i="1">
                        <a:latin typeface="Cambria Math"/>
                      </a:rPr>
                      <m:t>⇒</m:t>
                    </m:r>
                    <m:r>
                      <a:rPr lang="es-EC" i="1">
                        <a:latin typeface="Cambria Math"/>
                      </a:rPr>
                      <m:t>𝑞</m:t>
                    </m:r>
                  </m:oMath>
                </a14:m>
                <a:endParaRPr lang="es-EC" dirty="0"/>
              </a:p>
              <a:p>
                <a:pPr marL="0" indent="0" fontAlgn="t">
                  <a:buNone/>
                </a:pPr>
                <a:r>
                  <a:rPr lang="es-EC" dirty="0" smtClean="0"/>
                  <a:t>b) </a:t>
                </a:r>
                <a14:m>
                  <m:oMath xmlns:m="http://schemas.openxmlformats.org/officeDocument/2006/math">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rPr>
                          <m:t>∧¬</m:t>
                        </m:r>
                        <m:r>
                          <a:rPr lang="es-EC" i="1">
                            <a:latin typeface="Cambria Math"/>
                          </a:rPr>
                          <m:t>𝑞</m:t>
                        </m:r>
                      </m:e>
                    </m:d>
                    <m:r>
                      <a:rPr lang="es-EC" i="1">
                        <a:latin typeface="Cambria Math"/>
                      </a:rPr>
                      <m:t>⇒¬</m:t>
                    </m:r>
                    <m:r>
                      <a:rPr lang="es-EC" i="1">
                        <a:latin typeface="Cambria Math"/>
                      </a:rPr>
                      <m:t>𝑝</m:t>
                    </m:r>
                  </m:oMath>
                </a14:m>
                <a:endParaRPr lang="es-EC" dirty="0"/>
              </a:p>
              <a:p>
                <a:pPr marL="0" indent="0" fontAlgn="t">
                  <a:buNone/>
                </a:pPr>
                <a:r>
                  <a:rPr lang="es-EC" dirty="0" smtClean="0"/>
                  <a:t>c) </a:t>
                </a:r>
                <a14:m>
                  <m:oMath xmlns:m="http://schemas.openxmlformats.org/officeDocument/2006/math">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rPr>
                          <m:t>∧</m:t>
                        </m:r>
                        <m:d>
                          <m:dPr>
                            <m:ctrlPr>
                              <a:rPr lang="es-EC" i="1">
                                <a:latin typeface="Cambria Math"/>
                              </a:rPr>
                            </m:ctrlPr>
                          </m:dPr>
                          <m:e>
                            <m:r>
                              <a:rPr lang="es-EC" i="1">
                                <a:latin typeface="Cambria Math"/>
                              </a:rPr>
                              <m:t>¬</m:t>
                            </m:r>
                            <m:r>
                              <a:rPr lang="es-EC" i="1">
                                <a:latin typeface="Cambria Math"/>
                              </a:rPr>
                              <m:t>𝑝</m:t>
                            </m:r>
                          </m:e>
                        </m:d>
                      </m:e>
                    </m:d>
                    <m:r>
                      <a:rPr lang="es-EC" i="1">
                        <a:latin typeface="Cambria Math"/>
                      </a:rPr>
                      <m:t>⇒</m:t>
                    </m:r>
                    <m:r>
                      <a:rPr lang="es-EC" i="1">
                        <a:latin typeface="Cambria Math"/>
                      </a:rPr>
                      <m:t>𝑞</m:t>
                    </m:r>
                  </m:oMath>
                </a14:m>
                <a:endParaRPr lang="es-EC" dirty="0"/>
              </a:p>
              <a:p>
                <a:pPr marL="0" indent="0" fontAlgn="t">
                  <a:buNone/>
                </a:pPr>
                <a:r>
                  <a:rPr lang="es-EC" dirty="0" smtClean="0"/>
                  <a:t>d) </a:t>
                </a:r>
                <a14:m>
                  <m:oMath xmlns:m="http://schemas.openxmlformats.org/officeDocument/2006/math">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rPr>
                          <m:t>∧</m:t>
                        </m:r>
                        <m:d>
                          <m:dPr>
                            <m:ctrlPr>
                              <a:rPr lang="es-EC" i="1">
                                <a:latin typeface="Cambria Math"/>
                              </a:rPr>
                            </m:ctrlPr>
                          </m:dPr>
                          <m:e>
                            <m:r>
                              <a:rPr lang="es-EC" i="1">
                                <a:latin typeface="Cambria Math"/>
                              </a:rPr>
                              <m:t>𝑟</m:t>
                            </m:r>
                            <m:r>
                              <a:rPr lang="es-EC" i="1">
                                <a:latin typeface="Cambria Math"/>
                              </a:rPr>
                              <m:t>→</m:t>
                            </m:r>
                            <m:r>
                              <a:rPr lang="es-EC" i="1">
                                <a:latin typeface="Cambria Math"/>
                              </a:rPr>
                              <m:t>𝑠</m:t>
                            </m:r>
                          </m:e>
                        </m:d>
                      </m:e>
                    </m:d>
                    <m:r>
                      <a:rPr lang="es-EC" i="1">
                        <a:latin typeface="Cambria Math"/>
                      </a:rPr>
                      <m:t>⇒</m:t>
                    </m:r>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𝑟</m:t>
                            </m:r>
                          </m:e>
                        </m:d>
                        <m:r>
                          <a:rPr lang="es-EC" i="1">
                            <a:latin typeface="Cambria Math"/>
                          </a:rPr>
                          <m:t>→</m:t>
                        </m:r>
                        <m:d>
                          <m:dPr>
                            <m:ctrlPr>
                              <a:rPr lang="es-EC" i="1">
                                <a:latin typeface="Cambria Math"/>
                              </a:rPr>
                            </m:ctrlPr>
                          </m:dPr>
                          <m:e>
                            <m:r>
                              <a:rPr lang="es-EC" i="1">
                                <a:latin typeface="Cambria Math"/>
                              </a:rPr>
                              <m:t>𝑞</m:t>
                            </m:r>
                            <m:r>
                              <a:rPr lang="es-EC" i="1">
                                <a:latin typeface="Cambria Math"/>
                              </a:rPr>
                              <m:t>∧</m:t>
                            </m:r>
                            <m:r>
                              <a:rPr lang="es-EC" i="1">
                                <a:latin typeface="Cambria Math"/>
                              </a:rPr>
                              <m:t>𝑠</m:t>
                            </m:r>
                          </m:e>
                        </m:d>
                      </m:e>
                    </m:d>
                  </m:oMath>
                </a14:m>
                <a:endParaRPr lang="es-EC" dirty="0"/>
              </a:p>
              <a:p>
                <a:pPr marL="0" indent="0">
                  <a:buNone/>
                </a:pPr>
                <a:r>
                  <a:rPr lang="es-EC" dirty="0" smtClean="0"/>
                  <a:t>e) </a:t>
                </a:r>
                <a14:m>
                  <m:oMath xmlns:m="http://schemas.openxmlformats.org/officeDocument/2006/math">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rPr>
                          <m:t>∧</m:t>
                        </m:r>
                        <m:d>
                          <m:dPr>
                            <m:ctrlPr>
                              <a:rPr lang="es-EC" i="1">
                                <a:latin typeface="Cambria Math"/>
                              </a:rPr>
                            </m:ctrlPr>
                          </m:dPr>
                          <m:e>
                            <m:r>
                              <a:rPr lang="es-EC" i="1">
                                <a:latin typeface="Cambria Math"/>
                              </a:rPr>
                              <m:t>𝑟</m:t>
                            </m:r>
                            <m:r>
                              <a:rPr lang="es-EC" i="1">
                                <a:latin typeface="Cambria Math"/>
                              </a:rPr>
                              <m:t>→</m:t>
                            </m:r>
                            <m:r>
                              <a:rPr lang="es-EC" i="1">
                                <a:latin typeface="Cambria Math"/>
                              </a:rPr>
                              <m:t>𝑠</m:t>
                            </m:r>
                          </m:e>
                        </m:d>
                      </m:e>
                    </m:d>
                    <m:r>
                      <a:rPr lang="es-EC" i="1">
                        <a:latin typeface="Cambria Math"/>
                      </a:rPr>
                      <m:t>⇒</m:t>
                    </m:r>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𝑟</m:t>
                            </m:r>
                          </m:e>
                        </m:d>
                        <m:r>
                          <a:rPr lang="es-EC" i="1">
                            <a:latin typeface="Cambria Math"/>
                          </a:rPr>
                          <m:t>→</m:t>
                        </m:r>
                        <m:d>
                          <m:dPr>
                            <m:ctrlPr>
                              <a:rPr lang="es-EC" i="1">
                                <a:latin typeface="Cambria Math"/>
                              </a:rPr>
                            </m:ctrlPr>
                          </m:dPr>
                          <m:e>
                            <m:r>
                              <a:rPr lang="es-EC" i="1">
                                <a:latin typeface="Cambria Math"/>
                              </a:rPr>
                              <m:t>𝑞</m:t>
                            </m:r>
                            <m:r>
                              <a:rPr lang="es-EC" i="1">
                                <a:latin typeface="Cambria Math"/>
                              </a:rPr>
                              <m:t>∨</m:t>
                            </m:r>
                            <m:r>
                              <a:rPr lang="es-EC" i="1">
                                <a:latin typeface="Cambria Math"/>
                              </a:rPr>
                              <m:t>𝑠</m:t>
                            </m:r>
                          </m:e>
                        </m:d>
                      </m:e>
                    </m:d>
                  </m:oMath>
                </a14:m>
                <a:endParaRPr lang="es-EC" dirty="0"/>
              </a:p>
              <a:p>
                <a:pPr marL="0" indent="0" fontAlgn="t">
                  <a:buNone/>
                </a:pPr>
                <a:r>
                  <a:rPr lang="es-EC" dirty="0" smtClean="0"/>
                  <a:t>f) </a:t>
                </a:r>
                <a14:m>
                  <m:oMath xmlns:m="http://schemas.openxmlformats.org/officeDocument/2006/math">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rPr>
                          <m:t>∧</m:t>
                        </m:r>
                        <m:d>
                          <m:dPr>
                            <m:ctrlPr>
                              <a:rPr lang="es-EC" i="1">
                                <a:latin typeface="Cambria Math"/>
                              </a:rPr>
                            </m:ctrlPr>
                          </m:dPr>
                          <m:e>
                            <m:r>
                              <a:rPr lang="es-EC" i="1">
                                <a:latin typeface="Cambria Math"/>
                              </a:rPr>
                              <m:t>𝑞</m:t>
                            </m:r>
                            <m:r>
                              <a:rPr lang="es-EC" i="1">
                                <a:latin typeface="Cambria Math"/>
                              </a:rPr>
                              <m:t>→</m:t>
                            </m:r>
                            <m:r>
                              <a:rPr lang="es-EC" i="1">
                                <a:latin typeface="Cambria Math"/>
                              </a:rPr>
                              <m:t>𝑟</m:t>
                            </m:r>
                          </m:e>
                        </m:d>
                      </m:e>
                    </m:d>
                    <m:r>
                      <a:rPr lang="es-EC" i="1">
                        <a:latin typeface="Cambria Math"/>
                      </a:rPr>
                      <m:t>⇒</m:t>
                    </m:r>
                    <m:d>
                      <m:dPr>
                        <m:ctrlPr>
                          <a:rPr lang="es-EC" i="1">
                            <a:latin typeface="Cambria Math"/>
                          </a:rPr>
                        </m:ctrlPr>
                      </m:dPr>
                      <m:e>
                        <m:r>
                          <a:rPr lang="es-EC" i="1">
                            <a:latin typeface="Cambria Math"/>
                          </a:rPr>
                          <m:t>𝑝</m:t>
                        </m:r>
                        <m:r>
                          <a:rPr lang="es-EC" i="1">
                            <a:latin typeface="Cambria Math"/>
                          </a:rPr>
                          <m:t>→</m:t>
                        </m:r>
                        <m:r>
                          <a:rPr lang="es-EC" i="1">
                            <a:latin typeface="Cambria Math"/>
                          </a:rPr>
                          <m:t>𝑟</m:t>
                        </m:r>
                      </m:e>
                    </m:d>
                  </m:oMath>
                </a14:m>
                <a:endParaRPr lang="es-EC" dirty="0"/>
              </a:p>
              <a:p>
                <a:pPr marL="0" indent="0">
                  <a:buNone/>
                </a:pPr>
                <a:r>
                  <a:rPr lang="es-EC" dirty="0" smtClean="0"/>
                  <a:t>g) </a:t>
                </a:r>
                <a14:m>
                  <m:oMath xmlns:m="http://schemas.openxmlformats.org/officeDocument/2006/math">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rPr>
                          <m:t>∧</m:t>
                        </m:r>
                        <m:d>
                          <m:dPr>
                            <m:ctrlPr>
                              <a:rPr lang="es-EC" i="1">
                                <a:latin typeface="Cambria Math"/>
                              </a:rPr>
                            </m:ctrlPr>
                          </m:dPr>
                          <m:e>
                            <m:r>
                              <a:rPr lang="es-EC" i="1">
                                <a:latin typeface="Cambria Math"/>
                              </a:rPr>
                              <m:t>𝑞</m:t>
                            </m:r>
                            <m:r>
                              <a:rPr lang="es-EC" i="1">
                                <a:latin typeface="Cambria Math"/>
                              </a:rPr>
                              <m:t>⟷</m:t>
                            </m:r>
                            <m:r>
                              <a:rPr lang="es-EC" i="1">
                                <a:latin typeface="Cambria Math"/>
                              </a:rPr>
                              <m:t>𝑟</m:t>
                            </m:r>
                          </m:e>
                        </m:d>
                      </m:e>
                    </m:d>
                    <m:r>
                      <a:rPr lang="es-EC" i="1">
                        <a:latin typeface="Cambria Math"/>
                      </a:rPr>
                      <m:t>⇒</m:t>
                    </m:r>
                    <m:d>
                      <m:dPr>
                        <m:ctrlPr>
                          <a:rPr lang="es-EC" i="1">
                            <a:latin typeface="Cambria Math"/>
                          </a:rPr>
                        </m:ctrlPr>
                      </m:dPr>
                      <m:e>
                        <m:r>
                          <a:rPr lang="es-EC" i="1">
                            <a:latin typeface="Cambria Math"/>
                          </a:rPr>
                          <m:t>𝑝</m:t>
                        </m:r>
                        <m:r>
                          <a:rPr lang="es-EC" i="1">
                            <a:latin typeface="Cambria Math"/>
                          </a:rPr>
                          <m:t>⟷</m:t>
                        </m:r>
                        <m:r>
                          <a:rPr lang="es-EC" i="1">
                            <a:latin typeface="Cambria Math"/>
                          </a:rPr>
                          <m:t>𝑟</m:t>
                        </m:r>
                      </m:e>
                    </m:d>
                  </m:oMath>
                </a14:m>
                <a:endParaRPr lang="es-EC" dirty="0" smtClean="0"/>
              </a:p>
              <a:p>
                <a:pPr marL="0" indent="0">
                  <a:buNone/>
                </a:pPr>
                <a:endParaRPr lang="es-EC" dirty="0" smtClean="0"/>
              </a:p>
              <a:p>
                <a:pPr marL="0" indent="0">
                  <a:buNone/>
                </a:pPr>
                <a:r>
                  <a:rPr lang="es-EC" dirty="0" smtClean="0"/>
                  <a:t>Analizar el resultado de todas las implicaciones lógicas. Encontrar alguna conclusión o característica en común.</a:t>
                </a:r>
                <a:endParaRPr lang="es-EC" dirty="0"/>
              </a:p>
              <a:p>
                <a:pPr marL="0" indent="0">
                  <a:buNone/>
                </a:pPr>
                <a:endParaRPr lang="es-EC" dirty="0" smtClean="0"/>
              </a:p>
              <a:p>
                <a:pPr marL="0" indent="0">
                  <a:buNone/>
                </a:pPr>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23528" y="1196752"/>
                <a:ext cx="8363272" cy="5760640"/>
              </a:xfrm>
              <a:blipFill rotWithShape="1">
                <a:blip r:embed="rId2"/>
                <a:stretch>
                  <a:fillRect l="-1458" t="-1799"/>
                </a:stretch>
              </a:blipFill>
            </p:spPr>
            <p:txBody>
              <a:bodyPr/>
              <a:lstStyle/>
              <a:p>
                <a:r>
                  <a:rPr lang="es-EC">
                    <a:noFill/>
                  </a:rPr>
                  <a:t> </a:t>
                </a:r>
              </a:p>
            </p:txBody>
          </p:sp>
        </mc:Fallback>
      </mc:AlternateContent>
    </p:spTree>
    <p:extLst>
      <p:ext uri="{BB962C8B-B14F-4D97-AF65-F5344CB8AC3E}">
        <p14:creationId xmlns:p14="http://schemas.microsoft.com/office/powerpoint/2010/main" val="4181888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071"/>
            <a:ext cx="8229600" cy="1143000"/>
          </a:xfrm>
        </p:spPr>
        <p:txBody>
          <a:bodyPr/>
          <a:lstStyle/>
          <a:p>
            <a:r>
              <a:rPr lang="es-EC" dirty="0" smtClean="0"/>
              <a:t>Actividad N°04 </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23528" y="980728"/>
                <a:ext cx="8363272" cy="5616624"/>
              </a:xfrm>
            </p:spPr>
            <p:txBody>
              <a:bodyPr>
                <a:normAutofit/>
              </a:bodyPr>
              <a:lstStyle/>
              <a:p>
                <a:pPr marL="0" indent="0">
                  <a:buNone/>
                </a:pPr>
                <a:r>
                  <a:rPr lang="es-EC" dirty="0" smtClean="0"/>
                  <a:t>Utilizando las leyes del Algebra proposicional demuestre que todas representan una tautología.</a:t>
                </a:r>
              </a:p>
              <a:p>
                <a:pPr marL="0" indent="0" fontAlgn="t">
                  <a:buNone/>
                </a:pPr>
                <a:r>
                  <a:rPr lang="es-EC" b="1" dirty="0" smtClean="0"/>
                  <a:t>a) </a:t>
                </a:r>
                <a14:m>
                  <m:oMath xmlns:m="http://schemas.openxmlformats.org/officeDocument/2006/math">
                    <m:d>
                      <m:dPr>
                        <m:begChr m:val="["/>
                        <m:endChr m:val="]"/>
                        <m:ctrlPr>
                          <a:rPr lang="es-EC" b="1"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rPr>
                          <m:t>∧</m:t>
                        </m:r>
                        <m:r>
                          <a:rPr lang="es-EC" i="1">
                            <a:latin typeface="Cambria Math"/>
                          </a:rPr>
                          <m:t>𝑝</m:t>
                        </m:r>
                      </m:e>
                    </m:d>
                    <m:r>
                      <a:rPr lang="es-EC" b="1" i="1">
                        <a:latin typeface="Cambria Math"/>
                      </a:rPr>
                      <m:t>⇒</m:t>
                    </m:r>
                    <m:r>
                      <a:rPr lang="es-EC" i="1">
                        <a:latin typeface="Cambria Math"/>
                      </a:rPr>
                      <m:t>𝑞</m:t>
                    </m:r>
                  </m:oMath>
                </a14:m>
                <a:endParaRPr lang="es-EC" dirty="0"/>
              </a:p>
              <a:p>
                <a:pPr marL="0" indent="0" fontAlgn="t">
                  <a:buNone/>
                </a:pPr>
                <a:r>
                  <a:rPr lang="es-EC" dirty="0" smtClean="0"/>
                  <a:t>b) </a:t>
                </a:r>
                <a14:m>
                  <m:oMath xmlns:m="http://schemas.openxmlformats.org/officeDocument/2006/math">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rPr>
                          <m:t>∧¬</m:t>
                        </m:r>
                        <m:r>
                          <a:rPr lang="es-EC" i="1">
                            <a:latin typeface="Cambria Math"/>
                          </a:rPr>
                          <m:t>𝑞</m:t>
                        </m:r>
                      </m:e>
                    </m:d>
                    <m:r>
                      <a:rPr lang="es-EC" i="1">
                        <a:latin typeface="Cambria Math"/>
                      </a:rPr>
                      <m:t>⇒¬</m:t>
                    </m:r>
                    <m:r>
                      <a:rPr lang="es-EC" i="1">
                        <a:latin typeface="Cambria Math"/>
                      </a:rPr>
                      <m:t>𝑝</m:t>
                    </m:r>
                  </m:oMath>
                </a14:m>
                <a:endParaRPr lang="es-EC" dirty="0"/>
              </a:p>
              <a:p>
                <a:pPr marL="0" indent="0" fontAlgn="t">
                  <a:buNone/>
                </a:pPr>
                <a:r>
                  <a:rPr lang="es-EC" dirty="0" smtClean="0"/>
                  <a:t>c) </a:t>
                </a:r>
                <a14:m>
                  <m:oMath xmlns:m="http://schemas.openxmlformats.org/officeDocument/2006/math">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rPr>
                          <m:t>∧</m:t>
                        </m:r>
                        <m:d>
                          <m:dPr>
                            <m:ctrlPr>
                              <a:rPr lang="es-EC" i="1">
                                <a:latin typeface="Cambria Math"/>
                              </a:rPr>
                            </m:ctrlPr>
                          </m:dPr>
                          <m:e>
                            <m:r>
                              <a:rPr lang="es-EC" i="1">
                                <a:latin typeface="Cambria Math"/>
                              </a:rPr>
                              <m:t>¬</m:t>
                            </m:r>
                            <m:r>
                              <a:rPr lang="es-EC" i="1">
                                <a:latin typeface="Cambria Math"/>
                              </a:rPr>
                              <m:t>𝑝</m:t>
                            </m:r>
                          </m:e>
                        </m:d>
                      </m:e>
                    </m:d>
                    <m:r>
                      <a:rPr lang="es-EC" i="1">
                        <a:latin typeface="Cambria Math"/>
                      </a:rPr>
                      <m:t>⇒</m:t>
                    </m:r>
                    <m:r>
                      <a:rPr lang="es-EC" i="1">
                        <a:latin typeface="Cambria Math"/>
                      </a:rPr>
                      <m:t>𝑞</m:t>
                    </m:r>
                  </m:oMath>
                </a14:m>
                <a:endParaRPr lang="es-EC" dirty="0"/>
              </a:p>
              <a:p>
                <a:pPr marL="0" indent="0" fontAlgn="t">
                  <a:buNone/>
                </a:pPr>
                <a:r>
                  <a:rPr lang="es-EC" dirty="0" smtClean="0"/>
                  <a:t>d) </a:t>
                </a:r>
                <a14:m>
                  <m:oMath xmlns:m="http://schemas.openxmlformats.org/officeDocument/2006/math">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rPr>
                          <m:t>∧</m:t>
                        </m:r>
                        <m:d>
                          <m:dPr>
                            <m:ctrlPr>
                              <a:rPr lang="es-EC" i="1">
                                <a:latin typeface="Cambria Math"/>
                              </a:rPr>
                            </m:ctrlPr>
                          </m:dPr>
                          <m:e>
                            <m:r>
                              <a:rPr lang="es-EC" i="1">
                                <a:latin typeface="Cambria Math"/>
                              </a:rPr>
                              <m:t>𝑟</m:t>
                            </m:r>
                            <m:r>
                              <a:rPr lang="es-EC" i="1">
                                <a:latin typeface="Cambria Math"/>
                              </a:rPr>
                              <m:t>→</m:t>
                            </m:r>
                            <m:r>
                              <a:rPr lang="es-EC" i="1">
                                <a:latin typeface="Cambria Math"/>
                              </a:rPr>
                              <m:t>𝑠</m:t>
                            </m:r>
                          </m:e>
                        </m:d>
                      </m:e>
                    </m:d>
                    <m:r>
                      <a:rPr lang="es-EC" i="1">
                        <a:latin typeface="Cambria Math"/>
                      </a:rPr>
                      <m:t>⇒</m:t>
                    </m:r>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𝑟</m:t>
                            </m:r>
                          </m:e>
                        </m:d>
                        <m:r>
                          <a:rPr lang="es-EC" i="1">
                            <a:latin typeface="Cambria Math"/>
                          </a:rPr>
                          <m:t>→</m:t>
                        </m:r>
                        <m:d>
                          <m:dPr>
                            <m:ctrlPr>
                              <a:rPr lang="es-EC" i="1">
                                <a:latin typeface="Cambria Math"/>
                              </a:rPr>
                            </m:ctrlPr>
                          </m:dPr>
                          <m:e>
                            <m:r>
                              <a:rPr lang="es-EC" i="1">
                                <a:latin typeface="Cambria Math"/>
                              </a:rPr>
                              <m:t>𝑞</m:t>
                            </m:r>
                            <m:r>
                              <a:rPr lang="es-EC" i="1">
                                <a:latin typeface="Cambria Math"/>
                              </a:rPr>
                              <m:t>∧</m:t>
                            </m:r>
                            <m:r>
                              <a:rPr lang="es-EC" i="1">
                                <a:latin typeface="Cambria Math"/>
                              </a:rPr>
                              <m:t>𝑠</m:t>
                            </m:r>
                          </m:e>
                        </m:d>
                      </m:e>
                    </m:d>
                  </m:oMath>
                </a14:m>
                <a:endParaRPr lang="es-EC" dirty="0"/>
              </a:p>
              <a:p>
                <a:pPr marL="0" indent="0">
                  <a:buNone/>
                </a:pPr>
                <a:r>
                  <a:rPr lang="es-EC" dirty="0" smtClean="0"/>
                  <a:t>e) </a:t>
                </a:r>
                <a14:m>
                  <m:oMath xmlns:m="http://schemas.openxmlformats.org/officeDocument/2006/math">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rPr>
                          <m:t>∧</m:t>
                        </m:r>
                        <m:d>
                          <m:dPr>
                            <m:ctrlPr>
                              <a:rPr lang="es-EC" i="1">
                                <a:latin typeface="Cambria Math"/>
                              </a:rPr>
                            </m:ctrlPr>
                          </m:dPr>
                          <m:e>
                            <m:r>
                              <a:rPr lang="es-EC" i="1">
                                <a:latin typeface="Cambria Math"/>
                              </a:rPr>
                              <m:t>𝑟</m:t>
                            </m:r>
                            <m:r>
                              <a:rPr lang="es-EC" i="1">
                                <a:latin typeface="Cambria Math"/>
                              </a:rPr>
                              <m:t>→</m:t>
                            </m:r>
                            <m:r>
                              <a:rPr lang="es-EC" i="1">
                                <a:latin typeface="Cambria Math"/>
                              </a:rPr>
                              <m:t>𝑠</m:t>
                            </m:r>
                          </m:e>
                        </m:d>
                      </m:e>
                    </m:d>
                    <m:r>
                      <a:rPr lang="es-EC" i="1">
                        <a:latin typeface="Cambria Math"/>
                      </a:rPr>
                      <m:t>⇒</m:t>
                    </m:r>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𝑟</m:t>
                            </m:r>
                          </m:e>
                        </m:d>
                        <m:r>
                          <a:rPr lang="es-EC" i="1">
                            <a:latin typeface="Cambria Math"/>
                          </a:rPr>
                          <m:t>→</m:t>
                        </m:r>
                        <m:d>
                          <m:dPr>
                            <m:ctrlPr>
                              <a:rPr lang="es-EC" i="1">
                                <a:latin typeface="Cambria Math"/>
                              </a:rPr>
                            </m:ctrlPr>
                          </m:dPr>
                          <m:e>
                            <m:r>
                              <a:rPr lang="es-EC" i="1">
                                <a:latin typeface="Cambria Math"/>
                              </a:rPr>
                              <m:t>𝑞</m:t>
                            </m:r>
                            <m:r>
                              <a:rPr lang="es-EC" i="1">
                                <a:latin typeface="Cambria Math"/>
                              </a:rPr>
                              <m:t>∨</m:t>
                            </m:r>
                            <m:r>
                              <a:rPr lang="es-EC" i="1">
                                <a:latin typeface="Cambria Math"/>
                              </a:rPr>
                              <m:t>𝑠</m:t>
                            </m:r>
                          </m:e>
                        </m:d>
                      </m:e>
                    </m:d>
                  </m:oMath>
                </a14:m>
                <a:endParaRPr lang="es-EC" dirty="0"/>
              </a:p>
              <a:p>
                <a:pPr marL="0" indent="0" fontAlgn="t">
                  <a:buNone/>
                </a:pPr>
                <a:r>
                  <a:rPr lang="es-EC" dirty="0" smtClean="0"/>
                  <a:t>f) </a:t>
                </a:r>
                <a14:m>
                  <m:oMath xmlns:m="http://schemas.openxmlformats.org/officeDocument/2006/math">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rPr>
                          <m:t>∧</m:t>
                        </m:r>
                        <m:d>
                          <m:dPr>
                            <m:ctrlPr>
                              <a:rPr lang="es-EC" i="1">
                                <a:latin typeface="Cambria Math"/>
                              </a:rPr>
                            </m:ctrlPr>
                          </m:dPr>
                          <m:e>
                            <m:r>
                              <a:rPr lang="es-EC" i="1">
                                <a:latin typeface="Cambria Math"/>
                              </a:rPr>
                              <m:t>𝑞</m:t>
                            </m:r>
                            <m:r>
                              <a:rPr lang="es-EC" i="1">
                                <a:latin typeface="Cambria Math"/>
                              </a:rPr>
                              <m:t>→</m:t>
                            </m:r>
                            <m:r>
                              <a:rPr lang="es-EC" i="1">
                                <a:latin typeface="Cambria Math"/>
                              </a:rPr>
                              <m:t>𝑟</m:t>
                            </m:r>
                          </m:e>
                        </m:d>
                      </m:e>
                    </m:d>
                    <m:r>
                      <a:rPr lang="es-EC" i="1">
                        <a:latin typeface="Cambria Math"/>
                      </a:rPr>
                      <m:t>⇒</m:t>
                    </m:r>
                    <m:d>
                      <m:dPr>
                        <m:ctrlPr>
                          <a:rPr lang="es-EC" i="1">
                            <a:latin typeface="Cambria Math"/>
                          </a:rPr>
                        </m:ctrlPr>
                      </m:dPr>
                      <m:e>
                        <m:r>
                          <a:rPr lang="es-EC" i="1">
                            <a:latin typeface="Cambria Math"/>
                          </a:rPr>
                          <m:t>𝑝</m:t>
                        </m:r>
                        <m:r>
                          <a:rPr lang="es-EC" i="1">
                            <a:latin typeface="Cambria Math"/>
                          </a:rPr>
                          <m:t>→</m:t>
                        </m:r>
                        <m:r>
                          <a:rPr lang="es-EC" i="1">
                            <a:latin typeface="Cambria Math"/>
                          </a:rPr>
                          <m:t>𝑟</m:t>
                        </m:r>
                      </m:e>
                    </m:d>
                  </m:oMath>
                </a14:m>
                <a:endParaRPr lang="es-EC" dirty="0"/>
              </a:p>
              <a:p>
                <a:pPr marL="0" indent="0">
                  <a:buNone/>
                </a:pPr>
                <a:r>
                  <a:rPr lang="es-EC" dirty="0" smtClean="0"/>
                  <a:t>g) </a:t>
                </a:r>
                <a14:m>
                  <m:oMath xmlns:m="http://schemas.openxmlformats.org/officeDocument/2006/math">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rPr>
                          <m:t>∧</m:t>
                        </m:r>
                        <m:d>
                          <m:dPr>
                            <m:ctrlPr>
                              <a:rPr lang="es-EC" i="1">
                                <a:latin typeface="Cambria Math"/>
                              </a:rPr>
                            </m:ctrlPr>
                          </m:dPr>
                          <m:e>
                            <m:r>
                              <a:rPr lang="es-EC" i="1">
                                <a:latin typeface="Cambria Math"/>
                              </a:rPr>
                              <m:t>𝑞</m:t>
                            </m:r>
                            <m:r>
                              <a:rPr lang="es-EC" i="1">
                                <a:latin typeface="Cambria Math"/>
                              </a:rPr>
                              <m:t>⟷</m:t>
                            </m:r>
                            <m:r>
                              <a:rPr lang="es-EC" i="1">
                                <a:latin typeface="Cambria Math"/>
                              </a:rPr>
                              <m:t>𝑟</m:t>
                            </m:r>
                          </m:e>
                        </m:d>
                      </m:e>
                    </m:d>
                    <m:r>
                      <a:rPr lang="es-EC" i="1">
                        <a:latin typeface="Cambria Math"/>
                      </a:rPr>
                      <m:t>⇒</m:t>
                    </m:r>
                    <m:d>
                      <m:dPr>
                        <m:ctrlPr>
                          <a:rPr lang="es-EC" i="1">
                            <a:latin typeface="Cambria Math"/>
                          </a:rPr>
                        </m:ctrlPr>
                      </m:dPr>
                      <m:e>
                        <m:r>
                          <a:rPr lang="es-EC" i="1">
                            <a:latin typeface="Cambria Math"/>
                          </a:rPr>
                          <m:t>𝑝</m:t>
                        </m:r>
                        <m:r>
                          <a:rPr lang="es-EC" i="1">
                            <a:latin typeface="Cambria Math"/>
                          </a:rPr>
                          <m:t>⟷</m:t>
                        </m:r>
                        <m:r>
                          <a:rPr lang="es-EC" i="1">
                            <a:latin typeface="Cambria Math"/>
                          </a:rPr>
                          <m:t>𝑟</m:t>
                        </m:r>
                      </m:e>
                    </m:d>
                  </m:oMath>
                </a14:m>
                <a:endParaRPr lang="es-EC" dirty="0"/>
              </a:p>
              <a:p>
                <a:pPr marL="0" indent="0">
                  <a:buNone/>
                </a:pPr>
                <a:endParaRPr lang="es-EC" dirty="0" smtClean="0"/>
              </a:p>
              <a:p>
                <a:pPr marL="0" indent="0">
                  <a:buNone/>
                </a:pPr>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23528" y="980728"/>
                <a:ext cx="8363272" cy="5616624"/>
              </a:xfrm>
              <a:blipFill rotWithShape="1">
                <a:blip r:embed="rId2"/>
                <a:stretch>
                  <a:fillRect l="-1458" t="-1086"/>
                </a:stretch>
              </a:blipFill>
            </p:spPr>
            <p:txBody>
              <a:bodyPr/>
              <a:lstStyle/>
              <a:p>
                <a:r>
                  <a:rPr lang="es-EC">
                    <a:noFill/>
                  </a:rPr>
                  <a:t> </a:t>
                </a:r>
              </a:p>
            </p:txBody>
          </p:sp>
        </mc:Fallback>
      </mc:AlternateContent>
    </p:spTree>
    <p:extLst>
      <p:ext uri="{BB962C8B-B14F-4D97-AF65-F5344CB8AC3E}">
        <p14:creationId xmlns:p14="http://schemas.microsoft.com/office/powerpoint/2010/main" val="3335102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Título"/>
              <p:cNvSpPr>
                <a:spLocks noGrp="1"/>
              </p:cNvSpPr>
              <p:nvPr>
                <p:ph type="title"/>
              </p:nvPr>
            </p:nvSpPr>
            <p:spPr>
              <a:xfrm>
                <a:off x="539552" y="692696"/>
                <a:ext cx="8229600" cy="1066800"/>
              </a:xfrm>
            </p:spPr>
            <p:txBody>
              <a:bodyPr/>
              <a:lstStyle/>
              <a:p>
                <a:r>
                  <a:rPr lang="es-EC" dirty="0"/>
                  <a:t>f) </a:t>
                </a:r>
                <a14:m>
                  <m:oMath xmlns:m="http://schemas.openxmlformats.org/officeDocument/2006/math">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rPr>
                          <m:t>∧</m:t>
                        </m:r>
                        <m:d>
                          <m:dPr>
                            <m:ctrlPr>
                              <a:rPr lang="es-EC" i="1">
                                <a:latin typeface="Cambria Math"/>
                              </a:rPr>
                            </m:ctrlPr>
                          </m:dPr>
                          <m:e>
                            <m:r>
                              <a:rPr lang="es-EC" i="1">
                                <a:latin typeface="Cambria Math"/>
                              </a:rPr>
                              <m:t>𝑞</m:t>
                            </m:r>
                            <m:r>
                              <a:rPr lang="es-EC" i="1">
                                <a:latin typeface="Cambria Math"/>
                              </a:rPr>
                              <m:t>→</m:t>
                            </m:r>
                            <m:r>
                              <a:rPr lang="es-EC" i="1">
                                <a:latin typeface="Cambria Math"/>
                              </a:rPr>
                              <m:t>𝑟</m:t>
                            </m:r>
                          </m:e>
                        </m:d>
                      </m:e>
                    </m:d>
                    <m:r>
                      <a:rPr lang="es-EC" i="1">
                        <a:latin typeface="Cambria Math"/>
                      </a:rPr>
                      <m:t>⇒</m:t>
                    </m:r>
                    <m:d>
                      <m:dPr>
                        <m:ctrlPr>
                          <a:rPr lang="es-EC" i="1">
                            <a:latin typeface="Cambria Math"/>
                          </a:rPr>
                        </m:ctrlPr>
                      </m:dPr>
                      <m:e>
                        <m:r>
                          <a:rPr lang="es-EC" i="1">
                            <a:latin typeface="Cambria Math"/>
                          </a:rPr>
                          <m:t>𝑝</m:t>
                        </m:r>
                        <m:r>
                          <a:rPr lang="es-EC" i="1">
                            <a:latin typeface="Cambria Math"/>
                          </a:rPr>
                          <m:t>→</m:t>
                        </m:r>
                        <m:r>
                          <a:rPr lang="es-EC" i="1">
                            <a:latin typeface="Cambria Math"/>
                          </a:rPr>
                          <m:t>𝑟</m:t>
                        </m:r>
                      </m:e>
                    </m:d>
                  </m:oMath>
                </a14:m>
                <a:endParaRPr lang="es-EC" dirty="0"/>
              </a:p>
            </p:txBody>
          </p:sp>
        </mc:Choice>
        <mc:Fallback xmlns="">
          <p:sp>
            <p:nvSpPr>
              <p:cNvPr id="2" name="1 Título"/>
              <p:cNvSpPr>
                <a:spLocks noGrp="1" noRot="1" noChangeAspect="1" noMove="1" noResize="1" noEditPoints="1" noAdjustHandles="1" noChangeArrowheads="1" noChangeShapeType="1" noTextEdit="1"/>
              </p:cNvSpPr>
              <p:nvPr>
                <p:ph type="title"/>
              </p:nvPr>
            </p:nvSpPr>
            <p:spPr>
              <a:xfrm>
                <a:off x="539552" y="692696"/>
                <a:ext cx="8229600" cy="1066800"/>
              </a:xfrm>
              <a:blipFill rotWithShape="1">
                <a:blip r:embed="rId2"/>
                <a:stretch>
                  <a:fillRect l="-2667" b="-7429"/>
                </a:stretch>
              </a:blipFill>
            </p:spPr>
            <p:txBody>
              <a:bodyPr/>
              <a:lstStyle/>
              <a:p>
                <a:r>
                  <a:rPr lang="es-EC">
                    <a:noFill/>
                  </a:rPr>
                  <a:t> </a:t>
                </a:r>
              </a:p>
            </p:txBody>
          </p:sp>
        </mc:Fallback>
      </mc:AlternateContent>
      <p:sp>
        <p:nvSpPr>
          <p:cNvPr id="3" name="2 Marcador de contenido"/>
          <p:cNvSpPr>
            <a:spLocks noGrp="1"/>
          </p:cNvSpPr>
          <p:nvPr>
            <p:ph idx="1"/>
          </p:nvPr>
        </p:nvSpPr>
        <p:spPr/>
        <p:txBody>
          <a:bodyPr/>
          <a:lstStyle/>
          <a:p>
            <a:endParaRPr lang="es-EC"/>
          </a:p>
        </p:txBody>
      </p:sp>
    </p:spTree>
    <p:extLst>
      <p:ext uri="{BB962C8B-B14F-4D97-AF65-F5344CB8AC3E}">
        <p14:creationId xmlns:p14="http://schemas.microsoft.com/office/powerpoint/2010/main" val="2129741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6672" y="188640"/>
            <a:ext cx="8867328" cy="1066800"/>
          </a:xfrm>
        </p:spPr>
        <p:txBody>
          <a:bodyPr>
            <a:normAutofit/>
          </a:bodyPr>
          <a:lstStyle/>
          <a:p>
            <a:r>
              <a:rPr lang="es-EC" dirty="0" smtClean="0"/>
              <a:t>CADETE MORENO</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980728"/>
                <a:ext cx="8229600" cy="5593808"/>
              </a:xfrm>
            </p:spPr>
            <p:txBody>
              <a:bodyPr/>
              <a:lstStyle/>
              <a:p>
                <a:r>
                  <a:rPr lang="es-EC" dirty="0"/>
                  <a:t>e) </a:t>
                </a:r>
                <a14:m>
                  <m:oMath xmlns:m="http://schemas.openxmlformats.org/officeDocument/2006/math">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rPr>
                          <m:t>∧</m:t>
                        </m:r>
                        <m:d>
                          <m:dPr>
                            <m:ctrlPr>
                              <a:rPr lang="es-EC" i="1">
                                <a:latin typeface="Cambria Math"/>
                              </a:rPr>
                            </m:ctrlPr>
                          </m:dPr>
                          <m:e>
                            <m:r>
                              <a:rPr lang="es-EC" i="1">
                                <a:latin typeface="Cambria Math"/>
                              </a:rPr>
                              <m:t>𝑟</m:t>
                            </m:r>
                            <m:r>
                              <a:rPr lang="es-EC" i="1">
                                <a:latin typeface="Cambria Math"/>
                              </a:rPr>
                              <m:t>→</m:t>
                            </m:r>
                            <m:r>
                              <a:rPr lang="es-EC" i="1">
                                <a:latin typeface="Cambria Math"/>
                              </a:rPr>
                              <m:t>𝑠</m:t>
                            </m:r>
                          </m:e>
                        </m:d>
                      </m:e>
                    </m:d>
                    <m:r>
                      <a:rPr lang="es-EC" i="1">
                        <a:latin typeface="Cambria Math"/>
                      </a:rPr>
                      <m:t>⇒</m:t>
                    </m:r>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𝑟</m:t>
                            </m:r>
                          </m:e>
                        </m:d>
                        <m:r>
                          <a:rPr lang="es-EC" i="1">
                            <a:latin typeface="Cambria Math"/>
                          </a:rPr>
                          <m:t>→</m:t>
                        </m:r>
                        <m:d>
                          <m:dPr>
                            <m:ctrlPr>
                              <a:rPr lang="es-EC" i="1">
                                <a:latin typeface="Cambria Math"/>
                              </a:rPr>
                            </m:ctrlPr>
                          </m:dPr>
                          <m:e>
                            <m:r>
                              <a:rPr lang="es-EC" i="1">
                                <a:latin typeface="Cambria Math"/>
                              </a:rPr>
                              <m:t>𝑞</m:t>
                            </m:r>
                            <m:r>
                              <a:rPr lang="es-EC" i="1">
                                <a:latin typeface="Cambria Math"/>
                              </a:rPr>
                              <m:t>∨</m:t>
                            </m:r>
                            <m:r>
                              <a:rPr lang="es-EC" i="1">
                                <a:latin typeface="Cambria Math"/>
                              </a:rPr>
                              <m:t>𝑠</m:t>
                            </m:r>
                          </m:e>
                        </m:d>
                      </m:e>
                    </m:d>
                  </m:oMath>
                </a14:m>
                <a:r>
                  <a:rPr lang="es-EC" dirty="0"/>
                  <a:t/>
                </a:r>
                <a:br>
                  <a:rPr lang="es-EC" dirty="0"/>
                </a:b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980728"/>
                <a:ext cx="8229600" cy="5593808"/>
              </a:xfrm>
              <a:blipFill rotWithShape="1">
                <a:blip r:embed="rId2"/>
                <a:stretch>
                  <a:fillRect t="-1089"/>
                </a:stretch>
              </a:blipFill>
            </p:spPr>
            <p:txBody>
              <a:bodyPr/>
              <a:lstStyle/>
              <a:p>
                <a:r>
                  <a:rPr lang="es-EC">
                    <a:noFill/>
                  </a:rPr>
                  <a:t> </a:t>
                </a:r>
              </a:p>
            </p:txBody>
          </p:sp>
        </mc:Fallback>
      </mc:AlternateContent>
    </p:spTree>
    <p:extLst>
      <p:ext uri="{BB962C8B-B14F-4D97-AF65-F5344CB8AC3E}">
        <p14:creationId xmlns:p14="http://schemas.microsoft.com/office/powerpoint/2010/main" val="277087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lstStyle/>
          <a:p>
            <a:r>
              <a:rPr lang="es-EC" dirty="0" smtClean="0"/>
              <a:t>Tarea N°02</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95536" y="1052736"/>
                <a:ext cx="8291264" cy="5688632"/>
              </a:xfrm>
            </p:spPr>
            <p:txBody>
              <a:bodyPr>
                <a:normAutofit/>
              </a:bodyPr>
              <a:lstStyle/>
              <a:p>
                <a:pPr marL="0" indent="0">
                  <a:buNone/>
                </a:pPr>
                <a:r>
                  <a:rPr lang="es-EC" dirty="0" smtClean="0"/>
                  <a:t>Usando las leyes de los operadores lógicos, simplificar las siguiente forma proposicional.</a:t>
                </a:r>
              </a:p>
              <a:p>
                <a:pPr marL="0" indent="0">
                  <a:buNone/>
                </a:pPr>
                <a:r>
                  <a:rPr lang="es-EC" dirty="0" smtClean="0">
                    <a:ea typeface="Cambria Math"/>
                  </a:rPr>
                  <a:t>1)  </a:t>
                </a:r>
                <a14:m>
                  <m:oMath xmlns:m="http://schemas.openxmlformats.org/officeDocument/2006/math">
                    <m:r>
                      <a:rPr lang="es-EC" i="1" smtClean="0">
                        <a:latin typeface="Cambria Math"/>
                        <a:ea typeface="Cambria Math"/>
                      </a:rPr>
                      <m:t>¬</m:t>
                    </m:r>
                    <m:d>
                      <m:dPr>
                        <m:ctrlPr>
                          <a:rPr lang="es-EC" i="1" smtClean="0">
                            <a:latin typeface="Cambria Math"/>
                            <a:ea typeface="Cambria Math"/>
                          </a:rPr>
                        </m:ctrlPr>
                      </m:dPr>
                      <m:e>
                        <m:r>
                          <a:rPr lang="es-EC" b="0" i="1" smtClean="0">
                            <a:latin typeface="Cambria Math"/>
                            <a:ea typeface="Cambria Math"/>
                          </a:rPr>
                          <m:t>𝑝</m:t>
                        </m:r>
                        <m:r>
                          <a:rPr lang="es-EC" b="0" i="1" smtClean="0">
                            <a:latin typeface="Cambria Math"/>
                            <a:ea typeface="Cambria Math"/>
                          </a:rPr>
                          <m:t>→</m:t>
                        </m:r>
                        <m:r>
                          <a:rPr lang="es-EC" b="0" i="1" smtClean="0">
                            <a:latin typeface="Cambria Math"/>
                            <a:ea typeface="Cambria Math"/>
                          </a:rPr>
                          <m:t>𝑞</m:t>
                        </m:r>
                      </m:e>
                    </m:d>
                    <m:r>
                      <a:rPr lang="es-EC" i="1" smtClean="0">
                        <a:latin typeface="Cambria Math"/>
                        <a:ea typeface="Cambria Math"/>
                      </a:rPr>
                      <m:t>↔¬</m:t>
                    </m:r>
                    <m:d>
                      <m:dPr>
                        <m:ctrlPr>
                          <a:rPr lang="es-EC" i="1" smtClean="0">
                            <a:latin typeface="Cambria Math"/>
                            <a:ea typeface="Cambria Math"/>
                          </a:rPr>
                        </m:ctrlPr>
                      </m:dPr>
                      <m:e>
                        <m:r>
                          <a:rPr lang="es-EC" b="0" i="1" smtClean="0">
                            <a:latin typeface="Cambria Math"/>
                            <a:ea typeface="Cambria Math"/>
                          </a:rPr>
                          <m:t>𝑞</m:t>
                        </m:r>
                        <m:r>
                          <a:rPr lang="es-EC" b="0" i="1" smtClean="0">
                            <a:latin typeface="Cambria Math"/>
                            <a:ea typeface="Cambria Math"/>
                          </a:rPr>
                          <m:t>→</m:t>
                        </m:r>
                        <m:r>
                          <a:rPr lang="es-EC" b="0" i="1" smtClean="0">
                            <a:latin typeface="Cambria Math"/>
                            <a:ea typeface="Cambria Math"/>
                          </a:rPr>
                          <m:t>𝑝</m:t>
                        </m:r>
                      </m:e>
                    </m:d>
                  </m:oMath>
                </a14:m>
                <a:endParaRPr lang="es-EC" dirty="0" smtClean="0"/>
              </a:p>
              <a:p>
                <a:pPr marL="0" indent="0">
                  <a:buNone/>
                </a:pPr>
                <a:r>
                  <a:rPr lang="es-EC" dirty="0" smtClean="0"/>
                  <a:t>2) </a:t>
                </a:r>
                <a14:m>
                  <m:oMath xmlns:m="http://schemas.openxmlformats.org/officeDocument/2006/math">
                    <m:d>
                      <m:dPr>
                        <m:begChr m:val="{"/>
                        <m:endChr m:val="}"/>
                        <m:ctrlPr>
                          <a:rPr lang="es-EC" i="1" smtClean="0">
                            <a:latin typeface="Cambria Math"/>
                          </a:rPr>
                        </m:ctrlPr>
                      </m:dPr>
                      <m:e>
                        <m:d>
                          <m:dPr>
                            <m:begChr m:val="["/>
                            <m:endChr m:val="]"/>
                            <m:ctrlPr>
                              <a:rPr lang="es-EC" i="1" smtClean="0">
                                <a:latin typeface="Cambria Math"/>
                              </a:rPr>
                            </m:ctrlPr>
                          </m:dPr>
                          <m:e>
                            <m:r>
                              <a:rPr lang="es-EC" i="1" smtClean="0">
                                <a:latin typeface="Cambria Math"/>
                                <a:ea typeface="Cambria Math"/>
                              </a:rPr>
                              <m:t>¬</m:t>
                            </m:r>
                            <m:r>
                              <a:rPr lang="es-EC" b="0" i="1" smtClean="0">
                                <a:latin typeface="Cambria Math"/>
                                <a:ea typeface="Cambria Math"/>
                              </a:rPr>
                              <m:t>𝑝</m:t>
                            </m:r>
                            <m:r>
                              <a:rPr lang="es-EC" b="0" i="1" smtClean="0">
                                <a:latin typeface="Cambria Math"/>
                                <a:ea typeface="Cambria Math"/>
                              </a:rPr>
                              <m:t>→¬</m:t>
                            </m:r>
                            <m:d>
                              <m:dPr>
                                <m:ctrlPr>
                                  <a:rPr lang="es-EC" b="0" i="1" smtClean="0">
                                    <a:latin typeface="Cambria Math"/>
                                    <a:ea typeface="Cambria Math"/>
                                  </a:rPr>
                                </m:ctrlPr>
                              </m:dPr>
                              <m:e>
                                <m:r>
                                  <a:rPr lang="es-EC" b="0" i="1" smtClean="0">
                                    <a:latin typeface="Cambria Math"/>
                                    <a:ea typeface="Cambria Math"/>
                                  </a:rPr>
                                  <m:t>𝑝</m:t>
                                </m:r>
                                <m:r>
                                  <a:rPr lang="es-EC" b="0" i="1" smtClean="0">
                                    <a:latin typeface="Cambria Math"/>
                                    <a:ea typeface="Cambria Math"/>
                                  </a:rPr>
                                  <m:t>→</m:t>
                                </m:r>
                                <m:r>
                                  <a:rPr lang="es-EC" b="0" i="1" smtClean="0">
                                    <a:latin typeface="Cambria Math"/>
                                    <a:ea typeface="Cambria Math"/>
                                  </a:rPr>
                                  <m:t>𝑞</m:t>
                                </m:r>
                              </m:e>
                            </m:d>
                          </m:e>
                        </m:d>
                        <m:r>
                          <a:rPr lang="es-EC" i="1" smtClean="0">
                            <a:latin typeface="Cambria Math"/>
                            <a:ea typeface="Cambria Math"/>
                          </a:rPr>
                          <m:t>∨</m:t>
                        </m:r>
                        <m:d>
                          <m:dPr>
                            <m:begChr m:val="["/>
                            <m:endChr m:val="]"/>
                            <m:ctrlPr>
                              <a:rPr lang="es-EC" i="1" smtClean="0">
                                <a:latin typeface="Cambria Math"/>
                                <a:ea typeface="Cambria Math"/>
                              </a:rPr>
                            </m:ctrlPr>
                          </m:dPr>
                          <m:e>
                            <m:d>
                              <m:dPr>
                                <m:ctrlPr>
                                  <a:rPr lang="es-EC" b="0" i="1" smtClean="0">
                                    <a:latin typeface="Cambria Math"/>
                                    <a:ea typeface="Cambria Math"/>
                                  </a:rPr>
                                </m:ctrlPr>
                              </m:dPr>
                              <m:e>
                                <m:r>
                                  <a:rPr lang="es-EC" i="1">
                                    <a:latin typeface="Cambria Math"/>
                                    <a:ea typeface="Cambria Math"/>
                                  </a:rPr>
                                  <m:t>𝑝</m:t>
                                </m:r>
                                <m:r>
                                  <a:rPr lang="es-EC" i="1">
                                    <a:latin typeface="Cambria Math"/>
                                    <a:ea typeface="Cambria Math"/>
                                  </a:rPr>
                                  <m:t>∧</m:t>
                                </m:r>
                                <m:d>
                                  <m:dPr>
                                    <m:ctrlPr>
                                      <a:rPr lang="es-EC" i="1">
                                        <a:latin typeface="Cambria Math"/>
                                        <a:ea typeface="Cambria Math"/>
                                      </a:rPr>
                                    </m:ctrlPr>
                                  </m:dPr>
                                  <m:e>
                                    <m:r>
                                      <a:rPr lang="es-EC" i="1">
                                        <a:latin typeface="Cambria Math"/>
                                        <a:ea typeface="Cambria Math"/>
                                      </a:rPr>
                                      <m:t>𝑝</m:t>
                                    </m:r>
                                    <m:r>
                                      <a:rPr lang="es-EC" i="1">
                                        <a:latin typeface="Cambria Math"/>
                                        <a:ea typeface="Cambria Math"/>
                                      </a:rPr>
                                      <m:t>→</m:t>
                                    </m:r>
                                    <m:r>
                                      <a:rPr lang="es-EC" i="1">
                                        <a:latin typeface="Cambria Math"/>
                                        <a:ea typeface="Cambria Math"/>
                                      </a:rPr>
                                      <m:t>𝑞</m:t>
                                    </m:r>
                                  </m:e>
                                </m:d>
                              </m:e>
                            </m:d>
                            <m:r>
                              <a:rPr lang="es-EC" b="0" i="1" smtClean="0">
                                <a:latin typeface="Cambria Math"/>
                                <a:ea typeface="Cambria Math"/>
                              </a:rPr>
                              <m:t>→</m:t>
                            </m:r>
                            <m:r>
                              <a:rPr lang="es-EC" b="0" i="1" smtClean="0">
                                <a:latin typeface="Cambria Math"/>
                                <a:ea typeface="Cambria Math"/>
                              </a:rPr>
                              <m:t>𝑝</m:t>
                            </m:r>
                          </m:e>
                        </m:d>
                      </m:e>
                    </m:d>
                  </m:oMath>
                </a14:m>
                <a:endParaRPr lang="es-EC" dirty="0" smtClean="0"/>
              </a:p>
              <a:p>
                <a:pPr marL="0" indent="0">
                  <a:buNone/>
                </a:pPr>
                <a:r>
                  <a:rPr lang="es-EC" dirty="0" smtClean="0"/>
                  <a:t>3) </a:t>
                </a:r>
                <a14:m>
                  <m:oMath xmlns:m="http://schemas.openxmlformats.org/officeDocument/2006/math">
                    <m:d>
                      <m:dPr>
                        <m:begChr m:val="["/>
                        <m:endChr m:val="]"/>
                        <m:ctrlPr>
                          <a:rPr lang="es-EC" i="1" smtClean="0">
                            <a:latin typeface="Cambria Math"/>
                          </a:rPr>
                        </m:ctrlPr>
                      </m:dPr>
                      <m:e>
                        <m:d>
                          <m:dPr>
                            <m:ctrlPr>
                              <a:rPr lang="es-EC" i="1">
                                <a:latin typeface="Cambria Math"/>
                              </a:rPr>
                            </m:ctrlPr>
                          </m:dPr>
                          <m:e>
                            <m:r>
                              <a:rPr lang="es-EC" i="1">
                                <a:latin typeface="Cambria Math"/>
                                <a:ea typeface="Cambria Math"/>
                              </a:rPr>
                              <m:t>¬</m:t>
                            </m:r>
                            <m:r>
                              <a:rPr lang="es-EC" i="1">
                                <a:latin typeface="Cambria Math"/>
                                <a:ea typeface="Cambria Math"/>
                              </a:rPr>
                              <m:t>𝑞</m:t>
                            </m:r>
                            <m:r>
                              <a:rPr lang="es-EC" i="1">
                                <a:latin typeface="Cambria Math"/>
                                <a:ea typeface="Cambria Math"/>
                              </a:rPr>
                              <m:t>→¬</m:t>
                            </m:r>
                            <m:r>
                              <a:rPr lang="es-EC" i="1">
                                <a:latin typeface="Cambria Math"/>
                                <a:ea typeface="Cambria Math"/>
                              </a:rPr>
                              <m:t>𝑝</m:t>
                            </m:r>
                          </m:e>
                        </m:d>
                        <m:r>
                          <a:rPr lang="es-EC" i="1">
                            <a:latin typeface="Cambria Math"/>
                            <a:ea typeface="Cambria Math"/>
                          </a:rPr>
                          <m:t>∧¬</m:t>
                        </m:r>
                        <m:d>
                          <m:dPr>
                            <m:ctrlPr>
                              <a:rPr lang="es-EC" i="1">
                                <a:latin typeface="Cambria Math"/>
                              </a:rPr>
                            </m:ctrlPr>
                          </m:dPr>
                          <m:e>
                            <m:r>
                              <a:rPr lang="es-EC" i="1">
                                <a:latin typeface="Cambria Math"/>
                                <a:ea typeface="Cambria Math"/>
                              </a:rPr>
                              <m:t>¬</m:t>
                            </m:r>
                            <m:r>
                              <a:rPr lang="es-EC" i="1">
                                <a:latin typeface="Cambria Math"/>
                                <a:ea typeface="Cambria Math"/>
                              </a:rPr>
                              <m:t>𝑝</m:t>
                            </m:r>
                            <m:r>
                              <a:rPr lang="es-EC" i="1">
                                <a:latin typeface="Cambria Math"/>
                                <a:ea typeface="Cambria Math"/>
                              </a:rPr>
                              <m:t>→¬</m:t>
                            </m:r>
                            <m:r>
                              <a:rPr lang="es-EC" i="1">
                                <a:latin typeface="Cambria Math"/>
                                <a:ea typeface="Cambria Math"/>
                              </a:rPr>
                              <m:t>𝑞</m:t>
                            </m:r>
                          </m:e>
                        </m:d>
                      </m:e>
                    </m:d>
                    <m:r>
                      <a:rPr lang="es-EC" i="1" smtClean="0">
                        <a:latin typeface="Cambria Math"/>
                        <a:ea typeface="Cambria Math"/>
                      </a:rPr>
                      <m:t>∨</m:t>
                    </m:r>
                    <m:d>
                      <m:dPr>
                        <m:ctrlPr>
                          <a:rPr lang="es-EC" i="1" smtClean="0">
                            <a:latin typeface="Cambria Math"/>
                            <a:ea typeface="Cambria Math"/>
                          </a:rPr>
                        </m:ctrlPr>
                      </m:dPr>
                      <m:e>
                        <m:r>
                          <a:rPr lang="es-EC" b="0" i="1" smtClean="0">
                            <a:latin typeface="Cambria Math"/>
                            <a:ea typeface="Cambria Math"/>
                          </a:rPr>
                          <m:t>𝑝</m:t>
                        </m:r>
                        <m:r>
                          <a:rPr lang="es-EC" b="0" i="1" smtClean="0">
                            <a:latin typeface="Cambria Math"/>
                            <a:ea typeface="Cambria Math"/>
                          </a:rPr>
                          <m:t>→¬</m:t>
                        </m:r>
                        <m:r>
                          <a:rPr lang="es-EC" b="0" i="1" smtClean="0">
                            <a:latin typeface="Cambria Math"/>
                            <a:ea typeface="Cambria Math"/>
                          </a:rPr>
                          <m:t>𝑞</m:t>
                        </m:r>
                      </m:e>
                    </m:d>
                  </m:oMath>
                </a14:m>
                <a:endParaRPr lang="es-EC" dirty="0" smtClean="0"/>
              </a:p>
              <a:p>
                <a:pPr marL="0" indent="0">
                  <a:buNone/>
                </a:pPr>
                <a:r>
                  <a:rPr lang="es-EC" dirty="0" smtClean="0"/>
                  <a:t>4) </a:t>
                </a:r>
                <a14:m>
                  <m:oMath xmlns:m="http://schemas.openxmlformats.org/officeDocument/2006/math">
                    <m:d>
                      <m:dPr>
                        <m:ctrlPr>
                          <a:rPr lang="es-EC" i="1" smtClean="0">
                            <a:latin typeface="Cambria Math"/>
                          </a:rPr>
                        </m:ctrlPr>
                      </m:dPr>
                      <m:e>
                        <m:r>
                          <a:rPr lang="es-EC" b="0" i="1" smtClean="0">
                            <a:latin typeface="Cambria Math"/>
                          </a:rPr>
                          <m:t>𝑝</m:t>
                        </m:r>
                        <m:r>
                          <a:rPr lang="es-EC" b="0" i="1" smtClean="0">
                            <a:latin typeface="Cambria Math"/>
                          </a:rPr>
                          <m:t>→¬</m:t>
                        </m:r>
                        <m:r>
                          <a:rPr lang="es-EC" b="0" i="1" smtClean="0">
                            <a:latin typeface="Cambria Math"/>
                            <a:ea typeface="Cambria Math"/>
                          </a:rPr>
                          <m:t>𝑞</m:t>
                        </m:r>
                      </m:e>
                    </m:d>
                    <m:r>
                      <a:rPr lang="es-EC" i="1" smtClean="0">
                        <a:latin typeface="Cambria Math"/>
                        <a:ea typeface="Cambria Math"/>
                      </a:rPr>
                      <m:t>∧</m:t>
                    </m:r>
                    <m:d>
                      <m:dPr>
                        <m:begChr m:val="["/>
                        <m:endChr m:val="]"/>
                        <m:ctrlPr>
                          <a:rPr lang="es-EC" i="1" smtClean="0">
                            <a:latin typeface="Cambria Math"/>
                            <a:ea typeface="Cambria Math"/>
                          </a:rPr>
                        </m:ctrlPr>
                      </m:dPr>
                      <m:e>
                        <m:d>
                          <m:dPr>
                            <m:ctrlPr>
                              <a:rPr lang="es-EC" i="1" smtClean="0">
                                <a:latin typeface="Cambria Math"/>
                                <a:ea typeface="Cambria Math"/>
                              </a:rPr>
                            </m:ctrlPr>
                          </m:dPr>
                          <m:e>
                            <m:r>
                              <a:rPr lang="es-EC" b="0" i="1" smtClean="0">
                                <a:latin typeface="Cambria Math"/>
                                <a:ea typeface="Cambria Math"/>
                              </a:rPr>
                              <m:t>𝑞</m:t>
                            </m:r>
                            <m:r>
                              <a:rPr lang="es-EC" b="0" i="1" smtClean="0">
                                <a:latin typeface="Cambria Math"/>
                                <a:ea typeface="Cambria Math"/>
                              </a:rPr>
                              <m:t>→¬</m:t>
                            </m:r>
                            <m:r>
                              <a:rPr lang="es-EC" b="0" i="1" smtClean="0">
                                <a:latin typeface="Cambria Math"/>
                                <a:ea typeface="Cambria Math"/>
                              </a:rPr>
                              <m:t>𝑝</m:t>
                            </m:r>
                          </m:e>
                        </m:d>
                        <m:r>
                          <a:rPr lang="es-EC" i="1" smtClean="0">
                            <a:latin typeface="Cambria Math"/>
                            <a:ea typeface="Cambria Math"/>
                          </a:rPr>
                          <m:t>∨</m:t>
                        </m:r>
                        <m:d>
                          <m:dPr>
                            <m:ctrlPr>
                              <a:rPr lang="es-EC" i="1" smtClean="0">
                                <a:latin typeface="Cambria Math"/>
                                <a:ea typeface="Cambria Math"/>
                              </a:rPr>
                            </m:ctrlPr>
                          </m:dPr>
                          <m:e>
                            <m:r>
                              <a:rPr lang="es-EC" b="0" i="1" smtClean="0">
                                <a:latin typeface="Cambria Math"/>
                                <a:ea typeface="Cambria Math"/>
                              </a:rPr>
                              <m:t>𝑞</m:t>
                            </m:r>
                            <m:r>
                              <a:rPr lang="es-EC" b="0" i="1" smtClean="0">
                                <a:latin typeface="Cambria Math"/>
                                <a:ea typeface="Cambria Math"/>
                              </a:rPr>
                              <m:t>→¬</m:t>
                            </m:r>
                            <m:r>
                              <a:rPr lang="es-EC" b="0" i="1" smtClean="0">
                                <a:latin typeface="Cambria Math"/>
                                <a:ea typeface="Cambria Math"/>
                              </a:rPr>
                              <m:t>𝑟</m:t>
                            </m:r>
                          </m:e>
                        </m:d>
                      </m:e>
                    </m:d>
                  </m:oMath>
                </a14:m>
                <a:endParaRPr lang="es-EC" dirty="0" smtClean="0"/>
              </a:p>
              <a:p>
                <a:pPr marL="0" indent="0">
                  <a:buNone/>
                </a:pPr>
                <a:r>
                  <a:rPr lang="es-EC" dirty="0" smtClean="0">
                    <a:ea typeface="Cambria Math"/>
                  </a:rPr>
                  <a:t>5) </a:t>
                </a:r>
                <a14:m>
                  <m:oMath xmlns:m="http://schemas.openxmlformats.org/officeDocument/2006/math">
                    <m:r>
                      <a:rPr lang="es-EC" i="1" smtClean="0">
                        <a:latin typeface="Cambria Math"/>
                        <a:ea typeface="Cambria Math"/>
                      </a:rPr>
                      <m:t>∼</m:t>
                    </m:r>
                    <m:d>
                      <m:dPr>
                        <m:begChr m:val="{"/>
                        <m:endChr m:val="}"/>
                        <m:ctrlPr>
                          <a:rPr lang="es-EC" i="1" smtClean="0">
                            <a:latin typeface="Cambria Math"/>
                            <a:ea typeface="Cambria Math"/>
                          </a:rPr>
                        </m:ctrlPr>
                      </m:dPr>
                      <m:e>
                        <m:d>
                          <m:dPr>
                            <m:begChr m:val="["/>
                            <m:endChr m:val="]"/>
                            <m:ctrlPr>
                              <a:rPr lang="es-EC" i="1" smtClean="0">
                                <a:latin typeface="Cambria Math"/>
                                <a:ea typeface="Cambria Math"/>
                              </a:rPr>
                            </m:ctrlPr>
                          </m:dPr>
                          <m:e>
                            <m:r>
                              <a:rPr lang="es-EC" i="1" smtClean="0">
                                <a:latin typeface="Cambria Math"/>
                                <a:ea typeface="Cambria Math"/>
                              </a:rPr>
                              <m:t>∼</m:t>
                            </m:r>
                            <m:r>
                              <a:rPr lang="es-EC" b="0" i="1" smtClean="0">
                                <a:latin typeface="Cambria Math"/>
                                <a:ea typeface="Cambria Math"/>
                              </a:rPr>
                              <m:t>𝑝</m:t>
                            </m:r>
                            <m:r>
                              <a:rPr lang="es-EC" b="0" i="1" smtClean="0">
                                <a:latin typeface="Cambria Math"/>
                                <a:ea typeface="Cambria Math"/>
                              </a:rPr>
                              <m:t>∧</m:t>
                            </m:r>
                            <m:d>
                              <m:dPr>
                                <m:ctrlPr>
                                  <a:rPr lang="es-EC" b="0" i="1" smtClean="0">
                                    <a:latin typeface="Cambria Math"/>
                                    <a:ea typeface="Cambria Math"/>
                                  </a:rPr>
                                </m:ctrlPr>
                              </m:dPr>
                              <m:e>
                                <m:r>
                                  <a:rPr lang="es-EC" b="0" i="1" smtClean="0">
                                    <a:latin typeface="Cambria Math"/>
                                    <a:ea typeface="Cambria Math"/>
                                  </a:rPr>
                                  <m:t>𝑞</m:t>
                                </m:r>
                                <m:r>
                                  <a:rPr lang="es-EC" b="0" i="1" smtClean="0">
                                    <a:latin typeface="Cambria Math"/>
                                    <a:ea typeface="Cambria Math"/>
                                  </a:rPr>
                                  <m:t>∨∼</m:t>
                                </m:r>
                                <m:r>
                                  <a:rPr lang="es-EC" b="0" i="1" smtClean="0">
                                    <a:latin typeface="Cambria Math"/>
                                    <a:ea typeface="Cambria Math"/>
                                  </a:rPr>
                                  <m:t>𝑟</m:t>
                                </m:r>
                              </m:e>
                            </m:d>
                            <m:r>
                              <a:rPr lang="es-EC" b="0" i="1" smtClean="0">
                                <a:latin typeface="Cambria Math"/>
                                <a:ea typeface="Cambria Math"/>
                              </a:rPr>
                              <m:t>△</m:t>
                            </m:r>
                            <m:d>
                              <m:dPr>
                                <m:begChr m:val="["/>
                                <m:endChr m:val="]"/>
                                <m:ctrlPr>
                                  <a:rPr lang="es-EC" b="0" i="1" smtClean="0">
                                    <a:latin typeface="Cambria Math"/>
                                    <a:ea typeface="Cambria Math"/>
                                  </a:rPr>
                                </m:ctrlPr>
                              </m:dPr>
                              <m:e>
                                <m:d>
                                  <m:dPr>
                                    <m:ctrlPr>
                                      <a:rPr lang="es-EC" b="0" i="1" smtClean="0">
                                        <a:latin typeface="Cambria Math"/>
                                        <a:ea typeface="Cambria Math"/>
                                      </a:rPr>
                                    </m:ctrlPr>
                                  </m:dPr>
                                  <m:e>
                                    <m:r>
                                      <a:rPr lang="es-EC" b="0" i="1" smtClean="0">
                                        <a:latin typeface="Cambria Math"/>
                                        <a:ea typeface="Cambria Math"/>
                                      </a:rPr>
                                      <m:t>𝑞</m:t>
                                    </m:r>
                                    <m:r>
                                      <a:rPr lang="es-EC" b="0" i="1" smtClean="0">
                                        <a:latin typeface="Cambria Math"/>
                                        <a:ea typeface="Cambria Math"/>
                                      </a:rPr>
                                      <m:t>∧∼</m:t>
                                    </m:r>
                                    <m:r>
                                      <a:rPr lang="es-EC" b="0" i="1" smtClean="0">
                                        <a:latin typeface="Cambria Math"/>
                                        <a:ea typeface="Cambria Math"/>
                                      </a:rPr>
                                      <m:t>𝑝</m:t>
                                    </m:r>
                                  </m:e>
                                </m:d>
                                <m:r>
                                  <a:rPr lang="es-EC" b="0" i="1" smtClean="0">
                                    <a:latin typeface="Cambria Math"/>
                                    <a:ea typeface="Cambria Math"/>
                                  </a:rPr>
                                  <m:t>∨∼</m:t>
                                </m:r>
                                <m:d>
                                  <m:dPr>
                                    <m:ctrlPr>
                                      <a:rPr lang="es-EC" b="0" i="1" smtClean="0">
                                        <a:latin typeface="Cambria Math"/>
                                        <a:ea typeface="Cambria Math"/>
                                      </a:rPr>
                                    </m:ctrlPr>
                                  </m:dPr>
                                  <m:e>
                                    <m:r>
                                      <a:rPr lang="es-EC" b="0" i="1" smtClean="0">
                                        <a:latin typeface="Cambria Math"/>
                                        <a:ea typeface="Cambria Math"/>
                                      </a:rPr>
                                      <m:t>𝑝</m:t>
                                    </m:r>
                                    <m:r>
                                      <a:rPr lang="es-EC" b="0" i="1" smtClean="0">
                                        <a:latin typeface="Cambria Math"/>
                                        <a:ea typeface="Cambria Math"/>
                                      </a:rPr>
                                      <m:t>∨</m:t>
                                    </m:r>
                                    <m:r>
                                      <a:rPr lang="es-EC" b="0" i="1" smtClean="0">
                                        <a:latin typeface="Cambria Math"/>
                                        <a:ea typeface="Cambria Math"/>
                                      </a:rPr>
                                      <m:t>𝑟</m:t>
                                    </m:r>
                                  </m:e>
                                </m:d>
                              </m:e>
                            </m:d>
                          </m:e>
                        </m:d>
                      </m:e>
                    </m:d>
                  </m:oMath>
                </a14:m>
                <a:endParaRPr lang="es-EC" dirty="0" smtClean="0"/>
              </a:p>
              <a:p>
                <a:pPr marL="0" indent="0">
                  <a:buNone/>
                </a:pPr>
                <a:r>
                  <a:rPr lang="es-EC" dirty="0" smtClean="0">
                    <a:ea typeface="Cambria Math"/>
                  </a:rPr>
                  <a:t>6) </a:t>
                </a:r>
                <a14:m>
                  <m:oMath xmlns:m="http://schemas.openxmlformats.org/officeDocument/2006/math">
                    <m:r>
                      <a:rPr lang="es-EC" i="1">
                        <a:latin typeface="Cambria Math"/>
                        <a:ea typeface="Cambria Math"/>
                      </a:rPr>
                      <m:t>¬</m:t>
                    </m:r>
                    <m:d>
                      <m:dPr>
                        <m:begChr m:val="["/>
                        <m:endChr m:val="]"/>
                        <m:ctrlPr>
                          <a:rPr lang="es-EC" i="1">
                            <a:latin typeface="Cambria Math"/>
                            <a:ea typeface="Cambria Math"/>
                          </a:rPr>
                        </m:ctrlPr>
                      </m:dPr>
                      <m:e>
                        <m:r>
                          <a:rPr lang="es-EC" i="1">
                            <a:latin typeface="Cambria Math"/>
                            <a:ea typeface="Cambria Math"/>
                          </a:rPr>
                          <m:t>¬</m:t>
                        </m:r>
                        <m:r>
                          <a:rPr lang="es-EC" i="1">
                            <a:latin typeface="Cambria Math"/>
                            <a:ea typeface="Cambria Math"/>
                          </a:rPr>
                          <m:t>𝑝</m:t>
                        </m:r>
                        <m:r>
                          <a:rPr lang="es-EC" i="1">
                            <a:latin typeface="Cambria Math"/>
                            <a:ea typeface="Cambria Math"/>
                          </a:rPr>
                          <m:t>∨</m:t>
                        </m:r>
                        <m:d>
                          <m:dPr>
                            <m:ctrlPr>
                              <a:rPr lang="es-EC" i="1">
                                <a:latin typeface="Cambria Math"/>
                                <a:ea typeface="Cambria Math"/>
                              </a:rPr>
                            </m:ctrlPr>
                          </m:dPr>
                          <m:e>
                            <m:r>
                              <a:rPr lang="es-EC" i="1">
                                <a:latin typeface="Cambria Math"/>
                                <a:ea typeface="Cambria Math"/>
                              </a:rPr>
                              <m:t>𝑝</m:t>
                            </m:r>
                            <m:r>
                              <a:rPr lang="es-EC" i="1">
                                <a:latin typeface="Cambria Math"/>
                                <a:ea typeface="Cambria Math"/>
                              </a:rPr>
                              <m:t>→</m:t>
                            </m:r>
                            <m:r>
                              <a:rPr lang="es-EC" i="1">
                                <a:latin typeface="Cambria Math"/>
                                <a:ea typeface="Cambria Math"/>
                              </a:rPr>
                              <m:t>𝑞</m:t>
                            </m:r>
                          </m:e>
                        </m:d>
                      </m:e>
                    </m:d>
                    <m:r>
                      <a:rPr lang="es-EC" i="1">
                        <a:latin typeface="Cambria Math"/>
                        <a:ea typeface="Cambria Math"/>
                      </a:rPr>
                      <m:t>→</m:t>
                    </m:r>
                    <m:d>
                      <m:dPr>
                        <m:ctrlPr>
                          <a:rPr lang="es-EC" i="1">
                            <a:latin typeface="Cambria Math"/>
                            <a:ea typeface="Cambria Math"/>
                          </a:rPr>
                        </m:ctrlPr>
                      </m:dPr>
                      <m:e>
                        <m:r>
                          <a:rPr lang="es-EC" i="1">
                            <a:latin typeface="Cambria Math"/>
                            <a:ea typeface="Cambria Math"/>
                          </a:rPr>
                          <m:t>𝑞</m:t>
                        </m:r>
                        <m:r>
                          <a:rPr lang="es-EC" i="1">
                            <a:latin typeface="Cambria Math"/>
                            <a:ea typeface="Cambria Math"/>
                          </a:rPr>
                          <m:t>→</m:t>
                        </m:r>
                        <m:r>
                          <a:rPr lang="es-EC" i="1">
                            <a:latin typeface="Cambria Math"/>
                            <a:ea typeface="Cambria Math"/>
                          </a:rPr>
                          <m:t>𝑟</m:t>
                        </m:r>
                      </m:e>
                    </m:d>
                  </m:oMath>
                </a14:m>
                <a:endParaRPr lang="es-EC" dirty="0" smtClean="0"/>
              </a:p>
              <a:p>
                <a:pPr marL="0" indent="0">
                  <a:buNone/>
                </a:pPr>
                <a:r>
                  <a:rPr lang="es-EC" dirty="0" smtClean="0"/>
                  <a:t>7) Expresar la siguiente proposición en otra equivalente donde se use los operadores de negación e implicación</a:t>
                </a:r>
              </a:p>
              <a:p>
                <a:pPr marL="0" indent="0">
                  <a:buNone/>
                </a:pPr>
                <a14:m>
                  <m:oMathPara xmlns:m="http://schemas.openxmlformats.org/officeDocument/2006/math">
                    <m:oMathParaPr>
                      <m:jc m:val="centerGroup"/>
                    </m:oMathParaPr>
                    <m:oMath xmlns:m="http://schemas.openxmlformats.org/officeDocument/2006/math">
                      <m:d>
                        <m:dPr>
                          <m:ctrlPr>
                            <a:rPr lang="es-EC" i="1" smtClean="0">
                              <a:latin typeface="Cambria Math"/>
                            </a:rPr>
                          </m:ctrlPr>
                        </m:dPr>
                        <m:e>
                          <m:r>
                            <a:rPr lang="es-EC" b="0" i="1" smtClean="0">
                              <a:latin typeface="Cambria Math"/>
                            </a:rPr>
                            <m:t>𝑝</m:t>
                          </m:r>
                          <m:r>
                            <a:rPr lang="es-EC" b="0" i="1" smtClean="0">
                              <a:latin typeface="Cambria Math"/>
                              <a:ea typeface="Cambria Math"/>
                            </a:rPr>
                            <m:t>∧</m:t>
                          </m:r>
                          <m:r>
                            <a:rPr lang="es-EC" b="0" i="1" smtClean="0">
                              <a:latin typeface="Cambria Math"/>
                              <a:ea typeface="Cambria Math"/>
                            </a:rPr>
                            <m:t>𝑞</m:t>
                          </m:r>
                        </m:e>
                      </m:d>
                      <m:r>
                        <a:rPr lang="es-EC" i="1" smtClean="0">
                          <a:latin typeface="Cambria Math"/>
                          <a:ea typeface="Cambria Math"/>
                        </a:rPr>
                        <m:t>∨</m:t>
                      </m:r>
                      <m:d>
                        <m:dPr>
                          <m:ctrlPr>
                            <a:rPr lang="es-EC" i="1" smtClean="0">
                              <a:latin typeface="Cambria Math"/>
                            </a:rPr>
                          </m:ctrlPr>
                        </m:dPr>
                        <m:e>
                          <m:r>
                            <a:rPr lang="es-EC" b="0" i="1" smtClean="0">
                              <a:latin typeface="Cambria Math"/>
                            </a:rPr>
                            <m:t>𝑟</m:t>
                          </m:r>
                          <m:r>
                            <a:rPr lang="es-EC" b="0" i="1" smtClean="0">
                              <a:latin typeface="Cambria Math"/>
                              <a:ea typeface="Cambria Math"/>
                            </a:rPr>
                            <m:t>∨</m:t>
                          </m:r>
                          <m:r>
                            <a:rPr lang="es-EC" b="0" i="1" smtClean="0">
                              <a:latin typeface="Cambria Math"/>
                              <a:ea typeface="Cambria Math"/>
                            </a:rPr>
                            <m:t>𝑠</m:t>
                          </m:r>
                        </m:e>
                      </m:d>
                    </m:oMath>
                  </m:oMathPara>
                </a14:m>
                <a:endParaRPr lang="es-EC" dirty="0" smtClean="0"/>
              </a:p>
              <a:p>
                <a:pPr marL="0" indent="0">
                  <a:buNone/>
                </a:pP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95536" y="1052736"/>
                <a:ext cx="8291264" cy="5688632"/>
              </a:xfrm>
              <a:blipFill rotWithShape="1">
                <a:blip r:embed="rId2"/>
                <a:stretch>
                  <a:fillRect l="-1544" t="-1072"/>
                </a:stretch>
              </a:blipFill>
            </p:spPr>
            <p:txBody>
              <a:bodyPr/>
              <a:lstStyle/>
              <a:p>
                <a:r>
                  <a:rPr lang="es-EC">
                    <a:noFill/>
                  </a:rPr>
                  <a:t> </a:t>
                </a:r>
              </a:p>
            </p:txBody>
          </p:sp>
        </mc:Fallback>
      </mc:AlternateContent>
    </p:spTree>
    <p:extLst>
      <p:ext uri="{BB962C8B-B14F-4D97-AF65-F5344CB8AC3E}">
        <p14:creationId xmlns:p14="http://schemas.microsoft.com/office/powerpoint/2010/main" val="1296388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066800"/>
          </a:xfrm>
        </p:spPr>
        <p:txBody>
          <a:bodyPr/>
          <a:lstStyle/>
          <a:p>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23528" y="1916832"/>
                <a:ext cx="8686800" cy="4525963"/>
              </a:xfrm>
            </p:spPr>
            <p:txBody>
              <a:bodyPr>
                <a:normAutofit lnSpcReduction="10000"/>
              </a:bodyPr>
              <a:lstStyle/>
              <a:p>
                <a:r>
                  <a:rPr lang="es-EC" dirty="0" smtClean="0"/>
                  <a:t>Usando las leyes del algebra proposicional, demuestre:</a:t>
                </a:r>
              </a:p>
              <a:p>
                <a:pPr marL="0" indent="0">
                  <a:buNone/>
                </a:pPr>
                <a:r>
                  <a:rPr lang="es-EC" dirty="0"/>
                  <a:t>8</a:t>
                </a:r>
                <a:r>
                  <a:rPr lang="es-EC" dirty="0" smtClean="0"/>
                  <a:t>) </a:t>
                </a:r>
                <a14:m>
                  <m:oMath xmlns:m="http://schemas.openxmlformats.org/officeDocument/2006/math">
                    <m:d>
                      <m:dPr>
                        <m:begChr m:val="["/>
                        <m:endChr m:val="]"/>
                        <m:ctrlPr>
                          <a:rPr lang="es-EC" i="1" smtClean="0">
                            <a:latin typeface="Cambria Math"/>
                          </a:rPr>
                        </m:ctrlPr>
                      </m:dPr>
                      <m:e>
                        <m:d>
                          <m:dPr>
                            <m:ctrlPr>
                              <a:rPr lang="es-EC" i="1">
                                <a:latin typeface="Cambria Math"/>
                              </a:rPr>
                            </m:ctrlPr>
                          </m:dPr>
                          <m:e>
                            <m:r>
                              <a:rPr lang="es-EC" i="1">
                                <a:latin typeface="Cambria Math"/>
                              </a:rPr>
                              <m:t>𝑞</m:t>
                            </m:r>
                            <m:r>
                              <a:rPr lang="es-EC" i="1">
                                <a:latin typeface="Cambria Math"/>
                              </a:rPr>
                              <m:t>→</m:t>
                            </m:r>
                            <m:r>
                              <a:rPr lang="es-EC" i="1">
                                <a:latin typeface="Cambria Math"/>
                              </a:rPr>
                              <m:t>𝑝</m:t>
                            </m:r>
                          </m:e>
                        </m:d>
                        <m:r>
                          <a:rPr lang="es-EC" i="1">
                            <a:latin typeface="Cambria Math"/>
                            <a:ea typeface="Cambria Math"/>
                          </a:rPr>
                          <m:t>∧</m:t>
                        </m:r>
                        <m:d>
                          <m:dPr>
                            <m:ctrlPr>
                              <a:rPr lang="es-EC" i="1">
                                <a:latin typeface="Cambria Math"/>
                              </a:rPr>
                            </m:ctrlPr>
                          </m:dPr>
                          <m:e>
                            <m:r>
                              <a:rPr lang="es-EC" i="1">
                                <a:latin typeface="Cambria Math"/>
                                <a:ea typeface="Cambria Math"/>
                              </a:rPr>
                              <m:t>∼</m:t>
                            </m:r>
                            <m:r>
                              <a:rPr lang="es-EC" i="1">
                                <a:latin typeface="Cambria Math"/>
                                <a:ea typeface="Cambria Math"/>
                              </a:rPr>
                              <m:t>𝑝</m:t>
                            </m:r>
                            <m:r>
                              <a:rPr lang="es-EC" i="1">
                                <a:latin typeface="Cambria Math"/>
                                <a:ea typeface="Cambria Math"/>
                              </a:rPr>
                              <m:t>→</m:t>
                            </m:r>
                            <m:r>
                              <a:rPr lang="es-EC" i="1">
                                <a:latin typeface="Cambria Math"/>
                                <a:ea typeface="Cambria Math"/>
                              </a:rPr>
                              <m:t>𝑞</m:t>
                            </m:r>
                          </m:e>
                        </m:d>
                        <m:r>
                          <a:rPr lang="es-EC" i="1">
                            <a:latin typeface="Cambria Math"/>
                            <a:ea typeface="Cambria Math"/>
                          </a:rPr>
                          <m:t>∧</m:t>
                        </m:r>
                        <m:d>
                          <m:dPr>
                            <m:ctrlPr>
                              <a:rPr lang="es-EC" i="1">
                                <a:latin typeface="Cambria Math"/>
                                <a:ea typeface="Cambria Math"/>
                              </a:rPr>
                            </m:ctrlPr>
                          </m:dPr>
                          <m:e>
                            <m:r>
                              <a:rPr lang="es-EC" i="1">
                                <a:latin typeface="Cambria Math"/>
                                <a:ea typeface="Cambria Math"/>
                              </a:rPr>
                              <m:t>𝑞</m:t>
                            </m:r>
                            <m:r>
                              <a:rPr lang="es-EC" i="1">
                                <a:latin typeface="Cambria Math"/>
                                <a:ea typeface="Cambria Math"/>
                              </a:rPr>
                              <m:t>−</m:t>
                            </m:r>
                            <m:r>
                              <a:rPr lang="es-EC" i="1">
                                <a:latin typeface="Cambria Math"/>
                                <a:ea typeface="Cambria Math"/>
                              </a:rPr>
                              <m:t>𝑞</m:t>
                            </m:r>
                          </m:e>
                        </m:d>
                      </m:e>
                    </m:d>
                    <m:r>
                      <a:rPr lang="es-EC" i="1" smtClean="0">
                        <a:latin typeface="Cambria Math"/>
                        <a:ea typeface="Cambria Math"/>
                      </a:rPr>
                      <m:t>≡</m:t>
                    </m:r>
                    <m:r>
                      <a:rPr lang="es-EC" b="0" i="1" smtClean="0">
                        <a:latin typeface="Cambria Math"/>
                        <a:ea typeface="Cambria Math"/>
                      </a:rPr>
                      <m:t>𝑝</m:t>
                    </m:r>
                  </m:oMath>
                </a14:m>
                <a:endParaRPr lang="es-EC" b="0" dirty="0" smtClean="0">
                  <a:ea typeface="Cambria Math"/>
                </a:endParaRPr>
              </a:p>
              <a:p>
                <a:pPr marL="0" indent="0">
                  <a:buNone/>
                </a:pPr>
                <a:r>
                  <a:rPr lang="es-EC" dirty="0" smtClean="0">
                    <a:ea typeface="Cambria Math"/>
                  </a:rPr>
                  <a:t>9) </a:t>
                </a:r>
                <a14:m>
                  <m:oMath xmlns:m="http://schemas.openxmlformats.org/officeDocument/2006/math">
                    <m:r>
                      <a:rPr lang="es-EC" i="1" smtClean="0">
                        <a:latin typeface="Cambria Math"/>
                        <a:ea typeface="Cambria Math"/>
                      </a:rPr>
                      <m:t>∼</m:t>
                    </m:r>
                    <m:d>
                      <m:dPr>
                        <m:begChr m:val="["/>
                        <m:endChr m:val="]"/>
                        <m:ctrlPr>
                          <a:rPr lang="es-EC" i="1" smtClean="0">
                            <a:latin typeface="Cambria Math"/>
                            <a:ea typeface="Cambria Math"/>
                          </a:rPr>
                        </m:ctrlPr>
                      </m:dPr>
                      <m:e>
                        <m:r>
                          <a:rPr lang="es-EC" i="1" smtClean="0">
                            <a:latin typeface="Cambria Math"/>
                            <a:ea typeface="Cambria Math"/>
                          </a:rPr>
                          <m:t>∼</m:t>
                        </m:r>
                        <m:d>
                          <m:dPr>
                            <m:ctrlPr>
                              <a:rPr lang="es-EC" i="1" smtClean="0">
                                <a:latin typeface="Cambria Math"/>
                                <a:ea typeface="Cambria Math"/>
                              </a:rPr>
                            </m:ctrlPr>
                          </m:dPr>
                          <m:e>
                            <m:r>
                              <a:rPr lang="es-EC" b="0" i="1" smtClean="0">
                                <a:latin typeface="Cambria Math"/>
                                <a:ea typeface="Cambria Math"/>
                              </a:rPr>
                              <m:t>𝑝</m:t>
                            </m:r>
                            <m:r>
                              <a:rPr lang="es-EC" b="0" i="1" smtClean="0">
                                <a:latin typeface="Cambria Math"/>
                                <a:ea typeface="Cambria Math"/>
                              </a:rPr>
                              <m:t>∨</m:t>
                            </m:r>
                            <m:r>
                              <a:rPr lang="es-EC" b="0" i="1" smtClean="0">
                                <a:latin typeface="Cambria Math"/>
                                <a:ea typeface="Cambria Math"/>
                              </a:rPr>
                              <m:t>𝑞</m:t>
                            </m:r>
                          </m:e>
                        </m:d>
                        <m:r>
                          <a:rPr lang="es-EC" i="1" smtClean="0">
                            <a:latin typeface="Cambria Math"/>
                            <a:ea typeface="Cambria Math"/>
                          </a:rPr>
                          <m:t>∨</m:t>
                        </m:r>
                        <m:r>
                          <a:rPr lang="es-EC" b="0" i="1" smtClean="0">
                            <a:latin typeface="Cambria Math"/>
                            <a:ea typeface="Cambria Math"/>
                          </a:rPr>
                          <m:t>𝑟</m:t>
                        </m:r>
                      </m:e>
                    </m:d>
                    <m:r>
                      <a:rPr lang="es-EC" i="1" smtClean="0">
                        <a:latin typeface="Cambria Math"/>
                        <a:ea typeface="Cambria Math"/>
                      </a:rPr>
                      <m:t>∨∼</m:t>
                    </m:r>
                    <m:d>
                      <m:dPr>
                        <m:ctrlPr>
                          <a:rPr lang="es-EC" i="1" smtClean="0">
                            <a:latin typeface="Cambria Math"/>
                            <a:ea typeface="Cambria Math"/>
                          </a:rPr>
                        </m:ctrlPr>
                      </m:dPr>
                      <m:e>
                        <m:r>
                          <a:rPr lang="es-EC" b="0" i="1" smtClean="0">
                            <a:latin typeface="Cambria Math"/>
                            <a:ea typeface="Cambria Math"/>
                          </a:rPr>
                          <m:t>𝑞</m:t>
                        </m:r>
                        <m:r>
                          <a:rPr lang="es-EC" b="0" i="1" smtClean="0">
                            <a:latin typeface="Cambria Math"/>
                            <a:ea typeface="Cambria Math"/>
                          </a:rPr>
                          <m:t>→</m:t>
                        </m:r>
                        <m:r>
                          <a:rPr lang="es-EC" b="0" i="1" smtClean="0">
                            <a:latin typeface="Cambria Math"/>
                            <a:ea typeface="Cambria Math"/>
                          </a:rPr>
                          <m:t>𝑟</m:t>
                        </m:r>
                      </m:e>
                    </m:d>
                    <m:r>
                      <a:rPr lang="es-EC" i="1" smtClean="0">
                        <a:latin typeface="Cambria Math"/>
                        <a:ea typeface="Cambria Math"/>
                      </a:rPr>
                      <m:t>≡</m:t>
                    </m:r>
                    <m:d>
                      <m:dPr>
                        <m:ctrlPr>
                          <a:rPr lang="es-EC" i="1" smtClean="0">
                            <a:latin typeface="Cambria Math"/>
                            <a:ea typeface="Cambria Math"/>
                          </a:rPr>
                        </m:ctrlPr>
                      </m:dPr>
                      <m:e>
                        <m:r>
                          <a:rPr lang="es-EC" b="0" i="1" smtClean="0">
                            <a:latin typeface="Cambria Math"/>
                            <a:ea typeface="Cambria Math"/>
                          </a:rPr>
                          <m:t>𝑝</m:t>
                        </m:r>
                        <m:r>
                          <a:rPr lang="es-EC" b="0" i="1" smtClean="0">
                            <a:latin typeface="Cambria Math"/>
                            <a:ea typeface="Cambria Math"/>
                          </a:rPr>
                          <m:t>∨</m:t>
                        </m:r>
                        <m:r>
                          <a:rPr lang="es-EC" b="0" i="1" smtClean="0">
                            <a:latin typeface="Cambria Math"/>
                            <a:ea typeface="Cambria Math"/>
                          </a:rPr>
                          <m:t>𝑞</m:t>
                        </m:r>
                      </m:e>
                    </m:d>
                    <m:r>
                      <a:rPr lang="es-EC" i="1" smtClean="0">
                        <a:latin typeface="Cambria Math"/>
                        <a:ea typeface="Cambria Math"/>
                      </a:rPr>
                      <m:t>∧∼</m:t>
                    </m:r>
                    <m:r>
                      <a:rPr lang="es-EC" b="0" i="1" smtClean="0">
                        <a:latin typeface="Cambria Math"/>
                        <a:ea typeface="Cambria Math"/>
                      </a:rPr>
                      <m:t>𝑟</m:t>
                    </m:r>
                  </m:oMath>
                </a14:m>
                <a:endParaRPr lang="es-EC" b="0" dirty="0" smtClean="0">
                  <a:ea typeface="Cambria Math"/>
                </a:endParaRPr>
              </a:p>
              <a:p>
                <a:pPr marL="0" indent="0">
                  <a:buNone/>
                </a:pPr>
                <a:endParaRPr lang="es-EC" dirty="0" smtClean="0"/>
              </a:p>
              <a:p>
                <a:pPr marL="0" indent="0">
                  <a:buNone/>
                </a:pPr>
                <a:r>
                  <a:rPr lang="es-EC" dirty="0" smtClean="0"/>
                  <a:t>10) Construir una tabla de verdad para: </a:t>
                </a:r>
              </a:p>
              <a:p>
                <a:pPr marL="0" indent="0">
                  <a:buNone/>
                </a:pPr>
                <a14:m>
                  <m:oMathPara xmlns:m="http://schemas.openxmlformats.org/officeDocument/2006/math">
                    <m:oMathParaPr>
                      <m:jc m:val="centerGroup"/>
                    </m:oMathParaPr>
                    <m:oMath xmlns:m="http://schemas.openxmlformats.org/officeDocument/2006/math">
                      <m:d>
                        <m:dPr>
                          <m:begChr m:val="["/>
                          <m:endChr m:val="]"/>
                          <m:ctrlPr>
                            <a:rPr lang="es-EC" i="1" smtClean="0">
                              <a:latin typeface="Cambria Math"/>
                            </a:rPr>
                          </m:ctrlPr>
                        </m:dPr>
                        <m:e>
                          <m:d>
                            <m:dPr>
                              <m:ctrlPr>
                                <a:rPr lang="es-EC" i="1" smtClean="0">
                                  <a:latin typeface="Cambria Math"/>
                                </a:rPr>
                              </m:ctrlPr>
                            </m:dPr>
                            <m:e>
                              <m:r>
                                <a:rPr lang="es-EC" b="0" i="1" smtClean="0">
                                  <a:latin typeface="Cambria Math"/>
                                </a:rPr>
                                <m:t>𝑝</m:t>
                              </m:r>
                              <m:r>
                                <a:rPr lang="es-EC" b="0" i="1" smtClean="0">
                                  <a:latin typeface="Cambria Math"/>
                                </a:rPr>
                                <m:t>→</m:t>
                              </m:r>
                              <m:r>
                                <a:rPr lang="es-EC" b="0" i="1" smtClean="0">
                                  <a:latin typeface="Cambria Math"/>
                                </a:rPr>
                                <m:t>𝑞</m:t>
                              </m:r>
                            </m:e>
                          </m:d>
                          <m:r>
                            <a:rPr lang="es-EC" i="1" smtClean="0">
                              <a:latin typeface="Cambria Math"/>
                              <a:ea typeface="Cambria Math"/>
                            </a:rPr>
                            <m:t>∧</m:t>
                          </m:r>
                          <m:d>
                            <m:dPr>
                              <m:ctrlPr>
                                <a:rPr lang="es-EC" i="1" smtClean="0">
                                  <a:latin typeface="Cambria Math"/>
                                </a:rPr>
                              </m:ctrlPr>
                            </m:dPr>
                            <m:e>
                              <m:r>
                                <a:rPr lang="es-EC" b="0" i="1" smtClean="0">
                                  <a:latin typeface="Cambria Math"/>
                                </a:rPr>
                                <m:t>𝑞</m:t>
                              </m:r>
                              <m:r>
                                <a:rPr lang="es-EC" b="0" i="1" smtClean="0">
                                  <a:latin typeface="Cambria Math"/>
                                </a:rPr>
                                <m:t>→</m:t>
                              </m:r>
                              <m:r>
                                <a:rPr lang="es-EC" b="0" i="1" smtClean="0">
                                  <a:latin typeface="Cambria Math"/>
                                </a:rPr>
                                <m:t>𝑟</m:t>
                              </m:r>
                            </m:e>
                          </m:d>
                        </m:e>
                      </m:d>
                      <m:r>
                        <a:rPr lang="es-EC" b="0" i="1" smtClean="0">
                          <a:latin typeface="Cambria Math"/>
                        </a:rPr>
                        <m:t>→</m:t>
                      </m:r>
                      <m:d>
                        <m:dPr>
                          <m:ctrlPr>
                            <a:rPr lang="es-EC" i="1" smtClean="0">
                              <a:latin typeface="Cambria Math"/>
                            </a:rPr>
                          </m:ctrlPr>
                        </m:dPr>
                        <m:e>
                          <m:r>
                            <a:rPr lang="es-EC" b="0" i="1" smtClean="0">
                              <a:latin typeface="Cambria Math"/>
                            </a:rPr>
                            <m:t>𝑝</m:t>
                          </m:r>
                          <m:r>
                            <a:rPr lang="es-EC" b="0" i="1" smtClean="0">
                              <a:latin typeface="Cambria Math"/>
                            </a:rPr>
                            <m:t>→</m:t>
                          </m:r>
                          <m:r>
                            <a:rPr lang="es-EC" b="0" i="1" smtClean="0">
                              <a:latin typeface="Cambria Math"/>
                            </a:rPr>
                            <m:t>𝑟</m:t>
                          </m:r>
                        </m:e>
                      </m:d>
                    </m:oMath>
                  </m:oMathPara>
                </a14:m>
                <a:endParaRPr lang="es-EC" dirty="0" smtClean="0"/>
              </a:p>
              <a:p>
                <a:pPr marL="0" indent="0">
                  <a:buNone/>
                </a:pPr>
                <a:r>
                  <a:rPr lang="es-EC" dirty="0" smtClean="0"/>
                  <a:t>11) Utilizando el algebra proposicional, demostrar que la anterior forma proposicional es una tautología. En cada paso identifique la ley a utilizar.</a:t>
                </a:r>
              </a:p>
              <a:p>
                <a:pPr marL="0" indent="0">
                  <a:buNone/>
                </a:pPr>
                <a:endParaRPr lang="es-EC" dirty="0" smtClean="0"/>
              </a:p>
              <a:p>
                <a:pPr marL="0" indent="0">
                  <a:buNone/>
                </a:pPr>
                <a:endParaRPr lang="es-EC" dirty="0" smtClean="0"/>
              </a:p>
              <a:p>
                <a:pPr marL="0" indent="0">
                  <a:buNone/>
                </a:pP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23528" y="1916832"/>
                <a:ext cx="8686800" cy="4525963"/>
              </a:xfrm>
              <a:blipFill rotWithShape="1">
                <a:blip r:embed="rId2"/>
                <a:stretch>
                  <a:fillRect l="-1404" t="-2288" r="-2105"/>
                </a:stretch>
              </a:blipFill>
            </p:spPr>
            <p:txBody>
              <a:bodyPr/>
              <a:lstStyle/>
              <a:p>
                <a:r>
                  <a:rPr lang="es-EC">
                    <a:noFill/>
                  </a:rPr>
                  <a:t> </a:t>
                </a:r>
              </a:p>
            </p:txBody>
          </p:sp>
        </mc:Fallback>
      </mc:AlternateContent>
    </p:spTree>
    <p:extLst>
      <p:ext uri="{BB962C8B-B14F-4D97-AF65-F5344CB8AC3E}">
        <p14:creationId xmlns:p14="http://schemas.microsoft.com/office/powerpoint/2010/main" val="1512490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764704"/>
            <a:ext cx="8229600" cy="706760"/>
          </a:xfrm>
        </p:spPr>
        <p:style>
          <a:lnRef idx="1">
            <a:schemeClr val="accent6"/>
          </a:lnRef>
          <a:fillRef idx="2">
            <a:schemeClr val="accent6"/>
          </a:fillRef>
          <a:effectRef idx="1">
            <a:schemeClr val="accent6"/>
          </a:effectRef>
          <a:fontRef idx="minor">
            <a:schemeClr val="dk1"/>
          </a:fontRef>
        </p:style>
        <p:txBody>
          <a:bodyPr/>
          <a:lstStyle/>
          <a:p>
            <a:r>
              <a:rPr lang="es-EC" b="1" i="1" u="sng" dirty="0" smtClean="0">
                <a:solidFill>
                  <a:srgbClr val="00B050"/>
                </a:solidFill>
              </a:rPr>
              <a:t>Razonamientos</a:t>
            </a:r>
            <a:endParaRPr lang="es-EC" b="1" i="1" u="sng" dirty="0">
              <a:solidFill>
                <a:srgbClr val="00B050"/>
              </a:solidFill>
            </a:endParaRPr>
          </a:p>
        </p:txBody>
      </p:sp>
      <p:sp>
        <p:nvSpPr>
          <p:cNvPr id="3" name="2 Marcador de contenido"/>
          <p:cNvSpPr>
            <a:spLocks noGrp="1"/>
          </p:cNvSpPr>
          <p:nvPr>
            <p:ph idx="1"/>
          </p:nvPr>
        </p:nvSpPr>
        <p:spPr>
          <a:xfrm>
            <a:off x="251520" y="1772816"/>
            <a:ext cx="8229600" cy="4441680"/>
          </a:xfrm>
        </p:spPr>
        <p:txBody>
          <a:bodyPr/>
          <a:lstStyle/>
          <a:p>
            <a:pPr marL="109728" indent="0">
              <a:buNone/>
            </a:pPr>
            <a:r>
              <a:rPr lang="es-EC" b="1" dirty="0" smtClean="0">
                <a:solidFill>
                  <a:srgbClr val="FF0000"/>
                </a:solidFill>
              </a:rPr>
              <a:t>1) Dado el siguiente párrafo traduzca al lenguaje formal:</a:t>
            </a:r>
          </a:p>
          <a:p>
            <a:pPr marL="109728" indent="0">
              <a:buNone/>
            </a:pPr>
            <a:r>
              <a:rPr lang="es-EC" b="1" dirty="0" smtClean="0">
                <a:solidFill>
                  <a:srgbClr val="0070C0"/>
                </a:solidFill>
              </a:rPr>
              <a:t>‘Si Pablo recibió el e-mail, entonces tomó el avión y estará aquí al mediodía. Pablo no tomó el avión. Luego, Pablo no recibió el e-mail’.</a:t>
            </a:r>
          </a:p>
          <a:p>
            <a:pPr marL="109728" indent="0">
              <a:buNone/>
            </a:pPr>
            <a:endParaRPr lang="es-EC" dirty="0" smtClean="0"/>
          </a:p>
        </p:txBody>
      </p:sp>
    </p:spTree>
    <p:extLst>
      <p:ext uri="{BB962C8B-B14F-4D97-AF65-F5344CB8AC3E}">
        <p14:creationId xmlns:p14="http://schemas.microsoft.com/office/powerpoint/2010/main" val="624236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764704"/>
            <a:ext cx="8229600" cy="706760"/>
          </a:xfrm>
        </p:spPr>
        <p:style>
          <a:lnRef idx="1">
            <a:schemeClr val="accent6"/>
          </a:lnRef>
          <a:fillRef idx="2">
            <a:schemeClr val="accent6"/>
          </a:fillRef>
          <a:effectRef idx="1">
            <a:schemeClr val="accent6"/>
          </a:effectRef>
          <a:fontRef idx="minor">
            <a:schemeClr val="dk1"/>
          </a:fontRef>
        </p:style>
        <p:txBody>
          <a:bodyPr/>
          <a:lstStyle/>
          <a:p>
            <a:r>
              <a:rPr lang="es-EC" b="1" i="1" u="sng" dirty="0" smtClean="0">
                <a:solidFill>
                  <a:srgbClr val="00B050"/>
                </a:solidFill>
              </a:rPr>
              <a:t>Razonamientos</a:t>
            </a:r>
            <a:endParaRPr lang="es-EC" b="1" i="1" u="sng" dirty="0">
              <a:solidFill>
                <a:srgbClr val="00B050"/>
              </a:solidFill>
            </a:endParaRPr>
          </a:p>
        </p:txBody>
      </p:sp>
      <p:sp>
        <p:nvSpPr>
          <p:cNvPr id="3" name="2 Marcador de contenido"/>
          <p:cNvSpPr>
            <a:spLocks noGrp="1"/>
          </p:cNvSpPr>
          <p:nvPr>
            <p:ph idx="1"/>
          </p:nvPr>
        </p:nvSpPr>
        <p:spPr>
          <a:xfrm>
            <a:off x="251520" y="1772816"/>
            <a:ext cx="8229600" cy="4441680"/>
          </a:xfrm>
        </p:spPr>
        <p:txBody>
          <a:bodyPr/>
          <a:lstStyle/>
          <a:p>
            <a:pPr marL="109728" indent="0">
              <a:buNone/>
            </a:pPr>
            <a:r>
              <a:rPr lang="es-EC" b="1" dirty="0" smtClean="0">
                <a:solidFill>
                  <a:srgbClr val="FF0000"/>
                </a:solidFill>
              </a:rPr>
              <a:t>2) Dado el siguiente párrafo traduzca al lenguaje formal:</a:t>
            </a:r>
          </a:p>
          <a:p>
            <a:pPr marL="109728" indent="0">
              <a:buNone/>
            </a:pPr>
            <a:r>
              <a:rPr lang="es-EC" b="1" dirty="0" smtClean="0">
                <a:solidFill>
                  <a:srgbClr val="0070C0"/>
                </a:solidFill>
              </a:rPr>
              <a:t>‘Si el crimen ocurrió después de las 4h00, entonces Pepe no pudo haberlo cometido. SI el crimen ocurrió a las 4h00 o antes, entonces Carlos no pudo haberlo cometido. El crimen involucra a dos personas, si Carlos no lo cometió. Por lo tanto, el crimen involucra a dos personas’</a:t>
            </a:r>
          </a:p>
          <a:p>
            <a:pPr marL="109728" indent="0">
              <a:buNone/>
            </a:pPr>
            <a:endParaRPr lang="es-EC" dirty="0" smtClean="0"/>
          </a:p>
        </p:txBody>
      </p:sp>
    </p:spTree>
    <p:extLst>
      <p:ext uri="{BB962C8B-B14F-4D97-AF65-F5344CB8AC3E}">
        <p14:creationId xmlns:p14="http://schemas.microsoft.com/office/powerpoint/2010/main" val="3168934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1066800"/>
          </a:xfrm>
        </p:spPr>
        <p:txBody>
          <a:bodyPr>
            <a:normAutofit fontScale="90000"/>
          </a:bodyPr>
          <a:lstStyle/>
          <a:p>
            <a:r>
              <a:rPr lang="es-EC" dirty="0" smtClean="0">
                <a:solidFill>
                  <a:srgbClr val="FF0000"/>
                </a:solidFill>
              </a:rPr>
              <a:t>ESTRUCTURA DE UN RAZONAMIENTO</a:t>
            </a:r>
            <a:endParaRPr lang="es-EC" dirty="0">
              <a:solidFill>
                <a:srgbClr val="FF0000"/>
              </a:solidFill>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23528" y="1844824"/>
                <a:ext cx="8229600" cy="2043672"/>
              </a:xfrm>
            </p:spPr>
            <p:style>
              <a:lnRef idx="1">
                <a:schemeClr val="accent6"/>
              </a:lnRef>
              <a:fillRef idx="2">
                <a:schemeClr val="accent6"/>
              </a:fillRef>
              <a:effectRef idx="1">
                <a:schemeClr val="accent6"/>
              </a:effectRef>
              <a:fontRef idx="minor">
                <a:schemeClr val="dk1"/>
              </a:fontRef>
            </p:style>
            <p:txBody>
              <a:bodyPr/>
              <a:lstStyle/>
              <a:p>
                <a:endParaRPr lang="es-EC" i="1" dirty="0" smtClean="0">
                  <a:latin typeface="Cambria Math"/>
                </a:endParaRPr>
              </a:p>
              <a:p>
                <a14:m>
                  <m:oMath xmlns:m="http://schemas.openxmlformats.org/officeDocument/2006/math">
                    <m:limLow>
                      <m:limLowPr>
                        <m:ctrlPr>
                          <a:rPr lang="es-EC" i="1" smtClean="0">
                            <a:latin typeface="Cambria Math"/>
                          </a:rPr>
                        </m:ctrlPr>
                      </m:limLowPr>
                      <m:e>
                        <m:groupChr>
                          <m:groupChrPr>
                            <m:chr m:val="⏟"/>
                            <m:ctrlPr>
                              <a:rPr lang="es-EC" i="1" smtClean="0">
                                <a:latin typeface="Cambria Math"/>
                              </a:rPr>
                            </m:ctrlPr>
                          </m:groupChrPr>
                          <m:e>
                            <m:d>
                              <m:dPr>
                                <m:begChr m:val="["/>
                                <m:endChr m:val="]"/>
                                <m:ctrlPr>
                                  <a:rPr lang="es-EC" i="1">
                                    <a:latin typeface="Cambria Math"/>
                                  </a:rPr>
                                </m:ctrlPr>
                              </m:dPr>
                              <m:e>
                                <m:sSub>
                                  <m:sSubPr>
                                    <m:ctrlPr>
                                      <a:rPr lang="es-EC" i="1">
                                        <a:latin typeface="Cambria Math"/>
                                      </a:rPr>
                                    </m:ctrlPr>
                                  </m:sSubPr>
                                  <m:e>
                                    <m:r>
                                      <a:rPr lang="es-EC" i="1">
                                        <a:latin typeface="Cambria Math"/>
                                      </a:rPr>
                                      <m:t>𝐻</m:t>
                                    </m:r>
                                  </m:e>
                                  <m:sub>
                                    <m:r>
                                      <a:rPr lang="es-EC" i="1">
                                        <a:latin typeface="Cambria Math"/>
                                      </a:rPr>
                                      <m:t>1</m:t>
                                    </m:r>
                                  </m:sub>
                                </m:sSub>
                                <m:r>
                                  <a:rPr lang="es-EC" i="1">
                                    <a:latin typeface="Cambria Math"/>
                                    <a:ea typeface="Cambria Math"/>
                                  </a:rPr>
                                  <m:t>∧</m:t>
                                </m:r>
                                <m:sSub>
                                  <m:sSubPr>
                                    <m:ctrlPr>
                                      <a:rPr lang="es-EC" i="1">
                                        <a:latin typeface="Cambria Math"/>
                                        <a:ea typeface="Cambria Math"/>
                                      </a:rPr>
                                    </m:ctrlPr>
                                  </m:sSubPr>
                                  <m:e>
                                    <m:r>
                                      <a:rPr lang="es-EC" i="1">
                                        <a:latin typeface="Cambria Math"/>
                                        <a:ea typeface="Cambria Math"/>
                                      </a:rPr>
                                      <m:t>𝐻</m:t>
                                    </m:r>
                                  </m:e>
                                  <m:sub>
                                    <m:r>
                                      <a:rPr lang="es-EC" i="1">
                                        <a:latin typeface="Cambria Math"/>
                                        <a:ea typeface="Cambria Math"/>
                                      </a:rPr>
                                      <m:t>2</m:t>
                                    </m:r>
                                  </m:sub>
                                </m:sSub>
                                <m:r>
                                  <a:rPr lang="es-EC" i="1">
                                    <a:latin typeface="Cambria Math"/>
                                    <a:ea typeface="Cambria Math"/>
                                  </a:rPr>
                                  <m:t>∧</m:t>
                                </m:r>
                                <m:sSub>
                                  <m:sSubPr>
                                    <m:ctrlPr>
                                      <a:rPr lang="es-EC" i="1">
                                        <a:latin typeface="Cambria Math"/>
                                        <a:ea typeface="Cambria Math"/>
                                      </a:rPr>
                                    </m:ctrlPr>
                                  </m:sSubPr>
                                  <m:e>
                                    <m:r>
                                      <a:rPr lang="es-EC" i="1">
                                        <a:latin typeface="Cambria Math"/>
                                        <a:ea typeface="Cambria Math"/>
                                      </a:rPr>
                                      <m:t>𝐻</m:t>
                                    </m:r>
                                  </m:e>
                                  <m:sub>
                                    <m:r>
                                      <a:rPr lang="es-EC" i="1">
                                        <a:latin typeface="Cambria Math"/>
                                        <a:ea typeface="Cambria Math"/>
                                      </a:rPr>
                                      <m:t>3</m:t>
                                    </m:r>
                                  </m:sub>
                                </m:sSub>
                                <m:r>
                                  <a:rPr lang="es-EC" i="1">
                                    <a:latin typeface="Cambria Math"/>
                                    <a:ea typeface="Cambria Math"/>
                                  </a:rPr>
                                  <m:t>∧</m:t>
                                </m:r>
                                <m:sSub>
                                  <m:sSubPr>
                                    <m:ctrlPr>
                                      <a:rPr lang="es-EC" i="1">
                                        <a:latin typeface="Cambria Math"/>
                                        <a:ea typeface="Cambria Math"/>
                                      </a:rPr>
                                    </m:ctrlPr>
                                  </m:sSubPr>
                                  <m:e>
                                    <m:r>
                                      <a:rPr lang="es-EC" i="1">
                                        <a:latin typeface="Cambria Math"/>
                                        <a:ea typeface="Cambria Math"/>
                                      </a:rPr>
                                      <m:t>𝐻</m:t>
                                    </m:r>
                                  </m:e>
                                  <m:sub>
                                    <m:r>
                                      <a:rPr lang="es-EC" i="1">
                                        <a:latin typeface="Cambria Math"/>
                                        <a:ea typeface="Cambria Math"/>
                                      </a:rPr>
                                      <m:t>4</m:t>
                                    </m:r>
                                  </m:sub>
                                </m:sSub>
                                <m:r>
                                  <a:rPr lang="es-EC" i="1">
                                    <a:latin typeface="Cambria Math"/>
                                    <a:ea typeface="Cambria Math"/>
                                  </a:rPr>
                                  <m:t>… ∧</m:t>
                                </m:r>
                                <m:sSub>
                                  <m:sSubPr>
                                    <m:ctrlPr>
                                      <a:rPr lang="es-EC" i="1">
                                        <a:latin typeface="Cambria Math"/>
                                        <a:ea typeface="Cambria Math"/>
                                      </a:rPr>
                                    </m:ctrlPr>
                                  </m:sSubPr>
                                  <m:e>
                                    <m:r>
                                      <a:rPr lang="es-EC" i="1">
                                        <a:latin typeface="Cambria Math"/>
                                        <a:ea typeface="Cambria Math"/>
                                      </a:rPr>
                                      <m:t>𝐻</m:t>
                                    </m:r>
                                  </m:e>
                                  <m:sub>
                                    <m:r>
                                      <a:rPr lang="es-EC" i="1">
                                        <a:latin typeface="Cambria Math"/>
                                        <a:ea typeface="Cambria Math"/>
                                      </a:rPr>
                                      <m:t>𝑛</m:t>
                                    </m:r>
                                  </m:sub>
                                </m:sSub>
                              </m:e>
                            </m:d>
                          </m:e>
                        </m:groupChr>
                      </m:e>
                      <m:lim>
                        <m:eqArr>
                          <m:eqArrPr>
                            <m:ctrlPr>
                              <a:rPr lang="es-EC" b="0" i="1" smtClean="0">
                                <a:latin typeface="Cambria Math"/>
                              </a:rPr>
                            </m:ctrlPr>
                          </m:eqArrPr>
                          <m:e>
                            <m:r>
                              <a:rPr lang="es-EC" b="0" i="1" smtClean="0">
                                <a:latin typeface="Cambria Math"/>
                              </a:rPr>
                              <m:t>𝐶𝑜𝑛𝑗𝑢𝑛𝑐𝑖</m:t>
                            </m:r>
                            <m:r>
                              <a:rPr lang="es-EC" b="0" i="1" smtClean="0">
                                <a:latin typeface="Cambria Math"/>
                              </a:rPr>
                              <m:t>ó</m:t>
                            </m:r>
                            <m:r>
                              <a:rPr lang="es-EC" b="0" i="1" smtClean="0">
                                <a:latin typeface="Cambria Math"/>
                              </a:rPr>
                              <m:t>𝑛</m:t>
                            </m:r>
                            <m:r>
                              <a:rPr lang="es-EC" b="0" i="1" smtClean="0">
                                <a:latin typeface="Cambria Math"/>
                              </a:rPr>
                              <m:t> </m:t>
                            </m:r>
                            <m:r>
                              <a:rPr lang="es-EC" b="0" i="1" smtClean="0">
                                <a:latin typeface="Cambria Math"/>
                              </a:rPr>
                              <m:t>𝑑𝑒</m:t>
                            </m:r>
                            <m:r>
                              <a:rPr lang="es-EC" b="0" i="1" smtClean="0">
                                <a:latin typeface="Cambria Math"/>
                              </a:rPr>
                              <m:t> </m:t>
                            </m:r>
                            <m:r>
                              <a:rPr lang="es-EC" b="0" i="1" smtClean="0">
                                <a:latin typeface="Cambria Math"/>
                              </a:rPr>
                              <m:t>h𝑖𝑝</m:t>
                            </m:r>
                            <m:r>
                              <a:rPr lang="es-EC" b="0" i="1" smtClean="0">
                                <a:latin typeface="Cambria Math"/>
                              </a:rPr>
                              <m:t>ó</m:t>
                            </m:r>
                            <m:r>
                              <a:rPr lang="es-EC" b="0" i="1" smtClean="0">
                                <a:latin typeface="Cambria Math"/>
                              </a:rPr>
                              <m:t>𝑡𝑒𝑠𝑖𝑠</m:t>
                            </m:r>
                          </m:e>
                          <m:e>
                            <m:r>
                              <a:rPr lang="es-EC" b="1" i="1" smtClean="0">
                                <a:solidFill>
                                  <a:srgbClr val="0070C0"/>
                                </a:solidFill>
                                <a:latin typeface="Cambria Math"/>
                              </a:rPr>
                              <m:t>𝑨𝑵𝑻𝑬𝑪𝑬𝑫𝑬𝑵𝑻𝑬</m:t>
                            </m:r>
                          </m:e>
                        </m:eqArr>
                      </m:lim>
                    </m:limLow>
                    <m:limLow>
                      <m:limLowPr>
                        <m:ctrlPr>
                          <a:rPr lang="es-EC" i="1" smtClean="0">
                            <a:latin typeface="Cambria Math"/>
                          </a:rPr>
                        </m:ctrlPr>
                      </m:limLowPr>
                      <m:e>
                        <m:groupChr>
                          <m:groupChrPr>
                            <m:chr m:val="⏟"/>
                            <m:ctrlPr>
                              <a:rPr lang="es-EC" i="1" smtClean="0">
                                <a:latin typeface="Cambria Math"/>
                              </a:rPr>
                            </m:ctrlPr>
                          </m:groupChrPr>
                          <m:e>
                            <m:r>
                              <a:rPr lang="es-EC" i="1">
                                <a:latin typeface="Cambria Math"/>
                              </a:rPr>
                              <m:t>→</m:t>
                            </m:r>
                          </m:e>
                        </m:groupChr>
                      </m:e>
                      <m:lim>
                        <m:eqArr>
                          <m:eqArrPr>
                            <m:ctrlPr>
                              <a:rPr lang="es-EC" b="0" i="1" smtClean="0">
                                <a:latin typeface="Cambria Math"/>
                              </a:rPr>
                            </m:ctrlPr>
                          </m:eqArrPr>
                          <m:e>
                            <m:r>
                              <a:rPr lang="es-EC" b="0" i="1" smtClean="0">
                                <a:latin typeface="Cambria Math"/>
                              </a:rPr>
                              <m:t>𝐶𝑜𝑛𝑑𝑖𝑐𝑖𝑜𝑛𝑎𝑙</m:t>
                            </m:r>
                          </m:e>
                          <m:e>
                            <m:r>
                              <a:rPr lang="es-EC" b="0" i="1" smtClean="0">
                                <a:latin typeface="Cambria Math"/>
                              </a:rPr>
                              <m:t>𝑂𝑃𝐸𝑅𝐴𝐷𝑂𝑅</m:t>
                            </m:r>
                          </m:e>
                          <m:e>
                            <m:r>
                              <a:rPr lang="es-EC" b="0" i="1" smtClean="0">
                                <a:latin typeface="Cambria Math"/>
                              </a:rPr>
                              <m:t>𝐿</m:t>
                            </m:r>
                            <m:r>
                              <a:rPr lang="es-EC" b="0" i="1" smtClean="0">
                                <a:latin typeface="Cambria Math"/>
                              </a:rPr>
                              <m:t>Ó</m:t>
                            </m:r>
                            <m:r>
                              <a:rPr lang="es-EC" b="0" i="1" smtClean="0">
                                <a:latin typeface="Cambria Math"/>
                              </a:rPr>
                              <m:t>𝐺𝐼𝐶𝑂</m:t>
                            </m:r>
                          </m:e>
                        </m:eqArr>
                      </m:lim>
                    </m:limLow>
                    <m:limLow>
                      <m:limLowPr>
                        <m:ctrlPr>
                          <a:rPr lang="es-EC" i="1" smtClean="0">
                            <a:latin typeface="Cambria Math"/>
                          </a:rPr>
                        </m:ctrlPr>
                      </m:limLowPr>
                      <m:e>
                        <m:groupChr>
                          <m:groupChrPr>
                            <m:chr m:val="⏟"/>
                            <m:ctrlPr>
                              <a:rPr lang="es-EC" i="1" smtClean="0">
                                <a:latin typeface="Cambria Math"/>
                              </a:rPr>
                            </m:ctrlPr>
                          </m:groupChrPr>
                          <m:e>
                            <m:r>
                              <a:rPr lang="es-EC" i="1">
                                <a:latin typeface="Cambria Math"/>
                              </a:rPr>
                              <m:t>𝐶</m:t>
                            </m:r>
                            <m:r>
                              <m:rPr>
                                <m:nor/>
                              </m:rPr>
                              <a:rPr lang="es-EC" dirty="0"/>
                              <m:t> </m:t>
                            </m:r>
                          </m:e>
                        </m:groupChr>
                      </m:e>
                      <m:lim>
                        <m:eqArr>
                          <m:eqArrPr>
                            <m:ctrlPr>
                              <a:rPr lang="es-EC" b="0" i="1" smtClean="0">
                                <a:latin typeface="Cambria Math"/>
                              </a:rPr>
                            </m:ctrlPr>
                          </m:eqArrPr>
                          <m:e>
                            <m:r>
                              <a:rPr lang="es-EC" b="0" i="1" smtClean="0">
                                <a:latin typeface="Cambria Math"/>
                              </a:rPr>
                              <m:t>𝐶𝑜𝑛𝑐𝑙𝑢𝑠𝑖</m:t>
                            </m:r>
                            <m:r>
                              <a:rPr lang="es-EC" b="0" i="1" smtClean="0">
                                <a:latin typeface="Cambria Math"/>
                              </a:rPr>
                              <m:t>ó</m:t>
                            </m:r>
                            <m:r>
                              <a:rPr lang="es-EC" b="0" i="1" smtClean="0">
                                <a:latin typeface="Cambria Math"/>
                              </a:rPr>
                              <m:t>𝑛</m:t>
                            </m:r>
                          </m:e>
                          <m:e>
                            <m:r>
                              <a:rPr lang="es-EC" b="1" i="1" smtClean="0">
                                <a:solidFill>
                                  <a:srgbClr val="0070C0"/>
                                </a:solidFill>
                                <a:latin typeface="Cambria Math"/>
                              </a:rPr>
                              <m:t>𝑪𝑶𝑵𝑺𝑬𝑪𝑼𝑬𝑵𝑻𝑬</m:t>
                            </m:r>
                          </m:e>
                        </m:eqArr>
                      </m:lim>
                    </m:limLow>
                  </m:oMath>
                </a14:m>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23528" y="1844824"/>
                <a:ext cx="8229600" cy="2043672"/>
              </a:xfrm>
              <a:blipFill rotWithShape="1">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770901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124744"/>
            <a:ext cx="8136904" cy="724942"/>
          </a:xfrm>
        </p:spPr>
        <p:txBody>
          <a:bodyPr>
            <a:normAutofit fontScale="90000"/>
          </a:bodyPr>
          <a:lstStyle/>
          <a:p>
            <a:r>
              <a:rPr lang="es-EC" dirty="0" smtClean="0"/>
              <a:t>Leyes de los Operadores Fundamentales Conjunción y Disyunción</a:t>
            </a:r>
            <a:endParaRPr lang="es-EC" dirty="0"/>
          </a:p>
        </p:txBody>
      </p:sp>
      <mc:AlternateContent xmlns:mc="http://schemas.openxmlformats.org/markup-compatibility/2006" xmlns:a14="http://schemas.microsoft.com/office/drawing/2010/main">
        <mc:Choice Requires="a14">
          <p:graphicFrame>
            <p:nvGraphicFramePr>
              <p:cNvPr id="4" name="3 Marcador de contenido"/>
              <p:cNvGraphicFramePr>
                <a:graphicFrameLocks noGrp="1"/>
              </p:cNvGraphicFramePr>
              <p:nvPr>
                <p:ph idx="1"/>
                <p:extLst>
                  <p:ext uri="{D42A27DB-BD31-4B8C-83A1-F6EECF244321}">
                    <p14:modId xmlns:p14="http://schemas.microsoft.com/office/powerpoint/2010/main" val="1130728081"/>
                  </p:ext>
                </p:extLst>
              </p:nvPr>
            </p:nvGraphicFramePr>
            <p:xfrm>
              <a:off x="539552" y="2564904"/>
              <a:ext cx="8229600" cy="3108960"/>
            </p:xfrm>
            <a:graphic>
              <a:graphicData uri="http://schemas.openxmlformats.org/drawingml/2006/table">
                <a:tbl>
                  <a:tblPr firstRow="1" bandRow="1">
                    <a:tableStyleId>{5C22544A-7EE6-4342-B048-85BDC9FD1C3A}</a:tableStyleId>
                  </a:tblPr>
                  <a:tblGrid>
                    <a:gridCol w="2962672"/>
                    <a:gridCol w="2437928"/>
                    <a:gridCol w="2829000"/>
                  </a:tblGrid>
                  <a:tr h="370840">
                    <a:tc>
                      <a:txBody>
                        <a:bodyPr/>
                        <a:lstStyle/>
                        <a:p>
                          <a:pPr algn="ctr"/>
                          <a:r>
                            <a:rPr lang="es-EC" sz="2800" dirty="0" smtClean="0"/>
                            <a:t>CONJUNCIÓN</a:t>
                          </a:r>
                          <a:endParaRPr lang="es-EC" sz="2800" dirty="0"/>
                        </a:p>
                      </a:txBody>
                      <a:tcPr/>
                    </a:tc>
                    <a:tc>
                      <a:txBody>
                        <a:bodyPr/>
                        <a:lstStyle/>
                        <a:p>
                          <a:endParaRPr lang="es-EC" sz="2800"/>
                        </a:p>
                      </a:txBody>
                      <a:tcPr/>
                    </a:tc>
                    <a:tc>
                      <a:txBody>
                        <a:bodyPr/>
                        <a:lstStyle/>
                        <a:p>
                          <a:pPr algn="ctr"/>
                          <a:r>
                            <a:rPr lang="es-EC" sz="2800" dirty="0" smtClean="0"/>
                            <a:t>DISYUNCIÓN</a:t>
                          </a:r>
                          <a:endParaRPr lang="es-EC" sz="2800" dirty="0"/>
                        </a:p>
                      </a:txBody>
                      <a:tcPr/>
                    </a:tc>
                  </a:tr>
                  <a:tr h="370840">
                    <a:tc>
                      <a:txBody>
                        <a:bodyPr/>
                        <a:lstStyle/>
                        <a:p>
                          <a:pPr/>
                          <a14:m>
                            <m:oMathPara xmlns:m="http://schemas.openxmlformats.org/officeDocument/2006/math">
                              <m:oMathParaPr>
                                <m:jc m:val="centerGroup"/>
                              </m:oMathParaPr>
                              <m:oMath xmlns:m="http://schemas.openxmlformats.org/officeDocument/2006/math">
                                <m:d>
                                  <m:dPr>
                                    <m:ctrlPr>
                                      <a:rPr lang="es-EC" sz="2800" i="1" smtClean="0">
                                        <a:latin typeface="Cambria Math"/>
                                      </a:rPr>
                                    </m:ctrlPr>
                                  </m:dPr>
                                  <m:e>
                                    <m:r>
                                      <a:rPr lang="es-EC" sz="2800" b="0" i="1" smtClean="0">
                                        <a:latin typeface="Cambria Math"/>
                                      </a:rPr>
                                      <m:t>𝑝</m:t>
                                    </m:r>
                                    <m:r>
                                      <a:rPr lang="es-EC" sz="2800" b="0" i="1" smtClean="0">
                                        <a:latin typeface="Cambria Math"/>
                                        <a:ea typeface="Cambria Math"/>
                                      </a:rPr>
                                      <m:t>∧</m:t>
                                    </m:r>
                                    <m:r>
                                      <a:rPr lang="es-EC" sz="2800" b="0" i="1" smtClean="0">
                                        <a:latin typeface="Cambria Math"/>
                                        <a:ea typeface="Cambria Math"/>
                                      </a:rPr>
                                      <m:t>𝑞</m:t>
                                    </m:r>
                                  </m:e>
                                </m:d>
                                <m:r>
                                  <a:rPr lang="es-EC" sz="2800" i="1" smtClean="0">
                                    <a:latin typeface="Cambria Math"/>
                                    <a:ea typeface="Cambria Math"/>
                                  </a:rPr>
                                  <m:t>≡</m:t>
                                </m:r>
                                <m:d>
                                  <m:dPr>
                                    <m:ctrlPr>
                                      <a:rPr lang="es-EC" sz="2800" i="1" smtClean="0">
                                        <a:latin typeface="Cambria Math"/>
                                        <a:ea typeface="Cambria Math"/>
                                      </a:rPr>
                                    </m:ctrlPr>
                                  </m:dPr>
                                  <m:e>
                                    <m:r>
                                      <a:rPr lang="es-EC" sz="2800" b="0" i="1" smtClean="0">
                                        <a:latin typeface="Cambria Math"/>
                                        <a:ea typeface="Cambria Math"/>
                                      </a:rPr>
                                      <m:t>𝑞</m:t>
                                    </m:r>
                                    <m:r>
                                      <a:rPr lang="es-EC" sz="2800" b="0" i="1" smtClean="0">
                                        <a:latin typeface="Cambria Math"/>
                                        <a:ea typeface="Cambria Math"/>
                                      </a:rPr>
                                      <m:t>∧</m:t>
                                    </m:r>
                                    <m:r>
                                      <a:rPr lang="es-EC" sz="2800" b="0" i="1" smtClean="0">
                                        <a:latin typeface="Cambria Math"/>
                                        <a:ea typeface="Cambria Math"/>
                                      </a:rPr>
                                      <m:t>𝑝</m:t>
                                    </m:r>
                                  </m:e>
                                </m:d>
                              </m:oMath>
                            </m:oMathPara>
                          </a14:m>
                          <a:endParaRPr lang="es-EC" sz="2800" dirty="0"/>
                        </a:p>
                      </a:txBody>
                      <a:tcPr/>
                    </a:tc>
                    <a:tc>
                      <a:txBody>
                        <a:bodyPr/>
                        <a:lstStyle/>
                        <a:p>
                          <a:pPr algn="ctr"/>
                          <a:r>
                            <a:rPr lang="es-EC" sz="2800" dirty="0" smtClean="0"/>
                            <a:t>Conmutativa</a:t>
                          </a:r>
                          <a:endParaRPr lang="es-EC" sz="2800" dirty="0"/>
                        </a:p>
                      </a:txBody>
                      <a:tcPr/>
                    </a:tc>
                    <a:tc>
                      <a:txBody>
                        <a:bodyPr/>
                        <a:lstStyle/>
                        <a:p>
                          <a:pPr/>
                          <a14:m>
                            <m:oMathPara xmlns:m="http://schemas.openxmlformats.org/officeDocument/2006/math">
                              <m:oMathParaPr>
                                <m:jc m:val="centerGroup"/>
                              </m:oMathParaPr>
                              <m:oMath xmlns:m="http://schemas.openxmlformats.org/officeDocument/2006/math">
                                <m:d>
                                  <m:dPr>
                                    <m:ctrlPr>
                                      <a:rPr lang="es-EC" sz="2800" i="1" smtClean="0">
                                        <a:latin typeface="Cambria Math"/>
                                      </a:rPr>
                                    </m:ctrlPr>
                                  </m:dPr>
                                  <m:e>
                                    <m:r>
                                      <a:rPr lang="es-EC" sz="2800" b="0" i="1" smtClean="0">
                                        <a:latin typeface="Cambria Math"/>
                                      </a:rPr>
                                      <m:t>𝑝</m:t>
                                    </m:r>
                                    <m:r>
                                      <a:rPr lang="es-EC" sz="2800" b="0" i="1" smtClean="0">
                                        <a:latin typeface="Cambria Math"/>
                                        <a:ea typeface="Cambria Math"/>
                                      </a:rPr>
                                      <m:t>∨</m:t>
                                    </m:r>
                                    <m:r>
                                      <a:rPr lang="es-EC" sz="2800" b="0" i="1" smtClean="0">
                                        <a:latin typeface="Cambria Math"/>
                                        <a:ea typeface="Cambria Math"/>
                                      </a:rPr>
                                      <m:t>𝑞</m:t>
                                    </m:r>
                                  </m:e>
                                </m:d>
                                <m:r>
                                  <a:rPr lang="es-EC" sz="2800" i="1" smtClean="0">
                                    <a:latin typeface="Cambria Math"/>
                                    <a:ea typeface="Cambria Math"/>
                                  </a:rPr>
                                  <m:t>≡</m:t>
                                </m:r>
                                <m:d>
                                  <m:dPr>
                                    <m:ctrlPr>
                                      <a:rPr lang="es-EC" sz="2800" i="1" smtClean="0">
                                        <a:latin typeface="Cambria Math"/>
                                      </a:rPr>
                                    </m:ctrlPr>
                                  </m:dPr>
                                  <m:e>
                                    <m:r>
                                      <a:rPr lang="es-EC" sz="2800" b="0" i="1" smtClean="0">
                                        <a:latin typeface="Cambria Math"/>
                                      </a:rPr>
                                      <m:t>𝑞</m:t>
                                    </m:r>
                                    <m:r>
                                      <a:rPr lang="es-EC" sz="2800" b="0" i="1" smtClean="0">
                                        <a:latin typeface="Cambria Math"/>
                                        <a:ea typeface="Cambria Math"/>
                                      </a:rPr>
                                      <m:t>∨</m:t>
                                    </m:r>
                                    <m:r>
                                      <a:rPr lang="es-EC" sz="2800" b="0" i="1" smtClean="0">
                                        <a:latin typeface="Cambria Math"/>
                                        <a:ea typeface="Cambria Math"/>
                                      </a:rPr>
                                      <m:t>𝑝</m:t>
                                    </m:r>
                                  </m:e>
                                </m:d>
                              </m:oMath>
                            </m:oMathPara>
                          </a14:m>
                          <a:endParaRPr lang="es-EC" sz="2800" dirty="0"/>
                        </a:p>
                      </a:txBody>
                      <a:tcPr/>
                    </a:tc>
                  </a:tr>
                  <a:tr h="370840">
                    <a:tc>
                      <a:txBody>
                        <a:bodyPr/>
                        <a:lstStyle/>
                        <a:p>
                          <a:pPr/>
                          <a14:m>
                            <m:oMathPara xmlns:m="http://schemas.openxmlformats.org/officeDocument/2006/math">
                              <m:oMathParaPr>
                                <m:jc m:val="centerGroup"/>
                              </m:oMathParaPr>
                              <m:oMath xmlns:m="http://schemas.openxmlformats.org/officeDocument/2006/math">
                                <m:d>
                                  <m:dPr>
                                    <m:begChr m:val="["/>
                                    <m:endChr m:val="]"/>
                                    <m:ctrlPr>
                                      <a:rPr lang="es-EC" sz="2800" i="1" smtClean="0">
                                        <a:latin typeface="Cambria Math"/>
                                      </a:rPr>
                                    </m:ctrlPr>
                                  </m:dPr>
                                  <m:e>
                                    <m:d>
                                      <m:dPr>
                                        <m:ctrlPr>
                                          <a:rPr lang="es-EC" sz="2800" i="1" smtClean="0">
                                            <a:latin typeface="Cambria Math"/>
                                          </a:rPr>
                                        </m:ctrlPr>
                                      </m:dPr>
                                      <m:e>
                                        <m:r>
                                          <a:rPr lang="es-EC" sz="2800" b="0" i="1" smtClean="0">
                                            <a:latin typeface="Cambria Math"/>
                                          </a:rPr>
                                          <m:t>𝑝</m:t>
                                        </m:r>
                                        <m:r>
                                          <a:rPr lang="es-EC" sz="2800" b="0" i="1" smtClean="0">
                                            <a:latin typeface="Cambria Math"/>
                                            <a:ea typeface="Cambria Math"/>
                                          </a:rPr>
                                          <m:t>∧</m:t>
                                        </m:r>
                                        <m:r>
                                          <a:rPr lang="es-EC" sz="2800" b="0" i="1" smtClean="0">
                                            <a:latin typeface="Cambria Math"/>
                                            <a:ea typeface="Cambria Math"/>
                                          </a:rPr>
                                          <m:t>𝑞</m:t>
                                        </m:r>
                                      </m:e>
                                    </m:d>
                                    <m:r>
                                      <a:rPr lang="es-EC" sz="2800" i="1" smtClean="0">
                                        <a:latin typeface="Cambria Math"/>
                                        <a:ea typeface="Cambria Math"/>
                                      </a:rPr>
                                      <m:t>∧</m:t>
                                    </m:r>
                                    <m:r>
                                      <a:rPr lang="es-EC" sz="2800" b="0" i="1" smtClean="0">
                                        <a:latin typeface="Cambria Math"/>
                                        <a:ea typeface="Cambria Math"/>
                                      </a:rPr>
                                      <m:t>𝑟</m:t>
                                    </m:r>
                                  </m:e>
                                </m:d>
                              </m:oMath>
                            </m:oMathPara>
                          </a14:m>
                          <a:endParaRPr lang="es-EC" sz="2800" dirty="0"/>
                        </a:p>
                      </a:txBody>
                      <a:tcPr/>
                    </a:tc>
                    <a:tc>
                      <a:txBody>
                        <a:bodyPr/>
                        <a:lstStyle/>
                        <a:p>
                          <a:pPr algn="ctr"/>
                          <a:r>
                            <a:rPr lang="es-EC" sz="2800" dirty="0" smtClean="0"/>
                            <a:t>Asociativa</a:t>
                          </a:r>
                          <a:endParaRPr lang="es-EC" sz="2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s-EC" sz="2800" i="1" smtClean="0">
                                        <a:latin typeface="Cambria Math"/>
                                      </a:rPr>
                                    </m:ctrlPr>
                                  </m:dPr>
                                  <m:e>
                                    <m:r>
                                      <a:rPr lang="es-EC" sz="2800" b="0" i="1" smtClean="0">
                                        <a:latin typeface="Cambria Math"/>
                                      </a:rPr>
                                      <m:t>𝑝</m:t>
                                    </m:r>
                                    <m:r>
                                      <a:rPr lang="es-EC" sz="2800" b="0" i="1" smtClean="0">
                                        <a:latin typeface="Cambria Math"/>
                                        <a:ea typeface="Cambria Math"/>
                                      </a:rPr>
                                      <m:t>∨</m:t>
                                    </m:r>
                                    <m:d>
                                      <m:dPr>
                                        <m:ctrlPr>
                                          <a:rPr lang="es-EC" sz="2800" i="1" smtClean="0">
                                            <a:latin typeface="Cambria Math"/>
                                          </a:rPr>
                                        </m:ctrlPr>
                                      </m:dPr>
                                      <m:e>
                                        <m:r>
                                          <a:rPr lang="es-EC" sz="2800" b="0" i="1" smtClean="0">
                                            <a:latin typeface="Cambria Math"/>
                                          </a:rPr>
                                          <m:t>𝑞</m:t>
                                        </m:r>
                                        <m:r>
                                          <a:rPr lang="es-EC" sz="2800" b="0" i="1" smtClean="0">
                                            <a:latin typeface="Cambria Math"/>
                                            <a:ea typeface="Cambria Math"/>
                                          </a:rPr>
                                          <m:t>∨</m:t>
                                        </m:r>
                                        <m:r>
                                          <a:rPr lang="es-EC" sz="2800" b="0" i="1" smtClean="0">
                                            <a:latin typeface="Cambria Math"/>
                                            <a:ea typeface="Cambria Math"/>
                                          </a:rPr>
                                          <m:t>𝑟</m:t>
                                        </m:r>
                                      </m:e>
                                    </m:d>
                                  </m:e>
                                </m:d>
                              </m:oMath>
                            </m:oMathPara>
                          </a14:m>
                          <a:endParaRPr lang="es-EC" sz="2800" dirty="0"/>
                        </a:p>
                      </a:txBody>
                      <a:tcPr/>
                    </a:tc>
                  </a:tr>
                  <a:tr h="370840">
                    <a:tc>
                      <a:txBody>
                        <a:bodyPr/>
                        <a:lstStyle/>
                        <a:p>
                          <a:pPr/>
                          <a14:m>
                            <m:oMathPara xmlns:m="http://schemas.openxmlformats.org/officeDocument/2006/math">
                              <m:oMathParaPr>
                                <m:jc m:val="centerGroup"/>
                              </m:oMathParaPr>
                              <m:oMath xmlns:m="http://schemas.openxmlformats.org/officeDocument/2006/math">
                                <m:d>
                                  <m:dPr>
                                    <m:ctrlPr>
                                      <a:rPr lang="es-EC" sz="2800" i="1" smtClean="0">
                                        <a:latin typeface="Cambria Math"/>
                                      </a:rPr>
                                    </m:ctrlPr>
                                  </m:dPr>
                                  <m:e>
                                    <m:r>
                                      <a:rPr lang="es-EC" sz="2800" b="0" i="1" smtClean="0">
                                        <a:latin typeface="Cambria Math"/>
                                      </a:rPr>
                                      <m:t>𝑝</m:t>
                                    </m:r>
                                    <m:r>
                                      <a:rPr lang="es-EC" sz="2800" i="1" smtClean="0">
                                        <a:latin typeface="Cambria Math"/>
                                        <a:ea typeface="Cambria Math"/>
                                      </a:rPr>
                                      <m:t>∧</m:t>
                                    </m:r>
                                    <m:r>
                                      <a:rPr lang="es-EC" sz="2800" b="0" i="1" smtClean="0">
                                        <a:latin typeface="Cambria Math"/>
                                        <a:ea typeface="Cambria Math"/>
                                      </a:rPr>
                                      <m:t>𝑝</m:t>
                                    </m:r>
                                  </m:e>
                                </m:d>
                                <m:r>
                                  <a:rPr lang="es-EC" sz="2800" i="1" smtClean="0">
                                    <a:latin typeface="Cambria Math"/>
                                    <a:ea typeface="Cambria Math"/>
                                  </a:rPr>
                                  <m:t>≡</m:t>
                                </m:r>
                                <m:r>
                                  <a:rPr lang="es-EC" sz="2800" b="0" i="1" smtClean="0">
                                    <a:latin typeface="Cambria Math"/>
                                    <a:ea typeface="Cambria Math"/>
                                  </a:rPr>
                                  <m:t>𝑝</m:t>
                                </m:r>
                              </m:oMath>
                            </m:oMathPara>
                          </a14:m>
                          <a:endParaRPr lang="es-EC" sz="2800" dirty="0"/>
                        </a:p>
                      </a:txBody>
                      <a:tcPr/>
                    </a:tc>
                    <a:tc>
                      <a:txBody>
                        <a:bodyPr/>
                        <a:lstStyle/>
                        <a:p>
                          <a:pPr algn="ctr"/>
                          <a:r>
                            <a:rPr lang="es-EC" sz="2800" dirty="0" err="1" smtClean="0"/>
                            <a:t>Idempotencia</a:t>
                          </a:r>
                          <a:endParaRPr lang="es-EC" sz="2800" dirty="0"/>
                        </a:p>
                      </a:txBody>
                      <a:tcPr/>
                    </a:tc>
                    <a:tc>
                      <a:txBody>
                        <a:bodyPr/>
                        <a:lstStyle/>
                        <a:p>
                          <a:pPr/>
                          <a14:m>
                            <m:oMathPara xmlns:m="http://schemas.openxmlformats.org/officeDocument/2006/math">
                              <m:oMathParaPr>
                                <m:jc m:val="centerGroup"/>
                              </m:oMathParaPr>
                              <m:oMath xmlns:m="http://schemas.openxmlformats.org/officeDocument/2006/math">
                                <m:d>
                                  <m:dPr>
                                    <m:ctrlPr>
                                      <a:rPr lang="es-EC" sz="2800" i="1" smtClean="0">
                                        <a:latin typeface="Cambria Math"/>
                                      </a:rPr>
                                    </m:ctrlPr>
                                  </m:dPr>
                                  <m:e>
                                    <m:r>
                                      <a:rPr lang="es-EC" sz="2800" b="0" i="1" smtClean="0">
                                        <a:latin typeface="Cambria Math"/>
                                      </a:rPr>
                                      <m:t>𝑝</m:t>
                                    </m:r>
                                    <m:r>
                                      <a:rPr lang="es-EC" sz="2800" b="0" i="1" smtClean="0">
                                        <a:latin typeface="Cambria Math"/>
                                        <a:ea typeface="Cambria Math"/>
                                      </a:rPr>
                                      <m:t>∨</m:t>
                                    </m:r>
                                    <m:r>
                                      <a:rPr lang="es-EC" sz="2800" b="0" i="1" smtClean="0">
                                        <a:latin typeface="Cambria Math"/>
                                        <a:ea typeface="Cambria Math"/>
                                      </a:rPr>
                                      <m:t>𝑝</m:t>
                                    </m:r>
                                  </m:e>
                                </m:d>
                                <m:r>
                                  <a:rPr lang="es-EC" sz="2800" i="1" smtClean="0">
                                    <a:latin typeface="Cambria Math"/>
                                    <a:ea typeface="Cambria Math"/>
                                  </a:rPr>
                                  <m:t>≡</m:t>
                                </m:r>
                                <m:r>
                                  <a:rPr lang="es-EC" sz="2800" b="0" i="1" smtClean="0">
                                    <a:latin typeface="Cambria Math"/>
                                    <a:ea typeface="Cambria Math"/>
                                  </a:rPr>
                                  <m:t>𝑝</m:t>
                                </m:r>
                              </m:oMath>
                            </m:oMathPara>
                          </a14:m>
                          <a:endParaRPr lang="es-EC" sz="2800" dirty="0"/>
                        </a:p>
                      </a:txBody>
                      <a:tcPr/>
                    </a:tc>
                  </a:tr>
                  <a:tr h="370840">
                    <a:tc>
                      <a:txBody>
                        <a:bodyPr/>
                        <a:lstStyle/>
                        <a:p>
                          <a:pPr/>
                          <a14:m>
                            <m:oMathPara xmlns:m="http://schemas.openxmlformats.org/officeDocument/2006/math">
                              <m:oMathParaPr>
                                <m:jc m:val="centerGroup"/>
                              </m:oMathParaPr>
                              <m:oMath xmlns:m="http://schemas.openxmlformats.org/officeDocument/2006/math">
                                <m:d>
                                  <m:dPr>
                                    <m:ctrlPr>
                                      <a:rPr lang="es-EC" sz="2800" i="1" smtClean="0">
                                        <a:latin typeface="Cambria Math"/>
                                      </a:rPr>
                                    </m:ctrlPr>
                                  </m:dPr>
                                  <m:e>
                                    <m:r>
                                      <a:rPr lang="es-EC" sz="2800" b="0" i="1" smtClean="0">
                                        <a:latin typeface="Cambria Math"/>
                                      </a:rPr>
                                      <m:t>𝑝</m:t>
                                    </m:r>
                                    <m:r>
                                      <a:rPr lang="es-EC" sz="2800" b="0" i="1" smtClean="0">
                                        <a:latin typeface="Cambria Math"/>
                                        <a:ea typeface="Cambria Math"/>
                                      </a:rPr>
                                      <m:t>∧1</m:t>
                                    </m:r>
                                  </m:e>
                                </m:d>
                                <m:r>
                                  <a:rPr lang="es-EC" sz="2800" i="1" smtClean="0">
                                    <a:latin typeface="Cambria Math"/>
                                    <a:ea typeface="Cambria Math"/>
                                  </a:rPr>
                                  <m:t>≡</m:t>
                                </m:r>
                                <m:r>
                                  <a:rPr lang="es-EC" sz="2800" b="0" i="1" smtClean="0">
                                    <a:latin typeface="Cambria Math"/>
                                    <a:ea typeface="Cambria Math"/>
                                  </a:rPr>
                                  <m:t>𝑝</m:t>
                                </m:r>
                              </m:oMath>
                            </m:oMathPara>
                          </a14:m>
                          <a:endParaRPr lang="es-EC" sz="2800" dirty="0"/>
                        </a:p>
                      </a:txBody>
                      <a:tcPr/>
                    </a:tc>
                    <a:tc>
                      <a:txBody>
                        <a:bodyPr/>
                        <a:lstStyle/>
                        <a:p>
                          <a:pPr algn="ctr"/>
                          <a:r>
                            <a:rPr lang="es-EC" sz="2800" dirty="0" smtClean="0"/>
                            <a:t>Identidad</a:t>
                          </a:r>
                          <a:endParaRPr lang="es-EC" sz="2800" dirty="0"/>
                        </a:p>
                      </a:txBody>
                      <a:tcPr/>
                    </a:tc>
                    <a:tc>
                      <a:txBody>
                        <a:bodyPr/>
                        <a:lstStyle/>
                        <a:p>
                          <a:pPr/>
                          <a14:m>
                            <m:oMathPara xmlns:m="http://schemas.openxmlformats.org/officeDocument/2006/math">
                              <m:oMathParaPr>
                                <m:jc m:val="centerGroup"/>
                              </m:oMathParaPr>
                              <m:oMath xmlns:m="http://schemas.openxmlformats.org/officeDocument/2006/math">
                                <m:d>
                                  <m:dPr>
                                    <m:ctrlPr>
                                      <a:rPr lang="es-EC" sz="2800" i="1" smtClean="0">
                                        <a:latin typeface="Cambria Math"/>
                                      </a:rPr>
                                    </m:ctrlPr>
                                  </m:dPr>
                                  <m:e>
                                    <m:r>
                                      <a:rPr lang="es-EC" sz="2800" b="0" i="1" smtClean="0">
                                        <a:latin typeface="Cambria Math"/>
                                      </a:rPr>
                                      <m:t>𝑝</m:t>
                                    </m:r>
                                    <m:r>
                                      <a:rPr lang="es-EC" sz="2800" b="0" i="1" smtClean="0">
                                        <a:latin typeface="Cambria Math"/>
                                        <a:ea typeface="Cambria Math"/>
                                      </a:rPr>
                                      <m:t>∨0</m:t>
                                    </m:r>
                                  </m:e>
                                </m:d>
                                <m:r>
                                  <a:rPr lang="es-EC" sz="2800" i="1" smtClean="0">
                                    <a:latin typeface="Cambria Math"/>
                                    <a:ea typeface="Cambria Math"/>
                                  </a:rPr>
                                  <m:t>≡</m:t>
                                </m:r>
                                <m:r>
                                  <a:rPr lang="es-EC" sz="2800" b="0" i="1" smtClean="0">
                                    <a:latin typeface="Cambria Math"/>
                                    <a:ea typeface="Cambria Math"/>
                                  </a:rPr>
                                  <m:t>𝑝</m:t>
                                </m:r>
                              </m:oMath>
                            </m:oMathPara>
                          </a14:m>
                          <a:endParaRPr lang="es-EC" sz="2800" dirty="0"/>
                        </a:p>
                      </a:txBody>
                      <a:tcPr/>
                    </a:tc>
                  </a:tr>
                  <a:tr h="370840">
                    <a:tc>
                      <a:txBody>
                        <a:bodyPr/>
                        <a:lstStyle/>
                        <a:p>
                          <a:pPr/>
                          <a14:m>
                            <m:oMathPara xmlns:m="http://schemas.openxmlformats.org/officeDocument/2006/math">
                              <m:oMathParaPr>
                                <m:jc m:val="centerGroup"/>
                              </m:oMathParaPr>
                              <m:oMath xmlns:m="http://schemas.openxmlformats.org/officeDocument/2006/math">
                                <m:d>
                                  <m:dPr>
                                    <m:ctrlPr>
                                      <a:rPr lang="es-EC" sz="2800" i="1" smtClean="0">
                                        <a:latin typeface="Cambria Math"/>
                                      </a:rPr>
                                    </m:ctrlPr>
                                  </m:dPr>
                                  <m:e>
                                    <m:r>
                                      <a:rPr lang="es-EC" sz="2800" b="0" i="1" smtClean="0">
                                        <a:latin typeface="Cambria Math"/>
                                      </a:rPr>
                                      <m:t>𝑝</m:t>
                                    </m:r>
                                    <m:r>
                                      <a:rPr lang="es-EC" sz="2800" b="0" i="1" smtClean="0">
                                        <a:latin typeface="Cambria Math"/>
                                        <a:ea typeface="Cambria Math"/>
                                      </a:rPr>
                                      <m:t>∧0</m:t>
                                    </m:r>
                                  </m:e>
                                </m:d>
                                <m:r>
                                  <a:rPr lang="es-EC" sz="2800" i="1" smtClean="0">
                                    <a:latin typeface="Cambria Math"/>
                                    <a:ea typeface="Cambria Math"/>
                                  </a:rPr>
                                  <m:t>≡</m:t>
                                </m:r>
                                <m:r>
                                  <a:rPr lang="es-EC" sz="2800" b="0" i="1" smtClean="0">
                                    <a:latin typeface="Cambria Math"/>
                                    <a:ea typeface="Cambria Math"/>
                                  </a:rPr>
                                  <m:t>0</m:t>
                                </m:r>
                              </m:oMath>
                            </m:oMathPara>
                          </a14:m>
                          <a:endParaRPr lang="es-EC" sz="2800" dirty="0"/>
                        </a:p>
                      </a:txBody>
                      <a:tcPr/>
                    </a:tc>
                    <a:tc>
                      <a:txBody>
                        <a:bodyPr/>
                        <a:lstStyle/>
                        <a:p>
                          <a:pPr algn="ctr"/>
                          <a:r>
                            <a:rPr lang="es-EC" sz="2800" dirty="0" smtClean="0"/>
                            <a:t>Absorción</a:t>
                          </a:r>
                          <a:endParaRPr lang="es-EC" sz="2800" dirty="0"/>
                        </a:p>
                      </a:txBody>
                      <a:tcPr/>
                    </a:tc>
                    <a:tc>
                      <a:txBody>
                        <a:bodyPr/>
                        <a:lstStyle/>
                        <a:p>
                          <a:pPr/>
                          <a14:m>
                            <m:oMathPara xmlns:m="http://schemas.openxmlformats.org/officeDocument/2006/math">
                              <m:oMathParaPr>
                                <m:jc m:val="centerGroup"/>
                              </m:oMathParaPr>
                              <m:oMath xmlns:m="http://schemas.openxmlformats.org/officeDocument/2006/math">
                                <m:d>
                                  <m:dPr>
                                    <m:ctrlPr>
                                      <a:rPr lang="es-EC" sz="2800" i="1" smtClean="0">
                                        <a:latin typeface="Cambria Math"/>
                                      </a:rPr>
                                    </m:ctrlPr>
                                  </m:dPr>
                                  <m:e>
                                    <m:r>
                                      <a:rPr lang="es-EC" sz="2800" b="0" i="1" smtClean="0">
                                        <a:latin typeface="Cambria Math"/>
                                      </a:rPr>
                                      <m:t>𝑝</m:t>
                                    </m:r>
                                    <m:r>
                                      <a:rPr lang="es-EC" sz="2800" b="0" i="1" smtClean="0">
                                        <a:latin typeface="Cambria Math"/>
                                        <a:ea typeface="Cambria Math"/>
                                      </a:rPr>
                                      <m:t>∨1</m:t>
                                    </m:r>
                                  </m:e>
                                </m:d>
                                <m:r>
                                  <a:rPr lang="es-EC" sz="2800" i="1" smtClean="0">
                                    <a:latin typeface="Cambria Math"/>
                                    <a:ea typeface="Cambria Math"/>
                                  </a:rPr>
                                  <m:t>≡</m:t>
                                </m:r>
                                <m:r>
                                  <a:rPr lang="es-EC" sz="2800" b="0" i="1" smtClean="0">
                                    <a:latin typeface="Cambria Math"/>
                                    <a:ea typeface="Cambria Math"/>
                                  </a:rPr>
                                  <m:t>1</m:t>
                                </m:r>
                              </m:oMath>
                            </m:oMathPara>
                          </a14:m>
                          <a:endParaRPr lang="es-EC" sz="2800" dirty="0"/>
                        </a:p>
                      </a:txBody>
                      <a:tcPr/>
                    </a:tc>
                  </a:tr>
                </a:tbl>
              </a:graphicData>
            </a:graphic>
          </p:graphicFrame>
        </mc:Choice>
        <mc:Fallback xmlns="">
          <p:graphicFrame>
            <p:nvGraphicFramePr>
              <p:cNvPr id="4" name="3 Marcador de contenido"/>
              <p:cNvGraphicFramePr>
                <a:graphicFrameLocks noGrp="1"/>
              </p:cNvGraphicFramePr>
              <p:nvPr>
                <p:ph idx="1"/>
                <p:extLst>
                  <p:ext uri="{D42A27DB-BD31-4B8C-83A1-F6EECF244321}">
                    <p14:modId xmlns:p14="http://schemas.microsoft.com/office/powerpoint/2010/main" val="1130728081"/>
                  </p:ext>
                </p:extLst>
              </p:nvPr>
            </p:nvGraphicFramePr>
            <p:xfrm>
              <a:off x="539552" y="2564904"/>
              <a:ext cx="8229600" cy="3108960"/>
            </p:xfrm>
            <a:graphic>
              <a:graphicData uri="http://schemas.openxmlformats.org/drawingml/2006/table">
                <a:tbl>
                  <a:tblPr firstRow="1" bandRow="1">
                    <a:tableStyleId>{5C22544A-7EE6-4342-B048-85BDC9FD1C3A}</a:tableStyleId>
                  </a:tblPr>
                  <a:tblGrid>
                    <a:gridCol w="2962672"/>
                    <a:gridCol w="2437928"/>
                    <a:gridCol w="2829000"/>
                  </a:tblGrid>
                  <a:tr h="518160">
                    <a:tc>
                      <a:txBody>
                        <a:bodyPr/>
                        <a:lstStyle/>
                        <a:p>
                          <a:pPr algn="ctr"/>
                          <a:r>
                            <a:rPr lang="es-EC" sz="2800" dirty="0" smtClean="0"/>
                            <a:t>CONJUNCIÓN</a:t>
                          </a:r>
                          <a:endParaRPr lang="es-EC" sz="2800" dirty="0"/>
                        </a:p>
                      </a:txBody>
                      <a:tcPr/>
                    </a:tc>
                    <a:tc>
                      <a:txBody>
                        <a:bodyPr/>
                        <a:lstStyle/>
                        <a:p>
                          <a:endParaRPr lang="es-EC" sz="2800"/>
                        </a:p>
                      </a:txBody>
                      <a:tcPr/>
                    </a:tc>
                    <a:tc>
                      <a:txBody>
                        <a:bodyPr/>
                        <a:lstStyle/>
                        <a:p>
                          <a:pPr algn="ctr"/>
                          <a:r>
                            <a:rPr lang="es-EC" sz="2800" dirty="0" smtClean="0"/>
                            <a:t>DISYUNCIÓN</a:t>
                          </a:r>
                          <a:endParaRPr lang="es-EC" sz="2800" dirty="0"/>
                        </a:p>
                      </a:txBody>
                      <a:tcPr/>
                    </a:tc>
                  </a:tr>
                  <a:tr h="518160">
                    <a:tc>
                      <a:txBody>
                        <a:bodyPr/>
                        <a:lstStyle/>
                        <a:p>
                          <a:endParaRPr lang="es-EC"/>
                        </a:p>
                      </a:txBody>
                      <a:tcPr>
                        <a:blipFill rotWithShape="1">
                          <a:blip r:embed="rId2"/>
                          <a:stretch>
                            <a:fillRect l="-206" t="-111765" r="-177778" b="-432941"/>
                          </a:stretch>
                        </a:blipFill>
                      </a:tcPr>
                    </a:tc>
                    <a:tc>
                      <a:txBody>
                        <a:bodyPr/>
                        <a:lstStyle/>
                        <a:p>
                          <a:pPr algn="ctr"/>
                          <a:r>
                            <a:rPr lang="es-EC" sz="2800" dirty="0" smtClean="0"/>
                            <a:t>Conmutativa</a:t>
                          </a:r>
                          <a:endParaRPr lang="es-EC" sz="2800" dirty="0"/>
                        </a:p>
                      </a:txBody>
                      <a:tcPr/>
                    </a:tc>
                    <a:tc>
                      <a:txBody>
                        <a:bodyPr/>
                        <a:lstStyle/>
                        <a:p>
                          <a:endParaRPr lang="es-EC"/>
                        </a:p>
                      </a:txBody>
                      <a:tcPr>
                        <a:blipFill rotWithShape="1">
                          <a:blip r:embed="rId2"/>
                          <a:stretch>
                            <a:fillRect l="-191164" t="-111765" b="-432941"/>
                          </a:stretch>
                        </a:blipFill>
                      </a:tcPr>
                    </a:tc>
                  </a:tr>
                  <a:tr h="518160">
                    <a:tc>
                      <a:txBody>
                        <a:bodyPr/>
                        <a:lstStyle/>
                        <a:p>
                          <a:endParaRPr lang="es-EC"/>
                        </a:p>
                      </a:txBody>
                      <a:tcPr>
                        <a:blipFill rotWithShape="1">
                          <a:blip r:embed="rId2"/>
                          <a:stretch>
                            <a:fillRect l="-206" t="-211765" r="-177778" b="-332941"/>
                          </a:stretch>
                        </a:blipFill>
                      </a:tcPr>
                    </a:tc>
                    <a:tc>
                      <a:txBody>
                        <a:bodyPr/>
                        <a:lstStyle/>
                        <a:p>
                          <a:pPr algn="ctr"/>
                          <a:r>
                            <a:rPr lang="es-EC" sz="2800" dirty="0" smtClean="0"/>
                            <a:t>Asociativa</a:t>
                          </a:r>
                          <a:endParaRPr lang="es-EC" sz="2800" dirty="0"/>
                        </a:p>
                      </a:txBody>
                      <a:tcPr/>
                    </a:tc>
                    <a:tc>
                      <a:txBody>
                        <a:bodyPr/>
                        <a:lstStyle/>
                        <a:p>
                          <a:endParaRPr lang="es-EC"/>
                        </a:p>
                      </a:txBody>
                      <a:tcPr>
                        <a:blipFill rotWithShape="1">
                          <a:blip r:embed="rId2"/>
                          <a:stretch>
                            <a:fillRect l="-191164" t="-211765" b="-332941"/>
                          </a:stretch>
                        </a:blipFill>
                      </a:tcPr>
                    </a:tc>
                  </a:tr>
                  <a:tr h="518160">
                    <a:tc>
                      <a:txBody>
                        <a:bodyPr/>
                        <a:lstStyle/>
                        <a:p>
                          <a:endParaRPr lang="es-EC"/>
                        </a:p>
                      </a:txBody>
                      <a:tcPr>
                        <a:blipFill rotWithShape="1">
                          <a:blip r:embed="rId2"/>
                          <a:stretch>
                            <a:fillRect l="-206" t="-311765" r="-177778" b="-232941"/>
                          </a:stretch>
                        </a:blipFill>
                      </a:tcPr>
                    </a:tc>
                    <a:tc>
                      <a:txBody>
                        <a:bodyPr/>
                        <a:lstStyle/>
                        <a:p>
                          <a:pPr algn="ctr"/>
                          <a:r>
                            <a:rPr lang="es-EC" sz="2800" dirty="0" err="1" smtClean="0"/>
                            <a:t>Idempotencia</a:t>
                          </a:r>
                          <a:endParaRPr lang="es-EC" sz="2800" dirty="0"/>
                        </a:p>
                      </a:txBody>
                      <a:tcPr/>
                    </a:tc>
                    <a:tc>
                      <a:txBody>
                        <a:bodyPr/>
                        <a:lstStyle/>
                        <a:p>
                          <a:endParaRPr lang="es-EC"/>
                        </a:p>
                      </a:txBody>
                      <a:tcPr>
                        <a:blipFill rotWithShape="1">
                          <a:blip r:embed="rId2"/>
                          <a:stretch>
                            <a:fillRect l="-191164" t="-311765" b="-232941"/>
                          </a:stretch>
                        </a:blipFill>
                      </a:tcPr>
                    </a:tc>
                  </a:tr>
                  <a:tr h="518160">
                    <a:tc>
                      <a:txBody>
                        <a:bodyPr/>
                        <a:lstStyle/>
                        <a:p>
                          <a:endParaRPr lang="es-EC"/>
                        </a:p>
                      </a:txBody>
                      <a:tcPr>
                        <a:blipFill rotWithShape="1">
                          <a:blip r:embed="rId2"/>
                          <a:stretch>
                            <a:fillRect l="-206" t="-411765" r="-177778" b="-132941"/>
                          </a:stretch>
                        </a:blipFill>
                      </a:tcPr>
                    </a:tc>
                    <a:tc>
                      <a:txBody>
                        <a:bodyPr/>
                        <a:lstStyle/>
                        <a:p>
                          <a:pPr algn="ctr"/>
                          <a:r>
                            <a:rPr lang="es-EC" sz="2800" dirty="0" smtClean="0"/>
                            <a:t>Identidad</a:t>
                          </a:r>
                          <a:endParaRPr lang="es-EC" sz="2800" dirty="0"/>
                        </a:p>
                      </a:txBody>
                      <a:tcPr/>
                    </a:tc>
                    <a:tc>
                      <a:txBody>
                        <a:bodyPr/>
                        <a:lstStyle/>
                        <a:p>
                          <a:endParaRPr lang="es-EC"/>
                        </a:p>
                      </a:txBody>
                      <a:tcPr>
                        <a:blipFill rotWithShape="1">
                          <a:blip r:embed="rId2"/>
                          <a:stretch>
                            <a:fillRect l="-191164" t="-411765" b="-132941"/>
                          </a:stretch>
                        </a:blipFill>
                      </a:tcPr>
                    </a:tc>
                  </a:tr>
                  <a:tr h="518160">
                    <a:tc>
                      <a:txBody>
                        <a:bodyPr/>
                        <a:lstStyle/>
                        <a:p>
                          <a:endParaRPr lang="es-EC"/>
                        </a:p>
                      </a:txBody>
                      <a:tcPr>
                        <a:blipFill rotWithShape="1">
                          <a:blip r:embed="rId2"/>
                          <a:stretch>
                            <a:fillRect l="-206" t="-511765" r="-177778" b="-32941"/>
                          </a:stretch>
                        </a:blipFill>
                      </a:tcPr>
                    </a:tc>
                    <a:tc>
                      <a:txBody>
                        <a:bodyPr/>
                        <a:lstStyle/>
                        <a:p>
                          <a:pPr algn="ctr"/>
                          <a:r>
                            <a:rPr lang="es-EC" sz="2800" dirty="0" smtClean="0"/>
                            <a:t>Absorción</a:t>
                          </a:r>
                          <a:endParaRPr lang="es-EC" sz="2800" dirty="0"/>
                        </a:p>
                      </a:txBody>
                      <a:tcPr/>
                    </a:tc>
                    <a:tc>
                      <a:txBody>
                        <a:bodyPr/>
                        <a:lstStyle/>
                        <a:p>
                          <a:endParaRPr lang="es-EC"/>
                        </a:p>
                      </a:txBody>
                      <a:tcPr>
                        <a:blipFill rotWithShape="1">
                          <a:blip r:embed="rId2"/>
                          <a:stretch>
                            <a:fillRect l="-191164" t="-511765" b="-32941"/>
                          </a:stretch>
                        </a:blipFill>
                      </a:tcPr>
                    </a:tc>
                  </a:tr>
                </a:tbl>
              </a:graphicData>
            </a:graphic>
          </p:graphicFrame>
        </mc:Fallback>
      </mc:AlternateContent>
    </p:spTree>
    <p:extLst>
      <p:ext uri="{BB962C8B-B14F-4D97-AF65-F5344CB8AC3E}">
        <p14:creationId xmlns:p14="http://schemas.microsoft.com/office/powerpoint/2010/main" val="4033279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692696"/>
            <a:ext cx="8229600" cy="1066800"/>
          </a:xfrm>
        </p:spPr>
        <p:txBody>
          <a:bodyPr/>
          <a:lstStyle/>
          <a:p>
            <a:r>
              <a:rPr lang="es-EC" dirty="0" smtClean="0">
                <a:solidFill>
                  <a:srgbClr val="FF0000"/>
                </a:solidFill>
              </a:rPr>
              <a:t>VALIDEZ DE UN RAZONAMIENTO</a:t>
            </a:r>
            <a:endParaRPr lang="es-EC" dirty="0">
              <a:solidFill>
                <a:srgbClr val="FF0000"/>
              </a:solidFill>
            </a:endParaRPr>
          </a:p>
        </p:txBody>
      </p:sp>
      <p:graphicFrame>
        <p:nvGraphicFramePr>
          <p:cNvPr id="4" name="3 Diagrama"/>
          <p:cNvGraphicFramePr/>
          <p:nvPr>
            <p:extLst>
              <p:ext uri="{D42A27DB-BD31-4B8C-83A1-F6EECF244321}">
                <p14:modId xmlns:p14="http://schemas.microsoft.com/office/powerpoint/2010/main" val="399774065"/>
              </p:ext>
            </p:extLst>
          </p:nvPr>
        </p:nvGraphicFramePr>
        <p:xfrm>
          <a:off x="179512" y="1628800"/>
          <a:ext cx="8784976" cy="4712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22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a:p>
        </p:txBody>
      </p:sp>
    </p:spTree>
    <p:extLst>
      <p:ext uri="{BB962C8B-B14F-4D97-AF65-F5344CB8AC3E}">
        <p14:creationId xmlns:p14="http://schemas.microsoft.com/office/powerpoint/2010/main" val="3436523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229600" cy="1066800"/>
          </a:xfrm>
        </p:spPr>
        <p:txBody>
          <a:bodyPr/>
          <a:lstStyle/>
          <a:p>
            <a:r>
              <a:rPr lang="es-EC" dirty="0" smtClean="0">
                <a:solidFill>
                  <a:srgbClr val="FF0000"/>
                </a:solidFill>
              </a:rPr>
              <a:t>Actividad N° 05 Grupal</a:t>
            </a:r>
            <a:endParaRPr lang="es-EC" dirty="0">
              <a:solidFill>
                <a:srgbClr val="FF0000"/>
              </a:solidFill>
            </a:endParaRPr>
          </a:p>
        </p:txBody>
      </p:sp>
      <p:sp>
        <p:nvSpPr>
          <p:cNvPr id="3" name="2 Marcador de contenido"/>
          <p:cNvSpPr>
            <a:spLocks noGrp="1"/>
          </p:cNvSpPr>
          <p:nvPr>
            <p:ph idx="1"/>
          </p:nvPr>
        </p:nvSpPr>
        <p:spPr>
          <a:xfrm>
            <a:off x="395536" y="1196752"/>
            <a:ext cx="8229600" cy="1872208"/>
          </a:xfrm>
        </p:spPr>
        <p:style>
          <a:lnRef idx="2">
            <a:schemeClr val="accent2"/>
          </a:lnRef>
          <a:fillRef idx="1">
            <a:schemeClr val="lt1"/>
          </a:fillRef>
          <a:effectRef idx="0">
            <a:schemeClr val="accent2"/>
          </a:effectRef>
          <a:fontRef idx="minor">
            <a:schemeClr val="dk1"/>
          </a:fontRef>
        </p:style>
        <p:txBody>
          <a:bodyPr>
            <a:noAutofit/>
          </a:bodyPr>
          <a:lstStyle/>
          <a:p>
            <a:pPr marL="109728" indent="0">
              <a:buNone/>
            </a:pPr>
            <a:r>
              <a:rPr lang="es-EC" sz="1800" dirty="0" smtClean="0">
                <a:solidFill>
                  <a:srgbClr val="0070C0"/>
                </a:solidFill>
              </a:rPr>
              <a:t>Dado los siguientes razonamientos determinar  su validez, por reducción al absurdo:</a:t>
            </a:r>
          </a:p>
          <a:p>
            <a:pPr marL="109728" indent="0" algn="just">
              <a:buNone/>
            </a:pPr>
            <a:r>
              <a:rPr lang="es-EC" sz="1800" dirty="0" smtClean="0"/>
              <a:t>1) Si </a:t>
            </a:r>
            <a:r>
              <a:rPr lang="es-EC" sz="1800" dirty="0"/>
              <a:t>el rector obtiene un mayor presupuesto para </a:t>
            </a:r>
            <a:r>
              <a:rPr lang="es-EC" sz="1800" dirty="0" smtClean="0"/>
              <a:t>el colegio, </a:t>
            </a:r>
            <a:r>
              <a:rPr lang="es-EC" sz="1800" dirty="0"/>
              <a:t>se construirá un nuevo pabellón con aulas </a:t>
            </a:r>
            <a:r>
              <a:rPr lang="es-EC" sz="1800" dirty="0" smtClean="0"/>
              <a:t>y amplias </a:t>
            </a:r>
            <a:r>
              <a:rPr lang="es-EC" sz="1800" dirty="0"/>
              <a:t>cocheras. El rector recibió la comunicación </a:t>
            </a:r>
            <a:r>
              <a:rPr lang="es-EC" sz="1800" dirty="0" smtClean="0"/>
              <a:t>de que </a:t>
            </a:r>
            <a:r>
              <a:rPr lang="es-EC" sz="1800" dirty="0"/>
              <a:t>se le enviará el 12,3% más del presupuesto. Por </a:t>
            </a:r>
            <a:r>
              <a:rPr lang="es-EC" sz="1800" dirty="0" smtClean="0"/>
              <a:t>lo tanto </a:t>
            </a:r>
            <a:r>
              <a:rPr lang="es-EC" sz="1800" dirty="0"/>
              <a:t>se construirá el pabellón con aulas y </a:t>
            </a:r>
            <a:r>
              <a:rPr lang="es-EC" sz="1800" dirty="0" smtClean="0"/>
              <a:t>amplias cocheras</a:t>
            </a:r>
          </a:p>
          <a:p>
            <a:pPr marL="109728" indent="0" algn="just">
              <a:buNone/>
            </a:pPr>
            <a:r>
              <a:rPr lang="es-EC" sz="1800" dirty="0" smtClean="0"/>
              <a:t>2) Si </a:t>
            </a:r>
            <a:r>
              <a:rPr lang="es-EC" sz="1800" dirty="0"/>
              <a:t>Pablo es buen estudiante y un deportista de alto </a:t>
            </a:r>
            <a:r>
              <a:rPr lang="es-EC" sz="1800" dirty="0" smtClean="0"/>
              <a:t>nivel, entonces </a:t>
            </a:r>
            <a:r>
              <a:rPr lang="es-EC" sz="1800" dirty="0"/>
              <a:t>es una persona de alto rendimiento en sus </a:t>
            </a:r>
            <a:r>
              <a:rPr lang="es-EC" sz="1800" dirty="0" smtClean="0"/>
              <a:t>dos actividades</a:t>
            </a:r>
            <a:r>
              <a:rPr lang="es-EC" sz="1800" dirty="0"/>
              <a:t>. Pero los rendimientos de Pablo en </a:t>
            </a:r>
            <a:r>
              <a:rPr lang="es-EC" sz="1800" dirty="0" smtClean="0"/>
              <a:t>esas actividades </a:t>
            </a:r>
            <a:r>
              <a:rPr lang="es-EC" sz="1800" dirty="0"/>
              <a:t>son bajos. Por ello no es cierto que </a:t>
            </a:r>
            <a:r>
              <a:rPr lang="es-EC" sz="1800" dirty="0" smtClean="0"/>
              <a:t>Pablo es </a:t>
            </a:r>
            <a:r>
              <a:rPr lang="es-EC" sz="1800" dirty="0"/>
              <a:t>un buen estudiante y un deportista de </a:t>
            </a:r>
            <a:r>
              <a:rPr lang="es-EC" sz="1800" dirty="0" smtClean="0"/>
              <a:t>alto rendimiento</a:t>
            </a:r>
            <a:r>
              <a:rPr lang="es-EC" sz="1800" dirty="0"/>
              <a:t>.</a:t>
            </a:r>
          </a:p>
        </p:txBody>
      </p:sp>
      <p:sp>
        <p:nvSpPr>
          <p:cNvPr id="4" name="2 Marcador de contenido"/>
          <p:cNvSpPr txBox="1">
            <a:spLocks/>
          </p:cNvSpPr>
          <p:nvPr/>
        </p:nvSpPr>
        <p:spPr>
          <a:xfrm>
            <a:off x="395536" y="4149080"/>
            <a:ext cx="8075240" cy="1800200"/>
          </a:xfrm>
          <a:prstGeom prst="rect">
            <a:avLst/>
          </a:prstGeom>
        </p:spPr>
        <p:style>
          <a:lnRef idx="2">
            <a:schemeClr val="accent2"/>
          </a:lnRef>
          <a:fillRef idx="1">
            <a:schemeClr val="lt1"/>
          </a:fillRef>
          <a:effectRef idx="0">
            <a:schemeClr val="accent2"/>
          </a:effectRef>
          <a:fontRef idx="minor">
            <a:schemeClr val="dk1"/>
          </a:fontRef>
        </p:style>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dk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dk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dk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dk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lgn="just">
              <a:buFont typeface="Georgia"/>
              <a:buNone/>
            </a:pPr>
            <a:r>
              <a:rPr lang="es-EC" sz="1800" dirty="0" smtClean="0"/>
              <a:t>3) Si sube el precio de las empresas de telefonía celular, las familias analizarán la posibilidad de cambiarse de empresa y buscarán reducir sus gastos. Lo seguro es que el precio de las empresas de telefonía celular subirá.  Por lo tanto las familias buscarán reducir sus gastos.</a:t>
            </a:r>
          </a:p>
          <a:p>
            <a:pPr marL="109728" indent="0" algn="just">
              <a:buFont typeface="Georgia"/>
              <a:buNone/>
            </a:pPr>
            <a:r>
              <a:rPr lang="es-EC" sz="1800" dirty="0" smtClean="0"/>
              <a:t>4) Si el cerrojo fue levantado desde el interior, entonces el ladrón pudo atravesar la puerta. Si el cerrojo fue levantado desde el interior, uno de los sirvientes se halla implicado en el delito. El cerrojo fue levantado desde adentro. Luego, el ladrón </a:t>
            </a:r>
            <a:r>
              <a:rPr lang="es-EC" sz="1800" dirty="0" err="1" smtClean="0"/>
              <a:t>atravesóla</a:t>
            </a:r>
            <a:r>
              <a:rPr lang="es-EC" sz="1800" dirty="0" smtClean="0"/>
              <a:t> puerta y uno de los sirvientes se halla implicado en el delito.</a:t>
            </a:r>
            <a:endParaRPr lang="es-EC" sz="1800" dirty="0"/>
          </a:p>
        </p:txBody>
      </p:sp>
    </p:spTree>
    <p:extLst>
      <p:ext uri="{BB962C8B-B14F-4D97-AF65-F5344CB8AC3E}">
        <p14:creationId xmlns:p14="http://schemas.microsoft.com/office/powerpoint/2010/main" val="3617295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3573016"/>
            <a:ext cx="8075240" cy="3001520"/>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109728" indent="0" algn="just">
              <a:buNone/>
            </a:pPr>
            <a:r>
              <a:rPr lang="es-EC" dirty="0" smtClean="0"/>
              <a:t>3) Si </a:t>
            </a:r>
            <a:r>
              <a:rPr lang="es-EC" dirty="0"/>
              <a:t>sube el precio de las empresas de telefonía </a:t>
            </a:r>
            <a:r>
              <a:rPr lang="es-EC" dirty="0" smtClean="0"/>
              <a:t>celular, las </a:t>
            </a:r>
            <a:r>
              <a:rPr lang="es-EC" dirty="0"/>
              <a:t>familias analizarán la posibilidad de cambiarse </a:t>
            </a:r>
            <a:r>
              <a:rPr lang="es-EC" dirty="0" smtClean="0"/>
              <a:t>de empresa </a:t>
            </a:r>
            <a:r>
              <a:rPr lang="es-EC" dirty="0"/>
              <a:t>y buscarán reducir sus gastos. Lo seguro </a:t>
            </a:r>
            <a:r>
              <a:rPr lang="es-EC" dirty="0" smtClean="0"/>
              <a:t>es que </a:t>
            </a:r>
            <a:r>
              <a:rPr lang="es-EC" dirty="0"/>
              <a:t>el precio de las empresas de telefonía </a:t>
            </a:r>
            <a:r>
              <a:rPr lang="es-EC" dirty="0" smtClean="0"/>
              <a:t>celular subirá</a:t>
            </a:r>
            <a:r>
              <a:rPr lang="es-EC" dirty="0"/>
              <a:t>. </a:t>
            </a:r>
            <a:r>
              <a:rPr lang="es-EC" dirty="0" smtClean="0"/>
              <a:t> Por lo tanto las </a:t>
            </a:r>
            <a:r>
              <a:rPr lang="es-EC" dirty="0"/>
              <a:t>familias buscarán reducir sus gastos</a:t>
            </a:r>
            <a:r>
              <a:rPr lang="es-EC" dirty="0" smtClean="0"/>
              <a:t>.</a:t>
            </a:r>
          </a:p>
          <a:p>
            <a:pPr marL="109728" indent="0" algn="just">
              <a:buNone/>
            </a:pPr>
            <a:endParaRPr lang="es-EC" dirty="0"/>
          </a:p>
          <a:p>
            <a:pPr marL="109728" indent="0" algn="just">
              <a:buNone/>
            </a:pPr>
            <a:r>
              <a:rPr lang="es-EC" dirty="0" smtClean="0"/>
              <a:t>4) Si </a:t>
            </a:r>
            <a:r>
              <a:rPr lang="es-EC" dirty="0"/>
              <a:t>el cerrojo fue levantado desde el </a:t>
            </a:r>
            <a:r>
              <a:rPr lang="es-EC" dirty="0" smtClean="0"/>
              <a:t>interior, entonces </a:t>
            </a:r>
            <a:r>
              <a:rPr lang="es-EC" dirty="0"/>
              <a:t>el ladrón pudo atravesar </a:t>
            </a:r>
            <a:r>
              <a:rPr lang="es-EC" dirty="0" smtClean="0"/>
              <a:t>la puerta</a:t>
            </a:r>
            <a:r>
              <a:rPr lang="es-EC" dirty="0"/>
              <a:t>. Si el cerrojo fue levantado desde el interior, uno de los sirvientes se </a:t>
            </a:r>
            <a:r>
              <a:rPr lang="es-EC" dirty="0" smtClean="0"/>
              <a:t>halla implicado </a:t>
            </a:r>
            <a:r>
              <a:rPr lang="es-EC" dirty="0"/>
              <a:t>en el delito. El cerrojo fue levantado desde adentro. Luego, el ladrón </a:t>
            </a:r>
            <a:r>
              <a:rPr lang="es-EC" dirty="0" err="1" smtClean="0"/>
              <a:t>atravesóla</a:t>
            </a:r>
            <a:r>
              <a:rPr lang="es-EC" dirty="0" smtClean="0"/>
              <a:t> </a:t>
            </a:r>
            <a:r>
              <a:rPr lang="es-EC" dirty="0"/>
              <a:t>puerta y uno de los sirvientes se halla implicado en el delito.</a:t>
            </a:r>
          </a:p>
        </p:txBody>
      </p:sp>
    </p:spTree>
    <p:extLst>
      <p:ext uri="{BB962C8B-B14F-4D97-AF65-F5344CB8AC3E}">
        <p14:creationId xmlns:p14="http://schemas.microsoft.com/office/powerpoint/2010/main" val="3152310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4366" y="1196752"/>
            <a:ext cx="8229600" cy="1066800"/>
          </a:xfrm>
        </p:spPr>
        <p:txBody>
          <a:bodyPr>
            <a:normAutofit fontScale="90000"/>
          </a:bodyPr>
          <a:lstStyle/>
          <a:p>
            <a:r>
              <a:rPr lang="es-EC" dirty="0" smtClean="0">
                <a:solidFill>
                  <a:srgbClr val="FF0000"/>
                </a:solidFill>
              </a:rPr>
              <a:t>ACTIVIDAD N° 06</a:t>
            </a:r>
            <a:br>
              <a:rPr lang="es-EC" dirty="0" smtClean="0">
                <a:solidFill>
                  <a:srgbClr val="FF0000"/>
                </a:solidFill>
              </a:rPr>
            </a:br>
            <a:r>
              <a:rPr lang="es-EC" dirty="0" smtClean="0">
                <a:solidFill>
                  <a:srgbClr val="0070C0"/>
                </a:solidFill>
              </a:rPr>
              <a:t>Demostrar las siguientes equivalencias lógicas.</a:t>
            </a:r>
            <a:endParaRPr lang="es-EC"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937" y="2524756"/>
            <a:ext cx="8798063" cy="90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717031"/>
            <a:ext cx="6141421" cy="685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279" y="4849045"/>
            <a:ext cx="7997377" cy="83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816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8229600" cy="1066800"/>
          </a:xfrm>
        </p:spPr>
        <p:txBody>
          <a:bodyPr/>
          <a:lstStyle/>
          <a:p>
            <a:r>
              <a:rPr lang="es-EC" b="1" dirty="0" smtClean="0">
                <a:solidFill>
                  <a:srgbClr val="FF0000"/>
                </a:solidFill>
              </a:rPr>
              <a:t>DEMOSTRACIONES</a:t>
            </a:r>
            <a:endParaRPr lang="es-EC" b="1" dirty="0">
              <a:solidFill>
                <a:srgbClr val="FF0000"/>
              </a:solidFill>
            </a:endParaRPr>
          </a:p>
        </p:txBody>
      </p:sp>
      <p:graphicFrame>
        <p:nvGraphicFramePr>
          <p:cNvPr id="6" name="5 Diagrama"/>
          <p:cNvGraphicFramePr/>
          <p:nvPr>
            <p:extLst>
              <p:ext uri="{D42A27DB-BD31-4B8C-83A1-F6EECF244321}">
                <p14:modId xmlns:p14="http://schemas.microsoft.com/office/powerpoint/2010/main" val="2835141198"/>
              </p:ext>
            </p:extLst>
          </p:nvPr>
        </p:nvGraphicFramePr>
        <p:xfrm>
          <a:off x="107504" y="1484784"/>
          <a:ext cx="892899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6568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507288" cy="1066800"/>
          </a:xfrm>
        </p:spPr>
        <p:txBody>
          <a:bodyPr>
            <a:normAutofit fontScale="90000"/>
          </a:bodyPr>
          <a:lstStyle/>
          <a:p>
            <a:r>
              <a:rPr lang="es-EC" dirty="0" smtClean="0">
                <a:solidFill>
                  <a:srgbClr val="FF0000"/>
                </a:solidFill>
              </a:rPr>
              <a:t>DEMOSTRACIONES POR CONTRAEJEMPLO</a:t>
            </a:r>
            <a:endParaRPr lang="es-EC" dirty="0">
              <a:solidFill>
                <a:srgbClr val="FF0000"/>
              </a:solidFill>
            </a:endParaRPr>
          </a:p>
        </p:txBody>
      </p:sp>
      <p:sp>
        <p:nvSpPr>
          <p:cNvPr id="3" name="2 Marcador de contenido"/>
          <p:cNvSpPr>
            <a:spLocks noGrp="1"/>
          </p:cNvSpPr>
          <p:nvPr>
            <p:ph idx="1"/>
          </p:nvPr>
        </p:nvSpPr>
        <p:spPr/>
        <p:txBody>
          <a:bodyPr/>
          <a:lstStyle/>
          <a:p>
            <a:r>
              <a:rPr lang="es-EC" dirty="0" smtClean="0"/>
              <a:t>VERIFICAR SI LAS SIGUIENTES PROPOSICIONES SON VERDADERAS:</a:t>
            </a:r>
          </a:p>
          <a:p>
            <a:pPr marL="624078" indent="-514350">
              <a:buAutoNum type="arabicParenR"/>
            </a:pPr>
            <a:r>
              <a:rPr lang="es-EC" dirty="0" smtClean="0"/>
              <a:t>‘Si un número impar es mayor que dos, es primo’</a:t>
            </a:r>
          </a:p>
          <a:p>
            <a:pPr marL="624078" indent="-514350">
              <a:buAutoNum type="arabicParenR"/>
            </a:pPr>
            <a:r>
              <a:rPr lang="es-EC" dirty="0" smtClean="0"/>
              <a:t>‘Las ciudades del Ecuador son capitales de provincias’</a:t>
            </a:r>
            <a:endParaRPr lang="es-EC" dirty="0"/>
          </a:p>
        </p:txBody>
      </p:sp>
    </p:spTree>
    <p:extLst>
      <p:ext uri="{BB962C8B-B14F-4D97-AF65-F5344CB8AC3E}">
        <p14:creationId xmlns:p14="http://schemas.microsoft.com/office/powerpoint/2010/main" val="15334900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1066800"/>
          </a:xfrm>
        </p:spPr>
        <p:txBody>
          <a:bodyPr>
            <a:normAutofit/>
          </a:bodyPr>
          <a:lstStyle/>
          <a:p>
            <a:r>
              <a:rPr lang="es-EC" dirty="0" smtClean="0">
                <a:solidFill>
                  <a:srgbClr val="FF0000"/>
                </a:solidFill>
              </a:rPr>
              <a:t>CONJUNTOS	</a:t>
            </a:r>
            <a:r>
              <a:rPr lang="es-EC" dirty="0" smtClean="0"/>
              <a:t>				</a:t>
            </a:r>
            <a:endParaRPr lang="es-EC" dirty="0"/>
          </a:p>
        </p:txBody>
      </p:sp>
      <p:sp>
        <p:nvSpPr>
          <p:cNvPr id="3" name="2 Marcador de contenido"/>
          <p:cNvSpPr>
            <a:spLocks noGrp="1"/>
          </p:cNvSpPr>
          <p:nvPr>
            <p:ph idx="1"/>
          </p:nvPr>
        </p:nvSpPr>
        <p:spPr>
          <a:xfrm>
            <a:off x="251520" y="1340768"/>
            <a:ext cx="8229600" cy="4176464"/>
          </a:xfrm>
        </p:spPr>
        <p:txBody>
          <a:bodyPr>
            <a:normAutofit fontScale="92500" lnSpcReduction="20000"/>
          </a:bodyPr>
          <a:lstStyle/>
          <a:p>
            <a:r>
              <a:rPr lang="es-EC" dirty="0" smtClean="0">
                <a:solidFill>
                  <a:srgbClr val="002060"/>
                </a:solidFill>
              </a:rPr>
              <a:t>Un conjunto es una colección, reunión o agrupación de objetos que poseen una característica o propiedad común bien definida</a:t>
            </a:r>
          </a:p>
          <a:p>
            <a:pPr marL="109728" indent="0">
              <a:buNone/>
            </a:pPr>
            <a:r>
              <a:rPr lang="es-EC" dirty="0" smtClean="0"/>
              <a:t> </a:t>
            </a:r>
          </a:p>
          <a:p>
            <a:pPr marL="109728" indent="0">
              <a:buNone/>
            </a:pPr>
            <a:r>
              <a:rPr lang="es-EC" dirty="0" smtClean="0">
                <a:solidFill>
                  <a:srgbClr val="FF0000"/>
                </a:solidFill>
              </a:rPr>
              <a:t>EJEMPLOS:</a:t>
            </a:r>
          </a:p>
          <a:p>
            <a:r>
              <a:rPr lang="es-EC" dirty="0" smtClean="0"/>
              <a:t>Los números enteros</a:t>
            </a:r>
          </a:p>
          <a:p>
            <a:r>
              <a:rPr lang="es-EC" dirty="0" smtClean="0"/>
              <a:t>Los habitantes de la Luna</a:t>
            </a:r>
          </a:p>
          <a:p>
            <a:r>
              <a:rPr lang="es-EC" dirty="0" smtClean="0"/>
              <a:t>Los animales en extinción</a:t>
            </a:r>
          </a:p>
          <a:p>
            <a:r>
              <a:rPr lang="es-EC" dirty="0" smtClean="0"/>
              <a:t>Los números primos</a:t>
            </a:r>
          </a:p>
          <a:p>
            <a:r>
              <a:rPr lang="es-EC" dirty="0" smtClean="0"/>
              <a:t>Los paquetes de software</a:t>
            </a:r>
          </a:p>
          <a:p>
            <a:r>
              <a:rPr lang="es-EC" dirty="0" smtClean="0"/>
              <a:t>Los operadores de telefonía celular</a:t>
            </a:r>
          </a:p>
        </p:txBody>
      </p:sp>
    </p:spTree>
    <p:extLst>
      <p:ext uri="{BB962C8B-B14F-4D97-AF65-F5344CB8AC3E}">
        <p14:creationId xmlns:p14="http://schemas.microsoft.com/office/powerpoint/2010/main" val="2594807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DESCRIPCIÓN DE CONJUNTOS</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r>
                  <a:rPr lang="es-EC" dirty="0" smtClean="0"/>
                  <a:t>POR COMPRENSIÓN</a:t>
                </a:r>
              </a:p>
              <a:p>
                <a:pPr marL="109728" indent="0">
                  <a:buNone/>
                </a:pPr>
                <a14:m>
                  <m:oMathPara xmlns:m="http://schemas.openxmlformats.org/officeDocument/2006/math">
                    <m:oMathParaPr>
                      <m:jc m:val="centerGroup"/>
                    </m:oMathParaPr>
                    <m:oMath xmlns:m="http://schemas.openxmlformats.org/officeDocument/2006/math">
                      <m:r>
                        <a:rPr lang="es-EC" b="0" i="1" smtClean="0">
                          <a:latin typeface="Cambria Math"/>
                        </a:rPr>
                        <m:t>𝐴</m:t>
                      </m:r>
                      <m:r>
                        <a:rPr lang="es-EC" b="0" i="1" smtClean="0">
                          <a:latin typeface="Cambria Math"/>
                        </a:rPr>
                        <m:t>=</m:t>
                      </m:r>
                      <m:d>
                        <m:dPr>
                          <m:begChr m:val="{"/>
                          <m:endChr m:val="}"/>
                          <m:ctrlPr>
                            <a:rPr lang="es-EC" b="0" i="1" smtClean="0">
                              <a:latin typeface="Cambria Math"/>
                            </a:rPr>
                          </m:ctrlPr>
                        </m:dPr>
                        <m:e>
                          <m:f>
                            <m:fPr>
                              <m:type m:val="lin"/>
                              <m:ctrlPr>
                                <a:rPr lang="es-EC" b="0" i="1" smtClean="0">
                                  <a:latin typeface="Cambria Math"/>
                                </a:rPr>
                              </m:ctrlPr>
                            </m:fPr>
                            <m:num>
                              <m:d>
                                <m:dPr>
                                  <m:ctrlPr>
                                    <a:rPr lang="es-EC" b="0" i="1" smtClean="0">
                                      <a:latin typeface="Cambria Math"/>
                                    </a:rPr>
                                  </m:ctrlPr>
                                </m:dPr>
                                <m:e>
                                  <m:m>
                                    <m:mPr>
                                      <m:mcs>
                                        <m:mc>
                                          <m:mcPr>
                                            <m:count m:val="2"/>
                                            <m:mcJc m:val="center"/>
                                          </m:mcPr>
                                        </m:mc>
                                      </m:mcs>
                                      <m:ctrlPr>
                                        <a:rPr lang="es-EC" b="0" i="1" smtClean="0">
                                          <a:latin typeface="Cambria Math"/>
                                        </a:rPr>
                                      </m:ctrlPr>
                                    </m:mPr>
                                    <m:mr>
                                      <m:e>
                                        <m:r>
                                          <m:rPr>
                                            <m:brk m:alnAt="7"/>
                                          </m:rPr>
                                          <a:rPr lang="es-EC" b="0" i="1" smtClean="0">
                                            <a:latin typeface="Cambria Math"/>
                                          </a:rPr>
                                          <m:t>𝑥</m:t>
                                        </m:r>
                                      </m:e>
                                      <m:e>
                                        <m:r>
                                          <a:rPr lang="es-EC" b="0" i="1" smtClean="0">
                                            <a:latin typeface="Cambria Math"/>
                                          </a:rPr>
                                          <m:t>𝑦</m:t>
                                        </m:r>
                                      </m:e>
                                    </m:mr>
                                    <m:mr>
                                      <m:e>
                                        <m:r>
                                          <a:rPr lang="es-EC" b="0" i="1" smtClean="0">
                                            <a:latin typeface="Cambria Math"/>
                                          </a:rPr>
                                          <m:t>𝑧</m:t>
                                        </m:r>
                                      </m:e>
                                      <m:e>
                                        <m:r>
                                          <a:rPr lang="es-EC" b="0" i="1" smtClean="0">
                                            <a:latin typeface="Cambria Math"/>
                                          </a:rPr>
                                          <m:t>𝑤</m:t>
                                        </m:r>
                                      </m:e>
                                    </m:mr>
                                  </m:m>
                                </m:e>
                              </m:d>
                            </m:num>
                            <m:den>
                              <m:r>
                                <a:rPr lang="es-EC" b="0" i="1" smtClean="0">
                                  <a:latin typeface="Cambria Math"/>
                                </a:rPr>
                                <m:t>𝑥</m:t>
                              </m:r>
                              <m:r>
                                <a:rPr lang="es-EC" b="0" i="1" smtClean="0">
                                  <a:latin typeface="Cambria Math"/>
                                </a:rPr>
                                <m:t>=2,</m:t>
                              </m:r>
                              <m:r>
                                <a:rPr lang="es-EC" b="0" i="1" smtClean="0">
                                  <a:latin typeface="Cambria Math"/>
                                </a:rPr>
                                <m:t>𝑦</m:t>
                              </m:r>
                              <m:r>
                                <a:rPr lang="es-EC" b="0" i="1" smtClean="0">
                                  <a:latin typeface="Cambria Math"/>
                                </a:rPr>
                                <m:t>=3</m:t>
                              </m:r>
                              <m:r>
                                <a:rPr lang="es-EC" b="0" i="1" smtClean="0">
                                  <a:latin typeface="Cambria Math"/>
                                </a:rPr>
                                <m:t>𝑥</m:t>
                              </m:r>
                              <m:r>
                                <a:rPr lang="es-EC" b="0" i="1" smtClean="0">
                                  <a:latin typeface="Cambria Math"/>
                                </a:rPr>
                                <m:t>,</m:t>
                              </m:r>
                              <m:r>
                                <a:rPr lang="es-EC" b="0" i="1" smtClean="0">
                                  <a:latin typeface="Cambria Math"/>
                                </a:rPr>
                                <m:t>𝑧</m:t>
                              </m:r>
                              <m:r>
                                <a:rPr lang="es-EC" b="0" i="1" smtClean="0">
                                  <a:latin typeface="Cambria Math"/>
                                </a:rPr>
                                <m:t>=</m:t>
                              </m:r>
                              <m:r>
                                <a:rPr lang="es-EC" b="0" i="1" smtClean="0">
                                  <a:latin typeface="Cambria Math"/>
                                </a:rPr>
                                <m:t>𝑤</m:t>
                              </m:r>
                              <m:r>
                                <a:rPr lang="es-EC" b="0" i="1" smtClean="0">
                                  <a:latin typeface="Cambria Math"/>
                                </a:rPr>
                                <m:t>, </m:t>
                              </m:r>
                              <m:r>
                                <a:rPr lang="es-EC" b="0" i="1" smtClean="0">
                                  <a:latin typeface="Cambria Math"/>
                                </a:rPr>
                                <m:t>𝑤</m:t>
                              </m:r>
                              <m:r>
                                <a:rPr lang="es-EC" b="0" i="1" smtClean="0">
                                  <a:latin typeface="Cambria Math"/>
                                </a:rPr>
                                <m:t>=3</m:t>
                              </m:r>
                              <m:r>
                                <a:rPr lang="es-EC" b="0" i="1" smtClean="0">
                                  <a:latin typeface="Cambria Math"/>
                                </a:rPr>
                                <m:t>𝑥</m:t>
                              </m:r>
                            </m:den>
                          </m:f>
                        </m:e>
                      </m:d>
                    </m:oMath>
                  </m:oMathPara>
                </a14:m>
                <a:endParaRPr lang="es-EC" dirty="0" smtClean="0"/>
              </a:p>
              <a:p>
                <a:r>
                  <a:rPr lang="es-EC" dirty="0" smtClean="0"/>
                  <a:t>POR EXTENSIÓN O TABULACIÓN</a:t>
                </a:r>
              </a:p>
              <a:p>
                <a:pPr marL="109728" indent="0">
                  <a:buNone/>
                </a:pPr>
                <a14:m>
                  <m:oMathPara xmlns:m="http://schemas.openxmlformats.org/officeDocument/2006/math">
                    <m:oMathParaPr>
                      <m:jc m:val="centerGroup"/>
                    </m:oMathParaPr>
                    <m:oMath xmlns:m="http://schemas.openxmlformats.org/officeDocument/2006/math">
                      <m:r>
                        <a:rPr lang="es-EC" b="0" i="1" smtClean="0">
                          <a:latin typeface="Cambria Math"/>
                        </a:rPr>
                        <m:t>𝐵</m:t>
                      </m:r>
                      <m:r>
                        <a:rPr lang="es-EC" b="0" i="1" smtClean="0">
                          <a:latin typeface="Cambria Math"/>
                        </a:rPr>
                        <m:t>=</m:t>
                      </m:r>
                      <m:d>
                        <m:dPr>
                          <m:begChr m:val="{"/>
                          <m:endChr m:val="}"/>
                          <m:ctrlPr>
                            <a:rPr lang="es-EC" b="0" i="1" smtClean="0">
                              <a:latin typeface="Cambria Math"/>
                            </a:rPr>
                          </m:ctrlPr>
                        </m:dPr>
                        <m:e>
                          <m:d>
                            <m:dPr>
                              <m:ctrlPr>
                                <a:rPr lang="es-EC" b="0" i="1" smtClean="0">
                                  <a:latin typeface="Cambria Math"/>
                                </a:rPr>
                              </m:ctrlPr>
                            </m:dPr>
                            <m:e>
                              <m:r>
                                <a:rPr lang="es-EC" b="0" i="1" smtClean="0">
                                  <a:latin typeface="Cambria Math"/>
                                </a:rPr>
                                <m:t>1,2,2</m:t>
                              </m:r>
                            </m:e>
                          </m:d>
                          <m:r>
                            <a:rPr lang="es-EC" b="0" i="1" smtClean="0">
                              <a:latin typeface="Cambria Math"/>
                            </a:rPr>
                            <m:t>,</m:t>
                          </m:r>
                          <m:d>
                            <m:dPr>
                              <m:ctrlPr>
                                <a:rPr lang="es-EC" b="0" i="1" smtClean="0">
                                  <a:latin typeface="Cambria Math"/>
                                </a:rPr>
                              </m:ctrlPr>
                            </m:dPr>
                            <m:e>
                              <m:r>
                                <a:rPr lang="es-EC" b="0" i="1" smtClean="0">
                                  <a:latin typeface="Cambria Math"/>
                                </a:rPr>
                                <m:t>1,0,−2</m:t>
                              </m:r>
                            </m:e>
                          </m:d>
                          <m:r>
                            <a:rPr lang="es-EC" b="0" i="1" smtClean="0">
                              <a:latin typeface="Cambria Math"/>
                            </a:rPr>
                            <m:t>,</m:t>
                          </m:r>
                          <m:d>
                            <m:dPr>
                              <m:ctrlPr>
                                <a:rPr lang="es-EC" b="0" i="1" smtClean="0">
                                  <a:latin typeface="Cambria Math"/>
                                </a:rPr>
                              </m:ctrlPr>
                            </m:dPr>
                            <m:e>
                              <m:r>
                                <a:rPr lang="es-EC" b="0" i="1" smtClean="0">
                                  <a:latin typeface="Cambria Math"/>
                                </a:rPr>
                                <m:t>3,−2,−1</m:t>
                              </m:r>
                            </m:e>
                          </m:d>
                        </m:e>
                      </m:d>
                    </m:oMath>
                  </m:oMathPara>
                </a14:m>
                <a:endParaRPr lang="es-EC" dirty="0" smtClean="0"/>
              </a:p>
              <a:p>
                <a:r>
                  <a:rPr lang="es-EC" dirty="0" smtClean="0"/>
                  <a:t>DIAGRAMAS DE VENN</a:t>
                </a:r>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t="-1408"/>
                </a:stretch>
              </a:blipFill>
            </p:spPr>
            <p:txBody>
              <a:bodyPr/>
              <a:lstStyle/>
              <a:p>
                <a:r>
                  <a:rPr lang="es-EC">
                    <a:noFill/>
                  </a:rPr>
                  <a:t> </a:t>
                </a:r>
              </a:p>
            </p:txBody>
          </p:sp>
        </mc:Fallback>
      </mc:AlternateContent>
      <p:sp>
        <p:nvSpPr>
          <p:cNvPr id="4" name="3 Rectángulo"/>
          <p:cNvSpPr/>
          <p:nvPr/>
        </p:nvSpPr>
        <p:spPr>
          <a:xfrm>
            <a:off x="2051720" y="4797152"/>
            <a:ext cx="4176464" cy="14401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5" name="4 Elipse"/>
          <p:cNvSpPr/>
          <p:nvPr/>
        </p:nvSpPr>
        <p:spPr>
          <a:xfrm>
            <a:off x="3419872" y="5282873"/>
            <a:ext cx="1224136"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t>UVA</a:t>
            </a:r>
            <a:endParaRPr lang="es-EC" dirty="0"/>
          </a:p>
        </p:txBody>
      </p:sp>
      <p:sp>
        <p:nvSpPr>
          <p:cNvPr id="6" name="5 Rectángulo"/>
          <p:cNvSpPr/>
          <p:nvPr/>
        </p:nvSpPr>
        <p:spPr>
          <a:xfrm>
            <a:off x="4788024" y="5029349"/>
            <a:ext cx="1152128"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t>MORA</a:t>
            </a:r>
            <a:endParaRPr lang="es-EC" dirty="0"/>
          </a:p>
        </p:txBody>
      </p:sp>
    </p:spTree>
    <p:extLst>
      <p:ext uri="{BB962C8B-B14F-4D97-AF65-F5344CB8AC3E}">
        <p14:creationId xmlns:p14="http://schemas.microsoft.com/office/powerpoint/2010/main" val="901736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Título"/>
              <p:cNvSpPr>
                <a:spLocks noGrp="1"/>
              </p:cNvSpPr>
              <p:nvPr>
                <p:ph type="title"/>
              </p:nvPr>
            </p:nvSpPr>
            <p:spPr>
              <a:xfrm>
                <a:off x="539552" y="620688"/>
                <a:ext cx="8229600" cy="1066800"/>
              </a:xfrm>
            </p:spPr>
            <p:txBody>
              <a:bodyPr>
                <a:normAutofit/>
              </a:bodyPr>
              <a:lstStyle/>
              <a:p>
                <a:r>
                  <a:rPr lang="es-EC" dirty="0" smtClean="0"/>
                  <a:t>RELACIÓN DE PERTENENCIA</a:t>
                </a:r>
                <a14:m>
                  <m:oMath xmlns:m="http://schemas.openxmlformats.org/officeDocument/2006/math">
                    <m:r>
                      <a:rPr lang="es-EC" b="0" i="0" smtClean="0">
                        <a:latin typeface="Cambria Math"/>
                        <a:ea typeface="Cambria Math"/>
                      </a:rPr>
                      <m:t>  </m:t>
                    </m:r>
                    <m:r>
                      <a:rPr lang="es-EC" i="1" smtClean="0">
                        <a:latin typeface="Cambria Math"/>
                        <a:ea typeface="Cambria Math"/>
                      </a:rPr>
                      <m:t>∈</m:t>
                    </m:r>
                    <m:r>
                      <a:rPr lang="es-EC" b="0" i="1" smtClean="0">
                        <a:latin typeface="Cambria Math"/>
                        <a:ea typeface="Cambria Math"/>
                      </a:rPr>
                      <m:t>,   ∉</m:t>
                    </m:r>
                  </m:oMath>
                </a14:m>
                <a:endParaRPr lang="es-EC" dirty="0"/>
              </a:p>
            </p:txBody>
          </p:sp>
        </mc:Choice>
        <mc:Fallback xmlns="">
          <p:sp>
            <p:nvSpPr>
              <p:cNvPr id="2" name="1 Título"/>
              <p:cNvSpPr>
                <a:spLocks noGrp="1" noRot="1" noChangeAspect="1" noMove="1" noResize="1" noEditPoints="1" noAdjustHandles="1" noChangeArrowheads="1" noChangeShapeType="1" noTextEdit="1"/>
              </p:cNvSpPr>
              <p:nvPr>
                <p:ph type="title"/>
              </p:nvPr>
            </p:nvSpPr>
            <p:spPr>
              <a:xfrm>
                <a:off x="539552" y="620688"/>
                <a:ext cx="8229600" cy="1066800"/>
              </a:xfrm>
              <a:blipFill rotWithShape="1">
                <a:blip r:embed="rId2"/>
                <a:stretch>
                  <a:fillRect l="-2667" b="-742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772816"/>
                <a:ext cx="8686800" cy="4325112"/>
              </a:xfrm>
            </p:spPr>
            <p:txBody>
              <a:bodyPr/>
              <a:lstStyle/>
              <a:p>
                <a14:m>
                  <m:oMath xmlns:m="http://schemas.openxmlformats.org/officeDocument/2006/math">
                    <m:r>
                      <a:rPr lang="es-EC" i="1" smtClean="0">
                        <a:latin typeface="Cambria Math"/>
                      </a:rPr>
                      <m:t>𝐴</m:t>
                    </m:r>
                    <m:r>
                      <a:rPr lang="es-EC" i="1" smtClean="0">
                        <a:latin typeface="Cambria Math"/>
                      </a:rPr>
                      <m:t>=</m:t>
                    </m:r>
                    <m:d>
                      <m:dPr>
                        <m:begChr m:val="{"/>
                        <m:endChr m:val="}"/>
                        <m:ctrlPr>
                          <a:rPr lang="es-EC" i="1">
                            <a:latin typeface="Cambria Math"/>
                          </a:rPr>
                        </m:ctrlPr>
                      </m:dPr>
                      <m:e>
                        <m:f>
                          <m:fPr>
                            <m:type m:val="lin"/>
                            <m:ctrlPr>
                              <a:rPr lang="es-EC" i="1">
                                <a:latin typeface="Cambria Math"/>
                              </a:rPr>
                            </m:ctrlPr>
                          </m:fPr>
                          <m:num>
                            <m:d>
                              <m:dPr>
                                <m:ctrlPr>
                                  <a:rPr lang="es-EC" i="1">
                                    <a:latin typeface="Cambria Math"/>
                                  </a:rPr>
                                </m:ctrlPr>
                              </m:dPr>
                              <m:e>
                                <m:m>
                                  <m:mPr>
                                    <m:mcs>
                                      <m:mc>
                                        <m:mcPr>
                                          <m:count m:val="2"/>
                                          <m:mcJc m:val="center"/>
                                        </m:mcPr>
                                      </m:mc>
                                    </m:mcs>
                                    <m:ctrlPr>
                                      <a:rPr lang="es-EC" i="1">
                                        <a:latin typeface="Cambria Math"/>
                                      </a:rPr>
                                    </m:ctrlPr>
                                  </m:mPr>
                                  <m:mr>
                                    <m:e>
                                      <m:r>
                                        <m:rPr>
                                          <m:brk m:alnAt="7"/>
                                        </m:rPr>
                                        <a:rPr lang="es-EC" i="1">
                                          <a:latin typeface="Cambria Math"/>
                                        </a:rPr>
                                        <m:t>𝑥</m:t>
                                      </m:r>
                                    </m:e>
                                    <m:e>
                                      <m:r>
                                        <a:rPr lang="es-EC" i="1">
                                          <a:latin typeface="Cambria Math"/>
                                        </a:rPr>
                                        <m:t>𝑦</m:t>
                                      </m:r>
                                    </m:e>
                                  </m:mr>
                                  <m:mr>
                                    <m:e>
                                      <m:r>
                                        <a:rPr lang="es-EC" i="1">
                                          <a:latin typeface="Cambria Math"/>
                                        </a:rPr>
                                        <m:t>𝑧</m:t>
                                      </m:r>
                                    </m:e>
                                    <m:e>
                                      <m:r>
                                        <a:rPr lang="es-EC" i="1">
                                          <a:latin typeface="Cambria Math"/>
                                        </a:rPr>
                                        <m:t>𝑤</m:t>
                                      </m:r>
                                    </m:e>
                                  </m:mr>
                                </m:m>
                              </m:e>
                            </m:d>
                          </m:num>
                          <m:den>
                            <m:r>
                              <a:rPr lang="es-EC" i="1">
                                <a:latin typeface="Cambria Math"/>
                              </a:rPr>
                              <m:t>𝑥</m:t>
                            </m:r>
                            <m:r>
                              <a:rPr lang="es-EC" i="1">
                                <a:latin typeface="Cambria Math"/>
                              </a:rPr>
                              <m:t>=2</m:t>
                            </m:r>
                            <m:r>
                              <a:rPr lang="es-EC" b="0" i="1" smtClean="0">
                                <a:latin typeface="Cambria Math"/>
                              </a:rPr>
                              <m:t>𝑦</m:t>
                            </m:r>
                            <m:r>
                              <a:rPr lang="es-EC" b="0" i="1" smtClean="0">
                                <a:latin typeface="Cambria Math"/>
                              </a:rPr>
                              <m:t>−</m:t>
                            </m:r>
                            <m:r>
                              <a:rPr lang="es-EC" b="0" i="1" smtClean="0">
                                <a:latin typeface="Cambria Math"/>
                              </a:rPr>
                              <m:t>𝑧</m:t>
                            </m:r>
                            <m:r>
                              <a:rPr lang="es-EC" i="1">
                                <a:latin typeface="Cambria Math"/>
                              </a:rPr>
                              <m:t>,</m:t>
                            </m:r>
                            <m:r>
                              <a:rPr lang="es-EC" b="0" i="1" smtClean="0">
                                <a:latin typeface="Cambria Math"/>
                              </a:rPr>
                              <m:t>𝑤</m:t>
                            </m:r>
                            <m:r>
                              <a:rPr lang="es-EC" i="1">
                                <a:latin typeface="Cambria Math"/>
                              </a:rPr>
                              <m:t>=</m:t>
                            </m:r>
                            <m:r>
                              <a:rPr lang="es-EC" b="0" i="1" smtClean="0">
                                <a:latin typeface="Cambria Math"/>
                              </a:rPr>
                              <m:t>𝑧</m:t>
                            </m:r>
                            <m:r>
                              <a:rPr lang="es-EC" i="1">
                                <a:latin typeface="Cambria Math"/>
                              </a:rPr>
                              <m:t>, </m:t>
                            </m:r>
                            <m:r>
                              <a:rPr lang="es-EC" b="0" i="1" smtClean="0">
                                <a:latin typeface="Cambria Math"/>
                              </a:rPr>
                              <m:t>𝑦</m:t>
                            </m:r>
                            <m:r>
                              <a:rPr lang="es-EC" i="1">
                                <a:latin typeface="Cambria Math"/>
                              </a:rPr>
                              <m:t>=3</m:t>
                            </m:r>
                            <m:r>
                              <a:rPr lang="es-EC" b="0" i="1" smtClean="0">
                                <a:latin typeface="Cambria Math"/>
                              </a:rPr>
                              <m:t>𝑧</m:t>
                            </m:r>
                            <m:r>
                              <a:rPr lang="es-EC" b="0" i="1" smtClean="0">
                                <a:latin typeface="Cambria Math"/>
                              </a:rPr>
                              <m:t>, </m:t>
                            </m:r>
                            <m:r>
                              <a:rPr lang="es-EC" b="0" i="1" smtClean="0">
                                <a:latin typeface="Cambria Math"/>
                              </a:rPr>
                              <m:t>𝑧</m:t>
                            </m:r>
                            <m:r>
                              <a:rPr lang="es-EC" b="0" i="1" smtClean="0">
                                <a:latin typeface="Cambria Math"/>
                                <a:ea typeface="Cambria Math"/>
                              </a:rPr>
                              <m:t>∈</m:t>
                            </m:r>
                            <m:r>
                              <a:rPr lang="es-EC" b="0" i="1" smtClean="0">
                                <a:latin typeface="Cambria Math"/>
                                <a:ea typeface="Cambria Math"/>
                              </a:rPr>
                              <m:t>ℝ</m:t>
                            </m:r>
                          </m:den>
                        </m:f>
                      </m:e>
                    </m:d>
                  </m:oMath>
                </a14:m>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772816"/>
                <a:ext cx="8686800" cy="4325112"/>
              </a:xfrm>
              <a:blipFill rotWithShape="1">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502229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1143000"/>
          </a:xfrm>
        </p:spPr>
        <p:txBody>
          <a:bodyPr>
            <a:normAutofit fontScale="90000"/>
          </a:bodyPr>
          <a:lstStyle/>
          <a:p>
            <a:r>
              <a:rPr lang="es-EC" dirty="0" smtClean="0"/>
              <a:t>Leyes de los Operadores Negación, Condicional y </a:t>
            </a:r>
            <a:r>
              <a:rPr lang="es-EC" dirty="0" err="1" smtClean="0"/>
              <a:t>Bicondicional</a:t>
            </a:r>
            <a:endParaRPr lang="es-EC" dirty="0"/>
          </a:p>
        </p:txBody>
      </p:sp>
      <mc:AlternateContent xmlns:mc="http://schemas.openxmlformats.org/markup-compatibility/2006" xmlns:a14="http://schemas.microsoft.com/office/drawing/2010/main">
        <mc:Choice Requires="a14">
          <p:graphicFrame>
            <p:nvGraphicFramePr>
              <p:cNvPr id="4" name="3 Marcador de contenido"/>
              <p:cNvGraphicFramePr>
                <a:graphicFrameLocks noGrp="1"/>
              </p:cNvGraphicFramePr>
              <p:nvPr>
                <p:ph idx="1"/>
                <p:extLst>
                  <p:ext uri="{D42A27DB-BD31-4B8C-83A1-F6EECF244321}">
                    <p14:modId xmlns:p14="http://schemas.microsoft.com/office/powerpoint/2010/main" val="2275073039"/>
                  </p:ext>
                </p:extLst>
              </p:nvPr>
            </p:nvGraphicFramePr>
            <p:xfrm>
              <a:off x="251520" y="1340768"/>
              <a:ext cx="8229600" cy="5565211"/>
            </p:xfrm>
            <a:graphic>
              <a:graphicData uri="http://schemas.openxmlformats.org/drawingml/2006/table">
                <a:tbl>
                  <a:tblPr firstRow="1" bandRow="1">
                    <a:tableStyleId>{5C22544A-7EE6-4342-B048-85BDC9FD1C3A}</a:tableStyleId>
                  </a:tblPr>
                  <a:tblGrid>
                    <a:gridCol w="5328592"/>
                    <a:gridCol w="2901008"/>
                  </a:tblGrid>
                  <a:tr h="791880">
                    <a:tc>
                      <a:txBody>
                        <a:bodyPr/>
                        <a:lstStyle/>
                        <a:p>
                          <a:pPr algn="ctr"/>
                          <a:r>
                            <a:rPr lang="es-EC" sz="2800" dirty="0" smtClean="0"/>
                            <a:t>EQUIVALENCIAS</a:t>
                          </a:r>
                          <a:endParaRPr lang="es-EC" sz="2800" dirty="0"/>
                        </a:p>
                      </a:txBody>
                      <a:tcPr/>
                    </a:tc>
                    <a:tc>
                      <a:txBody>
                        <a:bodyPr/>
                        <a:lstStyle/>
                        <a:p>
                          <a:pPr algn="ctr"/>
                          <a:r>
                            <a:rPr lang="es-EC" sz="2400" dirty="0" smtClean="0"/>
                            <a:t>NOMBRE</a:t>
                          </a:r>
                          <a:r>
                            <a:rPr lang="es-EC" sz="2400" baseline="0" dirty="0" smtClean="0"/>
                            <a:t> DE LA LEY</a:t>
                          </a:r>
                          <a:endParaRPr lang="es-EC" sz="2400" dirty="0"/>
                        </a:p>
                      </a:txBody>
                      <a:tcPr/>
                    </a:tc>
                  </a:tr>
                  <a:tr h="674564">
                    <a:tc>
                      <a:txBody>
                        <a:bodyPr/>
                        <a:lstStyle/>
                        <a:p>
                          <a:pPr/>
                          <a14:m>
                            <m:oMathPara xmlns:m="http://schemas.openxmlformats.org/officeDocument/2006/math">
                              <m:oMathParaPr>
                                <m:jc m:val="centerGroup"/>
                              </m:oMathParaPr>
                              <m:oMath xmlns:m="http://schemas.openxmlformats.org/officeDocument/2006/math">
                                <m:r>
                                  <a:rPr lang="es-EC" sz="2000" i="1" smtClean="0">
                                    <a:latin typeface="Cambria Math"/>
                                    <a:ea typeface="Cambria Math"/>
                                  </a:rPr>
                                  <m:t>¬</m:t>
                                </m:r>
                                <m:r>
                                  <a:rPr lang="es-EC" sz="2000" b="0" i="1" smtClean="0">
                                    <a:latin typeface="Cambria Math"/>
                                    <a:ea typeface="Cambria Math"/>
                                  </a:rPr>
                                  <m:t>0≡1</m:t>
                                </m:r>
                              </m:oMath>
                            </m:oMathPara>
                          </a14:m>
                          <a:endParaRPr lang="es-EC" sz="2000" dirty="0" smtClean="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2000" i="1" smtClean="0">
                                    <a:latin typeface="Cambria Math"/>
                                    <a:ea typeface="Cambria Math"/>
                                  </a:rPr>
                                  <m:t>¬</m:t>
                                </m:r>
                                <m:r>
                                  <a:rPr lang="es-EC" sz="2000" b="0" i="1" smtClean="0">
                                    <a:latin typeface="Cambria Math"/>
                                    <a:ea typeface="Cambria Math"/>
                                  </a:rPr>
                                  <m:t>1≡0</m:t>
                                </m:r>
                              </m:oMath>
                            </m:oMathPara>
                          </a14:m>
                          <a:endParaRPr lang="es-EC" sz="2000" dirty="0"/>
                        </a:p>
                      </a:txBody>
                      <a:tcPr/>
                    </a:tc>
                    <a:tc>
                      <a:txBody>
                        <a:bodyPr/>
                        <a:lstStyle/>
                        <a:p>
                          <a:pPr algn="ctr"/>
                          <a:r>
                            <a:rPr lang="es-EC" sz="1800" dirty="0" smtClean="0"/>
                            <a:t>NEGACION</a:t>
                          </a:r>
                          <a:endParaRPr lang="es-EC" sz="1800" dirty="0"/>
                        </a:p>
                      </a:txBody>
                      <a:tcPr/>
                    </a:tc>
                  </a:tr>
                  <a:tr h="6159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2000" i="1" smtClean="0">
                                    <a:latin typeface="Cambria Math"/>
                                    <a:ea typeface="Cambria Math"/>
                                  </a:rPr>
                                  <m:t>¬</m:t>
                                </m:r>
                                <m:d>
                                  <m:dPr>
                                    <m:ctrlPr>
                                      <a:rPr lang="es-EC" sz="2000" i="1" smtClean="0">
                                        <a:latin typeface="Cambria Math"/>
                                        <a:ea typeface="Cambria Math"/>
                                      </a:rPr>
                                    </m:ctrlPr>
                                  </m:dPr>
                                  <m:e>
                                    <m:r>
                                      <a:rPr lang="es-EC" sz="2000" i="1" smtClean="0">
                                        <a:latin typeface="Cambria Math"/>
                                        <a:ea typeface="Cambria Math"/>
                                      </a:rPr>
                                      <m:t>¬</m:t>
                                    </m:r>
                                    <m:r>
                                      <a:rPr lang="es-EC" sz="2000" b="0" i="1" smtClean="0">
                                        <a:latin typeface="Cambria Math"/>
                                        <a:ea typeface="Cambria Math"/>
                                      </a:rPr>
                                      <m:t>𝑝</m:t>
                                    </m:r>
                                  </m:e>
                                </m:d>
                                <m:r>
                                  <a:rPr lang="es-EC" sz="2000" b="0" i="1" smtClean="0">
                                    <a:latin typeface="Cambria Math"/>
                                    <a:ea typeface="Cambria Math"/>
                                  </a:rPr>
                                  <m:t>≡</m:t>
                                </m:r>
                                <m:r>
                                  <a:rPr lang="es-EC" sz="2000" b="0" i="1" smtClean="0">
                                    <a:latin typeface="Cambria Math"/>
                                    <a:ea typeface="Cambria Math"/>
                                  </a:rPr>
                                  <m:t>𝑝</m:t>
                                </m:r>
                              </m:oMath>
                            </m:oMathPara>
                          </a14:m>
                          <a:endParaRPr lang="es-EC" sz="2000" dirty="0" smtClean="0"/>
                        </a:p>
                      </a:txBody>
                      <a:tcPr/>
                    </a:tc>
                    <a:tc>
                      <a:txBody>
                        <a:bodyPr/>
                        <a:lstStyle/>
                        <a:p>
                          <a:pPr algn="ctr"/>
                          <a:r>
                            <a:rPr lang="es-EC" sz="1800" dirty="0" smtClean="0"/>
                            <a:t>DOBLE NEGACION O INVOLUTIVA</a:t>
                          </a:r>
                          <a:endParaRPr lang="es-EC" sz="1800" dirty="0"/>
                        </a:p>
                      </a:txBody>
                      <a:tcPr/>
                    </a:tc>
                  </a:tr>
                  <a:tr h="674564">
                    <a:tc>
                      <a:txBody>
                        <a:bodyPr/>
                        <a:lstStyle/>
                        <a:p>
                          <a:pPr/>
                          <a14:m>
                            <m:oMathPara xmlns:m="http://schemas.openxmlformats.org/officeDocument/2006/math">
                              <m:oMathParaPr>
                                <m:jc m:val="centerGroup"/>
                              </m:oMathParaPr>
                              <m:oMath xmlns:m="http://schemas.openxmlformats.org/officeDocument/2006/math">
                                <m:r>
                                  <a:rPr lang="es-EC" sz="2000" b="0" i="1" smtClean="0">
                                    <a:latin typeface="Cambria Math"/>
                                  </a:rPr>
                                  <m:t>𝑝</m:t>
                                </m:r>
                                <m:r>
                                  <a:rPr lang="es-EC" sz="2000" b="0" i="1" smtClean="0">
                                    <a:latin typeface="Cambria Math"/>
                                    <a:ea typeface="Cambria Math"/>
                                  </a:rPr>
                                  <m:t>∨</m:t>
                                </m:r>
                                <m:d>
                                  <m:dPr>
                                    <m:ctrlPr>
                                      <a:rPr lang="es-EC" sz="2000" i="1" smtClean="0">
                                        <a:latin typeface="Cambria Math"/>
                                      </a:rPr>
                                    </m:ctrlPr>
                                  </m:dPr>
                                  <m:e>
                                    <m:r>
                                      <a:rPr lang="es-EC" sz="2000" b="0" i="1" smtClean="0">
                                        <a:latin typeface="Cambria Math"/>
                                      </a:rPr>
                                      <m:t>𝑞</m:t>
                                    </m:r>
                                    <m:r>
                                      <a:rPr lang="es-EC" sz="2000" b="0" i="1" smtClean="0">
                                        <a:latin typeface="Cambria Math"/>
                                        <a:ea typeface="Cambria Math"/>
                                      </a:rPr>
                                      <m:t>∧</m:t>
                                    </m:r>
                                    <m:r>
                                      <a:rPr lang="es-EC" sz="2000" b="0" i="1" smtClean="0">
                                        <a:latin typeface="Cambria Math"/>
                                        <a:ea typeface="Cambria Math"/>
                                      </a:rPr>
                                      <m:t>𝑟</m:t>
                                    </m:r>
                                  </m:e>
                                </m:d>
                                <m:r>
                                  <a:rPr lang="es-EC" sz="2000" i="1" smtClean="0">
                                    <a:latin typeface="Cambria Math"/>
                                    <a:ea typeface="Cambria Math"/>
                                  </a:rPr>
                                  <m:t>≡</m:t>
                                </m:r>
                                <m:d>
                                  <m:dPr>
                                    <m:ctrlPr>
                                      <a:rPr lang="es-EC" sz="2000" i="1" smtClean="0">
                                        <a:latin typeface="Cambria Math"/>
                                        <a:ea typeface="Cambria Math"/>
                                      </a:rPr>
                                    </m:ctrlPr>
                                  </m:dPr>
                                  <m:e>
                                    <m:r>
                                      <a:rPr lang="es-EC" sz="2000" b="0" i="1" smtClean="0">
                                        <a:latin typeface="Cambria Math"/>
                                        <a:ea typeface="Cambria Math"/>
                                      </a:rPr>
                                      <m:t>𝑝</m:t>
                                    </m:r>
                                    <m:r>
                                      <a:rPr lang="es-EC" sz="2000" b="0" i="1" smtClean="0">
                                        <a:latin typeface="Cambria Math"/>
                                        <a:ea typeface="Cambria Math"/>
                                      </a:rPr>
                                      <m:t>∨</m:t>
                                    </m:r>
                                    <m:r>
                                      <a:rPr lang="es-EC" sz="2000" b="0" i="1" smtClean="0">
                                        <a:latin typeface="Cambria Math"/>
                                        <a:ea typeface="Cambria Math"/>
                                      </a:rPr>
                                      <m:t>𝑞</m:t>
                                    </m:r>
                                  </m:e>
                                </m:d>
                                <m:r>
                                  <a:rPr lang="es-EC" sz="2000" i="1" smtClean="0">
                                    <a:latin typeface="Cambria Math"/>
                                    <a:ea typeface="Cambria Math"/>
                                  </a:rPr>
                                  <m:t>∧</m:t>
                                </m:r>
                                <m:d>
                                  <m:dPr>
                                    <m:ctrlPr>
                                      <a:rPr lang="es-EC" sz="2000" i="1" smtClean="0">
                                        <a:latin typeface="Cambria Math"/>
                                        <a:ea typeface="Cambria Math"/>
                                      </a:rPr>
                                    </m:ctrlPr>
                                  </m:dPr>
                                  <m:e>
                                    <m:r>
                                      <a:rPr lang="es-EC" sz="2000" b="0" i="1" smtClean="0">
                                        <a:latin typeface="Cambria Math"/>
                                        <a:ea typeface="Cambria Math"/>
                                      </a:rPr>
                                      <m:t>𝑝</m:t>
                                    </m:r>
                                    <m:r>
                                      <a:rPr lang="es-EC" sz="2000" b="0" i="1" smtClean="0">
                                        <a:latin typeface="Cambria Math"/>
                                        <a:ea typeface="Cambria Math"/>
                                      </a:rPr>
                                      <m:t>∨</m:t>
                                    </m:r>
                                    <m:r>
                                      <a:rPr lang="es-EC" sz="2000" b="0" i="1" smtClean="0">
                                        <a:latin typeface="Cambria Math"/>
                                        <a:ea typeface="Cambria Math"/>
                                      </a:rPr>
                                      <m:t>𝑟</m:t>
                                    </m:r>
                                  </m:e>
                                </m:d>
                              </m:oMath>
                            </m:oMathPara>
                          </a14:m>
                          <a:endParaRPr lang="es-EC" sz="2000" dirty="0" smtClean="0"/>
                        </a:p>
                        <a:p>
                          <a:pPr/>
                          <a14:m>
                            <m:oMathPara xmlns:m="http://schemas.openxmlformats.org/officeDocument/2006/math">
                              <m:oMathParaPr>
                                <m:jc m:val="centerGroup"/>
                              </m:oMathParaPr>
                              <m:oMath xmlns:m="http://schemas.openxmlformats.org/officeDocument/2006/math">
                                <m:r>
                                  <a:rPr lang="es-EC" sz="2000" b="0" i="1" smtClean="0">
                                    <a:latin typeface="Cambria Math"/>
                                  </a:rPr>
                                  <m:t>𝑝</m:t>
                                </m:r>
                                <m:r>
                                  <a:rPr lang="es-EC" sz="2000" b="0" i="1" smtClean="0">
                                    <a:latin typeface="Cambria Math"/>
                                    <a:ea typeface="Cambria Math"/>
                                  </a:rPr>
                                  <m:t>∧</m:t>
                                </m:r>
                                <m:d>
                                  <m:dPr>
                                    <m:ctrlPr>
                                      <a:rPr lang="es-EC" sz="2000" i="1" smtClean="0">
                                        <a:latin typeface="Cambria Math"/>
                                      </a:rPr>
                                    </m:ctrlPr>
                                  </m:dPr>
                                  <m:e>
                                    <m:r>
                                      <a:rPr lang="es-EC" sz="2000" b="0" i="1" smtClean="0">
                                        <a:latin typeface="Cambria Math"/>
                                      </a:rPr>
                                      <m:t>𝑞</m:t>
                                    </m:r>
                                    <m:r>
                                      <a:rPr lang="es-EC" sz="2000" b="0" i="1" smtClean="0">
                                        <a:latin typeface="Cambria Math"/>
                                        <a:ea typeface="Cambria Math"/>
                                      </a:rPr>
                                      <m:t>∨</m:t>
                                    </m:r>
                                    <m:r>
                                      <a:rPr lang="es-EC" sz="2000" b="0" i="1" smtClean="0">
                                        <a:latin typeface="Cambria Math"/>
                                        <a:ea typeface="Cambria Math"/>
                                      </a:rPr>
                                      <m:t>𝑟</m:t>
                                    </m:r>
                                  </m:e>
                                </m:d>
                                <m:r>
                                  <a:rPr lang="es-EC" sz="2000" i="1" smtClean="0">
                                    <a:latin typeface="Cambria Math"/>
                                    <a:ea typeface="Cambria Math"/>
                                  </a:rPr>
                                  <m:t>≡</m:t>
                                </m:r>
                                <m:d>
                                  <m:dPr>
                                    <m:ctrlPr>
                                      <a:rPr lang="es-EC" sz="2000" i="1" smtClean="0">
                                        <a:latin typeface="Cambria Math"/>
                                        <a:ea typeface="Cambria Math"/>
                                      </a:rPr>
                                    </m:ctrlPr>
                                  </m:dPr>
                                  <m:e>
                                    <m:r>
                                      <a:rPr lang="es-EC" sz="2000" b="0" i="1" smtClean="0">
                                        <a:latin typeface="Cambria Math"/>
                                        <a:ea typeface="Cambria Math"/>
                                      </a:rPr>
                                      <m:t>𝑝</m:t>
                                    </m:r>
                                    <m:r>
                                      <a:rPr lang="es-EC" sz="2000" b="0" i="1" smtClean="0">
                                        <a:latin typeface="Cambria Math"/>
                                        <a:ea typeface="Cambria Math"/>
                                      </a:rPr>
                                      <m:t>∧</m:t>
                                    </m:r>
                                    <m:r>
                                      <a:rPr lang="es-EC" sz="2000" b="0" i="1" smtClean="0">
                                        <a:latin typeface="Cambria Math"/>
                                        <a:ea typeface="Cambria Math"/>
                                      </a:rPr>
                                      <m:t>𝑞</m:t>
                                    </m:r>
                                  </m:e>
                                </m:d>
                                <m:r>
                                  <a:rPr lang="es-EC" sz="2000" b="0" i="1" smtClean="0">
                                    <a:latin typeface="Cambria Math"/>
                                    <a:ea typeface="Cambria Math"/>
                                  </a:rPr>
                                  <m:t>∨</m:t>
                                </m:r>
                                <m:d>
                                  <m:dPr>
                                    <m:ctrlPr>
                                      <a:rPr lang="es-EC" sz="2000" i="1" smtClean="0">
                                        <a:latin typeface="Cambria Math"/>
                                        <a:ea typeface="Cambria Math"/>
                                      </a:rPr>
                                    </m:ctrlPr>
                                  </m:dPr>
                                  <m:e>
                                    <m:r>
                                      <a:rPr lang="es-EC" sz="2000" b="0" i="1" smtClean="0">
                                        <a:latin typeface="Cambria Math"/>
                                        <a:ea typeface="Cambria Math"/>
                                      </a:rPr>
                                      <m:t>𝑝</m:t>
                                    </m:r>
                                    <m:r>
                                      <a:rPr lang="es-EC" sz="2000" b="0" i="1" smtClean="0">
                                        <a:latin typeface="Cambria Math"/>
                                        <a:ea typeface="Cambria Math"/>
                                      </a:rPr>
                                      <m:t>∧</m:t>
                                    </m:r>
                                    <m:r>
                                      <a:rPr lang="es-EC" sz="2000" b="0" i="1" smtClean="0">
                                        <a:latin typeface="Cambria Math"/>
                                        <a:ea typeface="Cambria Math"/>
                                      </a:rPr>
                                      <m:t>𝑟</m:t>
                                    </m:r>
                                  </m:e>
                                </m:d>
                              </m:oMath>
                            </m:oMathPara>
                          </a14:m>
                          <a:endParaRPr lang="es-EC" sz="2000" dirty="0"/>
                        </a:p>
                      </a:txBody>
                      <a:tcPr/>
                    </a:tc>
                    <a:tc>
                      <a:txBody>
                        <a:bodyPr/>
                        <a:lstStyle/>
                        <a:p>
                          <a:pPr algn="ctr"/>
                          <a:r>
                            <a:rPr lang="es-EC" sz="1800" dirty="0" smtClean="0"/>
                            <a:t>DISTRIBUTIVAS</a:t>
                          </a:r>
                          <a:endParaRPr lang="es-EC" sz="1800" dirty="0"/>
                        </a:p>
                      </a:txBody>
                      <a:tcPr/>
                    </a:tc>
                  </a:tr>
                  <a:tr h="674564">
                    <a:tc>
                      <a:txBody>
                        <a:bodyPr/>
                        <a:lstStyle/>
                        <a:p>
                          <a:pPr/>
                          <a14:m>
                            <m:oMathPara xmlns:m="http://schemas.openxmlformats.org/officeDocument/2006/math">
                              <m:oMathParaPr>
                                <m:jc m:val="centerGroup"/>
                              </m:oMathParaPr>
                              <m:oMath xmlns:m="http://schemas.openxmlformats.org/officeDocument/2006/math">
                                <m:r>
                                  <a:rPr lang="es-EC" sz="2000" i="1" smtClean="0">
                                    <a:latin typeface="Cambria Math"/>
                                    <a:ea typeface="Cambria Math"/>
                                  </a:rPr>
                                  <m:t>¬</m:t>
                                </m:r>
                                <m:d>
                                  <m:dPr>
                                    <m:ctrlPr>
                                      <a:rPr lang="es-EC" sz="2000" i="1" smtClean="0">
                                        <a:latin typeface="Cambria Math"/>
                                      </a:rPr>
                                    </m:ctrlPr>
                                  </m:dPr>
                                  <m:e>
                                    <m:r>
                                      <a:rPr lang="es-EC" sz="2000" b="0" i="1" smtClean="0">
                                        <a:latin typeface="Cambria Math"/>
                                      </a:rPr>
                                      <m:t>𝑝</m:t>
                                    </m:r>
                                    <m:r>
                                      <a:rPr lang="es-EC" sz="2000" b="0" i="1" smtClean="0">
                                        <a:latin typeface="Cambria Math"/>
                                        <a:ea typeface="Cambria Math"/>
                                      </a:rPr>
                                      <m:t>∧</m:t>
                                    </m:r>
                                    <m:r>
                                      <a:rPr lang="es-EC" sz="2000" b="0" i="1" smtClean="0">
                                        <a:latin typeface="Cambria Math"/>
                                        <a:ea typeface="Cambria Math"/>
                                      </a:rPr>
                                      <m:t>𝑞</m:t>
                                    </m:r>
                                  </m:e>
                                </m:d>
                                <m:r>
                                  <a:rPr lang="es-EC" sz="2000" i="1" smtClean="0">
                                    <a:latin typeface="Cambria Math"/>
                                    <a:ea typeface="Cambria Math"/>
                                  </a:rPr>
                                  <m:t>≡</m:t>
                                </m:r>
                                <m:d>
                                  <m:dPr>
                                    <m:ctrlPr>
                                      <a:rPr lang="es-EC" sz="2000" i="1" smtClean="0">
                                        <a:latin typeface="Cambria Math"/>
                                        <a:ea typeface="Cambria Math"/>
                                      </a:rPr>
                                    </m:ctrlPr>
                                  </m:dPr>
                                  <m:e>
                                    <m:r>
                                      <a:rPr lang="es-EC" sz="2000" i="1" smtClean="0">
                                        <a:latin typeface="Cambria Math"/>
                                        <a:ea typeface="Cambria Math"/>
                                      </a:rPr>
                                      <m:t>¬</m:t>
                                    </m:r>
                                    <m:r>
                                      <a:rPr lang="es-EC" sz="2000" b="0" i="1" smtClean="0">
                                        <a:latin typeface="Cambria Math"/>
                                        <a:ea typeface="Cambria Math"/>
                                      </a:rPr>
                                      <m:t>𝑝</m:t>
                                    </m:r>
                                    <m:r>
                                      <a:rPr lang="es-EC" sz="2000" b="0" i="1" smtClean="0">
                                        <a:latin typeface="Cambria Math"/>
                                        <a:ea typeface="Cambria Math"/>
                                      </a:rPr>
                                      <m:t>∨¬</m:t>
                                    </m:r>
                                    <m:r>
                                      <a:rPr lang="es-EC" sz="2000" b="0" i="1" smtClean="0">
                                        <a:latin typeface="Cambria Math"/>
                                        <a:ea typeface="Cambria Math"/>
                                      </a:rPr>
                                      <m:t>𝑞</m:t>
                                    </m:r>
                                  </m:e>
                                </m:d>
                              </m:oMath>
                            </m:oMathPara>
                          </a14:m>
                          <a:endParaRPr lang="es-EC" sz="2000" dirty="0" smtClean="0"/>
                        </a:p>
                        <a:p>
                          <a:pPr/>
                          <a14:m>
                            <m:oMathPara xmlns:m="http://schemas.openxmlformats.org/officeDocument/2006/math">
                              <m:oMathParaPr>
                                <m:jc m:val="centerGroup"/>
                              </m:oMathParaPr>
                              <m:oMath xmlns:m="http://schemas.openxmlformats.org/officeDocument/2006/math">
                                <m:r>
                                  <a:rPr lang="es-EC" sz="2000" i="1" smtClean="0">
                                    <a:latin typeface="Cambria Math"/>
                                    <a:ea typeface="Cambria Math"/>
                                  </a:rPr>
                                  <m:t>¬</m:t>
                                </m:r>
                                <m:d>
                                  <m:dPr>
                                    <m:ctrlPr>
                                      <a:rPr lang="es-EC" sz="2000" i="1" smtClean="0">
                                        <a:latin typeface="Cambria Math"/>
                                      </a:rPr>
                                    </m:ctrlPr>
                                  </m:dPr>
                                  <m:e>
                                    <m:r>
                                      <a:rPr lang="es-EC" sz="2000" b="0" i="1" smtClean="0">
                                        <a:latin typeface="Cambria Math"/>
                                      </a:rPr>
                                      <m:t>𝑝</m:t>
                                    </m:r>
                                    <m:r>
                                      <a:rPr lang="es-EC" sz="2000" b="0" i="1" smtClean="0">
                                        <a:latin typeface="Cambria Math"/>
                                        <a:ea typeface="Cambria Math"/>
                                      </a:rPr>
                                      <m:t>∨</m:t>
                                    </m:r>
                                    <m:r>
                                      <a:rPr lang="es-EC" sz="2000" b="0" i="1" smtClean="0">
                                        <a:latin typeface="Cambria Math"/>
                                        <a:ea typeface="Cambria Math"/>
                                      </a:rPr>
                                      <m:t>𝑞</m:t>
                                    </m:r>
                                  </m:e>
                                </m:d>
                                <m:r>
                                  <a:rPr lang="es-EC" sz="2000" i="1" smtClean="0">
                                    <a:latin typeface="Cambria Math"/>
                                    <a:ea typeface="Cambria Math"/>
                                  </a:rPr>
                                  <m:t>≡</m:t>
                                </m:r>
                                <m:d>
                                  <m:dPr>
                                    <m:ctrlPr>
                                      <a:rPr lang="es-EC" sz="2000" i="1" smtClean="0">
                                        <a:latin typeface="Cambria Math"/>
                                        <a:ea typeface="Cambria Math"/>
                                      </a:rPr>
                                    </m:ctrlPr>
                                  </m:dPr>
                                  <m:e>
                                    <m:r>
                                      <a:rPr lang="es-EC" sz="2000" i="1" smtClean="0">
                                        <a:latin typeface="Cambria Math"/>
                                        <a:ea typeface="Cambria Math"/>
                                      </a:rPr>
                                      <m:t>¬</m:t>
                                    </m:r>
                                    <m:r>
                                      <a:rPr lang="es-EC" sz="2000" b="0" i="1" smtClean="0">
                                        <a:latin typeface="Cambria Math"/>
                                        <a:ea typeface="Cambria Math"/>
                                      </a:rPr>
                                      <m:t>𝑝</m:t>
                                    </m:r>
                                    <m:r>
                                      <a:rPr lang="es-EC" sz="2000" b="0" i="1" smtClean="0">
                                        <a:latin typeface="Cambria Math"/>
                                        <a:ea typeface="Cambria Math"/>
                                      </a:rPr>
                                      <m:t>∧¬</m:t>
                                    </m:r>
                                    <m:r>
                                      <a:rPr lang="es-EC" sz="2000" b="0" i="1" smtClean="0">
                                        <a:latin typeface="Cambria Math"/>
                                        <a:ea typeface="Cambria Math"/>
                                      </a:rPr>
                                      <m:t>𝑞</m:t>
                                    </m:r>
                                  </m:e>
                                </m:d>
                              </m:oMath>
                            </m:oMathPara>
                          </a14:m>
                          <a:endParaRPr lang="es-EC" sz="2000" dirty="0"/>
                        </a:p>
                      </a:txBody>
                      <a:tcPr/>
                    </a:tc>
                    <a:tc>
                      <a:txBody>
                        <a:bodyPr/>
                        <a:lstStyle/>
                        <a:p>
                          <a:pPr algn="ctr"/>
                          <a:r>
                            <a:rPr lang="es-EC" sz="1800" dirty="0" smtClean="0"/>
                            <a:t>DE MORGAN</a:t>
                          </a:r>
                          <a:endParaRPr lang="es-EC" sz="1800" dirty="0"/>
                        </a:p>
                      </a:txBody>
                      <a:tcPr/>
                    </a:tc>
                  </a:tr>
                  <a:tr h="381275">
                    <a:tc>
                      <a:txBody>
                        <a:bodyPr/>
                        <a:lstStyle/>
                        <a:p>
                          <a:pPr/>
                          <a14:m>
                            <m:oMathPara xmlns:m="http://schemas.openxmlformats.org/officeDocument/2006/math">
                              <m:oMathParaPr>
                                <m:jc m:val="centerGroup"/>
                              </m:oMathParaPr>
                              <m:oMath xmlns:m="http://schemas.openxmlformats.org/officeDocument/2006/math">
                                <m:d>
                                  <m:dPr>
                                    <m:ctrlPr>
                                      <a:rPr lang="es-EC" sz="2000" i="1" smtClean="0">
                                        <a:latin typeface="Cambria Math"/>
                                      </a:rPr>
                                    </m:ctrlPr>
                                  </m:dPr>
                                  <m:e>
                                    <m:r>
                                      <a:rPr lang="es-EC" sz="2000" b="0" i="1" smtClean="0">
                                        <a:latin typeface="Cambria Math"/>
                                      </a:rPr>
                                      <m:t>𝑝</m:t>
                                    </m:r>
                                    <m:r>
                                      <a:rPr lang="es-EC" sz="2000" b="0" i="1" smtClean="0">
                                        <a:latin typeface="Cambria Math"/>
                                        <a:ea typeface="Cambria Math"/>
                                      </a:rPr>
                                      <m:t>∨¬</m:t>
                                    </m:r>
                                    <m:r>
                                      <a:rPr lang="es-EC" sz="2000" b="0" i="1" smtClean="0">
                                        <a:latin typeface="Cambria Math"/>
                                        <a:ea typeface="Cambria Math"/>
                                      </a:rPr>
                                      <m:t>𝑝</m:t>
                                    </m:r>
                                  </m:e>
                                </m:d>
                                <m:r>
                                  <a:rPr lang="es-EC" sz="2000" i="1" smtClean="0">
                                    <a:latin typeface="Cambria Math"/>
                                    <a:ea typeface="Cambria Math"/>
                                  </a:rPr>
                                  <m:t>≡</m:t>
                                </m:r>
                                <m:r>
                                  <a:rPr lang="es-EC" sz="2000" b="0" i="1" smtClean="0">
                                    <a:latin typeface="Cambria Math"/>
                                    <a:ea typeface="Cambria Math"/>
                                  </a:rPr>
                                  <m:t>1</m:t>
                                </m:r>
                              </m:oMath>
                            </m:oMathPara>
                          </a14:m>
                          <a:endParaRPr lang="es-EC" sz="2000" dirty="0"/>
                        </a:p>
                      </a:txBody>
                      <a:tcPr/>
                    </a:tc>
                    <a:tc>
                      <a:txBody>
                        <a:bodyPr/>
                        <a:lstStyle/>
                        <a:p>
                          <a:pPr algn="ctr"/>
                          <a:r>
                            <a:rPr lang="es-EC" sz="1800" dirty="0" smtClean="0"/>
                            <a:t>TERCER EXCLUIDO </a:t>
                          </a:r>
                          <a:endParaRPr lang="es-EC" sz="1800" dirty="0"/>
                        </a:p>
                      </a:txBody>
                      <a:tcPr/>
                    </a:tc>
                  </a:tr>
                  <a:tr h="381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es-EC" sz="2000" i="1" smtClean="0">
                                        <a:latin typeface="Cambria Math"/>
                                      </a:rPr>
                                    </m:ctrlPr>
                                  </m:dPr>
                                  <m:e>
                                    <m:r>
                                      <a:rPr lang="es-EC" sz="2000" b="0" i="1" smtClean="0">
                                        <a:latin typeface="Cambria Math"/>
                                      </a:rPr>
                                      <m:t>𝑝</m:t>
                                    </m:r>
                                    <m:r>
                                      <a:rPr lang="es-EC" sz="2000" b="0" i="1" smtClean="0">
                                        <a:latin typeface="Cambria Math"/>
                                        <a:ea typeface="Cambria Math"/>
                                      </a:rPr>
                                      <m:t>∧¬</m:t>
                                    </m:r>
                                    <m:r>
                                      <a:rPr lang="es-EC" sz="2000" b="0" i="1" smtClean="0">
                                        <a:latin typeface="Cambria Math"/>
                                        <a:ea typeface="Cambria Math"/>
                                      </a:rPr>
                                      <m:t>𝑝</m:t>
                                    </m:r>
                                  </m:e>
                                </m:d>
                                <m:r>
                                  <a:rPr lang="es-EC" sz="2000" i="1" smtClean="0">
                                    <a:latin typeface="Cambria Math"/>
                                    <a:ea typeface="Cambria Math"/>
                                  </a:rPr>
                                  <m:t>≡</m:t>
                                </m:r>
                                <m:r>
                                  <a:rPr lang="es-EC" sz="2000" b="0" i="1" smtClean="0">
                                    <a:latin typeface="Cambria Math"/>
                                    <a:ea typeface="Cambria Math"/>
                                  </a:rPr>
                                  <m:t>0</m:t>
                                </m:r>
                              </m:oMath>
                            </m:oMathPara>
                          </a14:m>
                          <a:endParaRPr lang="es-EC" sz="2000" dirty="0"/>
                        </a:p>
                      </a:txBody>
                      <a:tcPr/>
                    </a:tc>
                    <a:tc>
                      <a:txBody>
                        <a:bodyPr/>
                        <a:lstStyle/>
                        <a:p>
                          <a:pPr algn="ctr"/>
                          <a:r>
                            <a:rPr lang="es-EC" sz="1800" dirty="0" smtClean="0"/>
                            <a:t>CONTRADICCION</a:t>
                          </a:r>
                          <a:endParaRPr lang="es-EC" sz="1800" dirty="0"/>
                        </a:p>
                      </a:txBody>
                      <a:tcPr/>
                    </a:tc>
                  </a:tr>
                  <a:tr h="1206571">
                    <a:tc>
                      <a:txBody>
                        <a:bodyPr/>
                        <a:lstStyle/>
                        <a:p>
                          <a:pPr/>
                          <a14:m>
                            <m:oMathPara xmlns:m="http://schemas.openxmlformats.org/officeDocument/2006/math">
                              <m:oMathParaPr>
                                <m:jc m:val="centerGroup"/>
                              </m:oMathParaPr>
                              <m:oMath xmlns:m="http://schemas.openxmlformats.org/officeDocument/2006/math">
                                <m:d>
                                  <m:dPr>
                                    <m:ctrlPr>
                                      <a:rPr lang="es-EC" sz="2000" i="1" smtClean="0">
                                        <a:latin typeface="Cambria Math"/>
                                      </a:rPr>
                                    </m:ctrlPr>
                                  </m:dPr>
                                  <m:e>
                                    <m:r>
                                      <a:rPr lang="es-EC" sz="2000" b="0" i="1" smtClean="0">
                                        <a:latin typeface="Cambria Math"/>
                                      </a:rPr>
                                      <m:t>𝑝</m:t>
                                    </m:r>
                                    <m:r>
                                      <a:rPr lang="es-EC" sz="2000" b="0" i="1" smtClean="0">
                                        <a:latin typeface="Cambria Math"/>
                                      </a:rPr>
                                      <m:t>→</m:t>
                                    </m:r>
                                    <m:r>
                                      <a:rPr lang="es-EC" sz="2000" b="0" i="1" smtClean="0">
                                        <a:latin typeface="Cambria Math"/>
                                      </a:rPr>
                                      <m:t>𝑞</m:t>
                                    </m:r>
                                  </m:e>
                                </m:d>
                                <m:r>
                                  <a:rPr lang="es-EC" sz="2000" i="1" smtClean="0">
                                    <a:latin typeface="Cambria Math"/>
                                    <a:ea typeface="Cambria Math"/>
                                  </a:rPr>
                                  <m:t>≡</m:t>
                                </m:r>
                                <m:d>
                                  <m:dPr>
                                    <m:ctrlPr>
                                      <a:rPr lang="es-EC" sz="2000" i="1" smtClean="0">
                                        <a:latin typeface="Cambria Math"/>
                                        <a:ea typeface="Cambria Math"/>
                                      </a:rPr>
                                    </m:ctrlPr>
                                  </m:dPr>
                                  <m:e>
                                    <m:r>
                                      <a:rPr lang="es-EC" sz="2000" i="1" smtClean="0">
                                        <a:latin typeface="Cambria Math"/>
                                        <a:ea typeface="Cambria Math"/>
                                      </a:rPr>
                                      <m:t>¬</m:t>
                                    </m:r>
                                    <m:r>
                                      <a:rPr lang="es-EC" sz="2000" b="0" i="1" smtClean="0">
                                        <a:latin typeface="Cambria Math"/>
                                        <a:ea typeface="Cambria Math"/>
                                      </a:rPr>
                                      <m:t>𝑝</m:t>
                                    </m:r>
                                    <m:r>
                                      <a:rPr lang="es-EC" sz="2000" b="0" i="1" smtClean="0">
                                        <a:latin typeface="Cambria Math"/>
                                        <a:ea typeface="Cambria Math"/>
                                      </a:rPr>
                                      <m:t>∨</m:t>
                                    </m:r>
                                    <m:r>
                                      <a:rPr lang="es-EC" sz="2000" b="0" i="1" smtClean="0">
                                        <a:latin typeface="Cambria Math"/>
                                        <a:ea typeface="Cambria Math"/>
                                      </a:rPr>
                                      <m:t>𝑞</m:t>
                                    </m:r>
                                  </m:e>
                                </m:d>
                              </m:oMath>
                            </m:oMathPara>
                          </a14:m>
                          <a:endParaRPr lang="es-EC" sz="2000" dirty="0" smtClean="0"/>
                        </a:p>
                        <a:p>
                          <a:pPr/>
                          <a14:m>
                            <m:oMathPara xmlns:m="http://schemas.openxmlformats.org/officeDocument/2006/math">
                              <m:oMathParaPr>
                                <m:jc m:val="centerGroup"/>
                              </m:oMathParaPr>
                              <m:oMath xmlns:m="http://schemas.openxmlformats.org/officeDocument/2006/math">
                                <m:d>
                                  <m:dPr>
                                    <m:ctrlPr>
                                      <a:rPr lang="es-EC" sz="2000" i="1" smtClean="0">
                                        <a:latin typeface="Cambria Math"/>
                                      </a:rPr>
                                    </m:ctrlPr>
                                  </m:dPr>
                                  <m:e>
                                    <m:r>
                                      <a:rPr lang="es-EC" sz="2000" i="1" smtClean="0">
                                        <a:latin typeface="Cambria Math"/>
                                        <a:ea typeface="Cambria Math"/>
                                      </a:rPr>
                                      <m:t>¬</m:t>
                                    </m:r>
                                    <m:r>
                                      <a:rPr lang="es-EC" sz="2000" b="0" i="1" smtClean="0">
                                        <a:latin typeface="Cambria Math"/>
                                      </a:rPr>
                                      <m:t>𝑝</m:t>
                                    </m:r>
                                    <m:r>
                                      <a:rPr lang="es-EC" sz="2000" b="0" i="1" smtClean="0">
                                        <a:latin typeface="Cambria Math"/>
                                      </a:rPr>
                                      <m:t>→</m:t>
                                    </m:r>
                                    <m:r>
                                      <a:rPr lang="es-EC" sz="2000" b="0" i="1" smtClean="0">
                                        <a:latin typeface="Cambria Math"/>
                                      </a:rPr>
                                      <m:t>𝑞</m:t>
                                    </m:r>
                                  </m:e>
                                </m:d>
                                <m:r>
                                  <a:rPr lang="es-EC" sz="2000" i="1" smtClean="0">
                                    <a:latin typeface="Cambria Math"/>
                                    <a:ea typeface="Cambria Math"/>
                                  </a:rPr>
                                  <m:t>≡</m:t>
                                </m:r>
                                <m:d>
                                  <m:dPr>
                                    <m:ctrlPr>
                                      <a:rPr lang="es-EC" sz="2000" i="1" smtClean="0">
                                        <a:latin typeface="Cambria Math"/>
                                        <a:ea typeface="Cambria Math"/>
                                      </a:rPr>
                                    </m:ctrlPr>
                                  </m:dPr>
                                  <m:e>
                                    <m:r>
                                      <a:rPr lang="es-EC" sz="2000" b="0" i="1" smtClean="0">
                                        <a:latin typeface="Cambria Math"/>
                                        <a:ea typeface="Cambria Math"/>
                                      </a:rPr>
                                      <m:t>𝑝</m:t>
                                    </m:r>
                                    <m:r>
                                      <a:rPr lang="es-EC" sz="2000" b="0" i="1" smtClean="0">
                                        <a:latin typeface="Cambria Math"/>
                                        <a:ea typeface="Cambria Math"/>
                                      </a:rPr>
                                      <m:t>∨</m:t>
                                    </m:r>
                                    <m:r>
                                      <a:rPr lang="es-EC" sz="2000" b="0" i="1" smtClean="0">
                                        <a:latin typeface="Cambria Math"/>
                                        <a:ea typeface="Cambria Math"/>
                                      </a:rPr>
                                      <m:t>𝑞</m:t>
                                    </m:r>
                                  </m:e>
                                </m:d>
                              </m:oMath>
                            </m:oMathPara>
                          </a14:m>
                          <a:endParaRPr lang="es-EC" sz="2000" dirty="0" smtClean="0"/>
                        </a:p>
                        <a:p>
                          <a:pPr/>
                          <a14:m>
                            <m:oMathPara xmlns:m="http://schemas.openxmlformats.org/officeDocument/2006/math">
                              <m:oMathParaPr>
                                <m:jc m:val="centerGroup"/>
                              </m:oMathParaPr>
                              <m:oMath xmlns:m="http://schemas.openxmlformats.org/officeDocument/2006/math">
                                <m:r>
                                  <a:rPr lang="es-EC" sz="2000" i="1" smtClean="0">
                                    <a:latin typeface="Cambria Math"/>
                                    <a:ea typeface="Cambria Math"/>
                                  </a:rPr>
                                  <m:t>¬</m:t>
                                </m:r>
                                <m:d>
                                  <m:dPr>
                                    <m:ctrlPr>
                                      <a:rPr lang="es-EC" sz="2000" i="1" smtClean="0">
                                        <a:latin typeface="Cambria Math"/>
                                      </a:rPr>
                                    </m:ctrlPr>
                                  </m:dPr>
                                  <m:e>
                                    <m:r>
                                      <a:rPr lang="es-EC" sz="2000" b="0" i="1" smtClean="0">
                                        <a:latin typeface="Cambria Math"/>
                                      </a:rPr>
                                      <m:t>𝑝</m:t>
                                    </m:r>
                                    <m:r>
                                      <a:rPr lang="es-EC" sz="2000" b="0" i="1" smtClean="0">
                                        <a:latin typeface="Cambria Math"/>
                                      </a:rPr>
                                      <m:t>→¬</m:t>
                                    </m:r>
                                    <m:r>
                                      <a:rPr lang="es-EC" sz="2000" b="0" i="1" smtClean="0">
                                        <a:latin typeface="Cambria Math"/>
                                      </a:rPr>
                                      <m:t>𝑞</m:t>
                                    </m:r>
                                  </m:e>
                                </m:d>
                                <m:r>
                                  <a:rPr lang="es-EC" sz="2000" i="1" smtClean="0">
                                    <a:latin typeface="Cambria Math"/>
                                    <a:ea typeface="Cambria Math"/>
                                  </a:rPr>
                                  <m:t>≡</m:t>
                                </m:r>
                                <m:d>
                                  <m:dPr>
                                    <m:ctrlPr>
                                      <a:rPr lang="es-EC" sz="2000" i="1" smtClean="0">
                                        <a:latin typeface="Cambria Math"/>
                                        <a:ea typeface="Cambria Math"/>
                                      </a:rPr>
                                    </m:ctrlPr>
                                  </m:dPr>
                                  <m:e>
                                    <m:r>
                                      <a:rPr lang="es-EC" sz="2000" b="0" i="1" smtClean="0">
                                        <a:latin typeface="Cambria Math"/>
                                        <a:ea typeface="Cambria Math"/>
                                      </a:rPr>
                                      <m:t>𝑝</m:t>
                                    </m:r>
                                    <m:r>
                                      <a:rPr lang="es-EC" sz="2000" b="0" i="1" smtClean="0">
                                        <a:latin typeface="Cambria Math"/>
                                        <a:ea typeface="Cambria Math"/>
                                      </a:rPr>
                                      <m:t>∧</m:t>
                                    </m:r>
                                    <m:r>
                                      <a:rPr lang="es-EC" sz="2000" b="0" i="1" smtClean="0">
                                        <a:latin typeface="Cambria Math"/>
                                        <a:ea typeface="Cambria Math"/>
                                      </a:rPr>
                                      <m:t>𝑞</m:t>
                                    </m:r>
                                  </m:e>
                                </m:d>
                              </m:oMath>
                            </m:oMathPara>
                          </a14:m>
                          <a:endParaRPr lang="es-EC" sz="2000" dirty="0" smtClean="0"/>
                        </a:p>
                      </a:txBody>
                      <a:tcPr/>
                    </a:tc>
                    <a:tc>
                      <a:txBody>
                        <a:bodyPr/>
                        <a:lstStyle/>
                        <a:p>
                          <a:pPr algn="ctr"/>
                          <a:r>
                            <a:rPr lang="es-EC" sz="1800" dirty="0" smtClean="0"/>
                            <a:t>IMPLICACIÓN</a:t>
                          </a:r>
                          <a:endParaRPr lang="es-EC" sz="1800" dirty="0"/>
                        </a:p>
                      </a:txBody>
                      <a:tcPr/>
                    </a:tc>
                  </a:tr>
                </a:tbl>
              </a:graphicData>
            </a:graphic>
          </p:graphicFrame>
        </mc:Choice>
        <mc:Fallback xmlns="">
          <p:graphicFrame>
            <p:nvGraphicFramePr>
              <p:cNvPr id="4" name="3 Marcador de contenido"/>
              <p:cNvGraphicFramePr>
                <a:graphicFrameLocks noGrp="1"/>
              </p:cNvGraphicFramePr>
              <p:nvPr>
                <p:ph idx="1"/>
                <p:extLst>
                  <p:ext uri="{D42A27DB-BD31-4B8C-83A1-F6EECF244321}">
                    <p14:modId xmlns:p14="http://schemas.microsoft.com/office/powerpoint/2010/main" val="2275073039"/>
                  </p:ext>
                </p:extLst>
              </p:nvPr>
            </p:nvGraphicFramePr>
            <p:xfrm>
              <a:off x="251520" y="1340768"/>
              <a:ext cx="8229600" cy="5565211"/>
            </p:xfrm>
            <a:graphic>
              <a:graphicData uri="http://schemas.openxmlformats.org/drawingml/2006/table">
                <a:tbl>
                  <a:tblPr firstRow="1" bandRow="1">
                    <a:tableStyleId>{5C22544A-7EE6-4342-B048-85BDC9FD1C3A}</a:tableStyleId>
                  </a:tblPr>
                  <a:tblGrid>
                    <a:gridCol w="5328592"/>
                    <a:gridCol w="2901008"/>
                  </a:tblGrid>
                  <a:tr h="822960">
                    <a:tc>
                      <a:txBody>
                        <a:bodyPr/>
                        <a:lstStyle/>
                        <a:p>
                          <a:pPr algn="ctr"/>
                          <a:r>
                            <a:rPr lang="es-EC" sz="2800" dirty="0" smtClean="0"/>
                            <a:t>EQUIVALENCIAS</a:t>
                          </a:r>
                          <a:endParaRPr lang="es-EC" sz="2800" dirty="0"/>
                        </a:p>
                      </a:txBody>
                      <a:tcPr/>
                    </a:tc>
                    <a:tc>
                      <a:txBody>
                        <a:bodyPr/>
                        <a:lstStyle/>
                        <a:p>
                          <a:pPr algn="ctr"/>
                          <a:r>
                            <a:rPr lang="es-EC" sz="2400" dirty="0" smtClean="0"/>
                            <a:t>NOMBRE</a:t>
                          </a:r>
                          <a:r>
                            <a:rPr lang="es-EC" sz="2400" baseline="0" dirty="0" smtClean="0"/>
                            <a:t> DE LA LEY</a:t>
                          </a:r>
                          <a:endParaRPr lang="es-EC" sz="2400" dirty="0"/>
                        </a:p>
                      </a:txBody>
                      <a:tcPr/>
                    </a:tc>
                  </a:tr>
                  <a:tr h="701040">
                    <a:tc>
                      <a:txBody>
                        <a:bodyPr/>
                        <a:lstStyle/>
                        <a:p>
                          <a:endParaRPr lang="es-EC"/>
                        </a:p>
                      </a:txBody>
                      <a:tcPr>
                        <a:blipFill rotWithShape="1">
                          <a:blip r:embed="rId2"/>
                          <a:stretch>
                            <a:fillRect t="-126087" r="-54577" b="-576522"/>
                          </a:stretch>
                        </a:blipFill>
                      </a:tcPr>
                    </a:tc>
                    <a:tc>
                      <a:txBody>
                        <a:bodyPr/>
                        <a:lstStyle/>
                        <a:p>
                          <a:pPr algn="ctr"/>
                          <a:r>
                            <a:rPr lang="es-EC" sz="1800" dirty="0" smtClean="0"/>
                            <a:t>NEGACION</a:t>
                          </a:r>
                          <a:endParaRPr lang="es-EC" sz="1800" dirty="0"/>
                        </a:p>
                      </a:txBody>
                      <a:tcPr/>
                    </a:tc>
                  </a:tr>
                  <a:tr h="640080">
                    <a:tc>
                      <a:txBody>
                        <a:bodyPr/>
                        <a:lstStyle/>
                        <a:p>
                          <a:endParaRPr lang="es-EC"/>
                        </a:p>
                      </a:txBody>
                      <a:tcPr>
                        <a:blipFill rotWithShape="1">
                          <a:blip r:embed="rId2"/>
                          <a:stretch>
                            <a:fillRect t="-247619" r="-54577" b="-531429"/>
                          </a:stretch>
                        </a:blipFill>
                      </a:tcPr>
                    </a:tc>
                    <a:tc>
                      <a:txBody>
                        <a:bodyPr/>
                        <a:lstStyle/>
                        <a:p>
                          <a:pPr algn="ctr"/>
                          <a:r>
                            <a:rPr lang="es-EC" sz="1800" dirty="0" smtClean="0"/>
                            <a:t>DOBLE NEGACION O INVOLUTIVA</a:t>
                          </a:r>
                          <a:endParaRPr lang="es-EC" sz="1800" dirty="0"/>
                        </a:p>
                      </a:txBody>
                      <a:tcPr/>
                    </a:tc>
                  </a:tr>
                  <a:tr h="701040">
                    <a:tc>
                      <a:txBody>
                        <a:bodyPr/>
                        <a:lstStyle/>
                        <a:p>
                          <a:endParaRPr lang="es-EC"/>
                        </a:p>
                      </a:txBody>
                      <a:tcPr>
                        <a:blipFill rotWithShape="1">
                          <a:blip r:embed="rId2"/>
                          <a:stretch>
                            <a:fillRect t="-317391" r="-54577" b="-385217"/>
                          </a:stretch>
                        </a:blipFill>
                      </a:tcPr>
                    </a:tc>
                    <a:tc>
                      <a:txBody>
                        <a:bodyPr/>
                        <a:lstStyle/>
                        <a:p>
                          <a:pPr algn="ctr"/>
                          <a:r>
                            <a:rPr lang="es-EC" sz="1800" dirty="0" smtClean="0"/>
                            <a:t>DISTRIBUTIVAS</a:t>
                          </a:r>
                          <a:endParaRPr lang="es-EC" sz="1800" dirty="0"/>
                        </a:p>
                      </a:txBody>
                      <a:tcPr/>
                    </a:tc>
                  </a:tr>
                  <a:tr h="701040">
                    <a:tc>
                      <a:txBody>
                        <a:bodyPr/>
                        <a:lstStyle/>
                        <a:p>
                          <a:endParaRPr lang="es-EC"/>
                        </a:p>
                      </a:txBody>
                      <a:tcPr>
                        <a:blipFill rotWithShape="1">
                          <a:blip r:embed="rId2"/>
                          <a:stretch>
                            <a:fillRect t="-417391" r="-54577" b="-285217"/>
                          </a:stretch>
                        </a:blipFill>
                      </a:tcPr>
                    </a:tc>
                    <a:tc>
                      <a:txBody>
                        <a:bodyPr/>
                        <a:lstStyle/>
                        <a:p>
                          <a:pPr algn="ctr"/>
                          <a:r>
                            <a:rPr lang="es-EC" sz="1800" dirty="0" smtClean="0"/>
                            <a:t>DE MORGAN</a:t>
                          </a:r>
                          <a:endParaRPr lang="es-EC" sz="1800" dirty="0"/>
                        </a:p>
                      </a:txBody>
                      <a:tcPr/>
                    </a:tc>
                  </a:tr>
                  <a:tr h="396240">
                    <a:tc>
                      <a:txBody>
                        <a:bodyPr/>
                        <a:lstStyle/>
                        <a:p>
                          <a:endParaRPr lang="es-EC"/>
                        </a:p>
                      </a:txBody>
                      <a:tcPr>
                        <a:blipFill rotWithShape="1">
                          <a:blip r:embed="rId2"/>
                          <a:stretch>
                            <a:fillRect t="-915385" r="-54577" b="-404615"/>
                          </a:stretch>
                        </a:blipFill>
                      </a:tcPr>
                    </a:tc>
                    <a:tc>
                      <a:txBody>
                        <a:bodyPr/>
                        <a:lstStyle/>
                        <a:p>
                          <a:pPr algn="ctr"/>
                          <a:r>
                            <a:rPr lang="es-EC" sz="1800" dirty="0" smtClean="0"/>
                            <a:t>TERCER EXCLUIDO </a:t>
                          </a:r>
                          <a:endParaRPr lang="es-EC" sz="1800" dirty="0"/>
                        </a:p>
                      </a:txBody>
                      <a:tcPr/>
                    </a:tc>
                  </a:tr>
                  <a:tr h="396240">
                    <a:tc>
                      <a:txBody>
                        <a:bodyPr/>
                        <a:lstStyle/>
                        <a:p>
                          <a:endParaRPr lang="es-EC"/>
                        </a:p>
                      </a:txBody>
                      <a:tcPr>
                        <a:blipFill rotWithShape="1">
                          <a:blip r:embed="rId2"/>
                          <a:stretch>
                            <a:fillRect t="-1015385" r="-54577" b="-304615"/>
                          </a:stretch>
                        </a:blipFill>
                      </a:tcPr>
                    </a:tc>
                    <a:tc>
                      <a:txBody>
                        <a:bodyPr/>
                        <a:lstStyle/>
                        <a:p>
                          <a:pPr algn="ctr"/>
                          <a:r>
                            <a:rPr lang="es-EC" sz="1800" dirty="0" smtClean="0"/>
                            <a:t>CONTRADICCION</a:t>
                          </a:r>
                          <a:endParaRPr lang="es-EC" sz="1800" dirty="0"/>
                        </a:p>
                      </a:txBody>
                      <a:tcPr/>
                    </a:tc>
                  </a:tr>
                  <a:tr h="1206571">
                    <a:tc>
                      <a:txBody>
                        <a:bodyPr/>
                        <a:lstStyle/>
                        <a:p>
                          <a:endParaRPr lang="es-EC"/>
                        </a:p>
                      </a:txBody>
                      <a:tcPr>
                        <a:blipFill rotWithShape="1">
                          <a:blip r:embed="rId2"/>
                          <a:stretch>
                            <a:fillRect t="-366162" r="-54577"/>
                          </a:stretch>
                        </a:blipFill>
                      </a:tcPr>
                    </a:tc>
                    <a:tc>
                      <a:txBody>
                        <a:bodyPr/>
                        <a:lstStyle/>
                        <a:p>
                          <a:pPr algn="ctr"/>
                          <a:r>
                            <a:rPr lang="es-EC" sz="1800" dirty="0" smtClean="0"/>
                            <a:t>IMPLICACIÓN</a:t>
                          </a:r>
                          <a:endParaRPr lang="es-EC" sz="1800" dirty="0"/>
                        </a:p>
                      </a:txBody>
                      <a:tcPr/>
                    </a:tc>
                  </a:tr>
                </a:tbl>
              </a:graphicData>
            </a:graphic>
          </p:graphicFrame>
        </mc:Fallback>
      </mc:AlternateContent>
    </p:spTree>
    <p:extLst>
      <p:ext uri="{BB962C8B-B14F-4D97-AF65-F5344CB8AC3E}">
        <p14:creationId xmlns:p14="http://schemas.microsoft.com/office/powerpoint/2010/main" val="2679878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764704"/>
            <a:ext cx="8229600" cy="1066800"/>
          </a:xfrm>
        </p:spPr>
        <p:txBody>
          <a:bodyPr/>
          <a:lstStyle/>
          <a:p>
            <a:r>
              <a:rPr lang="es-EC" dirty="0" err="1" smtClean="0"/>
              <a:t>Cardinalidad</a:t>
            </a:r>
            <a:r>
              <a:rPr lang="es-EC" dirty="0" smtClean="0"/>
              <a:t> de Conjuntos</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14:m>
                  <m:oMath xmlns:m="http://schemas.openxmlformats.org/officeDocument/2006/math">
                    <m:r>
                      <a:rPr lang="es-EC" b="0" i="1" smtClean="0">
                        <a:latin typeface="Cambria Math"/>
                      </a:rPr>
                      <m:t>𝐵</m:t>
                    </m:r>
                    <m:r>
                      <a:rPr lang="es-EC" b="0" i="1" smtClean="0">
                        <a:latin typeface="Cambria Math"/>
                      </a:rPr>
                      <m:t>=</m:t>
                    </m:r>
                    <m:d>
                      <m:dPr>
                        <m:begChr m:val="{"/>
                        <m:endChr m:val="}"/>
                        <m:ctrlPr>
                          <a:rPr lang="es-EC" b="0" i="1" smtClean="0">
                            <a:latin typeface="Cambria Math"/>
                          </a:rPr>
                        </m:ctrlPr>
                      </m:dPr>
                      <m:e>
                        <m:f>
                          <m:fPr>
                            <m:type m:val="lin"/>
                            <m:ctrlPr>
                              <a:rPr lang="es-EC" b="0" i="1" smtClean="0">
                                <a:latin typeface="Cambria Math"/>
                              </a:rPr>
                            </m:ctrlPr>
                          </m:fPr>
                          <m:num>
                            <m:d>
                              <m:dPr>
                                <m:ctrlPr>
                                  <a:rPr lang="es-EC" b="0" i="1" smtClean="0">
                                    <a:latin typeface="Cambria Math"/>
                                  </a:rPr>
                                </m:ctrlPr>
                              </m:dPr>
                              <m:e>
                                <m:m>
                                  <m:mPr>
                                    <m:mcs>
                                      <m:mc>
                                        <m:mcPr>
                                          <m:count m:val="1"/>
                                          <m:mcJc m:val="center"/>
                                        </m:mcPr>
                                      </m:mc>
                                    </m:mcs>
                                    <m:ctrlPr>
                                      <a:rPr lang="es-EC" b="0" i="1" smtClean="0">
                                        <a:latin typeface="Cambria Math"/>
                                      </a:rPr>
                                    </m:ctrlPr>
                                  </m:mPr>
                                  <m:mr>
                                    <m:e>
                                      <m:r>
                                        <m:rPr>
                                          <m:brk m:alnAt="7"/>
                                        </m:rPr>
                                        <a:rPr lang="es-EC" b="0" i="1" smtClean="0">
                                          <a:latin typeface="Cambria Math"/>
                                        </a:rPr>
                                        <m:t>𝑥</m:t>
                                      </m:r>
                                    </m:e>
                                  </m:mr>
                                  <m:mr>
                                    <m:e>
                                      <m:r>
                                        <a:rPr lang="es-EC" b="0" i="1" smtClean="0">
                                          <a:latin typeface="Cambria Math"/>
                                        </a:rPr>
                                        <m:t>𝑦</m:t>
                                      </m:r>
                                    </m:e>
                                  </m:mr>
                                  <m:mr>
                                    <m:e>
                                      <m:r>
                                        <a:rPr lang="es-EC" b="0" i="1" smtClean="0">
                                          <a:latin typeface="Cambria Math"/>
                                        </a:rPr>
                                        <m:t>𝑧</m:t>
                                      </m:r>
                                    </m:e>
                                  </m:mr>
                                </m:m>
                              </m:e>
                            </m:d>
                          </m:num>
                          <m:den>
                            <m:r>
                              <a:rPr lang="es-EC" b="0" i="1" smtClean="0">
                                <a:latin typeface="Cambria Math"/>
                              </a:rPr>
                              <m:t>𝑥</m:t>
                            </m:r>
                            <m:r>
                              <a:rPr lang="es-EC" b="0" i="1" smtClean="0">
                                <a:latin typeface="Cambria Math"/>
                              </a:rPr>
                              <m:t>=2−3</m:t>
                            </m:r>
                            <m:r>
                              <a:rPr lang="es-EC" b="0" i="1" smtClean="0">
                                <a:latin typeface="Cambria Math"/>
                              </a:rPr>
                              <m:t>𝑧</m:t>
                            </m:r>
                            <m:r>
                              <a:rPr lang="es-EC" b="0" i="1" smtClean="0">
                                <a:latin typeface="Cambria Math"/>
                              </a:rPr>
                              <m:t>, </m:t>
                            </m:r>
                            <m:r>
                              <a:rPr lang="es-EC" b="0" i="1" smtClean="0">
                                <a:latin typeface="Cambria Math"/>
                              </a:rPr>
                              <m:t>𝑦</m:t>
                            </m:r>
                            <m:r>
                              <a:rPr lang="es-EC" b="0" i="1" smtClean="0">
                                <a:latin typeface="Cambria Math"/>
                              </a:rPr>
                              <m:t>=2</m:t>
                            </m:r>
                            <m:r>
                              <a:rPr lang="es-EC" b="0" i="1" smtClean="0">
                                <a:latin typeface="Cambria Math"/>
                              </a:rPr>
                              <m:t>𝑧</m:t>
                            </m:r>
                            <m:r>
                              <a:rPr lang="es-EC" b="0" i="1" smtClean="0">
                                <a:latin typeface="Cambria Math"/>
                              </a:rPr>
                              <m:t>,     −1≤</m:t>
                            </m:r>
                            <m:r>
                              <a:rPr lang="es-EC" b="0" i="1" smtClean="0">
                                <a:latin typeface="Cambria Math"/>
                              </a:rPr>
                              <m:t>𝑧</m:t>
                            </m:r>
                            <m:r>
                              <a:rPr lang="es-EC" b="0" i="1" smtClean="0">
                                <a:latin typeface="Cambria Math"/>
                              </a:rPr>
                              <m:t>≤2 </m:t>
                            </m:r>
                          </m:den>
                        </m:f>
                      </m:e>
                    </m:d>
                  </m:oMath>
                </a14:m>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114673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8229600" cy="1066800"/>
          </a:xfrm>
        </p:spPr>
        <p:txBody>
          <a:bodyPr/>
          <a:lstStyle/>
          <a:p>
            <a:r>
              <a:rPr lang="es-EC" dirty="0" smtClean="0"/>
              <a:t>Conjuntos relevantes</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340768"/>
                <a:ext cx="8229600" cy="5233768"/>
              </a:xfrm>
            </p:spPr>
            <p:txBody>
              <a:bodyPr>
                <a:normAutofit lnSpcReduction="10000"/>
              </a:bodyPr>
              <a:lstStyle/>
              <a:p>
                <a:r>
                  <a:rPr lang="es-EC" dirty="0" smtClean="0"/>
                  <a:t>Sea A un conjunto, se pueden dar los siguientes casos:</a:t>
                </a:r>
              </a:p>
              <a:p>
                <a:r>
                  <a:rPr lang="es-EC" dirty="0" smtClean="0"/>
                  <a:t>A es VACÍO si no tiene elementos. El símbolo que se utiliza para representar al conjunto vacío es </a:t>
                </a:r>
                <a14:m>
                  <m:oMath xmlns:m="http://schemas.openxmlformats.org/officeDocument/2006/math">
                    <m:r>
                      <a:rPr lang="es-EC" i="1" smtClean="0">
                        <a:latin typeface="Cambria Math"/>
                        <a:ea typeface="Cambria Math"/>
                      </a:rPr>
                      <m:t>∅</m:t>
                    </m:r>
                  </m:oMath>
                </a14:m>
                <a:endParaRPr lang="es-EC" dirty="0" smtClean="0"/>
              </a:p>
              <a:p>
                <a:r>
                  <a:rPr lang="es-EC" dirty="0" smtClean="0"/>
                  <a:t>A es unitario si tiene un único elemento. </a:t>
                </a:r>
                <a14:m>
                  <m:oMath xmlns:m="http://schemas.openxmlformats.org/officeDocument/2006/math">
                    <m:r>
                      <a:rPr lang="es-EC" b="0" i="1" smtClean="0">
                        <a:latin typeface="Cambria Math"/>
                      </a:rPr>
                      <m:t>𝑁</m:t>
                    </m:r>
                    <m:d>
                      <m:dPr>
                        <m:ctrlPr>
                          <a:rPr lang="es-EC" b="0" i="1" smtClean="0">
                            <a:latin typeface="Cambria Math"/>
                          </a:rPr>
                        </m:ctrlPr>
                      </m:dPr>
                      <m:e>
                        <m:r>
                          <a:rPr lang="es-EC" b="0" i="1" smtClean="0">
                            <a:latin typeface="Cambria Math"/>
                          </a:rPr>
                          <m:t>𝐴</m:t>
                        </m:r>
                      </m:e>
                    </m:d>
                    <m:r>
                      <a:rPr lang="es-EC" b="0" i="1" smtClean="0">
                        <a:latin typeface="Cambria Math"/>
                      </a:rPr>
                      <m:t>=1</m:t>
                    </m:r>
                  </m:oMath>
                </a14:m>
                <a:endParaRPr lang="es-EC" b="0" dirty="0" smtClean="0"/>
              </a:p>
              <a:p>
                <a:r>
                  <a:rPr lang="es-EC" b="0" dirty="0" smtClean="0"/>
                  <a:t>A es FINITO si tiene una cantidad finita de elementos</a:t>
                </a:r>
              </a:p>
              <a:p>
                <a:r>
                  <a:rPr lang="es-EC" dirty="0" smtClean="0"/>
                  <a:t>A es REFERENCIAL o UNIVERSO cuando contiene todos los elementos que deseen considerarse en un problema.</a:t>
                </a:r>
                <a:endParaRPr lang="es-EC" b="0" dirty="0" smtClean="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340768"/>
                <a:ext cx="8229600" cy="5233768"/>
              </a:xfrm>
              <a:blipFill rotWithShape="1">
                <a:blip r:embed="rId2"/>
                <a:stretch>
                  <a:fillRect t="-1979" r="-222"/>
                </a:stretch>
              </a:blipFill>
            </p:spPr>
            <p:txBody>
              <a:bodyPr/>
              <a:lstStyle/>
              <a:p>
                <a:r>
                  <a:rPr lang="es-EC">
                    <a:noFill/>
                  </a:rPr>
                  <a:t> </a:t>
                </a:r>
              </a:p>
            </p:txBody>
          </p:sp>
        </mc:Fallback>
      </mc:AlternateContent>
    </p:spTree>
    <p:extLst>
      <p:ext uri="{BB962C8B-B14F-4D97-AF65-F5344CB8AC3E}">
        <p14:creationId xmlns:p14="http://schemas.microsoft.com/office/powerpoint/2010/main" val="3836405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531641" y="1478742"/>
                <a:ext cx="8579296" cy="4945736"/>
              </a:xfrm>
            </p:spPr>
            <p:txBody>
              <a:bodyPr>
                <a:normAutofit/>
              </a:bodyPr>
              <a:lstStyle/>
              <a:p>
                <a:r>
                  <a:rPr lang="es-EC" dirty="0" smtClean="0">
                    <a:solidFill>
                      <a:srgbClr val="002060"/>
                    </a:solidFill>
                  </a:rPr>
                  <a:t>Dado los siguientes conjuntos, determinar sus elementos y </a:t>
                </a:r>
                <a:r>
                  <a:rPr lang="es-EC" dirty="0" err="1" smtClean="0">
                    <a:solidFill>
                      <a:srgbClr val="002060"/>
                    </a:solidFill>
                  </a:rPr>
                  <a:t>cardinalidad</a:t>
                </a:r>
                <a:r>
                  <a:rPr lang="es-EC" dirty="0" smtClean="0">
                    <a:solidFill>
                      <a:srgbClr val="002060"/>
                    </a:solidFill>
                  </a:rPr>
                  <a:t>:</a:t>
                </a:r>
              </a:p>
              <a:p>
                <a:pPr marL="109728" indent="0">
                  <a:buNone/>
                </a:pPr>
                <a:r>
                  <a:rPr lang="es-EC" dirty="0" smtClean="0"/>
                  <a:t>a) </a:t>
                </a:r>
              </a:p>
              <a:p>
                <a:pPr marL="109728" indent="0">
                  <a:buNone/>
                </a:pPr>
                <a14:m>
                  <m:oMathPara xmlns:m="http://schemas.openxmlformats.org/officeDocument/2006/math">
                    <m:oMathParaPr>
                      <m:jc m:val="centerGroup"/>
                    </m:oMathParaPr>
                    <m:oMath xmlns:m="http://schemas.openxmlformats.org/officeDocument/2006/math">
                      <m:r>
                        <a:rPr lang="es-EC" sz="2400" b="0" i="1" smtClean="0">
                          <a:latin typeface="Cambria Math"/>
                        </a:rPr>
                        <m:t>𝐴</m:t>
                      </m:r>
                      <m:r>
                        <a:rPr lang="es-EC" sz="2400" b="0" i="1" smtClean="0">
                          <a:latin typeface="Cambria Math"/>
                        </a:rPr>
                        <m:t>=</m:t>
                      </m:r>
                      <m:r>
                        <a:rPr lang="es-EC" sz="2400" b="0" i="1" smtClean="0">
                          <a:latin typeface="Cambria Math"/>
                        </a:rPr>
                        <m:t>𝐿𝑜𝑠</m:t>
                      </m:r>
                      <m:r>
                        <a:rPr lang="es-EC" sz="2400" b="0" i="1" smtClean="0">
                          <a:latin typeface="Cambria Math"/>
                        </a:rPr>
                        <m:t> </m:t>
                      </m:r>
                      <m:r>
                        <a:rPr lang="es-EC" sz="2400" b="0" i="1" smtClean="0">
                          <a:latin typeface="Cambria Math"/>
                        </a:rPr>
                        <m:t>𝑛</m:t>
                      </m:r>
                      <m:r>
                        <a:rPr lang="es-EC" sz="2400" b="0" i="1" smtClean="0">
                          <a:latin typeface="Cambria Math"/>
                        </a:rPr>
                        <m:t>ú</m:t>
                      </m:r>
                      <m:r>
                        <a:rPr lang="es-EC" sz="2400" b="0" i="1" smtClean="0">
                          <a:latin typeface="Cambria Math"/>
                        </a:rPr>
                        <m:t>𝑚𝑒𝑟𝑜𝑠</m:t>
                      </m:r>
                      <m:r>
                        <a:rPr lang="es-EC" sz="2400" b="0" i="1" smtClean="0">
                          <a:latin typeface="Cambria Math"/>
                        </a:rPr>
                        <m:t> </m:t>
                      </m:r>
                      <m:r>
                        <a:rPr lang="es-EC" sz="2400" b="0" i="1" smtClean="0">
                          <a:latin typeface="Cambria Math"/>
                        </a:rPr>
                        <m:t>𝑛𝑎𝑡𝑢𝑟𝑎𝑙𝑒𝑠</m:t>
                      </m:r>
                      <m:r>
                        <a:rPr lang="es-EC" sz="2400" b="0" i="1" smtClean="0">
                          <a:latin typeface="Cambria Math"/>
                        </a:rPr>
                        <m:t> </m:t>
                      </m:r>
                      <m:r>
                        <a:rPr lang="es-EC" sz="2400" b="0" i="1" smtClean="0">
                          <a:latin typeface="Cambria Math"/>
                        </a:rPr>
                        <m:t>𝑖𝑚𝑝𝑎𝑟𝑒𝑠</m:t>
                      </m:r>
                      <m:r>
                        <a:rPr lang="es-EC" sz="2400" b="0" i="1" smtClean="0">
                          <a:latin typeface="Cambria Math"/>
                        </a:rPr>
                        <m:t> </m:t>
                      </m:r>
                      <m:r>
                        <a:rPr lang="es-EC" sz="2400" b="0" i="1" smtClean="0">
                          <a:latin typeface="Cambria Math"/>
                        </a:rPr>
                        <m:t>𝑚𝑒𝑛𝑜𝑟𝑒𝑠</m:t>
                      </m:r>
                      <m:r>
                        <a:rPr lang="es-EC" sz="2400" b="0" i="1" smtClean="0">
                          <a:latin typeface="Cambria Math"/>
                        </a:rPr>
                        <m:t> </m:t>
                      </m:r>
                      <m:r>
                        <a:rPr lang="es-EC" sz="2400" b="0" i="1" smtClean="0">
                          <a:latin typeface="Cambria Math"/>
                        </a:rPr>
                        <m:t>𝑞𝑢𝑒</m:t>
                      </m:r>
                      <m:r>
                        <a:rPr lang="es-EC" sz="2400" b="0" i="1" smtClean="0">
                          <a:latin typeface="Cambria Math"/>
                        </a:rPr>
                        <m:t> 11</m:t>
                      </m:r>
                    </m:oMath>
                  </m:oMathPara>
                </a14:m>
                <a:endParaRPr lang="es-EC" sz="2400" dirty="0" smtClean="0"/>
              </a:p>
              <a:p>
                <a:pPr marL="109728" indent="0">
                  <a:buNone/>
                </a:pPr>
                <a:r>
                  <a:rPr lang="es-EC" sz="2400" dirty="0" smtClean="0"/>
                  <a:t>b) </a:t>
                </a:r>
              </a:p>
              <a:p>
                <a:pPr marL="109728" indent="0">
                  <a:buNone/>
                </a:pPr>
                <a14:m>
                  <m:oMathPara xmlns:m="http://schemas.openxmlformats.org/officeDocument/2006/math">
                    <m:oMathParaPr>
                      <m:jc m:val="centerGroup"/>
                    </m:oMathParaPr>
                    <m:oMath xmlns:m="http://schemas.openxmlformats.org/officeDocument/2006/math">
                      <m:r>
                        <a:rPr lang="es-EC" sz="2400" b="0" i="1" smtClean="0">
                          <a:latin typeface="Cambria Math"/>
                        </a:rPr>
                        <m:t>𝐵</m:t>
                      </m:r>
                      <m:r>
                        <a:rPr lang="es-EC" sz="2400" b="0" i="1" smtClean="0">
                          <a:latin typeface="Cambria Math"/>
                        </a:rPr>
                        <m:t>=</m:t>
                      </m:r>
                      <m:r>
                        <a:rPr lang="es-EC" sz="2400" b="0" i="1" smtClean="0">
                          <a:latin typeface="Cambria Math"/>
                        </a:rPr>
                        <m:t>𝐿𝑜𝑠</m:t>
                      </m:r>
                      <m:r>
                        <a:rPr lang="es-EC" sz="2400" b="0" i="1" smtClean="0">
                          <a:latin typeface="Cambria Math"/>
                        </a:rPr>
                        <m:t> </m:t>
                      </m:r>
                      <m:r>
                        <a:rPr lang="es-EC" sz="2400" b="0" i="1" smtClean="0">
                          <a:latin typeface="Cambria Math"/>
                        </a:rPr>
                        <m:t>𝑛</m:t>
                      </m:r>
                      <m:r>
                        <a:rPr lang="es-EC" sz="2400" b="0" i="1" smtClean="0">
                          <a:latin typeface="Cambria Math"/>
                        </a:rPr>
                        <m:t>ú</m:t>
                      </m:r>
                      <m:r>
                        <a:rPr lang="es-EC" sz="2400" b="0" i="1" smtClean="0">
                          <a:latin typeface="Cambria Math"/>
                        </a:rPr>
                        <m:t>𝑚𝑒𝑟𝑜𝑠</m:t>
                      </m:r>
                      <m:r>
                        <a:rPr lang="es-EC" sz="2400" b="0" i="1" smtClean="0">
                          <a:latin typeface="Cambria Math"/>
                        </a:rPr>
                        <m:t> </m:t>
                      </m:r>
                      <m:r>
                        <a:rPr lang="es-EC" sz="2400" b="0" i="1" smtClean="0">
                          <a:latin typeface="Cambria Math"/>
                        </a:rPr>
                        <m:t>𝑛𝑎𝑡𝑢𝑟𝑎𝑙𝑒𝑠</m:t>
                      </m:r>
                      <m:r>
                        <a:rPr lang="es-EC" sz="2400" b="0" i="1" smtClean="0">
                          <a:latin typeface="Cambria Math"/>
                        </a:rPr>
                        <m:t> </m:t>
                      </m:r>
                      <m:r>
                        <a:rPr lang="es-EC" sz="2400" b="0" i="1" smtClean="0">
                          <a:latin typeface="Cambria Math"/>
                        </a:rPr>
                        <m:t>𝑝𝑎𝑟𝑒𝑠</m:t>
                      </m:r>
                      <m:r>
                        <a:rPr lang="es-EC" sz="2400" b="0" i="1" smtClean="0">
                          <a:latin typeface="Cambria Math"/>
                        </a:rPr>
                        <m:t> </m:t>
                      </m:r>
                      <m:r>
                        <a:rPr lang="es-EC" sz="2400" b="0" i="1" smtClean="0">
                          <a:latin typeface="Cambria Math"/>
                        </a:rPr>
                        <m:t>𝑚𝑎𝑦𝑜𝑟𝑒𝑠</m:t>
                      </m:r>
                      <m:r>
                        <a:rPr lang="es-EC" sz="2400" b="0" i="1" smtClean="0">
                          <a:latin typeface="Cambria Math"/>
                        </a:rPr>
                        <m:t> </m:t>
                      </m:r>
                      <m:r>
                        <a:rPr lang="es-EC" sz="2400" b="0" i="1" smtClean="0">
                          <a:latin typeface="Cambria Math"/>
                        </a:rPr>
                        <m:t>𝑞𝑢𝑒</m:t>
                      </m:r>
                      <m:r>
                        <a:rPr lang="es-EC" sz="2400" b="0" i="1" smtClean="0">
                          <a:latin typeface="Cambria Math"/>
                        </a:rPr>
                        <m:t> 10 </m:t>
                      </m:r>
                    </m:oMath>
                  </m:oMathPara>
                </a14:m>
                <a:endParaRPr lang="es-EC" sz="2400" b="0" i="1" dirty="0" smtClean="0">
                  <a:latin typeface="Cambria Math"/>
                </a:endParaRPr>
              </a:p>
              <a:p>
                <a:pPr marL="109728" indent="0">
                  <a:buNone/>
                </a:pPr>
                <a14:m>
                  <m:oMathPara xmlns:m="http://schemas.openxmlformats.org/officeDocument/2006/math">
                    <m:oMathParaPr>
                      <m:jc m:val="centerGroup"/>
                    </m:oMathParaPr>
                    <m:oMath xmlns:m="http://schemas.openxmlformats.org/officeDocument/2006/math">
                      <m:r>
                        <a:rPr lang="es-EC" sz="2400" b="0" i="1" smtClean="0">
                          <a:latin typeface="Cambria Math"/>
                        </a:rPr>
                        <m:t>𝑦</m:t>
                      </m:r>
                      <m:r>
                        <a:rPr lang="es-EC" sz="2400" b="0" i="1" smtClean="0">
                          <a:latin typeface="Cambria Math"/>
                        </a:rPr>
                        <m:t> </m:t>
                      </m:r>
                      <m:r>
                        <a:rPr lang="es-EC" sz="2400" b="0" i="1" smtClean="0">
                          <a:latin typeface="Cambria Math"/>
                        </a:rPr>
                        <m:t>𝑚𝑒𝑛𝑜𝑟𝑒𝑠</m:t>
                      </m:r>
                      <m:r>
                        <a:rPr lang="es-EC" sz="2400" b="0" i="1" smtClean="0">
                          <a:latin typeface="Cambria Math"/>
                        </a:rPr>
                        <m:t> </m:t>
                      </m:r>
                      <m:r>
                        <a:rPr lang="es-EC" sz="2400" b="0" i="1" smtClean="0">
                          <a:latin typeface="Cambria Math"/>
                        </a:rPr>
                        <m:t>𝑜</m:t>
                      </m:r>
                      <m:r>
                        <a:rPr lang="es-EC" sz="2400" b="0" i="1" smtClean="0">
                          <a:latin typeface="Cambria Math"/>
                        </a:rPr>
                        <m:t> </m:t>
                      </m:r>
                      <m:r>
                        <a:rPr lang="es-EC" sz="2400" b="0" i="1" smtClean="0">
                          <a:latin typeface="Cambria Math"/>
                        </a:rPr>
                        <m:t>𝑖𝑔𝑢𝑎𝑙𝑒𝑠</m:t>
                      </m:r>
                      <m:r>
                        <a:rPr lang="es-EC" sz="2400" b="0" i="1" smtClean="0">
                          <a:latin typeface="Cambria Math"/>
                        </a:rPr>
                        <m:t> </m:t>
                      </m:r>
                      <m:r>
                        <a:rPr lang="es-EC" sz="2400" b="0" i="1" smtClean="0">
                          <a:latin typeface="Cambria Math"/>
                        </a:rPr>
                        <m:t>𝑞𝑢𝑒</m:t>
                      </m:r>
                      <m:r>
                        <a:rPr lang="es-EC" sz="2400" b="0" i="1" smtClean="0">
                          <a:latin typeface="Cambria Math"/>
                        </a:rPr>
                        <m:t> 20</m:t>
                      </m:r>
                    </m:oMath>
                  </m:oMathPara>
                </a14:m>
                <a:endParaRPr lang="es-EC" sz="2400" dirty="0" smtClean="0"/>
              </a:p>
              <a:p>
                <a:pPr marL="109728" indent="0">
                  <a:buNone/>
                </a:pPr>
                <a:r>
                  <a:rPr lang="es-EC" sz="2400" dirty="0" smtClean="0"/>
                  <a:t>c) </a:t>
                </a:r>
                <a14:m>
                  <m:oMath xmlns:m="http://schemas.openxmlformats.org/officeDocument/2006/math">
                    <m:r>
                      <a:rPr lang="es-EC" sz="2400" b="0" i="1" smtClean="0">
                        <a:latin typeface="Cambria Math"/>
                      </a:rPr>
                      <m:t>𝐶</m:t>
                    </m:r>
                    <m:r>
                      <a:rPr lang="es-EC" sz="2400" b="0" i="1" smtClean="0">
                        <a:latin typeface="Cambria Math"/>
                      </a:rPr>
                      <m:t>=</m:t>
                    </m:r>
                    <m:r>
                      <a:rPr lang="es-EC" sz="2400" b="0" i="1" smtClean="0">
                        <a:latin typeface="Cambria Math"/>
                      </a:rPr>
                      <m:t>𝐿𝑜𝑠</m:t>
                    </m:r>
                    <m:r>
                      <a:rPr lang="es-EC" sz="2400" b="0" i="1" smtClean="0">
                        <a:latin typeface="Cambria Math"/>
                      </a:rPr>
                      <m:t> </m:t>
                    </m:r>
                    <m:r>
                      <a:rPr lang="es-EC" sz="2400" b="0" i="1" smtClean="0">
                        <a:latin typeface="Cambria Math"/>
                      </a:rPr>
                      <m:t>𝑛</m:t>
                    </m:r>
                    <m:r>
                      <a:rPr lang="es-EC" sz="2400" b="0" i="1" smtClean="0">
                        <a:latin typeface="Cambria Math"/>
                      </a:rPr>
                      <m:t>ú</m:t>
                    </m:r>
                    <m:r>
                      <a:rPr lang="es-EC" sz="2400" b="0" i="1" smtClean="0">
                        <a:latin typeface="Cambria Math"/>
                      </a:rPr>
                      <m:t>𝑚𝑒𝑟𝑜𝑠</m:t>
                    </m:r>
                    <m:r>
                      <a:rPr lang="es-EC" sz="2400" b="0" i="1" smtClean="0">
                        <a:latin typeface="Cambria Math"/>
                      </a:rPr>
                      <m:t> </m:t>
                    </m:r>
                    <m:r>
                      <a:rPr lang="es-EC" sz="2400" b="0" i="1" smtClean="0">
                        <a:latin typeface="Cambria Math"/>
                      </a:rPr>
                      <m:t>𝑝𝑟𝑖𝑚𝑜𝑠</m:t>
                    </m:r>
                    <m:r>
                      <a:rPr lang="es-EC" sz="2400" b="0" i="1" smtClean="0">
                        <a:latin typeface="Cambria Math"/>
                      </a:rPr>
                      <m:t> </m:t>
                    </m:r>
                    <m:r>
                      <a:rPr lang="es-EC" sz="2400" b="0" i="1" smtClean="0">
                        <a:latin typeface="Cambria Math"/>
                      </a:rPr>
                      <m:t>𝑚𝑒𝑛𝑜𝑟𝑒𝑠</m:t>
                    </m:r>
                    <m:r>
                      <a:rPr lang="es-EC" sz="2400" b="0" i="1" smtClean="0">
                        <a:latin typeface="Cambria Math"/>
                      </a:rPr>
                      <m:t> </m:t>
                    </m:r>
                    <m:r>
                      <a:rPr lang="es-EC" sz="2400" b="0" i="1" smtClean="0">
                        <a:latin typeface="Cambria Math"/>
                      </a:rPr>
                      <m:t>𝑞𝑢𝑒</m:t>
                    </m:r>
                    <m:r>
                      <a:rPr lang="es-EC" sz="2400" b="0" i="1" smtClean="0">
                        <a:latin typeface="Cambria Math"/>
                      </a:rPr>
                      <m:t> 15</m:t>
                    </m:r>
                  </m:oMath>
                </a14:m>
                <a:endParaRPr lang="es-EC" sz="2400" b="0" dirty="0" smtClean="0"/>
              </a:p>
              <a:p>
                <a:pPr marL="109728" indent="0">
                  <a:buNone/>
                </a:pPr>
                <a:r>
                  <a:rPr lang="es-EC" sz="2400" dirty="0" smtClean="0"/>
                  <a:t>d) </a:t>
                </a:r>
                <a14:m>
                  <m:oMath xmlns:m="http://schemas.openxmlformats.org/officeDocument/2006/math">
                    <m:r>
                      <a:rPr lang="es-EC" sz="2400" b="0" i="1" smtClean="0">
                        <a:latin typeface="Cambria Math"/>
                      </a:rPr>
                      <m:t>𝐷</m:t>
                    </m:r>
                    <m:r>
                      <a:rPr lang="es-EC" sz="2400" b="0" i="1" smtClean="0">
                        <a:latin typeface="Cambria Math"/>
                      </a:rPr>
                      <m:t>=</m:t>
                    </m:r>
                    <m:d>
                      <m:dPr>
                        <m:begChr m:val="{"/>
                        <m:endChr m:val="}"/>
                        <m:ctrlPr>
                          <a:rPr lang="es-EC" sz="2400" b="0" i="1" smtClean="0">
                            <a:latin typeface="Cambria Math"/>
                          </a:rPr>
                        </m:ctrlPr>
                      </m:dPr>
                      <m:e>
                        <m:f>
                          <m:fPr>
                            <m:type m:val="lin"/>
                            <m:ctrlPr>
                              <a:rPr lang="es-EC" sz="2400" b="0" i="1" smtClean="0">
                                <a:latin typeface="Cambria Math"/>
                              </a:rPr>
                            </m:ctrlPr>
                          </m:fPr>
                          <m:num>
                            <m:r>
                              <a:rPr lang="es-EC" sz="2400" i="1">
                                <a:latin typeface="Cambria Math"/>
                              </a:rPr>
                              <m:t>4</m:t>
                            </m:r>
                            <m:r>
                              <a:rPr lang="es-EC" sz="2400" i="1">
                                <a:latin typeface="Cambria Math"/>
                              </a:rPr>
                              <m:t>𝑛</m:t>
                            </m:r>
                            <m:r>
                              <a:rPr lang="es-EC" sz="2400" i="1">
                                <a:latin typeface="Cambria Math"/>
                              </a:rPr>
                              <m:t>+1</m:t>
                            </m:r>
                          </m:num>
                          <m:den>
                            <m:r>
                              <a:rPr lang="es-EC" sz="2400" b="0" i="1" smtClean="0">
                                <a:latin typeface="Cambria Math"/>
                              </a:rPr>
                              <m:t>17≤</m:t>
                            </m:r>
                            <m:r>
                              <a:rPr lang="es-EC" sz="2400" b="0" i="1" smtClean="0">
                                <a:latin typeface="Cambria Math"/>
                              </a:rPr>
                              <m:t>𝑛</m:t>
                            </m:r>
                            <m:r>
                              <a:rPr lang="es-EC" sz="2400" b="0" i="1" smtClean="0">
                                <a:latin typeface="Cambria Math"/>
                              </a:rPr>
                              <m:t>&lt;41</m:t>
                            </m:r>
                          </m:den>
                        </m:f>
                        <m:r>
                          <a:rPr lang="es-EC" sz="2400" b="0" i="1" smtClean="0">
                            <a:latin typeface="Cambria Math"/>
                          </a:rPr>
                          <m:t> ,    </m:t>
                        </m:r>
                        <m:r>
                          <a:rPr lang="es-EC" sz="2400" b="0" i="1" smtClean="0">
                            <a:latin typeface="Cambria Math"/>
                          </a:rPr>
                          <m:t>𝑛</m:t>
                        </m:r>
                        <m:r>
                          <a:rPr lang="es-EC" sz="2400" b="0" i="1" smtClean="0">
                            <a:latin typeface="Cambria Math"/>
                            <a:ea typeface="Cambria Math"/>
                          </a:rPr>
                          <m:t>∈</m:t>
                        </m:r>
                        <m:r>
                          <a:rPr lang="es-EC" sz="2400" b="0" i="1" smtClean="0">
                            <a:latin typeface="Cambria Math"/>
                            <a:ea typeface="Cambria Math"/>
                          </a:rPr>
                          <m:t>ℕ</m:t>
                        </m:r>
                      </m:e>
                    </m:d>
                  </m:oMath>
                </a14:m>
                <a:endParaRPr lang="es-EC" sz="2400" dirty="0" smtClean="0"/>
              </a:p>
              <a:p>
                <a:pPr marL="109728" indent="0">
                  <a:buNone/>
                </a:pPr>
                <a:r>
                  <a:rPr lang="es-EC" sz="2400" dirty="0" smtClean="0"/>
                  <a:t>e) </a:t>
                </a:r>
                <a14:m>
                  <m:oMath xmlns:m="http://schemas.openxmlformats.org/officeDocument/2006/math">
                    <m:r>
                      <m:rPr>
                        <m:sty m:val="p"/>
                      </m:rPr>
                      <a:rPr lang="es-EC" sz="2400" b="0" i="0" smtClean="0">
                        <a:latin typeface="Cambria Math"/>
                      </a:rPr>
                      <m:t>E</m:t>
                    </m:r>
                    <m:r>
                      <a:rPr lang="es-EC" sz="2400" i="1">
                        <a:latin typeface="Cambria Math"/>
                      </a:rPr>
                      <m:t>=</m:t>
                    </m:r>
                    <m:d>
                      <m:dPr>
                        <m:begChr m:val="{"/>
                        <m:endChr m:val="}"/>
                        <m:ctrlPr>
                          <a:rPr lang="es-EC" sz="2400" i="1">
                            <a:latin typeface="Cambria Math"/>
                          </a:rPr>
                        </m:ctrlPr>
                      </m:dPr>
                      <m:e>
                        <m:f>
                          <m:fPr>
                            <m:type m:val="lin"/>
                            <m:ctrlPr>
                              <a:rPr lang="es-EC" sz="2400" i="1">
                                <a:latin typeface="Cambria Math"/>
                              </a:rPr>
                            </m:ctrlPr>
                          </m:fPr>
                          <m:num>
                            <m:r>
                              <a:rPr lang="es-EC" sz="2400" b="0" i="1" smtClean="0">
                                <a:latin typeface="Cambria Math"/>
                              </a:rPr>
                              <m:t>𝑛</m:t>
                            </m:r>
                            <m:r>
                              <a:rPr lang="es-EC" sz="2400" b="0" i="1" smtClean="0">
                                <a:latin typeface="Cambria Math"/>
                                <a:ea typeface="Cambria Math"/>
                              </a:rPr>
                              <m:t>∈</m:t>
                            </m:r>
                            <m:r>
                              <a:rPr lang="es-EC" sz="2400" b="0" i="1" smtClean="0">
                                <a:latin typeface="Cambria Math"/>
                                <a:ea typeface="Cambria Math"/>
                              </a:rPr>
                              <m:t>ℕ</m:t>
                            </m:r>
                          </m:num>
                          <m:den>
                            <m:r>
                              <a:rPr lang="es-EC" sz="2400" i="1">
                                <a:latin typeface="Cambria Math"/>
                              </a:rPr>
                              <m:t>17≤</m:t>
                            </m:r>
                            <m:r>
                              <a:rPr lang="es-EC" sz="2400" i="1">
                                <a:latin typeface="Cambria Math"/>
                              </a:rPr>
                              <m:t>𝑛</m:t>
                            </m:r>
                            <m:r>
                              <a:rPr lang="es-EC" sz="2400" i="1">
                                <a:latin typeface="Cambria Math"/>
                              </a:rPr>
                              <m:t>&lt;41</m:t>
                            </m:r>
                          </m:den>
                        </m:f>
                        <m:r>
                          <a:rPr lang="es-EC" sz="2400" i="1">
                            <a:latin typeface="Cambria Math"/>
                          </a:rPr>
                          <m:t> </m:t>
                        </m:r>
                      </m:e>
                    </m:d>
                  </m:oMath>
                </a14:m>
                <a:endParaRPr lang="es-EC" sz="2400" dirty="0" smtClean="0">
                  <a:ea typeface="Cambria Math"/>
                </a:endParaRPr>
              </a:p>
              <a:p>
                <a:pPr marL="109728" indent="0">
                  <a:buNone/>
                </a:pPr>
                <a:r>
                  <a:rPr lang="es-EC" sz="2400" dirty="0" smtClean="0"/>
                  <a:t>f) </a:t>
                </a:r>
                <a14:m>
                  <m:oMath xmlns:m="http://schemas.openxmlformats.org/officeDocument/2006/math">
                    <m:r>
                      <m:rPr>
                        <m:sty m:val="p"/>
                      </m:rPr>
                      <a:rPr lang="es-EC" sz="2400" dirty="0" smtClean="0">
                        <a:latin typeface="Cambria Math"/>
                      </a:rPr>
                      <m:t>F</m:t>
                    </m:r>
                    <m:r>
                      <a:rPr lang="es-EC" sz="2400" i="1">
                        <a:latin typeface="Cambria Math"/>
                      </a:rPr>
                      <m:t>=</m:t>
                    </m:r>
                    <m:d>
                      <m:dPr>
                        <m:begChr m:val="{"/>
                        <m:endChr m:val="}"/>
                        <m:ctrlPr>
                          <a:rPr lang="es-EC" sz="2400" i="1">
                            <a:latin typeface="Cambria Math"/>
                          </a:rPr>
                        </m:ctrlPr>
                      </m:dPr>
                      <m:e>
                        <m:f>
                          <m:fPr>
                            <m:type m:val="lin"/>
                            <m:ctrlPr>
                              <a:rPr lang="es-EC" sz="2400" i="1">
                                <a:latin typeface="Cambria Math"/>
                              </a:rPr>
                            </m:ctrlPr>
                          </m:fPr>
                          <m:num>
                            <m:r>
                              <a:rPr lang="es-EC" sz="2400" b="0" i="1" smtClean="0">
                                <a:latin typeface="Cambria Math"/>
                              </a:rPr>
                              <m:t>2</m:t>
                            </m:r>
                            <m:r>
                              <a:rPr lang="es-EC" sz="2400" i="1">
                                <a:latin typeface="Cambria Math"/>
                              </a:rPr>
                              <m:t>𝑛</m:t>
                            </m:r>
                            <m:r>
                              <a:rPr lang="es-EC" sz="2400" i="1">
                                <a:latin typeface="Cambria Math"/>
                                <a:ea typeface="Cambria Math"/>
                              </a:rPr>
                              <m:t>∈</m:t>
                            </m:r>
                            <m:r>
                              <a:rPr lang="es-EC" sz="2400" i="1">
                                <a:latin typeface="Cambria Math"/>
                                <a:ea typeface="Cambria Math"/>
                              </a:rPr>
                              <m:t>ℕ</m:t>
                            </m:r>
                          </m:num>
                          <m:den>
                            <m:r>
                              <a:rPr lang="es-EC" sz="2400" i="1">
                                <a:latin typeface="Cambria Math"/>
                              </a:rPr>
                              <m:t>1</m:t>
                            </m:r>
                            <m:r>
                              <a:rPr lang="es-EC" sz="2400" b="0" i="1" smtClean="0">
                                <a:latin typeface="Cambria Math"/>
                              </a:rPr>
                              <m:t>1</m:t>
                            </m:r>
                            <m:r>
                              <a:rPr lang="es-EC" sz="2400" i="1">
                                <a:latin typeface="Cambria Math"/>
                              </a:rPr>
                              <m:t>≤</m:t>
                            </m:r>
                            <m:r>
                              <a:rPr lang="es-EC" sz="2400" i="1">
                                <a:latin typeface="Cambria Math"/>
                              </a:rPr>
                              <m:t>𝑛</m:t>
                            </m:r>
                            <m:r>
                              <a:rPr lang="es-EC" sz="2400" i="1">
                                <a:latin typeface="Cambria Math"/>
                              </a:rPr>
                              <m:t>&lt;19</m:t>
                            </m:r>
                          </m:den>
                        </m:f>
                        <m:r>
                          <a:rPr lang="es-EC" sz="2400" i="1">
                            <a:latin typeface="Cambria Math"/>
                          </a:rPr>
                          <m:t> </m:t>
                        </m:r>
                      </m:e>
                    </m:d>
                  </m:oMath>
                </a14:m>
                <a:endParaRPr lang="es-EC" sz="2400" dirty="0" smtClean="0"/>
              </a:p>
              <a:p>
                <a:pPr marL="109728" indent="0">
                  <a:buNone/>
                </a:pPr>
                <a:r>
                  <a:rPr lang="es-EC" sz="2400" b="0" dirty="0" smtClean="0"/>
                  <a:t>g) </a:t>
                </a:r>
                <a14:m>
                  <m:oMath xmlns:m="http://schemas.openxmlformats.org/officeDocument/2006/math">
                    <m:r>
                      <a:rPr lang="es-EC" sz="2400" b="0" i="1" smtClean="0">
                        <a:latin typeface="Cambria Math"/>
                      </a:rPr>
                      <m:t>𝐺</m:t>
                    </m:r>
                    <m:r>
                      <a:rPr lang="es-EC" sz="2400" b="0" i="1" smtClean="0">
                        <a:latin typeface="Cambria Math"/>
                      </a:rPr>
                      <m:t>=</m:t>
                    </m:r>
                    <m:d>
                      <m:dPr>
                        <m:begChr m:val="{"/>
                        <m:endChr m:val="}"/>
                        <m:ctrlPr>
                          <a:rPr lang="es-EC" sz="2400" b="0" i="1" smtClean="0">
                            <a:latin typeface="Cambria Math"/>
                          </a:rPr>
                        </m:ctrlPr>
                      </m:dPr>
                      <m:e>
                        <m:f>
                          <m:fPr>
                            <m:type m:val="lin"/>
                            <m:ctrlPr>
                              <a:rPr lang="es-EC" sz="2400" b="0" i="1" smtClean="0">
                                <a:latin typeface="Cambria Math"/>
                              </a:rPr>
                            </m:ctrlPr>
                          </m:fPr>
                          <m:num>
                            <m:r>
                              <a:rPr lang="es-EC" sz="2400" i="1">
                                <a:latin typeface="Cambria Math"/>
                              </a:rPr>
                              <m:t>𝑛</m:t>
                            </m:r>
                            <m:r>
                              <a:rPr lang="es-EC" sz="2400" i="1">
                                <a:latin typeface="Cambria Math"/>
                                <a:ea typeface="Cambria Math"/>
                              </a:rPr>
                              <m:t>𝜖</m:t>
                            </m:r>
                            <m:r>
                              <a:rPr lang="es-EC" sz="2400" i="1">
                                <a:latin typeface="Cambria Math"/>
                                <a:ea typeface="Cambria Math"/>
                              </a:rPr>
                              <m:t>ℕ</m:t>
                            </m:r>
                          </m:num>
                          <m:den>
                            <m:r>
                              <a:rPr lang="es-EC" sz="2400" b="0" i="1" smtClean="0">
                                <a:latin typeface="Cambria Math"/>
                              </a:rPr>
                              <m:t>11≤2</m:t>
                            </m:r>
                            <m:r>
                              <a:rPr lang="es-EC" sz="2400" b="0" i="1" smtClean="0">
                                <a:latin typeface="Cambria Math"/>
                              </a:rPr>
                              <m:t>𝑛</m:t>
                            </m:r>
                            <m:r>
                              <a:rPr lang="es-EC" sz="2400" b="0" i="1" smtClean="0">
                                <a:latin typeface="Cambria Math"/>
                              </a:rPr>
                              <m:t>≤19</m:t>
                            </m:r>
                          </m:den>
                        </m:f>
                      </m:e>
                    </m:d>
                  </m:oMath>
                </a14:m>
                <a:endParaRPr lang="es-EC" sz="2400" dirty="0" smtClean="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531641" y="1478742"/>
                <a:ext cx="8579296" cy="4945736"/>
              </a:xfrm>
              <a:blipFill rotWithShape="1">
                <a:blip r:embed="rId2"/>
                <a:stretch>
                  <a:fillRect l="-142" t="-1233" b="-17879"/>
                </a:stretch>
              </a:blipFill>
            </p:spPr>
            <p:txBody>
              <a:bodyPr/>
              <a:lstStyle/>
              <a:p>
                <a:r>
                  <a:rPr lang="es-EC">
                    <a:noFill/>
                  </a:rPr>
                  <a:t> </a:t>
                </a:r>
              </a:p>
            </p:txBody>
          </p:sp>
        </mc:Fallback>
      </mc:AlternateContent>
      <p:sp>
        <p:nvSpPr>
          <p:cNvPr id="4" name="3 CuadroTexto"/>
          <p:cNvSpPr txBox="1"/>
          <p:nvPr/>
        </p:nvSpPr>
        <p:spPr>
          <a:xfrm>
            <a:off x="2411760" y="682025"/>
            <a:ext cx="3746538" cy="553998"/>
          </a:xfrm>
          <a:prstGeom prst="rect">
            <a:avLst/>
          </a:prstGeom>
          <a:noFill/>
        </p:spPr>
        <p:txBody>
          <a:bodyPr wrap="none" rtlCol="0">
            <a:spAutoFit/>
          </a:bodyPr>
          <a:lstStyle/>
          <a:p>
            <a:r>
              <a:rPr lang="es-EC" sz="3000" b="1" dirty="0" smtClean="0">
                <a:solidFill>
                  <a:srgbClr val="FF0000"/>
                </a:solidFill>
              </a:rPr>
              <a:t>ACTIVIDAD N° 07</a:t>
            </a:r>
            <a:endParaRPr lang="es-EC" sz="3000" b="1" dirty="0">
              <a:solidFill>
                <a:srgbClr val="FF0000"/>
              </a:solidFill>
            </a:endParaRPr>
          </a:p>
        </p:txBody>
      </p:sp>
    </p:spTree>
    <p:extLst>
      <p:ext uri="{BB962C8B-B14F-4D97-AF65-F5344CB8AC3E}">
        <p14:creationId xmlns:p14="http://schemas.microsoft.com/office/powerpoint/2010/main" val="42090149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a:p>
        </p:txBody>
      </p:sp>
    </p:spTree>
    <p:extLst>
      <p:ext uri="{BB962C8B-B14F-4D97-AF65-F5344CB8AC3E}">
        <p14:creationId xmlns:p14="http://schemas.microsoft.com/office/powerpoint/2010/main" val="11752305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8229600" cy="1066800"/>
          </a:xfrm>
        </p:spPr>
        <p:txBody>
          <a:bodyPr/>
          <a:lstStyle/>
          <a:p>
            <a:r>
              <a:rPr lang="es-EC" dirty="0" smtClean="0"/>
              <a:t>ACTIVIDAD N° 07</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288032" y="1556792"/>
                <a:ext cx="9432032" cy="4968552"/>
              </a:xfrm>
            </p:spPr>
            <p:txBody>
              <a:bodyPr>
                <a:normAutofit/>
              </a:bodyPr>
              <a:lstStyle/>
              <a:p>
                <a:r>
                  <a:rPr lang="es-EC" dirty="0" smtClean="0"/>
                  <a:t>Dado los siguientes conjuntos expresados por comprensión, determinar sus elementos por tabulación o extensión.</a:t>
                </a:r>
              </a:p>
              <a:p>
                <a:pPr marL="109728" indent="0">
                  <a:buNone/>
                </a:pPr>
                <a14:m>
                  <m:oMathPara xmlns:m="http://schemas.openxmlformats.org/officeDocument/2006/math">
                    <m:oMathParaPr>
                      <m:jc m:val="centerGroup"/>
                    </m:oMathParaPr>
                    <m:oMath xmlns:m="http://schemas.openxmlformats.org/officeDocument/2006/math">
                      <m:r>
                        <a:rPr lang="es-EC" i="1">
                          <a:latin typeface="Cambria Math"/>
                        </a:rPr>
                        <m:t>𝐴</m:t>
                      </m:r>
                      <m:r>
                        <a:rPr lang="es-EC" i="1">
                          <a:latin typeface="Cambria Math"/>
                        </a:rPr>
                        <m:t>=</m:t>
                      </m:r>
                      <m:d>
                        <m:dPr>
                          <m:begChr m:val="{"/>
                          <m:endChr m:val="}"/>
                          <m:ctrlPr>
                            <a:rPr lang="es-EC" i="1">
                              <a:latin typeface="Cambria Math"/>
                            </a:rPr>
                          </m:ctrlPr>
                        </m:dPr>
                        <m:e>
                          <m:f>
                            <m:fPr>
                              <m:type m:val="lin"/>
                              <m:ctrlPr>
                                <a:rPr lang="es-EC" i="1">
                                  <a:latin typeface="Cambria Math"/>
                                </a:rPr>
                              </m:ctrlPr>
                            </m:fPr>
                            <m:num>
                              <m:d>
                                <m:dPr>
                                  <m:ctrlPr>
                                    <a:rPr lang="es-EC" i="1">
                                      <a:latin typeface="Cambria Math"/>
                                    </a:rPr>
                                  </m:ctrlPr>
                                </m:dPr>
                                <m:e>
                                  <m:m>
                                    <m:mPr>
                                      <m:mcs>
                                        <m:mc>
                                          <m:mcPr>
                                            <m:count m:val="2"/>
                                            <m:mcJc m:val="center"/>
                                          </m:mcPr>
                                        </m:mc>
                                      </m:mcs>
                                      <m:ctrlPr>
                                        <a:rPr lang="es-EC" i="1">
                                          <a:latin typeface="Cambria Math"/>
                                        </a:rPr>
                                      </m:ctrlPr>
                                    </m:mPr>
                                    <m:mr>
                                      <m:e>
                                        <m:r>
                                          <m:rPr>
                                            <m:brk m:alnAt="7"/>
                                          </m:rPr>
                                          <a:rPr lang="es-EC" i="1">
                                            <a:latin typeface="Cambria Math"/>
                                          </a:rPr>
                                          <m:t>𝑥</m:t>
                                        </m:r>
                                      </m:e>
                                      <m:e>
                                        <m:r>
                                          <a:rPr lang="es-EC" i="1">
                                            <a:latin typeface="Cambria Math"/>
                                          </a:rPr>
                                          <m:t>𝑦</m:t>
                                        </m:r>
                                      </m:e>
                                    </m:mr>
                                    <m:mr>
                                      <m:e>
                                        <m:r>
                                          <a:rPr lang="es-EC" i="1">
                                            <a:latin typeface="Cambria Math"/>
                                          </a:rPr>
                                          <m:t>𝑧</m:t>
                                        </m:r>
                                      </m:e>
                                      <m:e>
                                        <m:r>
                                          <a:rPr lang="es-EC" i="1">
                                            <a:latin typeface="Cambria Math"/>
                                          </a:rPr>
                                          <m:t>𝑤</m:t>
                                        </m:r>
                                      </m:e>
                                    </m:mr>
                                  </m:m>
                                </m:e>
                              </m:d>
                            </m:num>
                            <m:den>
                              <m:r>
                                <a:rPr lang="es-EC" i="1">
                                  <a:latin typeface="Cambria Math"/>
                                </a:rPr>
                                <m:t>𝑥</m:t>
                              </m:r>
                              <m:r>
                                <a:rPr lang="es-EC" i="1">
                                  <a:latin typeface="Cambria Math"/>
                                </a:rPr>
                                <m:t>=2</m:t>
                              </m:r>
                              <m:r>
                                <a:rPr lang="es-EC" i="1">
                                  <a:latin typeface="Cambria Math"/>
                                </a:rPr>
                                <m:t>𝑦</m:t>
                              </m:r>
                              <m:r>
                                <a:rPr lang="es-EC" b="0" i="1" smtClean="0">
                                  <a:latin typeface="Cambria Math"/>
                                </a:rPr>
                                <m:t>+</m:t>
                              </m:r>
                              <m:r>
                                <a:rPr lang="es-EC" i="1">
                                  <a:latin typeface="Cambria Math"/>
                                </a:rPr>
                                <m:t>𝑧</m:t>
                              </m:r>
                              <m:r>
                                <a:rPr lang="es-EC" i="1">
                                  <a:latin typeface="Cambria Math"/>
                                </a:rPr>
                                <m:t>,</m:t>
                              </m:r>
                              <m:r>
                                <a:rPr lang="es-EC" i="1">
                                  <a:latin typeface="Cambria Math"/>
                                </a:rPr>
                                <m:t>𝑤</m:t>
                              </m:r>
                              <m:r>
                                <a:rPr lang="es-EC" i="1">
                                  <a:latin typeface="Cambria Math"/>
                                </a:rPr>
                                <m:t>=</m:t>
                              </m:r>
                              <m:r>
                                <a:rPr lang="es-EC" i="1">
                                  <a:latin typeface="Cambria Math"/>
                                </a:rPr>
                                <m:t>𝑧</m:t>
                              </m:r>
                              <m:r>
                                <a:rPr lang="es-EC" i="1">
                                  <a:latin typeface="Cambria Math"/>
                                </a:rPr>
                                <m:t>, </m:t>
                              </m:r>
                              <m:r>
                                <a:rPr lang="es-EC" i="1">
                                  <a:latin typeface="Cambria Math"/>
                                </a:rPr>
                                <m:t>𝑦</m:t>
                              </m:r>
                              <m:r>
                                <a:rPr lang="es-EC" i="1">
                                  <a:latin typeface="Cambria Math"/>
                                </a:rPr>
                                <m:t>=3</m:t>
                              </m:r>
                              <m:r>
                                <a:rPr lang="es-EC" i="1">
                                  <a:latin typeface="Cambria Math"/>
                                </a:rPr>
                                <m:t>𝑧</m:t>
                              </m:r>
                              <m:r>
                                <a:rPr lang="es-EC" i="1">
                                  <a:latin typeface="Cambria Math"/>
                                </a:rPr>
                                <m:t>, </m:t>
                              </m:r>
                            </m:den>
                          </m:f>
                          <m:r>
                            <a:rPr lang="es-EC" b="0" i="1" smtClean="0">
                              <a:latin typeface="Cambria Math"/>
                              <a:ea typeface="Cambria Math"/>
                            </a:rPr>
                            <m:t>1≤</m:t>
                          </m:r>
                          <m:r>
                            <a:rPr lang="es-EC" b="0" i="1" smtClean="0">
                              <a:latin typeface="Cambria Math"/>
                              <a:ea typeface="Cambria Math"/>
                            </a:rPr>
                            <m:t>𝑧</m:t>
                          </m:r>
                          <m:r>
                            <a:rPr lang="es-EC" b="0" i="1" smtClean="0">
                              <a:latin typeface="Cambria Math"/>
                              <a:ea typeface="Cambria Math"/>
                            </a:rPr>
                            <m:t>≤3, </m:t>
                          </m:r>
                          <m:r>
                            <a:rPr lang="es-EC" b="0" i="1" smtClean="0">
                              <a:latin typeface="Cambria Math"/>
                              <a:ea typeface="Cambria Math"/>
                            </a:rPr>
                            <m:t>𝑧</m:t>
                          </m:r>
                          <m:r>
                            <a:rPr lang="es-EC" b="0" i="1" smtClean="0">
                              <a:latin typeface="Cambria Math"/>
                              <a:ea typeface="Cambria Math"/>
                            </a:rPr>
                            <m:t>𝜖</m:t>
                          </m:r>
                          <m:r>
                            <a:rPr lang="es-EC" b="0" i="1" smtClean="0">
                              <a:latin typeface="Cambria Math"/>
                              <a:ea typeface="Cambria Math"/>
                            </a:rPr>
                            <m:t>ℤ</m:t>
                          </m:r>
                        </m:e>
                      </m:d>
                    </m:oMath>
                  </m:oMathPara>
                </a14:m>
                <a:endParaRPr lang="es-EC" dirty="0" smtClean="0"/>
              </a:p>
              <a:p>
                <a:pPr marL="109728" indent="0">
                  <a:buNone/>
                </a:pPr>
                <a14:m>
                  <m:oMathPara xmlns:m="http://schemas.openxmlformats.org/officeDocument/2006/math">
                    <m:oMathParaPr>
                      <m:jc m:val="centerGroup"/>
                    </m:oMathParaPr>
                    <m:oMath xmlns:m="http://schemas.openxmlformats.org/officeDocument/2006/math">
                      <m:r>
                        <a:rPr lang="es-EC" i="1">
                          <a:latin typeface="Cambria Math"/>
                        </a:rPr>
                        <m:t>𝐵</m:t>
                      </m:r>
                      <m:r>
                        <a:rPr lang="es-EC" i="1">
                          <a:latin typeface="Cambria Math"/>
                        </a:rPr>
                        <m:t>=</m:t>
                      </m:r>
                      <m:d>
                        <m:dPr>
                          <m:begChr m:val="{"/>
                          <m:endChr m:val="}"/>
                          <m:ctrlPr>
                            <a:rPr lang="es-EC" i="1">
                              <a:latin typeface="Cambria Math"/>
                            </a:rPr>
                          </m:ctrlPr>
                        </m:dPr>
                        <m:e>
                          <m:f>
                            <m:fPr>
                              <m:type m:val="lin"/>
                              <m:ctrlPr>
                                <a:rPr lang="es-EC" i="1">
                                  <a:latin typeface="Cambria Math"/>
                                </a:rPr>
                              </m:ctrlPr>
                            </m:fPr>
                            <m:num>
                              <m:d>
                                <m:dPr>
                                  <m:ctrlPr>
                                    <a:rPr lang="es-EC" i="1">
                                      <a:latin typeface="Cambria Math"/>
                                    </a:rPr>
                                  </m:ctrlPr>
                                </m:dPr>
                                <m:e>
                                  <m:m>
                                    <m:mPr>
                                      <m:mcs>
                                        <m:mc>
                                          <m:mcPr>
                                            <m:count m:val="1"/>
                                            <m:mcJc m:val="center"/>
                                          </m:mcPr>
                                        </m:mc>
                                      </m:mcs>
                                      <m:ctrlPr>
                                        <a:rPr lang="es-EC" i="1">
                                          <a:latin typeface="Cambria Math"/>
                                        </a:rPr>
                                      </m:ctrlPr>
                                    </m:mPr>
                                    <m:mr>
                                      <m:e>
                                        <m:r>
                                          <m:rPr>
                                            <m:brk m:alnAt="7"/>
                                          </m:rPr>
                                          <a:rPr lang="es-EC" i="1">
                                            <a:latin typeface="Cambria Math"/>
                                          </a:rPr>
                                          <m:t>𝑥</m:t>
                                        </m:r>
                                      </m:e>
                                    </m:mr>
                                    <m:mr>
                                      <m:e>
                                        <m:r>
                                          <a:rPr lang="es-EC" i="1">
                                            <a:latin typeface="Cambria Math"/>
                                          </a:rPr>
                                          <m:t>𝑦</m:t>
                                        </m:r>
                                      </m:e>
                                    </m:mr>
                                    <m:mr>
                                      <m:e>
                                        <m:r>
                                          <a:rPr lang="es-EC" i="1">
                                            <a:latin typeface="Cambria Math"/>
                                          </a:rPr>
                                          <m:t>𝑧</m:t>
                                        </m:r>
                                      </m:e>
                                    </m:mr>
                                  </m:m>
                                </m:e>
                              </m:d>
                            </m:num>
                            <m:den>
                              <m:r>
                                <a:rPr lang="es-EC" i="1">
                                  <a:latin typeface="Cambria Math"/>
                                </a:rPr>
                                <m:t>𝑥</m:t>
                              </m:r>
                              <m:r>
                                <a:rPr lang="es-EC" i="1">
                                  <a:latin typeface="Cambria Math"/>
                                </a:rPr>
                                <m:t>=2+5</m:t>
                              </m:r>
                              <m:r>
                                <a:rPr lang="es-EC" i="1">
                                  <a:latin typeface="Cambria Math"/>
                                </a:rPr>
                                <m:t>𝑧</m:t>
                              </m:r>
                              <m:r>
                                <a:rPr lang="es-EC" i="1">
                                  <a:latin typeface="Cambria Math"/>
                                </a:rPr>
                                <m:t>, </m:t>
                              </m:r>
                              <m:r>
                                <a:rPr lang="es-EC" i="1">
                                  <a:latin typeface="Cambria Math"/>
                                </a:rPr>
                                <m:t>𝑦</m:t>
                              </m:r>
                              <m:r>
                                <a:rPr lang="es-EC" i="1">
                                  <a:latin typeface="Cambria Math"/>
                                </a:rPr>
                                <m:t>=−</m:t>
                              </m:r>
                              <m:r>
                                <a:rPr lang="es-EC" i="1">
                                  <a:latin typeface="Cambria Math"/>
                                </a:rPr>
                                <m:t>𝑧</m:t>
                              </m:r>
                              <m:r>
                                <a:rPr lang="es-EC" i="1">
                                  <a:latin typeface="Cambria Math"/>
                                </a:rPr>
                                <m:t>,     0≤</m:t>
                              </m:r>
                              <m:r>
                                <a:rPr lang="es-EC" i="1">
                                  <a:latin typeface="Cambria Math"/>
                                </a:rPr>
                                <m:t>𝑧</m:t>
                              </m:r>
                              <m:r>
                                <a:rPr lang="es-EC" i="1">
                                  <a:latin typeface="Cambria Math"/>
                                </a:rPr>
                                <m:t>≤2 </m:t>
                              </m:r>
                            </m:den>
                          </m:f>
                        </m:e>
                      </m:d>
                    </m:oMath>
                  </m:oMathPara>
                </a14:m>
                <a:endParaRPr lang="es-EC" dirty="0" smtClean="0"/>
              </a:p>
              <a:p>
                <a:pPr marL="109728" indent="0">
                  <a:buNone/>
                </a:pPr>
                <a14:m>
                  <m:oMathPara xmlns:m="http://schemas.openxmlformats.org/officeDocument/2006/math">
                    <m:oMathParaPr>
                      <m:jc m:val="centerGroup"/>
                    </m:oMathParaPr>
                    <m:oMath xmlns:m="http://schemas.openxmlformats.org/officeDocument/2006/math">
                      <m:r>
                        <a:rPr lang="es-EC" b="0" i="1" smtClean="0">
                          <a:latin typeface="Cambria Math"/>
                        </a:rPr>
                        <m:t>𝐶</m:t>
                      </m:r>
                      <m:r>
                        <a:rPr lang="es-EC" b="0" i="1" smtClean="0">
                          <a:latin typeface="Cambria Math"/>
                        </a:rPr>
                        <m:t>=</m:t>
                      </m:r>
                      <m:d>
                        <m:dPr>
                          <m:begChr m:val="{"/>
                          <m:endChr m:val="}"/>
                          <m:ctrlPr>
                            <a:rPr lang="es-EC" b="0" i="1" smtClean="0">
                              <a:latin typeface="Cambria Math"/>
                            </a:rPr>
                          </m:ctrlPr>
                        </m:dPr>
                        <m:e>
                          <m:f>
                            <m:fPr>
                              <m:type m:val="lin"/>
                              <m:ctrlPr>
                                <a:rPr lang="es-EC" b="0" i="1" smtClean="0">
                                  <a:latin typeface="Cambria Math"/>
                                </a:rPr>
                              </m:ctrlPr>
                            </m:fPr>
                            <m:num>
                              <m:sSup>
                                <m:sSupPr>
                                  <m:ctrlPr>
                                    <a:rPr lang="es-EC" i="1">
                                      <a:latin typeface="Cambria Math"/>
                                    </a:rPr>
                                  </m:ctrlPr>
                                </m:sSupPr>
                                <m:e>
                                  <m:r>
                                    <a:rPr lang="es-EC" i="1">
                                      <a:latin typeface="Cambria Math"/>
                                    </a:rPr>
                                    <m:t>𝑎𝑥</m:t>
                                  </m:r>
                                </m:e>
                                <m:sup>
                                  <m:r>
                                    <a:rPr lang="es-EC" i="1">
                                      <a:latin typeface="Cambria Math"/>
                                    </a:rPr>
                                    <m:t>2</m:t>
                                  </m:r>
                                </m:sup>
                              </m:sSup>
                              <m:r>
                                <a:rPr lang="es-EC" i="1">
                                  <a:latin typeface="Cambria Math"/>
                                </a:rPr>
                                <m:t>+</m:t>
                              </m:r>
                              <m:r>
                                <a:rPr lang="es-EC" i="1">
                                  <a:latin typeface="Cambria Math"/>
                                </a:rPr>
                                <m:t>𝑏𝑥</m:t>
                              </m:r>
                              <m:r>
                                <a:rPr lang="es-EC" i="1">
                                  <a:latin typeface="Cambria Math"/>
                                </a:rPr>
                                <m:t>+</m:t>
                              </m:r>
                              <m:r>
                                <a:rPr lang="es-EC" i="1">
                                  <a:latin typeface="Cambria Math"/>
                                </a:rPr>
                                <m:t>𝑐</m:t>
                              </m:r>
                            </m:num>
                            <m:den>
                              <m:r>
                                <a:rPr lang="es-EC" b="0" i="1" smtClean="0">
                                  <a:latin typeface="Cambria Math"/>
                                </a:rPr>
                                <m:t>𝑎</m:t>
                              </m:r>
                              <m:r>
                                <a:rPr lang="es-EC" b="0" i="1" smtClean="0">
                                  <a:latin typeface="Cambria Math"/>
                                </a:rPr>
                                <m:t>=</m:t>
                              </m:r>
                              <m:r>
                                <a:rPr lang="es-EC" b="0" i="1" smtClean="0">
                                  <a:latin typeface="Cambria Math"/>
                                </a:rPr>
                                <m:t>𝑏</m:t>
                              </m:r>
                              <m:r>
                                <a:rPr lang="es-EC" b="0" i="1" smtClean="0">
                                  <a:latin typeface="Cambria Math"/>
                                </a:rPr>
                                <m:t>+</m:t>
                              </m:r>
                              <m:r>
                                <a:rPr lang="es-EC" b="0" i="1" smtClean="0">
                                  <a:latin typeface="Cambria Math"/>
                                </a:rPr>
                                <m:t>𝑐</m:t>
                              </m:r>
                              <m:r>
                                <a:rPr lang="es-EC" b="0" i="1" smtClean="0">
                                  <a:latin typeface="Cambria Math"/>
                                </a:rPr>
                                <m:t>, </m:t>
                              </m:r>
                              <m:r>
                                <a:rPr lang="es-EC" b="0" i="1" smtClean="0">
                                  <a:latin typeface="Cambria Math"/>
                                </a:rPr>
                                <m:t>𝑐</m:t>
                              </m:r>
                              <m:r>
                                <a:rPr lang="es-EC" b="0" i="1" smtClean="0">
                                  <a:latin typeface="Cambria Math"/>
                                </a:rPr>
                                <m:t>=2, −2≤</m:t>
                              </m:r>
                              <m:r>
                                <a:rPr lang="es-EC" b="0" i="1" smtClean="0">
                                  <a:latin typeface="Cambria Math"/>
                                </a:rPr>
                                <m:t>𝑏</m:t>
                              </m:r>
                              <m:r>
                                <a:rPr lang="es-EC" b="0" i="1" smtClean="0">
                                  <a:latin typeface="Cambria Math"/>
                                </a:rPr>
                                <m:t>&lt;2</m:t>
                              </m:r>
                            </m:den>
                          </m:f>
                        </m:e>
                      </m:d>
                    </m:oMath>
                  </m:oMathPara>
                </a14:m>
                <a:endParaRPr lang="es-EC" dirty="0" smtClean="0"/>
              </a:p>
              <a:p>
                <a:pPr marL="109728" indent="0">
                  <a:buNone/>
                </a:pPr>
                <a:r>
                  <a:rPr lang="es-EC" sz="2600" dirty="0" smtClean="0"/>
                  <a:t>D</a:t>
                </a:r>
                <a14:m>
                  <m:oMath xmlns:m="http://schemas.openxmlformats.org/officeDocument/2006/math">
                    <m:r>
                      <a:rPr lang="es-EC" sz="2600" i="1">
                        <a:latin typeface="Cambria Math"/>
                      </a:rPr>
                      <m:t>=</m:t>
                    </m:r>
                    <m:d>
                      <m:dPr>
                        <m:begChr m:val="{"/>
                        <m:endChr m:val="}"/>
                        <m:ctrlPr>
                          <a:rPr lang="es-EC" sz="2600" i="1">
                            <a:latin typeface="Cambria Math"/>
                          </a:rPr>
                        </m:ctrlPr>
                      </m:dPr>
                      <m:e>
                        <m:f>
                          <m:fPr>
                            <m:type m:val="lin"/>
                            <m:ctrlPr>
                              <a:rPr lang="es-EC" sz="2600" i="1">
                                <a:latin typeface="Cambria Math"/>
                              </a:rPr>
                            </m:ctrlPr>
                          </m:fPr>
                          <m:num>
                            <m:d>
                              <m:dPr>
                                <m:ctrlPr>
                                  <a:rPr lang="es-EC" sz="2600" i="1">
                                    <a:latin typeface="Cambria Math"/>
                                  </a:rPr>
                                </m:ctrlPr>
                              </m:dPr>
                              <m:e>
                                <m:m>
                                  <m:mPr>
                                    <m:mcs>
                                      <m:mc>
                                        <m:mcPr>
                                          <m:count m:val="2"/>
                                          <m:mcJc m:val="center"/>
                                        </m:mcPr>
                                      </m:mc>
                                    </m:mcs>
                                    <m:ctrlPr>
                                      <a:rPr lang="es-EC" sz="2600" i="1">
                                        <a:latin typeface="Cambria Math"/>
                                      </a:rPr>
                                    </m:ctrlPr>
                                  </m:mPr>
                                  <m:mr>
                                    <m:e>
                                      <m:r>
                                        <m:rPr>
                                          <m:brk m:alnAt="7"/>
                                        </m:rPr>
                                        <a:rPr lang="es-EC" sz="2600" i="1">
                                          <a:latin typeface="Cambria Math"/>
                                        </a:rPr>
                                        <m:t>𝑥</m:t>
                                      </m:r>
                                    </m:e>
                                    <m:e>
                                      <m:r>
                                        <a:rPr lang="es-EC" sz="2600" i="1">
                                          <a:latin typeface="Cambria Math"/>
                                        </a:rPr>
                                        <m:t>𝑦</m:t>
                                      </m:r>
                                    </m:e>
                                  </m:mr>
                                  <m:mr>
                                    <m:e>
                                      <m:r>
                                        <a:rPr lang="es-EC" sz="2600" i="1">
                                          <a:latin typeface="Cambria Math"/>
                                        </a:rPr>
                                        <m:t>𝑧</m:t>
                                      </m:r>
                                    </m:e>
                                    <m:e>
                                      <m:r>
                                        <a:rPr lang="es-EC" sz="2600" b="0" i="1" smtClean="0">
                                          <a:latin typeface="Cambria Math"/>
                                        </a:rPr>
                                        <m:t>2</m:t>
                                      </m:r>
                                      <m:r>
                                        <a:rPr lang="es-EC" sz="2600" b="0" i="1" smtClean="0">
                                          <a:latin typeface="Cambria Math"/>
                                        </a:rPr>
                                        <m:t>𝑧</m:t>
                                      </m:r>
                                      <m:r>
                                        <a:rPr lang="es-EC" sz="2600" b="0" i="1" smtClean="0">
                                          <a:latin typeface="Cambria Math"/>
                                        </a:rPr>
                                        <m:t>+</m:t>
                                      </m:r>
                                      <m:r>
                                        <a:rPr lang="es-EC" sz="2600" b="0" i="1" smtClean="0">
                                          <a:latin typeface="Cambria Math"/>
                                        </a:rPr>
                                        <m:t>𝑤</m:t>
                                      </m:r>
                                    </m:e>
                                  </m:mr>
                                </m:m>
                              </m:e>
                            </m:d>
                          </m:num>
                          <m:den>
                            <m:r>
                              <a:rPr lang="es-EC" sz="2600" b="0" i="1" smtClean="0">
                                <a:latin typeface="Cambria Math"/>
                              </a:rPr>
                              <m:t>𝑥</m:t>
                            </m:r>
                            <m:r>
                              <a:rPr lang="es-EC" sz="2600" b="0" i="1" smtClean="0">
                                <a:latin typeface="Cambria Math"/>
                              </a:rPr>
                              <m:t>+2</m:t>
                            </m:r>
                            <m:r>
                              <a:rPr lang="es-EC" sz="2600" b="0" i="1" smtClean="0">
                                <a:latin typeface="Cambria Math"/>
                              </a:rPr>
                              <m:t>𝑦</m:t>
                            </m:r>
                            <m:r>
                              <a:rPr lang="es-EC" sz="2600" b="0" i="1" smtClean="0">
                                <a:latin typeface="Cambria Math"/>
                              </a:rPr>
                              <m:t>+</m:t>
                            </m:r>
                            <m:r>
                              <a:rPr lang="es-EC" sz="2600" b="0" i="1" smtClean="0">
                                <a:latin typeface="Cambria Math"/>
                              </a:rPr>
                              <m:t>𝑧</m:t>
                            </m:r>
                            <m:r>
                              <a:rPr lang="es-EC" sz="2600" b="0" i="1" smtClean="0">
                                <a:latin typeface="Cambria Math"/>
                              </a:rPr>
                              <m:t>=0,</m:t>
                            </m:r>
                          </m:den>
                        </m:f>
                        <m:r>
                          <a:rPr lang="es-EC" sz="2600" b="0" i="1" smtClean="0">
                            <a:latin typeface="Cambria Math"/>
                            <a:ea typeface="Cambria Math"/>
                          </a:rPr>
                          <m:t> </m:t>
                        </m:r>
                        <m:r>
                          <a:rPr lang="es-EC" sz="2600" b="0" i="1" smtClean="0">
                            <a:latin typeface="Cambria Math"/>
                            <a:ea typeface="Cambria Math"/>
                          </a:rPr>
                          <m:t>𝑥</m:t>
                        </m:r>
                        <m:r>
                          <a:rPr lang="es-EC" sz="2600" b="0" i="1" smtClean="0">
                            <a:latin typeface="Cambria Math"/>
                            <a:ea typeface="Cambria Math"/>
                          </a:rPr>
                          <m:t>−</m:t>
                        </m:r>
                        <m:r>
                          <a:rPr lang="es-EC" sz="2600" b="0" i="1" smtClean="0">
                            <a:latin typeface="Cambria Math"/>
                            <a:ea typeface="Cambria Math"/>
                          </a:rPr>
                          <m:t>𝑦</m:t>
                        </m:r>
                        <m:r>
                          <a:rPr lang="es-EC" sz="2600" b="0" i="1" smtClean="0">
                            <a:latin typeface="Cambria Math"/>
                            <a:ea typeface="Cambria Math"/>
                          </a:rPr>
                          <m:t>=1, </m:t>
                        </m:r>
                        <m:r>
                          <a:rPr lang="es-EC" sz="2600" b="0" i="1" smtClean="0">
                            <a:latin typeface="Cambria Math"/>
                            <a:ea typeface="Cambria Math"/>
                          </a:rPr>
                          <m:t>𝑧</m:t>
                        </m:r>
                        <m:r>
                          <a:rPr lang="es-EC" sz="2600" b="0" i="1" smtClean="0">
                            <a:latin typeface="Cambria Math"/>
                            <a:ea typeface="Cambria Math"/>
                          </a:rPr>
                          <m:t>=3, </m:t>
                        </m:r>
                        <m:r>
                          <a:rPr lang="es-EC" sz="2600" b="0" i="1" smtClean="0">
                            <a:latin typeface="Cambria Math"/>
                            <a:ea typeface="Cambria Math"/>
                          </a:rPr>
                          <m:t>𝑤</m:t>
                        </m:r>
                        <m:r>
                          <a:rPr lang="es-EC" sz="2600" b="0" i="1" smtClean="0">
                            <a:latin typeface="Cambria Math"/>
                            <a:ea typeface="Cambria Math"/>
                          </a:rPr>
                          <m:t>=</m:t>
                        </m:r>
                        <m:r>
                          <a:rPr lang="es-EC" sz="2600" b="0" i="1" smtClean="0">
                            <a:latin typeface="Cambria Math"/>
                            <a:ea typeface="Cambria Math"/>
                          </a:rPr>
                          <m:t>𝑥</m:t>
                        </m:r>
                        <m:r>
                          <a:rPr lang="es-EC" sz="2600" b="0" i="1" smtClean="0">
                            <a:latin typeface="Cambria Math"/>
                            <a:ea typeface="Cambria Math"/>
                          </a:rPr>
                          <m:t>+</m:t>
                        </m:r>
                        <m:r>
                          <a:rPr lang="es-EC" sz="2600" b="0" i="1" smtClean="0">
                            <a:latin typeface="Cambria Math"/>
                            <a:ea typeface="Cambria Math"/>
                          </a:rPr>
                          <m:t>𝑦</m:t>
                        </m:r>
                      </m:e>
                    </m:d>
                  </m:oMath>
                </a14:m>
                <a:endParaRPr lang="es-EC" sz="2600" dirty="0" smtClean="0"/>
              </a:p>
              <a:p>
                <a:pPr marL="109728" indent="0">
                  <a:buNone/>
                </a:pPr>
                <a14:m>
                  <m:oMathPara xmlns:m="http://schemas.openxmlformats.org/officeDocument/2006/math">
                    <m:oMathParaPr>
                      <m:jc m:val="centerGroup"/>
                    </m:oMathParaPr>
                    <m:oMath xmlns:m="http://schemas.openxmlformats.org/officeDocument/2006/math">
                      <m:r>
                        <a:rPr lang="es-EC" b="0" i="1" smtClean="0">
                          <a:latin typeface="Cambria Math"/>
                        </a:rPr>
                        <m:t>𝐸</m:t>
                      </m:r>
                      <m:r>
                        <a:rPr lang="es-EC" b="0" i="1" smtClean="0">
                          <a:latin typeface="Cambria Math"/>
                        </a:rPr>
                        <m:t>=</m:t>
                      </m:r>
                      <m:d>
                        <m:dPr>
                          <m:begChr m:val="{"/>
                          <m:endChr m:val="}"/>
                          <m:ctrlPr>
                            <a:rPr lang="es-EC" b="0" i="1" smtClean="0">
                              <a:latin typeface="Cambria Math"/>
                            </a:rPr>
                          </m:ctrlPr>
                        </m:dPr>
                        <m:e>
                          <m:f>
                            <m:fPr>
                              <m:type m:val="lin"/>
                              <m:ctrlPr>
                                <a:rPr lang="es-EC" b="0" i="1" smtClean="0">
                                  <a:latin typeface="Cambria Math"/>
                                </a:rPr>
                              </m:ctrlPr>
                            </m:fPr>
                            <m:num>
                              <m:r>
                                <a:rPr lang="es-EC" b="0" i="1" smtClean="0">
                                  <a:latin typeface="Cambria Math"/>
                                </a:rPr>
                                <m:t>𝑥</m:t>
                              </m:r>
                              <m:r>
                                <a:rPr lang="es-EC" b="0" i="1" smtClean="0">
                                  <a:latin typeface="Cambria Math"/>
                                  <a:ea typeface="Cambria Math"/>
                                </a:rPr>
                                <m:t>∈</m:t>
                              </m:r>
                              <m:r>
                                <a:rPr lang="es-EC" b="0" i="1" smtClean="0">
                                  <a:latin typeface="Cambria Math"/>
                                  <a:ea typeface="Cambria Math"/>
                                </a:rPr>
                                <m:t>ℝ</m:t>
                              </m:r>
                            </m:num>
                            <m:den>
                              <m:sSup>
                                <m:sSupPr>
                                  <m:ctrlPr>
                                    <a:rPr lang="es-EC" b="0" i="1" smtClean="0">
                                      <a:latin typeface="Cambria Math"/>
                                    </a:rPr>
                                  </m:ctrlPr>
                                </m:sSupPr>
                                <m:e>
                                  <m:r>
                                    <a:rPr lang="es-EC" b="0" i="1" smtClean="0">
                                      <a:latin typeface="Cambria Math"/>
                                    </a:rPr>
                                    <m:t>𝑥</m:t>
                                  </m:r>
                                </m:e>
                                <m:sup>
                                  <m:r>
                                    <a:rPr lang="es-EC" b="0" i="1" smtClean="0">
                                      <a:latin typeface="Cambria Math"/>
                                    </a:rPr>
                                    <m:t>4</m:t>
                                  </m:r>
                                </m:sup>
                              </m:sSup>
                              <m:r>
                                <a:rPr lang="es-EC" b="0" i="1" smtClean="0">
                                  <a:latin typeface="Cambria Math"/>
                                </a:rPr>
                                <m:t>−5</m:t>
                              </m:r>
                              <m:sSup>
                                <m:sSupPr>
                                  <m:ctrlPr>
                                    <a:rPr lang="es-EC" b="0" i="1" smtClean="0">
                                      <a:latin typeface="Cambria Math"/>
                                    </a:rPr>
                                  </m:ctrlPr>
                                </m:sSupPr>
                                <m:e>
                                  <m:r>
                                    <a:rPr lang="es-EC" b="0" i="1" smtClean="0">
                                      <a:latin typeface="Cambria Math"/>
                                    </a:rPr>
                                    <m:t>𝑥</m:t>
                                  </m:r>
                                </m:e>
                                <m:sup>
                                  <m:r>
                                    <a:rPr lang="es-EC" b="0" i="1" smtClean="0">
                                      <a:latin typeface="Cambria Math"/>
                                    </a:rPr>
                                    <m:t>2</m:t>
                                  </m:r>
                                </m:sup>
                              </m:sSup>
                              <m:r>
                                <a:rPr lang="es-EC" b="0" i="1" smtClean="0">
                                  <a:latin typeface="Cambria Math"/>
                                </a:rPr>
                                <m:t>+6=0</m:t>
                              </m:r>
                            </m:den>
                          </m:f>
                        </m:e>
                      </m:d>
                    </m:oMath>
                  </m:oMathPara>
                </a14:m>
                <a:endParaRPr lang="es-EC" dirty="0"/>
              </a:p>
              <a:p>
                <a:pPr marL="109728" indent="0">
                  <a:buNone/>
                </a:pP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288032" y="1556792"/>
                <a:ext cx="9432032" cy="4968552"/>
              </a:xfrm>
              <a:blipFill rotWithShape="1">
                <a:blip r:embed="rId2"/>
                <a:stretch>
                  <a:fillRect l="-65" t="-1227"/>
                </a:stretch>
              </a:blipFill>
            </p:spPr>
            <p:txBody>
              <a:bodyPr/>
              <a:lstStyle/>
              <a:p>
                <a:r>
                  <a:rPr lang="es-EC">
                    <a:noFill/>
                  </a:rPr>
                  <a:t> </a:t>
                </a:r>
              </a:p>
            </p:txBody>
          </p:sp>
        </mc:Fallback>
      </mc:AlternateContent>
    </p:spTree>
    <p:extLst>
      <p:ext uri="{BB962C8B-B14F-4D97-AF65-F5344CB8AC3E}">
        <p14:creationId xmlns:p14="http://schemas.microsoft.com/office/powerpoint/2010/main" val="9469153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Título"/>
              <p:cNvSpPr>
                <a:spLocks noGrp="1"/>
              </p:cNvSpPr>
              <p:nvPr>
                <p:ph type="title"/>
              </p:nvPr>
            </p:nvSpPr>
            <p:spPr/>
            <p:txBody>
              <a:bodyPr>
                <a:normAutofit fontScale="90000"/>
              </a:bodyPr>
              <a:lstStyle/>
              <a:p>
                <a:pPr/>
                <a14:m>
                  <m:oMathPara xmlns:m="http://schemas.openxmlformats.org/officeDocument/2006/math">
                    <m:oMathParaPr>
                      <m:jc m:val="centerGroup"/>
                    </m:oMathParaPr>
                    <m:oMath xmlns:m="http://schemas.openxmlformats.org/officeDocument/2006/math">
                      <m:r>
                        <a:rPr lang="es-EC" i="1">
                          <a:latin typeface="Cambria Math"/>
                        </a:rPr>
                        <m:t>𝐸</m:t>
                      </m:r>
                      <m:r>
                        <a:rPr lang="es-EC" i="1">
                          <a:latin typeface="Cambria Math"/>
                        </a:rPr>
                        <m:t>=</m:t>
                      </m:r>
                      <m:d>
                        <m:dPr>
                          <m:begChr m:val="{"/>
                          <m:endChr m:val="}"/>
                          <m:ctrlPr>
                            <a:rPr lang="es-EC" i="1">
                              <a:latin typeface="Cambria Math"/>
                            </a:rPr>
                          </m:ctrlPr>
                        </m:dPr>
                        <m:e>
                          <m:f>
                            <m:fPr>
                              <m:type m:val="lin"/>
                              <m:ctrlPr>
                                <a:rPr lang="es-EC" i="1">
                                  <a:latin typeface="Cambria Math"/>
                                </a:rPr>
                              </m:ctrlPr>
                            </m:fPr>
                            <m:num>
                              <m:r>
                                <a:rPr lang="es-EC" i="1">
                                  <a:latin typeface="Cambria Math"/>
                                </a:rPr>
                                <m:t>𝑥</m:t>
                              </m:r>
                              <m:r>
                                <a:rPr lang="es-EC" i="1">
                                  <a:latin typeface="Cambria Math"/>
                                  <a:ea typeface="Cambria Math"/>
                                </a:rPr>
                                <m:t>∈</m:t>
                              </m:r>
                              <m:r>
                                <a:rPr lang="es-EC" i="1">
                                  <a:latin typeface="Cambria Math"/>
                                  <a:ea typeface="Cambria Math"/>
                                </a:rPr>
                                <m:t>ℝ</m:t>
                              </m:r>
                            </m:num>
                            <m:den>
                              <m:sSup>
                                <m:sSupPr>
                                  <m:ctrlPr>
                                    <a:rPr lang="es-EC" i="1">
                                      <a:latin typeface="Cambria Math"/>
                                    </a:rPr>
                                  </m:ctrlPr>
                                </m:sSupPr>
                                <m:e>
                                  <m:r>
                                    <a:rPr lang="es-EC" i="1">
                                      <a:latin typeface="Cambria Math"/>
                                    </a:rPr>
                                    <m:t>𝑥</m:t>
                                  </m:r>
                                </m:e>
                                <m:sup>
                                  <m:r>
                                    <a:rPr lang="es-EC" i="1">
                                      <a:latin typeface="Cambria Math"/>
                                    </a:rPr>
                                    <m:t>4</m:t>
                                  </m:r>
                                </m:sup>
                              </m:sSup>
                              <m:r>
                                <a:rPr lang="es-EC" i="1">
                                  <a:latin typeface="Cambria Math"/>
                                </a:rPr>
                                <m:t>−5</m:t>
                              </m:r>
                              <m:sSup>
                                <m:sSupPr>
                                  <m:ctrlPr>
                                    <a:rPr lang="es-EC" i="1">
                                      <a:latin typeface="Cambria Math"/>
                                    </a:rPr>
                                  </m:ctrlPr>
                                </m:sSupPr>
                                <m:e>
                                  <m:r>
                                    <a:rPr lang="es-EC" i="1">
                                      <a:latin typeface="Cambria Math"/>
                                    </a:rPr>
                                    <m:t>𝑥</m:t>
                                  </m:r>
                                </m:e>
                                <m:sup>
                                  <m:r>
                                    <a:rPr lang="es-EC" i="1">
                                      <a:latin typeface="Cambria Math"/>
                                    </a:rPr>
                                    <m:t>2</m:t>
                                  </m:r>
                                </m:sup>
                              </m:sSup>
                              <m:r>
                                <a:rPr lang="es-EC" i="1">
                                  <a:latin typeface="Cambria Math"/>
                                </a:rPr>
                                <m:t>+6=0</m:t>
                              </m:r>
                            </m:den>
                          </m:f>
                        </m:e>
                      </m:d>
                    </m:oMath>
                  </m:oMathPara>
                </a14:m>
                <a:r>
                  <a:rPr lang="es-EC" dirty="0"/>
                  <a:t/>
                </a:r>
                <a:br>
                  <a:rPr lang="es-EC" dirty="0"/>
                </a:br>
                <a:endParaRPr lang="es-EC" dirty="0"/>
              </a:p>
            </p:txBody>
          </p:sp>
        </mc:Choice>
        <mc:Fallback xmlns="">
          <p:sp>
            <p:nvSpPr>
              <p:cNvPr id="2" name="1 Título"/>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s-EC">
                    <a:noFill/>
                  </a:rPr>
                  <a:t> </a:t>
                </a:r>
              </a:p>
            </p:txBody>
          </p:sp>
        </mc:Fallback>
      </mc:AlternateContent>
      <p:sp>
        <p:nvSpPr>
          <p:cNvPr id="3" name="2 Marcador de contenido"/>
          <p:cNvSpPr>
            <a:spLocks noGrp="1"/>
          </p:cNvSpPr>
          <p:nvPr>
            <p:ph idx="1"/>
          </p:nvPr>
        </p:nvSpPr>
        <p:spPr/>
        <p:txBody>
          <a:bodyPr/>
          <a:lstStyle/>
          <a:p>
            <a:endParaRPr lang="es-EC"/>
          </a:p>
        </p:txBody>
      </p:sp>
    </p:spTree>
    <p:extLst>
      <p:ext uri="{BB962C8B-B14F-4D97-AF65-F5344CB8AC3E}">
        <p14:creationId xmlns:p14="http://schemas.microsoft.com/office/powerpoint/2010/main" val="31679731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1066800"/>
          </a:xfrm>
        </p:spPr>
        <p:txBody>
          <a:bodyPr>
            <a:normAutofit/>
          </a:bodyPr>
          <a:lstStyle/>
          <a:p>
            <a:r>
              <a:rPr lang="es-EC" dirty="0" smtClean="0"/>
              <a:t>CUANTIFICADORES			</a:t>
            </a:r>
            <a:endParaRPr lang="es-EC" dirty="0"/>
          </a:p>
        </p:txBody>
      </p:sp>
      <p:sp>
        <p:nvSpPr>
          <p:cNvPr id="3" name="2 Marcador de contenido"/>
          <p:cNvSpPr>
            <a:spLocks noGrp="1"/>
          </p:cNvSpPr>
          <p:nvPr>
            <p:ph idx="1"/>
          </p:nvPr>
        </p:nvSpPr>
        <p:spPr/>
        <p:txBody>
          <a:bodyPr/>
          <a:lstStyle/>
          <a:p>
            <a:r>
              <a:rPr lang="es-EC" dirty="0" smtClean="0"/>
              <a:t>Dada una expresión en lenguaje natural, identificar los dos tipo s de cuantificadores que existen.</a:t>
            </a:r>
          </a:p>
          <a:p>
            <a:r>
              <a:rPr lang="es-EC" dirty="0" smtClean="0"/>
              <a:t>Dada una proposición en términos de cuantificadores, reconocer su valor de verdad.</a:t>
            </a:r>
          </a:p>
          <a:p>
            <a:r>
              <a:rPr lang="es-EC" dirty="0" smtClean="0"/>
              <a:t>Realizar operaciones con cuantificadores dado un conjunto referencial</a:t>
            </a:r>
          </a:p>
          <a:p>
            <a:r>
              <a:rPr lang="es-EC" dirty="0" smtClean="0"/>
              <a:t>Dado un conjunto finito, hallar su conjunto potencia</a:t>
            </a:r>
            <a:endParaRPr lang="es-EC" dirty="0"/>
          </a:p>
        </p:txBody>
      </p:sp>
    </p:spTree>
    <p:extLst>
      <p:ext uri="{BB962C8B-B14F-4D97-AF65-F5344CB8AC3E}">
        <p14:creationId xmlns:p14="http://schemas.microsoft.com/office/powerpoint/2010/main" val="31106597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476672"/>
                <a:ext cx="8229600" cy="6097864"/>
              </a:xfrm>
            </p:spPr>
            <p:txBody>
              <a:bodyPr/>
              <a:lstStyle/>
              <a:p>
                <a:pPr marL="109728" indent="0">
                  <a:buNone/>
                </a:pPr>
                <a:r>
                  <a:rPr lang="es-EC" dirty="0" smtClean="0">
                    <a:solidFill>
                      <a:srgbClr val="FF0000"/>
                    </a:solidFill>
                  </a:rPr>
                  <a:t>EXPRESIONES QUE SON PROPOSICIONES VERDADERAS</a:t>
                </a:r>
              </a:p>
              <a:p>
                <a:pPr marL="109728" indent="0" algn="ctr">
                  <a:buNone/>
                </a:pPr>
                <a14:m>
                  <m:oMathPara xmlns:m="http://schemas.openxmlformats.org/officeDocument/2006/math">
                    <m:oMathParaPr>
                      <m:jc m:val="centerGroup"/>
                    </m:oMathParaPr>
                    <m:oMath xmlns:m="http://schemas.openxmlformats.org/officeDocument/2006/math">
                      <m:r>
                        <a:rPr lang="es-EC" i="1" dirty="0" smtClean="0">
                          <a:latin typeface="Cambria Math"/>
                        </a:rPr>
                        <m:t>5+3=8</m:t>
                      </m:r>
                    </m:oMath>
                  </m:oMathPara>
                </a14:m>
                <a:endParaRPr lang="es-EC" dirty="0" smtClean="0"/>
              </a:p>
              <a:p>
                <a:pPr marL="109728" indent="0" algn="ctr">
                  <a:buNone/>
                </a:pPr>
                <a14:m>
                  <m:oMathPara xmlns:m="http://schemas.openxmlformats.org/officeDocument/2006/math">
                    <m:oMathParaPr>
                      <m:jc m:val="centerGroup"/>
                    </m:oMathParaPr>
                    <m:oMath xmlns:m="http://schemas.openxmlformats.org/officeDocument/2006/math">
                      <m:r>
                        <a:rPr lang="es-EC" i="1" dirty="0" smtClean="0">
                          <a:latin typeface="Cambria Math"/>
                        </a:rPr>
                        <m:t>2&lt;6</m:t>
                      </m:r>
                    </m:oMath>
                  </m:oMathPara>
                </a14:m>
                <a:endParaRPr lang="es-EC" dirty="0" smtClean="0"/>
              </a:p>
              <a:p>
                <a:pPr marL="109728" indent="0" algn="ctr">
                  <a:buNone/>
                </a:pPr>
                <a:endParaRPr lang="es-EC" dirty="0" smtClean="0"/>
              </a:p>
              <a:p>
                <a:pPr marL="109728" indent="0">
                  <a:buNone/>
                </a:pPr>
                <a:r>
                  <a:rPr lang="es-EC" dirty="0" smtClean="0">
                    <a:solidFill>
                      <a:srgbClr val="FF0000"/>
                    </a:solidFill>
                  </a:rPr>
                  <a:t>EXPRESIONES QUE SON PROPOSICIONES FALSAS</a:t>
                </a:r>
              </a:p>
              <a:p>
                <a:pPr marL="109728" indent="0">
                  <a:buNone/>
                </a:pPr>
                <a14:m>
                  <m:oMathPara xmlns:m="http://schemas.openxmlformats.org/officeDocument/2006/math">
                    <m:oMathParaPr>
                      <m:jc m:val="centerGroup"/>
                    </m:oMathParaPr>
                    <m:oMath xmlns:m="http://schemas.openxmlformats.org/officeDocument/2006/math">
                      <m:r>
                        <a:rPr lang="es-EC" i="1" dirty="0" smtClean="0">
                          <a:latin typeface="Cambria Math"/>
                        </a:rPr>
                        <m:t>5+3=10</m:t>
                      </m:r>
                    </m:oMath>
                  </m:oMathPara>
                </a14:m>
                <a:endParaRPr lang="es-EC" dirty="0" smtClean="0"/>
              </a:p>
              <a:p>
                <a:pPr marL="109728" indent="0">
                  <a:buNone/>
                </a:pPr>
                <a14:m>
                  <m:oMathPara xmlns:m="http://schemas.openxmlformats.org/officeDocument/2006/math">
                    <m:oMathParaPr>
                      <m:jc m:val="centerGroup"/>
                    </m:oMathParaPr>
                    <m:oMath xmlns:m="http://schemas.openxmlformats.org/officeDocument/2006/math">
                      <m:r>
                        <a:rPr lang="es-EC" i="1" dirty="0" smtClean="0">
                          <a:latin typeface="Cambria Math"/>
                        </a:rPr>
                        <m:t>2&gt;6</m:t>
                      </m:r>
                    </m:oMath>
                  </m:oMathPara>
                </a14:m>
                <a:endParaRPr lang="es-EC" dirty="0" smtClean="0"/>
              </a:p>
              <a:p>
                <a:pPr marL="109728" indent="0">
                  <a:buNone/>
                </a:pPr>
                <a:endParaRPr lang="es-EC" dirty="0"/>
              </a:p>
              <a:p>
                <a:pPr marL="109728" indent="0">
                  <a:buNone/>
                </a:pPr>
                <a:r>
                  <a:rPr lang="es-EC" dirty="0" smtClean="0">
                    <a:solidFill>
                      <a:srgbClr val="FF0000"/>
                    </a:solidFill>
                  </a:rPr>
                  <a:t>EXPRESIONES INDISTINTAS</a:t>
                </a:r>
              </a:p>
              <a:p>
                <a:pPr marL="109728" indent="0">
                  <a:buNone/>
                </a:pPr>
                <a14:m>
                  <m:oMathPara xmlns:m="http://schemas.openxmlformats.org/officeDocument/2006/math">
                    <m:oMathParaPr>
                      <m:jc m:val="centerGroup"/>
                    </m:oMathParaPr>
                    <m:oMath xmlns:m="http://schemas.openxmlformats.org/officeDocument/2006/math">
                      <m:r>
                        <a:rPr lang="es-EC" i="1" dirty="0" smtClean="0">
                          <a:latin typeface="Cambria Math"/>
                        </a:rPr>
                        <m:t>5</m:t>
                      </m:r>
                      <m:r>
                        <a:rPr lang="es-EC" i="1" dirty="0" smtClean="0">
                          <a:latin typeface="Cambria Math"/>
                        </a:rPr>
                        <m:t>𝑥</m:t>
                      </m:r>
                      <m:r>
                        <a:rPr lang="es-EC" i="1" dirty="0" smtClean="0">
                          <a:latin typeface="Cambria Math"/>
                        </a:rPr>
                        <m:t>+3</m:t>
                      </m:r>
                      <m:r>
                        <a:rPr lang="es-EC" i="1" dirty="0" smtClean="0">
                          <a:latin typeface="Cambria Math"/>
                        </a:rPr>
                        <m:t>𝑦</m:t>
                      </m:r>
                      <m:r>
                        <a:rPr lang="es-EC" i="1" dirty="0" smtClean="0">
                          <a:latin typeface="Cambria Math"/>
                        </a:rPr>
                        <m:t>=8</m:t>
                      </m:r>
                    </m:oMath>
                  </m:oMathPara>
                </a14:m>
                <a:endParaRPr lang="es-EC" dirty="0" smtClean="0"/>
              </a:p>
              <a:p>
                <a:pPr marL="109728" indent="0">
                  <a:buNone/>
                </a:pPr>
                <a14:m>
                  <m:oMathPara xmlns:m="http://schemas.openxmlformats.org/officeDocument/2006/math">
                    <m:oMathParaPr>
                      <m:jc m:val="centerGroup"/>
                    </m:oMathParaPr>
                    <m:oMath xmlns:m="http://schemas.openxmlformats.org/officeDocument/2006/math">
                      <m:r>
                        <a:rPr lang="es-EC" i="1" dirty="0" smtClean="0">
                          <a:latin typeface="Cambria Math"/>
                        </a:rPr>
                        <m:t>2</m:t>
                      </m:r>
                      <m:r>
                        <a:rPr lang="es-EC" i="1" dirty="0" smtClean="0">
                          <a:latin typeface="Cambria Math"/>
                        </a:rPr>
                        <m:t>𝑥</m:t>
                      </m:r>
                      <m:r>
                        <a:rPr lang="es-EC" i="1" dirty="0" smtClean="0">
                          <a:latin typeface="Cambria Math"/>
                        </a:rPr>
                        <m:t>&lt;6</m:t>
                      </m:r>
                    </m:oMath>
                  </m:oMathPara>
                </a14:m>
                <a:endParaRPr lang="es-EC" dirty="0" smtClean="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476672"/>
                <a:ext cx="8229600" cy="6097864"/>
              </a:xfrm>
              <a:blipFill rotWithShape="1">
                <a:blip r:embed="rId2"/>
                <a:stretch>
                  <a:fillRect l="-148" t="-999"/>
                </a:stretch>
              </a:blipFill>
            </p:spPr>
            <p:txBody>
              <a:bodyPr/>
              <a:lstStyle/>
              <a:p>
                <a:r>
                  <a:rPr lang="es-EC">
                    <a:noFill/>
                  </a:rPr>
                  <a:t> </a:t>
                </a:r>
              </a:p>
            </p:txBody>
          </p:sp>
        </mc:Fallback>
      </mc:AlternateContent>
    </p:spTree>
    <p:extLst>
      <p:ext uri="{BB962C8B-B14F-4D97-AF65-F5344CB8AC3E}">
        <p14:creationId xmlns:p14="http://schemas.microsoft.com/office/powerpoint/2010/main" val="23607837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692696"/>
                <a:ext cx="8229600" cy="5881840"/>
              </a:xfrm>
            </p:spPr>
            <p:txBody>
              <a:bodyPr/>
              <a:lstStyle/>
              <a:p>
                <a:pPr marL="109728" indent="0">
                  <a:buNone/>
                </a:pPr>
                <a:r>
                  <a:rPr lang="es-EC" dirty="0" smtClean="0">
                    <a:solidFill>
                      <a:srgbClr val="FF0000"/>
                    </a:solidFill>
                  </a:rPr>
                  <a:t>CUANTIFICADOR UNIVERSAL</a:t>
                </a:r>
              </a:p>
              <a:p>
                <a:r>
                  <a:rPr lang="es-EC" dirty="0" smtClean="0"/>
                  <a:t>Cualquier expresión de la forma: </a:t>
                </a:r>
                <a:r>
                  <a:rPr lang="es-EC" dirty="0" smtClean="0">
                    <a:solidFill>
                      <a:srgbClr val="002060"/>
                    </a:solidFill>
                  </a:rPr>
                  <a:t>‘para todo’, ‘todo’, ‘para cada’, ‘cada’</a:t>
                </a:r>
                <a:r>
                  <a:rPr lang="es-EC" dirty="0" smtClean="0"/>
                  <a:t>, constituye en el lenguaje formal un cuantificador universal y se simbolizar por medio de </a:t>
                </a:r>
                <a14:m>
                  <m:oMath xmlns:m="http://schemas.openxmlformats.org/officeDocument/2006/math">
                    <m:r>
                      <a:rPr lang="es-EC" i="1" smtClean="0">
                        <a:latin typeface="Cambria Math"/>
                        <a:ea typeface="Cambria Math"/>
                      </a:rPr>
                      <m:t>∀</m:t>
                    </m:r>
                  </m:oMath>
                </a14:m>
                <a:endParaRPr lang="es-EC" dirty="0" smtClean="0"/>
              </a:p>
              <a:p>
                <a:endParaRPr lang="es-EC" dirty="0" smtClean="0"/>
              </a:p>
              <a:p>
                <a:pPr marL="109728" indent="0">
                  <a:buNone/>
                </a:pPr>
                <a:r>
                  <a:rPr lang="es-EC" dirty="0" smtClean="0">
                    <a:solidFill>
                      <a:srgbClr val="FF0000"/>
                    </a:solidFill>
                  </a:rPr>
                  <a:t>CUANTIFICADOR EXISTENCIAL</a:t>
                </a:r>
              </a:p>
              <a:p>
                <a:pPr marL="109728" indent="0">
                  <a:buNone/>
                </a:pPr>
                <a:r>
                  <a:rPr lang="es-EC" dirty="0" smtClean="0"/>
                  <a:t>Cualquier expresión de la forma</a:t>
                </a:r>
                <a:r>
                  <a:rPr lang="es-EC" dirty="0" smtClean="0">
                    <a:solidFill>
                      <a:srgbClr val="002060"/>
                    </a:solidFill>
                  </a:rPr>
                  <a:t>: ‘existe’, ‘algún’, ‘algunos’, ‘por lo menos uno’, ‘basta que uno’</a:t>
                </a:r>
                <a:r>
                  <a:rPr lang="es-EC" dirty="0" smtClean="0"/>
                  <a:t>, constituye en el lenguaje formal un cuantificador existencial y se simboliza por medio de </a:t>
                </a:r>
                <a14:m>
                  <m:oMath xmlns:m="http://schemas.openxmlformats.org/officeDocument/2006/math">
                    <m:r>
                      <a:rPr lang="es-EC" i="1" smtClean="0">
                        <a:latin typeface="Cambria Math"/>
                        <a:ea typeface="Cambria Math"/>
                      </a:rPr>
                      <m:t>∃</m:t>
                    </m:r>
                  </m:oMath>
                </a14:m>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692696"/>
                <a:ext cx="8229600" cy="5881840"/>
              </a:xfrm>
              <a:blipFill rotWithShape="1">
                <a:blip r:embed="rId2"/>
                <a:stretch>
                  <a:fillRect l="-148" t="-1036"/>
                </a:stretch>
              </a:blipFill>
            </p:spPr>
            <p:txBody>
              <a:bodyPr/>
              <a:lstStyle/>
              <a:p>
                <a:r>
                  <a:rPr lang="es-EC">
                    <a:noFill/>
                  </a:rPr>
                  <a:t> </a:t>
                </a:r>
              </a:p>
            </p:txBody>
          </p:sp>
        </mc:Fallback>
      </mc:AlternateContent>
    </p:spTree>
    <p:extLst>
      <p:ext uri="{BB962C8B-B14F-4D97-AF65-F5344CB8AC3E}">
        <p14:creationId xmlns:p14="http://schemas.microsoft.com/office/powerpoint/2010/main" val="6260806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1066800"/>
          </a:xfrm>
        </p:spPr>
        <p:txBody>
          <a:bodyPr/>
          <a:lstStyle/>
          <a:p>
            <a:r>
              <a:rPr lang="es-EC" dirty="0" smtClean="0">
                <a:solidFill>
                  <a:srgbClr val="0070C0"/>
                </a:solidFill>
              </a:rPr>
              <a:t>CUANTIFICADORES		</a:t>
            </a:r>
            <a:endParaRPr lang="es-EC" dirty="0">
              <a:solidFill>
                <a:srgbClr val="0070C0"/>
              </a:solidFill>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23528" y="1412776"/>
                <a:ext cx="8568952" cy="4973184"/>
              </a:xfrm>
            </p:spPr>
            <p:txBody>
              <a:bodyPr>
                <a:normAutofit/>
              </a:bodyPr>
              <a:lstStyle/>
              <a:p>
                <a:pPr marL="109728" indent="0">
                  <a:buNone/>
                </a:pPr>
                <a:r>
                  <a:rPr lang="es-EC" dirty="0" smtClean="0">
                    <a:solidFill>
                      <a:srgbClr val="FF0000"/>
                    </a:solidFill>
                    <a:ea typeface="Cambria Math"/>
                  </a:rPr>
                  <a:t>1) </a:t>
                </a:r>
                <a14:m>
                  <m:oMath xmlns:m="http://schemas.openxmlformats.org/officeDocument/2006/math">
                    <m:r>
                      <a:rPr lang="es-EC" i="1" smtClean="0">
                        <a:solidFill>
                          <a:srgbClr val="FF0000"/>
                        </a:solidFill>
                        <a:latin typeface="Cambria Math"/>
                        <a:ea typeface="Cambria Math"/>
                      </a:rPr>
                      <m:t>∀</m:t>
                    </m:r>
                    <m:r>
                      <a:rPr lang="es-EC" b="0" i="1" smtClean="0">
                        <a:solidFill>
                          <a:srgbClr val="FF0000"/>
                        </a:solidFill>
                        <a:latin typeface="Cambria Math"/>
                        <a:ea typeface="Cambria Math"/>
                      </a:rPr>
                      <m:t>𝑥</m:t>
                    </m:r>
                    <m:r>
                      <a:rPr lang="es-EC" b="0" i="1" smtClean="0">
                        <a:solidFill>
                          <a:srgbClr val="FF0000"/>
                        </a:solidFill>
                        <a:latin typeface="Cambria Math"/>
                        <a:ea typeface="Cambria Math"/>
                      </a:rPr>
                      <m:t>, 2</m:t>
                    </m:r>
                    <m:r>
                      <a:rPr lang="es-EC" b="0" i="1" smtClean="0">
                        <a:solidFill>
                          <a:srgbClr val="FF0000"/>
                        </a:solidFill>
                        <a:latin typeface="Cambria Math"/>
                        <a:ea typeface="Cambria Math"/>
                      </a:rPr>
                      <m:t>𝑥</m:t>
                    </m:r>
                    <m:r>
                      <a:rPr lang="es-EC" b="0" i="1" smtClean="0">
                        <a:solidFill>
                          <a:srgbClr val="FF0000"/>
                        </a:solidFill>
                        <a:latin typeface="Cambria Math"/>
                        <a:ea typeface="Cambria Math"/>
                      </a:rPr>
                      <m:t>+3</m:t>
                    </m:r>
                    <m:r>
                      <a:rPr lang="es-EC" b="0" i="1" smtClean="0">
                        <a:solidFill>
                          <a:srgbClr val="FF0000"/>
                        </a:solidFill>
                        <a:latin typeface="Cambria Math"/>
                        <a:ea typeface="Cambria Math"/>
                      </a:rPr>
                      <m:t>𝑥</m:t>
                    </m:r>
                    <m:r>
                      <a:rPr lang="es-EC" b="0" i="1" smtClean="0">
                        <a:solidFill>
                          <a:srgbClr val="FF0000"/>
                        </a:solidFill>
                        <a:latin typeface="Cambria Math"/>
                        <a:ea typeface="Cambria Math"/>
                      </a:rPr>
                      <m:t>=5</m:t>
                    </m:r>
                    <m:r>
                      <a:rPr lang="es-EC" b="0" i="1" smtClean="0">
                        <a:solidFill>
                          <a:srgbClr val="FF0000"/>
                        </a:solidFill>
                        <a:latin typeface="Cambria Math"/>
                        <a:ea typeface="Cambria Math"/>
                      </a:rPr>
                      <m:t>𝑥</m:t>
                    </m:r>
                    <m:r>
                      <a:rPr lang="es-EC" b="0" i="1" smtClean="0">
                        <a:solidFill>
                          <a:srgbClr val="FF0000"/>
                        </a:solidFill>
                        <a:latin typeface="Cambria Math"/>
                        <a:ea typeface="Cambria Math"/>
                      </a:rPr>
                      <m:t>, </m:t>
                    </m:r>
                  </m:oMath>
                </a14:m>
                <a:endParaRPr lang="es-EC" b="0" i="1" dirty="0" smtClean="0">
                  <a:solidFill>
                    <a:srgbClr val="FF0000"/>
                  </a:solidFill>
                  <a:latin typeface="Cambria Math"/>
                  <a:ea typeface="Cambria Math"/>
                </a:endParaRPr>
              </a:p>
              <a:p>
                <a:pPr marL="109728" indent="0">
                  <a:buNone/>
                </a:pPr>
                <a14:m>
                  <m:oMathPara xmlns:m="http://schemas.openxmlformats.org/officeDocument/2006/math">
                    <m:oMathParaPr>
                      <m:jc m:val="centerGroup"/>
                    </m:oMathParaPr>
                    <m:oMath xmlns:m="http://schemas.openxmlformats.org/officeDocument/2006/math">
                      <m:r>
                        <a:rPr lang="es-EC" b="0" i="1" smtClean="0">
                          <a:solidFill>
                            <a:schemeClr val="tx1"/>
                          </a:solidFill>
                          <a:latin typeface="Cambria Math"/>
                          <a:ea typeface="Cambria Math"/>
                        </a:rPr>
                        <m:t>𝑆𝑒</m:t>
                      </m:r>
                      <m:r>
                        <a:rPr lang="es-EC" b="0" i="1" smtClean="0">
                          <a:solidFill>
                            <a:schemeClr val="tx1"/>
                          </a:solidFill>
                          <a:latin typeface="Cambria Math"/>
                          <a:ea typeface="Cambria Math"/>
                        </a:rPr>
                        <m:t> </m:t>
                      </m:r>
                      <m:r>
                        <a:rPr lang="es-EC" b="0" i="1" smtClean="0">
                          <a:solidFill>
                            <a:schemeClr val="tx1"/>
                          </a:solidFill>
                          <a:latin typeface="Cambria Math"/>
                          <a:ea typeface="Cambria Math"/>
                        </a:rPr>
                        <m:t>𝑙𝑒𝑒</m:t>
                      </m:r>
                      <m:r>
                        <a:rPr lang="es-EC" b="0" i="1" smtClean="0">
                          <a:solidFill>
                            <a:schemeClr val="tx1"/>
                          </a:solidFill>
                          <a:latin typeface="Cambria Math"/>
                          <a:ea typeface="Cambria Math"/>
                        </a:rPr>
                        <m:t> "</m:t>
                      </m:r>
                      <m:r>
                        <a:rPr lang="es-EC" b="0" i="1" smtClean="0">
                          <a:solidFill>
                            <a:schemeClr val="tx1"/>
                          </a:solidFill>
                          <a:latin typeface="Cambria Math"/>
                          <a:ea typeface="Cambria Math"/>
                        </a:rPr>
                        <m:t>𝑃𝑎𝑟𝑎</m:t>
                      </m:r>
                      <m:r>
                        <a:rPr lang="es-EC" b="0" i="1" smtClean="0">
                          <a:solidFill>
                            <a:schemeClr val="tx1"/>
                          </a:solidFill>
                          <a:latin typeface="Cambria Math"/>
                          <a:ea typeface="Cambria Math"/>
                        </a:rPr>
                        <m:t> </m:t>
                      </m:r>
                      <m:r>
                        <a:rPr lang="es-EC" b="0" i="1" smtClean="0">
                          <a:solidFill>
                            <a:schemeClr val="tx1"/>
                          </a:solidFill>
                          <a:latin typeface="Cambria Math"/>
                          <a:ea typeface="Cambria Math"/>
                        </a:rPr>
                        <m:t>𝑡𝑜𝑑𝑜</m:t>
                      </m:r>
                      <m:r>
                        <a:rPr lang="es-EC" b="0" i="1" smtClean="0">
                          <a:solidFill>
                            <a:schemeClr val="tx1"/>
                          </a:solidFill>
                          <a:latin typeface="Cambria Math"/>
                          <a:ea typeface="Cambria Math"/>
                        </a:rPr>
                        <m:t> </m:t>
                      </m:r>
                      <m:r>
                        <a:rPr lang="es-EC" b="0" i="1" smtClean="0">
                          <a:solidFill>
                            <a:schemeClr val="tx1"/>
                          </a:solidFill>
                          <a:latin typeface="Cambria Math"/>
                          <a:ea typeface="Cambria Math"/>
                        </a:rPr>
                        <m:t>𝑛</m:t>
                      </m:r>
                      <m:r>
                        <a:rPr lang="es-EC" b="0" i="1" smtClean="0">
                          <a:solidFill>
                            <a:schemeClr val="tx1"/>
                          </a:solidFill>
                          <a:latin typeface="Cambria Math"/>
                          <a:ea typeface="Cambria Math"/>
                        </a:rPr>
                        <m:t>ú</m:t>
                      </m:r>
                      <m:r>
                        <a:rPr lang="es-EC" b="0" i="1" smtClean="0">
                          <a:solidFill>
                            <a:schemeClr val="tx1"/>
                          </a:solidFill>
                          <a:latin typeface="Cambria Math"/>
                          <a:ea typeface="Cambria Math"/>
                        </a:rPr>
                        <m:t>𝑚𝑒𝑟𝑜</m:t>
                      </m:r>
                      <m:r>
                        <a:rPr lang="es-EC" b="0" i="1" smtClean="0">
                          <a:solidFill>
                            <a:schemeClr val="tx1"/>
                          </a:solidFill>
                          <a:latin typeface="Cambria Math"/>
                          <a:ea typeface="Cambria Math"/>
                        </a:rPr>
                        <m:t> </m:t>
                      </m:r>
                      <m:r>
                        <a:rPr lang="es-EC" b="0" i="1" smtClean="0">
                          <a:solidFill>
                            <a:schemeClr val="tx1"/>
                          </a:solidFill>
                          <a:latin typeface="Cambria Math"/>
                          <a:ea typeface="Cambria Math"/>
                        </a:rPr>
                        <m:t>𝑥</m:t>
                      </m:r>
                      <m:r>
                        <a:rPr lang="es-EC" b="0" i="1" smtClean="0">
                          <a:solidFill>
                            <a:schemeClr val="tx1"/>
                          </a:solidFill>
                          <a:latin typeface="Cambria Math"/>
                          <a:ea typeface="Cambria Math"/>
                        </a:rPr>
                        <m:t> </m:t>
                      </m:r>
                      <m:r>
                        <a:rPr lang="es-EC" b="0" i="1" smtClean="0">
                          <a:solidFill>
                            <a:schemeClr val="tx1"/>
                          </a:solidFill>
                          <a:latin typeface="Cambria Math"/>
                          <a:ea typeface="Cambria Math"/>
                        </a:rPr>
                        <m:t>𝑠𝑒</m:t>
                      </m:r>
                      <m:r>
                        <a:rPr lang="es-EC" b="0" i="1" smtClean="0">
                          <a:solidFill>
                            <a:schemeClr val="tx1"/>
                          </a:solidFill>
                          <a:latin typeface="Cambria Math"/>
                          <a:ea typeface="Cambria Math"/>
                        </a:rPr>
                        <m:t> </m:t>
                      </m:r>
                      <m:r>
                        <a:rPr lang="es-EC" b="0" i="1" smtClean="0">
                          <a:solidFill>
                            <a:schemeClr val="tx1"/>
                          </a:solidFill>
                          <a:latin typeface="Cambria Math"/>
                          <a:ea typeface="Cambria Math"/>
                        </a:rPr>
                        <m:t>𝑐𝑢𝑚𝑝𝑙𝑒</m:t>
                      </m:r>
                      <m:r>
                        <a:rPr lang="es-EC" b="0" i="1" smtClean="0">
                          <a:solidFill>
                            <a:schemeClr val="tx1"/>
                          </a:solidFill>
                          <a:latin typeface="Cambria Math"/>
                          <a:ea typeface="Cambria Math"/>
                        </a:rPr>
                        <m:t> 2</m:t>
                      </m:r>
                      <m:r>
                        <a:rPr lang="es-EC" b="0" i="1" smtClean="0">
                          <a:solidFill>
                            <a:schemeClr val="tx1"/>
                          </a:solidFill>
                          <a:latin typeface="Cambria Math"/>
                          <a:ea typeface="Cambria Math"/>
                        </a:rPr>
                        <m:t>𝑥</m:t>
                      </m:r>
                      <m:r>
                        <a:rPr lang="es-EC" b="0" i="1" smtClean="0">
                          <a:solidFill>
                            <a:schemeClr val="tx1"/>
                          </a:solidFill>
                          <a:latin typeface="Cambria Math"/>
                          <a:ea typeface="Cambria Math"/>
                        </a:rPr>
                        <m:t>+3</m:t>
                      </m:r>
                      <m:r>
                        <a:rPr lang="es-EC" b="0" i="1" smtClean="0">
                          <a:solidFill>
                            <a:schemeClr val="tx1"/>
                          </a:solidFill>
                          <a:latin typeface="Cambria Math"/>
                          <a:ea typeface="Cambria Math"/>
                        </a:rPr>
                        <m:t>𝑥</m:t>
                      </m:r>
                      <m:r>
                        <a:rPr lang="es-EC" b="0" i="1" smtClean="0">
                          <a:solidFill>
                            <a:schemeClr val="tx1"/>
                          </a:solidFill>
                          <a:latin typeface="Cambria Math"/>
                          <a:ea typeface="Cambria Math"/>
                        </a:rPr>
                        <m:t>=5</m:t>
                      </m:r>
                      <m:r>
                        <a:rPr lang="es-EC" b="0" i="1" smtClean="0">
                          <a:solidFill>
                            <a:schemeClr val="tx1"/>
                          </a:solidFill>
                          <a:latin typeface="Cambria Math"/>
                          <a:ea typeface="Cambria Math"/>
                        </a:rPr>
                        <m:t>𝑥</m:t>
                      </m:r>
                      <m:r>
                        <a:rPr lang="es-EC" b="0" i="1" smtClean="0">
                          <a:solidFill>
                            <a:schemeClr val="tx1"/>
                          </a:solidFill>
                          <a:latin typeface="Cambria Math"/>
                          <a:ea typeface="Cambria Math"/>
                        </a:rPr>
                        <m:t>"</m:t>
                      </m:r>
                    </m:oMath>
                  </m:oMathPara>
                </a14:m>
                <a:endParaRPr lang="es-EC" dirty="0" smtClean="0">
                  <a:solidFill>
                    <a:schemeClr val="tx1"/>
                  </a:solidFill>
                </a:endParaRPr>
              </a:p>
              <a:p>
                <a:endParaRPr lang="es-EC" i="1" dirty="0" smtClean="0">
                  <a:solidFill>
                    <a:srgbClr val="FF0000"/>
                  </a:solidFill>
                  <a:latin typeface="Cambria Math"/>
                  <a:ea typeface="Cambria Math"/>
                </a:endParaRPr>
              </a:p>
              <a:p>
                <a:pPr marL="109728" indent="0">
                  <a:buNone/>
                </a:pPr>
                <a:r>
                  <a:rPr lang="es-EC" dirty="0" smtClean="0">
                    <a:solidFill>
                      <a:srgbClr val="FF0000"/>
                    </a:solidFill>
                    <a:ea typeface="Cambria Math"/>
                  </a:rPr>
                  <a:t>2) </a:t>
                </a:r>
                <a14:m>
                  <m:oMath xmlns:m="http://schemas.openxmlformats.org/officeDocument/2006/math">
                    <m:r>
                      <a:rPr lang="es-EC" i="1" smtClean="0">
                        <a:solidFill>
                          <a:srgbClr val="FF0000"/>
                        </a:solidFill>
                        <a:latin typeface="Cambria Math"/>
                        <a:ea typeface="Cambria Math"/>
                      </a:rPr>
                      <m:t>∃</m:t>
                    </m:r>
                    <m:r>
                      <a:rPr lang="es-EC" b="0" i="1" smtClean="0">
                        <a:solidFill>
                          <a:srgbClr val="FF0000"/>
                        </a:solidFill>
                        <a:latin typeface="Cambria Math"/>
                        <a:ea typeface="Cambria Math"/>
                      </a:rPr>
                      <m:t>𝑥</m:t>
                    </m:r>
                    <m:r>
                      <a:rPr lang="es-EC" b="0" i="1" smtClean="0">
                        <a:solidFill>
                          <a:srgbClr val="FF0000"/>
                        </a:solidFill>
                        <a:latin typeface="Cambria Math"/>
                        <a:ea typeface="Cambria Math"/>
                      </a:rPr>
                      <m:t>, 2</m:t>
                    </m:r>
                    <m:r>
                      <a:rPr lang="es-EC" b="0" i="1" smtClean="0">
                        <a:solidFill>
                          <a:srgbClr val="FF0000"/>
                        </a:solidFill>
                        <a:latin typeface="Cambria Math"/>
                        <a:ea typeface="Cambria Math"/>
                      </a:rPr>
                      <m:t>𝑥</m:t>
                    </m:r>
                    <m:r>
                      <a:rPr lang="es-EC" b="0" i="1" smtClean="0">
                        <a:solidFill>
                          <a:srgbClr val="FF0000"/>
                        </a:solidFill>
                        <a:latin typeface="Cambria Math"/>
                        <a:ea typeface="Cambria Math"/>
                      </a:rPr>
                      <m:t>+2= 4 </m:t>
                    </m:r>
                  </m:oMath>
                </a14:m>
                <a:endParaRPr lang="es-EC" b="0" i="1" dirty="0" smtClean="0">
                  <a:solidFill>
                    <a:srgbClr val="FF0000"/>
                  </a:solidFill>
                  <a:latin typeface="Cambria Math"/>
                  <a:ea typeface="Cambria Math"/>
                </a:endParaRPr>
              </a:p>
              <a:p>
                <a:pPr marL="109728" indent="0">
                  <a:buNone/>
                </a:pPr>
                <a14:m>
                  <m:oMathPara xmlns:m="http://schemas.openxmlformats.org/officeDocument/2006/math">
                    <m:oMathParaPr>
                      <m:jc m:val="centerGroup"/>
                    </m:oMathParaPr>
                    <m:oMath xmlns:m="http://schemas.openxmlformats.org/officeDocument/2006/math">
                      <m:r>
                        <a:rPr lang="es-EC" b="0" i="1" smtClean="0">
                          <a:solidFill>
                            <a:schemeClr val="tx1"/>
                          </a:solidFill>
                          <a:latin typeface="Cambria Math"/>
                          <a:ea typeface="Cambria Math"/>
                        </a:rPr>
                        <m:t>𝑆𝑒</m:t>
                      </m:r>
                      <m:r>
                        <a:rPr lang="es-EC" b="0" i="1" smtClean="0">
                          <a:solidFill>
                            <a:schemeClr val="tx1"/>
                          </a:solidFill>
                          <a:latin typeface="Cambria Math"/>
                          <a:ea typeface="Cambria Math"/>
                        </a:rPr>
                        <m:t> </m:t>
                      </m:r>
                      <m:r>
                        <a:rPr lang="es-EC" b="0" i="1" smtClean="0">
                          <a:solidFill>
                            <a:schemeClr val="tx1"/>
                          </a:solidFill>
                          <a:latin typeface="Cambria Math"/>
                          <a:ea typeface="Cambria Math"/>
                        </a:rPr>
                        <m:t>𝑙𝑒𝑒</m:t>
                      </m:r>
                      <m:r>
                        <a:rPr lang="es-EC" b="0" i="1" smtClean="0">
                          <a:solidFill>
                            <a:schemeClr val="tx1"/>
                          </a:solidFill>
                          <a:latin typeface="Cambria Math"/>
                          <a:ea typeface="Cambria Math"/>
                        </a:rPr>
                        <m:t> "</m:t>
                      </m:r>
                      <m:r>
                        <a:rPr lang="es-EC" b="0" i="1" smtClean="0">
                          <a:solidFill>
                            <a:schemeClr val="tx1"/>
                          </a:solidFill>
                          <a:latin typeface="Cambria Math"/>
                          <a:ea typeface="Cambria Math"/>
                        </a:rPr>
                        <m:t>𝐸𝑥𝑖𝑠𝑡𝑒</m:t>
                      </m:r>
                      <m:r>
                        <a:rPr lang="es-EC" b="0" i="1" smtClean="0">
                          <a:solidFill>
                            <a:schemeClr val="tx1"/>
                          </a:solidFill>
                          <a:latin typeface="Cambria Math"/>
                          <a:ea typeface="Cambria Math"/>
                        </a:rPr>
                        <m:t> </m:t>
                      </m:r>
                      <m:r>
                        <a:rPr lang="es-EC" b="0" i="1" smtClean="0">
                          <a:solidFill>
                            <a:schemeClr val="tx1"/>
                          </a:solidFill>
                          <a:latin typeface="Cambria Math"/>
                          <a:ea typeface="Cambria Math"/>
                        </a:rPr>
                        <m:t>𝑎𝑙</m:t>
                      </m:r>
                      <m:r>
                        <a:rPr lang="es-EC" b="0" i="1" smtClean="0">
                          <a:solidFill>
                            <a:schemeClr val="tx1"/>
                          </a:solidFill>
                          <a:latin typeface="Cambria Math"/>
                          <a:ea typeface="Cambria Math"/>
                        </a:rPr>
                        <m:t> </m:t>
                      </m:r>
                      <m:r>
                        <a:rPr lang="es-EC" b="0" i="1" smtClean="0">
                          <a:solidFill>
                            <a:schemeClr val="tx1"/>
                          </a:solidFill>
                          <a:latin typeface="Cambria Math"/>
                          <a:ea typeface="Cambria Math"/>
                        </a:rPr>
                        <m:t>𝑚𝑒𝑛𝑜𝑠</m:t>
                      </m:r>
                      <m:r>
                        <a:rPr lang="es-EC" b="0" i="1" smtClean="0">
                          <a:solidFill>
                            <a:schemeClr val="tx1"/>
                          </a:solidFill>
                          <a:latin typeface="Cambria Math"/>
                          <a:ea typeface="Cambria Math"/>
                        </a:rPr>
                        <m:t> </m:t>
                      </m:r>
                      <m:r>
                        <a:rPr lang="es-EC" b="0" i="1" smtClean="0">
                          <a:solidFill>
                            <a:schemeClr val="tx1"/>
                          </a:solidFill>
                          <a:latin typeface="Cambria Math"/>
                          <a:ea typeface="Cambria Math"/>
                        </a:rPr>
                        <m:t>𝑢𝑛</m:t>
                      </m:r>
                      <m:r>
                        <a:rPr lang="es-EC" b="0" i="1" smtClean="0">
                          <a:solidFill>
                            <a:schemeClr val="tx1"/>
                          </a:solidFill>
                          <a:latin typeface="Cambria Math"/>
                          <a:ea typeface="Cambria Math"/>
                        </a:rPr>
                        <m:t> </m:t>
                      </m:r>
                      <m:r>
                        <a:rPr lang="es-EC" b="0" i="1" smtClean="0">
                          <a:solidFill>
                            <a:schemeClr val="tx1"/>
                          </a:solidFill>
                          <a:latin typeface="Cambria Math"/>
                          <a:ea typeface="Cambria Math"/>
                        </a:rPr>
                        <m:t>𝑛</m:t>
                      </m:r>
                      <m:r>
                        <a:rPr lang="es-EC" b="0" i="1" smtClean="0">
                          <a:solidFill>
                            <a:schemeClr val="tx1"/>
                          </a:solidFill>
                          <a:latin typeface="Cambria Math"/>
                          <a:ea typeface="Cambria Math"/>
                        </a:rPr>
                        <m:t>ú</m:t>
                      </m:r>
                      <m:r>
                        <a:rPr lang="es-EC" b="0" i="1" smtClean="0">
                          <a:solidFill>
                            <a:schemeClr val="tx1"/>
                          </a:solidFill>
                          <a:latin typeface="Cambria Math"/>
                          <a:ea typeface="Cambria Math"/>
                        </a:rPr>
                        <m:t>𝑚𝑒𝑟𝑜</m:t>
                      </m:r>
                      <m:r>
                        <a:rPr lang="es-EC" b="0" i="1" smtClean="0">
                          <a:solidFill>
                            <a:schemeClr val="tx1"/>
                          </a:solidFill>
                          <a:latin typeface="Cambria Math"/>
                          <a:ea typeface="Cambria Math"/>
                        </a:rPr>
                        <m:t> </m:t>
                      </m:r>
                      <m:r>
                        <a:rPr lang="es-EC" b="0" i="1" smtClean="0">
                          <a:solidFill>
                            <a:schemeClr val="tx1"/>
                          </a:solidFill>
                          <a:latin typeface="Cambria Math"/>
                          <a:ea typeface="Cambria Math"/>
                        </a:rPr>
                        <m:t>𝑥</m:t>
                      </m:r>
                      <m:r>
                        <a:rPr lang="es-EC" b="0" i="1" smtClean="0">
                          <a:solidFill>
                            <a:schemeClr val="tx1"/>
                          </a:solidFill>
                          <a:latin typeface="Cambria Math"/>
                          <a:ea typeface="Cambria Math"/>
                        </a:rPr>
                        <m:t>, </m:t>
                      </m:r>
                      <m:r>
                        <a:rPr lang="es-EC" b="0" i="1" smtClean="0">
                          <a:solidFill>
                            <a:schemeClr val="tx1"/>
                          </a:solidFill>
                          <a:latin typeface="Cambria Math"/>
                          <a:ea typeface="Cambria Math"/>
                        </a:rPr>
                        <m:t>𝑝𝑎𝑟𝑎</m:t>
                      </m:r>
                      <m:r>
                        <a:rPr lang="es-EC" b="0" i="1" smtClean="0">
                          <a:solidFill>
                            <a:schemeClr val="tx1"/>
                          </a:solidFill>
                          <a:latin typeface="Cambria Math"/>
                          <a:ea typeface="Cambria Math"/>
                        </a:rPr>
                        <m:t> </m:t>
                      </m:r>
                      <m:r>
                        <a:rPr lang="es-EC" b="0" i="1" smtClean="0">
                          <a:solidFill>
                            <a:schemeClr val="tx1"/>
                          </a:solidFill>
                          <a:latin typeface="Cambria Math"/>
                          <a:ea typeface="Cambria Math"/>
                        </a:rPr>
                        <m:t>𝑒𝑙</m:t>
                      </m:r>
                      <m:r>
                        <a:rPr lang="es-EC" b="0" i="1" smtClean="0">
                          <a:solidFill>
                            <a:schemeClr val="tx1"/>
                          </a:solidFill>
                          <a:latin typeface="Cambria Math"/>
                          <a:ea typeface="Cambria Math"/>
                        </a:rPr>
                        <m:t> </m:t>
                      </m:r>
                      <m:r>
                        <a:rPr lang="es-EC" b="0" i="1" smtClean="0">
                          <a:solidFill>
                            <a:schemeClr val="tx1"/>
                          </a:solidFill>
                          <a:latin typeface="Cambria Math"/>
                          <a:ea typeface="Cambria Math"/>
                        </a:rPr>
                        <m:t>𝑐𝑢𝑎𝑙</m:t>
                      </m:r>
                      <m:r>
                        <a:rPr lang="es-EC" b="0" i="1" smtClean="0">
                          <a:solidFill>
                            <a:schemeClr val="tx1"/>
                          </a:solidFill>
                          <a:latin typeface="Cambria Math"/>
                          <a:ea typeface="Cambria Math"/>
                        </a:rPr>
                        <m:t> 2</m:t>
                      </m:r>
                      <m:r>
                        <a:rPr lang="es-EC" b="0" i="1" smtClean="0">
                          <a:solidFill>
                            <a:schemeClr val="tx1"/>
                          </a:solidFill>
                          <a:latin typeface="Cambria Math"/>
                          <a:ea typeface="Cambria Math"/>
                        </a:rPr>
                        <m:t>𝑥</m:t>
                      </m:r>
                      <m:r>
                        <a:rPr lang="es-EC" b="0" i="1" smtClean="0">
                          <a:solidFill>
                            <a:schemeClr val="tx1"/>
                          </a:solidFill>
                          <a:latin typeface="Cambria Math"/>
                          <a:ea typeface="Cambria Math"/>
                        </a:rPr>
                        <m:t>+2=4"</m:t>
                      </m:r>
                    </m:oMath>
                  </m:oMathPara>
                </a14:m>
                <a:endParaRPr lang="es-EC" dirty="0">
                  <a:solidFill>
                    <a:schemeClr val="tx1"/>
                  </a:solidFill>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23528" y="1412776"/>
                <a:ext cx="8568952" cy="4973184"/>
              </a:xfrm>
              <a:blipFill rotWithShape="1">
                <a:blip r:embed="rId2"/>
                <a:stretch>
                  <a:fillRect l="-142" t="-1103"/>
                </a:stretch>
              </a:blipFill>
            </p:spPr>
            <p:txBody>
              <a:bodyPr/>
              <a:lstStyle/>
              <a:p>
                <a:r>
                  <a:rPr lang="es-EC">
                    <a:noFill/>
                  </a:rPr>
                  <a:t> </a:t>
                </a:r>
              </a:p>
            </p:txBody>
          </p:sp>
        </mc:Fallback>
      </mc:AlternateContent>
    </p:spTree>
    <p:extLst>
      <p:ext uri="{BB962C8B-B14F-4D97-AF65-F5344CB8AC3E}">
        <p14:creationId xmlns:p14="http://schemas.microsoft.com/office/powerpoint/2010/main" val="3830274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8229600" cy="418058"/>
          </a:xfrm>
        </p:spPr>
        <p:txBody>
          <a:bodyPr>
            <a:normAutofit fontScale="90000"/>
          </a:bodyPr>
          <a:lstStyle/>
          <a:p>
            <a:r>
              <a:rPr lang="es-EC" dirty="0" smtClean="0"/>
              <a:t>EQUIVALENCIAS LÓGICAS</a:t>
            </a:r>
            <a:endParaRPr lang="es-EC" dirty="0"/>
          </a:p>
        </p:txBody>
      </p:sp>
      <mc:AlternateContent xmlns:mc="http://schemas.openxmlformats.org/markup-compatibility/2006" xmlns:a14="http://schemas.microsoft.com/office/drawing/2010/main">
        <mc:Choice Requires="a14">
          <p:graphicFrame>
            <p:nvGraphicFramePr>
              <p:cNvPr id="5" name="3 Marcador de contenido"/>
              <p:cNvGraphicFramePr>
                <a:graphicFrameLocks noGrp="1"/>
              </p:cNvGraphicFramePr>
              <p:nvPr>
                <p:ph idx="1"/>
                <p:extLst>
                  <p:ext uri="{D42A27DB-BD31-4B8C-83A1-F6EECF244321}">
                    <p14:modId xmlns:p14="http://schemas.microsoft.com/office/powerpoint/2010/main" val="3352444279"/>
                  </p:ext>
                </p:extLst>
              </p:nvPr>
            </p:nvGraphicFramePr>
            <p:xfrm>
              <a:off x="251520" y="1196752"/>
              <a:ext cx="8229600" cy="5509339"/>
            </p:xfrm>
            <a:graphic>
              <a:graphicData uri="http://schemas.openxmlformats.org/drawingml/2006/table">
                <a:tbl>
                  <a:tblPr firstRow="1" bandRow="1">
                    <a:tableStyleId>{5C22544A-7EE6-4342-B048-85BDC9FD1C3A}</a:tableStyleId>
                  </a:tblPr>
                  <a:tblGrid>
                    <a:gridCol w="5328592"/>
                    <a:gridCol w="2901008"/>
                  </a:tblGrid>
                  <a:tr h="702578">
                    <a:tc>
                      <a:txBody>
                        <a:bodyPr/>
                        <a:lstStyle/>
                        <a:p>
                          <a:pPr algn="ctr"/>
                          <a:r>
                            <a:rPr lang="es-EC" sz="2400" dirty="0" smtClean="0"/>
                            <a:t>EQUIVALENCIAS</a:t>
                          </a:r>
                          <a:endParaRPr lang="es-EC" sz="2400" dirty="0"/>
                        </a:p>
                      </a:txBody>
                      <a:tcPr/>
                    </a:tc>
                    <a:tc>
                      <a:txBody>
                        <a:bodyPr/>
                        <a:lstStyle/>
                        <a:p>
                          <a:pPr algn="ctr"/>
                          <a:r>
                            <a:rPr lang="es-EC" sz="2400" dirty="0" smtClean="0"/>
                            <a:t>NOMBRE</a:t>
                          </a:r>
                          <a:r>
                            <a:rPr lang="es-EC" sz="2400" baseline="0" dirty="0" smtClean="0"/>
                            <a:t> DE LA LEY</a:t>
                          </a:r>
                          <a:endParaRPr lang="es-EC" sz="2400" dirty="0"/>
                        </a:p>
                      </a:txBody>
                      <a:tcPr/>
                    </a:tc>
                  </a:tr>
                  <a:tr h="702578">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s-EC" sz="2400" i="1" smtClean="0">
                                        <a:latin typeface="Cambria Math"/>
                                      </a:rPr>
                                    </m:ctrlPr>
                                  </m:dPr>
                                  <m:e>
                                    <m:d>
                                      <m:dPr>
                                        <m:ctrlPr>
                                          <a:rPr lang="es-EC" sz="2400" i="1" smtClean="0">
                                            <a:latin typeface="Cambria Math"/>
                                          </a:rPr>
                                        </m:ctrlPr>
                                      </m:dPr>
                                      <m:e>
                                        <m:r>
                                          <a:rPr lang="es-EC" sz="2400" b="0" i="1" smtClean="0">
                                            <a:latin typeface="Cambria Math"/>
                                          </a:rPr>
                                          <m:t>𝑝</m:t>
                                        </m:r>
                                        <m:r>
                                          <a:rPr lang="es-EC" sz="2400" b="0" i="1" smtClean="0">
                                            <a:latin typeface="Cambria Math"/>
                                          </a:rPr>
                                          <m:t>→</m:t>
                                        </m:r>
                                        <m:r>
                                          <a:rPr lang="es-EC" sz="2400" b="0" i="1" smtClean="0">
                                            <a:latin typeface="Cambria Math"/>
                                          </a:rPr>
                                          <m:t>𝑞</m:t>
                                        </m:r>
                                      </m:e>
                                    </m:d>
                                    <m:r>
                                      <a:rPr lang="es-EC" sz="2400" b="0" i="1" smtClean="0">
                                        <a:latin typeface="Cambria Math"/>
                                        <a:ea typeface="Cambria Math"/>
                                      </a:rPr>
                                      <m:t>∨¬</m:t>
                                    </m:r>
                                    <m:d>
                                      <m:dPr>
                                        <m:ctrlPr>
                                          <a:rPr lang="es-EC" sz="2400" b="0" i="1" smtClean="0">
                                            <a:latin typeface="Cambria Math"/>
                                            <a:ea typeface="Cambria Math"/>
                                          </a:rPr>
                                        </m:ctrlPr>
                                      </m:dPr>
                                      <m:e>
                                        <m:r>
                                          <a:rPr lang="es-EC" sz="2400" b="0" i="1" smtClean="0">
                                            <a:latin typeface="Cambria Math"/>
                                            <a:ea typeface="Cambria Math"/>
                                          </a:rPr>
                                          <m:t>𝑞</m:t>
                                        </m:r>
                                        <m:r>
                                          <a:rPr lang="es-EC" sz="2400" b="0" i="1" smtClean="0">
                                            <a:latin typeface="Cambria Math"/>
                                            <a:ea typeface="Cambria Math"/>
                                          </a:rPr>
                                          <m:t>→</m:t>
                                        </m:r>
                                        <m:r>
                                          <a:rPr lang="es-EC" sz="2400" b="0" i="1" smtClean="0">
                                            <a:latin typeface="Cambria Math"/>
                                            <a:ea typeface="Cambria Math"/>
                                          </a:rPr>
                                          <m:t>𝑝</m:t>
                                        </m:r>
                                      </m:e>
                                    </m:d>
                                  </m:e>
                                </m:d>
                                <m:r>
                                  <a:rPr lang="es-EC" sz="2400" i="1" smtClean="0">
                                    <a:latin typeface="Cambria Math"/>
                                    <a:ea typeface="Cambria Math"/>
                                  </a:rPr>
                                  <m:t>≡</m:t>
                                </m:r>
                                <m:r>
                                  <a:rPr lang="es-EC" sz="2400" b="0" i="1" smtClean="0">
                                    <a:latin typeface="Cambria Math"/>
                                    <a:ea typeface="Cambria Math"/>
                                  </a:rPr>
                                  <m:t>(</m:t>
                                </m:r>
                                <m:r>
                                  <a:rPr lang="es-EC" sz="2400" b="0" i="1" smtClean="0">
                                    <a:latin typeface="Cambria Math"/>
                                    <a:ea typeface="Cambria Math"/>
                                  </a:rPr>
                                  <m:t>𝑝</m:t>
                                </m:r>
                                <m:r>
                                  <a:rPr lang="es-EC" sz="2400" b="0" i="1" smtClean="0">
                                    <a:latin typeface="Cambria Math"/>
                                    <a:ea typeface="Cambria Math"/>
                                  </a:rPr>
                                  <m:t>→</m:t>
                                </m:r>
                                <m:r>
                                  <a:rPr lang="es-EC" sz="2400" b="0" i="1" smtClean="0">
                                    <a:latin typeface="Cambria Math"/>
                                    <a:ea typeface="Cambria Math"/>
                                  </a:rPr>
                                  <m:t>𝑞</m:t>
                                </m:r>
                                <m:r>
                                  <a:rPr lang="es-EC" sz="2400" b="0" i="1" smtClean="0">
                                    <a:latin typeface="Cambria Math"/>
                                    <a:ea typeface="Cambria Math"/>
                                  </a:rPr>
                                  <m:t>)</m:t>
                                </m:r>
                              </m:oMath>
                            </m:oMathPara>
                          </a14:m>
                          <a:endParaRPr lang="es-EC" sz="2400" dirty="0"/>
                        </a:p>
                      </a:txBody>
                      <a:tcPr/>
                    </a:tc>
                    <a:tc>
                      <a:txBody>
                        <a:bodyPr/>
                        <a:lstStyle/>
                        <a:p>
                          <a:pPr algn="ctr"/>
                          <a:endParaRPr lang="es-EC" sz="2400" dirty="0"/>
                        </a:p>
                      </a:txBody>
                      <a:tcPr/>
                    </a:tc>
                  </a:tr>
                  <a:tr h="1062633">
                    <a:tc>
                      <a:txBody>
                        <a:bodyPr/>
                        <a:lstStyle/>
                        <a:p>
                          <a:pPr/>
                          <a14:m>
                            <m:oMathPara xmlns:m="http://schemas.openxmlformats.org/officeDocument/2006/math">
                              <m:oMathParaPr>
                                <m:jc m:val="centerGroup"/>
                              </m:oMathParaPr>
                              <m:oMath xmlns:m="http://schemas.openxmlformats.org/officeDocument/2006/math">
                                <m:d>
                                  <m:dPr>
                                    <m:begChr m:val="["/>
                                    <m:endChr m:val="]"/>
                                    <m:ctrlPr>
                                      <a:rPr lang="es-EC" sz="2400" i="1" smtClean="0">
                                        <a:latin typeface="Cambria Math"/>
                                      </a:rPr>
                                    </m:ctrlPr>
                                  </m:dPr>
                                  <m:e>
                                    <m:d>
                                      <m:dPr>
                                        <m:ctrlPr>
                                          <a:rPr lang="es-EC" sz="2400" i="1" smtClean="0">
                                            <a:latin typeface="Cambria Math"/>
                                          </a:rPr>
                                        </m:ctrlPr>
                                      </m:dPr>
                                      <m:e>
                                        <m:r>
                                          <a:rPr lang="es-EC" sz="2400" b="0" i="1" smtClean="0">
                                            <a:latin typeface="Cambria Math"/>
                                          </a:rPr>
                                          <m:t>𝑝</m:t>
                                        </m:r>
                                        <m:r>
                                          <a:rPr lang="es-EC" sz="2400" b="0" i="1" smtClean="0">
                                            <a:latin typeface="Cambria Math"/>
                                          </a:rPr>
                                          <m:t>→</m:t>
                                        </m:r>
                                        <m:r>
                                          <a:rPr lang="es-EC" sz="2400" b="0" i="1" smtClean="0">
                                            <a:latin typeface="Cambria Math"/>
                                          </a:rPr>
                                          <m:t>𝑟</m:t>
                                        </m:r>
                                      </m:e>
                                    </m:d>
                                    <m:r>
                                      <a:rPr lang="es-EC" sz="2400" i="1" smtClean="0">
                                        <a:latin typeface="Cambria Math"/>
                                        <a:ea typeface="Cambria Math"/>
                                      </a:rPr>
                                      <m:t>∧</m:t>
                                    </m:r>
                                    <m:d>
                                      <m:dPr>
                                        <m:ctrlPr>
                                          <a:rPr lang="es-EC" sz="2400" i="1" smtClean="0">
                                            <a:latin typeface="Cambria Math"/>
                                            <a:ea typeface="Cambria Math"/>
                                          </a:rPr>
                                        </m:ctrlPr>
                                      </m:dPr>
                                      <m:e>
                                        <m:r>
                                          <a:rPr lang="es-EC" sz="2400" b="0" i="1" smtClean="0">
                                            <a:latin typeface="Cambria Math"/>
                                            <a:ea typeface="Cambria Math"/>
                                          </a:rPr>
                                          <m:t>𝑞</m:t>
                                        </m:r>
                                        <m:r>
                                          <a:rPr lang="es-EC" sz="2400" b="0" i="1" smtClean="0">
                                            <a:latin typeface="Cambria Math"/>
                                            <a:ea typeface="Cambria Math"/>
                                          </a:rPr>
                                          <m:t>→</m:t>
                                        </m:r>
                                        <m:r>
                                          <a:rPr lang="es-EC" sz="2400" b="0" i="1" smtClean="0">
                                            <a:latin typeface="Cambria Math"/>
                                            <a:ea typeface="Cambria Math"/>
                                          </a:rPr>
                                          <m:t>𝑟</m:t>
                                        </m:r>
                                      </m:e>
                                    </m:d>
                                  </m:e>
                                </m:d>
                                <m:r>
                                  <a:rPr lang="es-EC" sz="2400" i="1" smtClean="0">
                                    <a:latin typeface="Cambria Math"/>
                                    <a:ea typeface="Cambria Math"/>
                                  </a:rPr>
                                  <m:t>≡</m:t>
                                </m:r>
                                <m:d>
                                  <m:dPr>
                                    <m:begChr m:val="["/>
                                    <m:endChr m:val="]"/>
                                    <m:ctrlPr>
                                      <a:rPr lang="es-EC" sz="2400" i="1" smtClean="0">
                                        <a:latin typeface="Cambria Math"/>
                                        <a:ea typeface="Cambria Math"/>
                                      </a:rPr>
                                    </m:ctrlPr>
                                  </m:dPr>
                                  <m:e>
                                    <m:d>
                                      <m:dPr>
                                        <m:ctrlPr>
                                          <a:rPr lang="es-EC" sz="2400" i="1" smtClean="0">
                                            <a:latin typeface="Cambria Math"/>
                                            <a:ea typeface="Cambria Math"/>
                                          </a:rPr>
                                        </m:ctrlPr>
                                      </m:dPr>
                                      <m:e>
                                        <m:r>
                                          <a:rPr lang="es-EC" sz="2400" b="0" i="1" smtClean="0">
                                            <a:latin typeface="Cambria Math"/>
                                            <a:ea typeface="Cambria Math"/>
                                          </a:rPr>
                                          <m:t>𝑝</m:t>
                                        </m:r>
                                        <m:r>
                                          <a:rPr lang="es-EC" sz="2400" b="0" i="1" smtClean="0">
                                            <a:latin typeface="Cambria Math"/>
                                            <a:ea typeface="Cambria Math"/>
                                          </a:rPr>
                                          <m:t>∨</m:t>
                                        </m:r>
                                        <m:r>
                                          <a:rPr lang="es-EC" sz="2400" b="0" i="1" smtClean="0">
                                            <a:latin typeface="Cambria Math"/>
                                            <a:ea typeface="Cambria Math"/>
                                          </a:rPr>
                                          <m:t>𝑞</m:t>
                                        </m:r>
                                      </m:e>
                                    </m:d>
                                    <m:r>
                                      <a:rPr lang="es-EC" sz="2400" b="0" i="1" smtClean="0">
                                        <a:latin typeface="Cambria Math"/>
                                        <a:ea typeface="Cambria Math"/>
                                      </a:rPr>
                                      <m:t>→</m:t>
                                    </m:r>
                                    <m:r>
                                      <a:rPr lang="es-EC" sz="2400" b="0" i="1" smtClean="0">
                                        <a:latin typeface="Cambria Math"/>
                                        <a:ea typeface="Cambria Math"/>
                                      </a:rPr>
                                      <m:t>𝑟</m:t>
                                    </m:r>
                                    <m:r>
                                      <m:rPr>
                                        <m:nor/>
                                      </m:rPr>
                                      <a:rPr lang="es-EC" sz="2400" dirty="0"/>
                                      <m:t> </m:t>
                                    </m:r>
                                  </m:e>
                                </m:d>
                              </m:oMath>
                            </m:oMathPara>
                          </a14:m>
                          <a:endParaRPr lang="es-EC" sz="2400" dirty="0"/>
                        </a:p>
                      </a:txBody>
                      <a:tcPr/>
                    </a:tc>
                    <a:tc>
                      <a:txBody>
                        <a:bodyPr/>
                        <a:lstStyle/>
                        <a:p>
                          <a:pPr algn="ctr"/>
                          <a:endParaRPr lang="es-EC" sz="2400" dirty="0"/>
                        </a:p>
                      </a:txBody>
                      <a:tcPr/>
                    </a:tc>
                  </a:tr>
                  <a:tr h="7438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s-EC" sz="2400" i="1" smtClean="0">
                                        <a:latin typeface="Cambria Math"/>
                                      </a:rPr>
                                    </m:ctrlPr>
                                  </m:dPr>
                                  <m:e>
                                    <m:d>
                                      <m:dPr>
                                        <m:ctrlPr>
                                          <a:rPr lang="es-EC" sz="2400" i="1" smtClean="0">
                                            <a:latin typeface="Cambria Math"/>
                                          </a:rPr>
                                        </m:ctrlPr>
                                      </m:dPr>
                                      <m:e>
                                        <m:r>
                                          <a:rPr lang="es-EC" sz="2400" b="0" i="1" smtClean="0">
                                            <a:latin typeface="Cambria Math"/>
                                          </a:rPr>
                                          <m:t>𝑝</m:t>
                                        </m:r>
                                        <m:r>
                                          <a:rPr lang="es-EC" sz="2400" b="0" i="1" smtClean="0">
                                            <a:latin typeface="Cambria Math"/>
                                          </a:rPr>
                                          <m:t>→</m:t>
                                        </m:r>
                                        <m:r>
                                          <a:rPr lang="es-EC" sz="2400" b="0" i="1" smtClean="0">
                                            <a:latin typeface="Cambria Math"/>
                                          </a:rPr>
                                          <m:t>𝑞</m:t>
                                        </m:r>
                                      </m:e>
                                    </m:d>
                                    <m:r>
                                      <a:rPr lang="es-EC" sz="2400" i="1" smtClean="0">
                                        <a:latin typeface="Cambria Math"/>
                                        <a:ea typeface="Cambria Math"/>
                                      </a:rPr>
                                      <m:t>∧</m:t>
                                    </m:r>
                                    <m:d>
                                      <m:dPr>
                                        <m:ctrlPr>
                                          <a:rPr lang="es-EC" sz="2400" i="1" smtClean="0">
                                            <a:latin typeface="Cambria Math"/>
                                            <a:ea typeface="Cambria Math"/>
                                          </a:rPr>
                                        </m:ctrlPr>
                                      </m:dPr>
                                      <m:e>
                                        <m:r>
                                          <a:rPr lang="es-EC" sz="2400" b="0" i="1" smtClean="0">
                                            <a:latin typeface="Cambria Math"/>
                                            <a:ea typeface="Cambria Math"/>
                                          </a:rPr>
                                          <m:t>𝑝</m:t>
                                        </m:r>
                                        <m:r>
                                          <a:rPr lang="es-EC" sz="2400" b="0" i="1" smtClean="0">
                                            <a:latin typeface="Cambria Math"/>
                                            <a:ea typeface="Cambria Math"/>
                                          </a:rPr>
                                          <m:t>→</m:t>
                                        </m:r>
                                        <m:r>
                                          <a:rPr lang="es-EC" sz="2400" b="0" i="1" smtClean="0">
                                            <a:latin typeface="Cambria Math"/>
                                            <a:ea typeface="Cambria Math"/>
                                          </a:rPr>
                                          <m:t>𝑟</m:t>
                                        </m:r>
                                      </m:e>
                                    </m:d>
                                  </m:e>
                                </m:d>
                                <m:r>
                                  <a:rPr lang="es-EC" sz="2400" i="1" smtClean="0">
                                    <a:latin typeface="Cambria Math"/>
                                    <a:ea typeface="Cambria Math"/>
                                  </a:rPr>
                                  <m:t>≡</m:t>
                                </m:r>
                                <m:d>
                                  <m:dPr>
                                    <m:begChr m:val="["/>
                                    <m:endChr m:val="]"/>
                                    <m:ctrlPr>
                                      <a:rPr lang="es-EC" sz="2400" i="1" smtClean="0">
                                        <a:latin typeface="Cambria Math"/>
                                        <a:ea typeface="Cambria Math"/>
                                      </a:rPr>
                                    </m:ctrlPr>
                                  </m:dPr>
                                  <m:e>
                                    <m:r>
                                      <a:rPr lang="es-EC" sz="2400" b="0" i="1" smtClean="0">
                                        <a:latin typeface="Cambria Math"/>
                                        <a:ea typeface="Cambria Math"/>
                                      </a:rPr>
                                      <m:t>𝑝</m:t>
                                    </m:r>
                                    <m:r>
                                      <a:rPr lang="es-EC" sz="2400" b="0" i="1" smtClean="0">
                                        <a:latin typeface="Cambria Math"/>
                                        <a:ea typeface="Cambria Math"/>
                                      </a:rPr>
                                      <m:t>→(</m:t>
                                    </m:r>
                                    <m:r>
                                      <a:rPr lang="es-EC" sz="2400" b="0" i="1" smtClean="0">
                                        <a:latin typeface="Cambria Math"/>
                                        <a:ea typeface="Cambria Math"/>
                                      </a:rPr>
                                      <m:t>𝑞</m:t>
                                    </m:r>
                                    <m:r>
                                      <a:rPr lang="es-EC" sz="2400" b="0" i="1" smtClean="0">
                                        <a:latin typeface="Cambria Math"/>
                                        <a:ea typeface="Cambria Math"/>
                                      </a:rPr>
                                      <m:t>∧</m:t>
                                    </m:r>
                                    <m:r>
                                      <a:rPr lang="es-EC" sz="2400" b="0" i="1" smtClean="0">
                                        <a:latin typeface="Cambria Math"/>
                                        <a:ea typeface="Cambria Math"/>
                                      </a:rPr>
                                      <m:t>𝑟</m:t>
                                    </m:r>
                                    <m:r>
                                      <a:rPr lang="es-EC" sz="2400" b="0" i="1" smtClean="0">
                                        <a:latin typeface="Cambria Math"/>
                                        <a:ea typeface="Cambria Math"/>
                                      </a:rPr>
                                      <m:t>)</m:t>
                                    </m:r>
                                    <m:r>
                                      <m:rPr>
                                        <m:nor/>
                                      </m:rPr>
                                      <a:rPr lang="es-EC" sz="2400" dirty="0"/>
                                      <m:t> </m:t>
                                    </m:r>
                                  </m:e>
                                </m:d>
                              </m:oMath>
                            </m:oMathPara>
                          </a14:m>
                          <a:endParaRPr lang="es-EC" sz="2400" dirty="0" smtClean="0"/>
                        </a:p>
                      </a:txBody>
                      <a:tcPr/>
                    </a:tc>
                    <a:tc>
                      <a:txBody>
                        <a:bodyPr/>
                        <a:lstStyle/>
                        <a:p>
                          <a:pPr algn="ctr"/>
                          <a:endParaRPr lang="es-EC" sz="2400" dirty="0"/>
                        </a:p>
                      </a:txBody>
                      <a:tcPr/>
                    </a:tc>
                  </a:tr>
                  <a:tr h="817101">
                    <a:tc>
                      <a:txBody>
                        <a:bodyPr/>
                        <a:lstStyle/>
                        <a:p>
                          <a:pPr/>
                          <a14:m>
                            <m:oMathPara xmlns:m="http://schemas.openxmlformats.org/officeDocument/2006/math">
                              <m:oMathParaPr>
                                <m:jc m:val="centerGroup"/>
                              </m:oMathParaPr>
                              <m:oMath xmlns:m="http://schemas.openxmlformats.org/officeDocument/2006/math">
                                <m:d>
                                  <m:dPr>
                                    <m:begChr m:val="["/>
                                    <m:endChr m:val="]"/>
                                    <m:ctrlPr>
                                      <a:rPr lang="es-EC" sz="2400" i="1" smtClean="0">
                                        <a:latin typeface="Cambria Math"/>
                                      </a:rPr>
                                    </m:ctrlPr>
                                  </m:dPr>
                                  <m:e>
                                    <m:d>
                                      <m:dPr>
                                        <m:ctrlPr>
                                          <a:rPr lang="es-EC" sz="2400" i="1" smtClean="0">
                                            <a:latin typeface="Cambria Math"/>
                                          </a:rPr>
                                        </m:ctrlPr>
                                      </m:dPr>
                                      <m:e>
                                        <m:r>
                                          <a:rPr lang="es-EC" sz="2400" b="0" i="1" smtClean="0">
                                            <a:latin typeface="Cambria Math"/>
                                          </a:rPr>
                                          <m:t>𝑝</m:t>
                                        </m:r>
                                        <m:r>
                                          <a:rPr lang="es-EC" sz="2400" b="0" i="1" smtClean="0">
                                            <a:latin typeface="Cambria Math"/>
                                            <a:ea typeface="Cambria Math"/>
                                          </a:rPr>
                                          <m:t>∧</m:t>
                                        </m:r>
                                        <m:r>
                                          <a:rPr lang="es-EC" sz="2400" b="0" i="1" smtClean="0">
                                            <a:latin typeface="Cambria Math"/>
                                            <a:ea typeface="Cambria Math"/>
                                          </a:rPr>
                                          <m:t>𝑞</m:t>
                                        </m:r>
                                      </m:e>
                                    </m:d>
                                    <m:r>
                                      <a:rPr lang="es-EC" sz="2400" b="0" i="1" smtClean="0">
                                        <a:latin typeface="Cambria Math"/>
                                      </a:rPr>
                                      <m:t>→</m:t>
                                    </m:r>
                                    <m:r>
                                      <a:rPr lang="es-EC" sz="2400" b="0" i="1" smtClean="0">
                                        <a:latin typeface="Cambria Math"/>
                                      </a:rPr>
                                      <m:t>𝑟</m:t>
                                    </m:r>
                                  </m:e>
                                </m:d>
                                <m:r>
                                  <a:rPr lang="es-EC" sz="2400" i="1" smtClean="0">
                                    <a:latin typeface="Cambria Math"/>
                                    <a:ea typeface="Cambria Math"/>
                                  </a:rPr>
                                  <m:t>≡</m:t>
                                </m:r>
                                <m:d>
                                  <m:dPr>
                                    <m:begChr m:val="["/>
                                    <m:endChr m:val="]"/>
                                    <m:ctrlPr>
                                      <a:rPr lang="es-EC" sz="2400" i="1" smtClean="0">
                                        <a:latin typeface="Cambria Math"/>
                                        <a:ea typeface="Cambria Math"/>
                                      </a:rPr>
                                    </m:ctrlPr>
                                  </m:dPr>
                                  <m:e>
                                    <m:r>
                                      <a:rPr lang="es-EC" sz="2400" b="0" i="1" smtClean="0">
                                        <a:latin typeface="Cambria Math"/>
                                        <a:ea typeface="Cambria Math"/>
                                      </a:rPr>
                                      <m:t>𝑝</m:t>
                                    </m:r>
                                    <m:r>
                                      <a:rPr lang="es-EC" sz="2400" b="0" i="1" smtClean="0">
                                        <a:latin typeface="Cambria Math"/>
                                        <a:ea typeface="Cambria Math"/>
                                      </a:rPr>
                                      <m:t>→</m:t>
                                    </m:r>
                                    <m:d>
                                      <m:dPr>
                                        <m:ctrlPr>
                                          <a:rPr lang="es-EC" sz="2400" b="0" i="1" smtClean="0">
                                            <a:latin typeface="Cambria Math"/>
                                            <a:ea typeface="Cambria Math"/>
                                          </a:rPr>
                                        </m:ctrlPr>
                                      </m:dPr>
                                      <m:e>
                                        <m:r>
                                          <a:rPr lang="es-EC" sz="2400" b="0" i="1" smtClean="0">
                                            <a:latin typeface="Cambria Math"/>
                                            <a:ea typeface="Cambria Math"/>
                                          </a:rPr>
                                          <m:t>𝑞</m:t>
                                        </m:r>
                                        <m:r>
                                          <a:rPr lang="es-EC" sz="2400" b="0" i="1" smtClean="0">
                                            <a:latin typeface="Cambria Math"/>
                                            <a:ea typeface="Cambria Math"/>
                                          </a:rPr>
                                          <m:t>→</m:t>
                                        </m:r>
                                        <m:r>
                                          <a:rPr lang="es-EC" sz="2400" b="0" i="1" smtClean="0">
                                            <a:latin typeface="Cambria Math"/>
                                            <a:ea typeface="Cambria Math"/>
                                          </a:rPr>
                                          <m:t>𝑟</m:t>
                                        </m:r>
                                      </m:e>
                                    </m:d>
                                  </m:e>
                                </m:d>
                              </m:oMath>
                            </m:oMathPara>
                          </a14:m>
                          <a:endParaRPr lang="es-EC" sz="2400" dirty="0"/>
                        </a:p>
                      </a:txBody>
                      <a:tcPr/>
                    </a:tc>
                    <a:tc>
                      <a:txBody>
                        <a:bodyPr/>
                        <a:lstStyle/>
                        <a:p>
                          <a:pPr algn="ctr"/>
                          <a:r>
                            <a:rPr lang="es-EC" sz="2400" dirty="0" smtClean="0"/>
                            <a:t>EXPORTACIÓN</a:t>
                          </a:r>
                          <a:endParaRPr lang="es-EC" sz="2400" dirty="0"/>
                        </a:p>
                      </a:txBody>
                      <a:tcPr/>
                    </a:tc>
                  </a:tr>
                  <a:tr h="817101">
                    <a:tc>
                      <a:txBody>
                        <a:bodyPr/>
                        <a:lstStyle/>
                        <a:p>
                          <a:pPr/>
                          <a14:m>
                            <m:oMathPara xmlns:m="http://schemas.openxmlformats.org/officeDocument/2006/math">
                              <m:oMathParaPr>
                                <m:jc m:val="centerGroup"/>
                              </m:oMathParaPr>
                              <m:oMath xmlns:m="http://schemas.openxmlformats.org/officeDocument/2006/math">
                                <m:d>
                                  <m:dPr>
                                    <m:ctrlPr>
                                      <a:rPr lang="es-EC" sz="2400" i="1" smtClean="0">
                                        <a:latin typeface="Cambria Math"/>
                                      </a:rPr>
                                    </m:ctrlPr>
                                  </m:dPr>
                                  <m:e>
                                    <m:r>
                                      <a:rPr lang="es-EC" sz="2400" b="0" i="1" smtClean="0">
                                        <a:latin typeface="Cambria Math"/>
                                      </a:rPr>
                                      <m:t>𝑝</m:t>
                                    </m:r>
                                    <m:r>
                                      <a:rPr lang="es-EC" sz="2400" b="0" i="1" smtClean="0">
                                        <a:latin typeface="Cambria Math"/>
                                      </a:rPr>
                                      <m:t>→</m:t>
                                    </m:r>
                                    <m:r>
                                      <a:rPr lang="es-EC" sz="2400" b="0" i="1" smtClean="0">
                                        <a:latin typeface="Cambria Math"/>
                                      </a:rPr>
                                      <m:t>𝑞</m:t>
                                    </m:r>
                                  </m:e>
                                </m:d>
                                <m:r>
                                  <a:rPr lang="es-EC" sz="2400" i="1" smtClean="0">
                                    <a:latin typeface="Cambria Math"/>
                                    <a:ea typeface="Cambria Math"/>
                                  </a:rPr>
                                  <m:t>≡</m:t>
                                </m:r>
                                <m:d>
                                  <m:dPr>
                                    <m:begChr m:val="["/>
                                    <m:endChr m:val="]"/>
                                    <m:ctrlPr>
                                      <a:rPr lang="es-EC" sz="2400" i="1" smtClean="0">
                                        <a:latin typeface="Cambria Math"/>
                                        <a:ea typeface="Cambria Math"/>
                                      </a:rPr>
                                    </m:ctrlPr>
                                  </m:dPr>
                                  <m:e>
                                    <m:d>
                                      <m:dPr>
                                        <m:ctrlPr>
                                          <a:rPr lang="es-EC" sz="2400" i="1" smtClean="0">
                                            <a:latin typeface="Cambria Math"/>
                                            <a:ea typeface="Cambria Math"/>
                                          </a:rPr>
                                        </m:ctrlPr>
                                      </m:dPr>
                                      <m:e>
                                        <m:r>
                                          <a:rPr lang="es-EC" sz="2400" b="0" i="1" smtClean="0">
                                            <a:latin typeface="Cambria Math"/>
                                            <a:ea typeface="Cambria Math"/>
                                          </a:rPr>
                                          <m:t>𝑝</m:t>
                                        </m:r>
                                        <m:r>
                                          <a:rPr lang="es-EC" sz="2400" b="0" i="1" smtClean="0">
                                            <a:latin typeface="Cambria Math"/>
                                            <a:ea typeface="Cambria Math"/>
                                          </a:rPr>
                                          <m:t>∧¬</m:t>
                                        </m:r>
                                        <m:r>
                                          <a:rPr lang="es-EC" sz="2400" b="0" i="1" smtClean="0">
                                            <a:latin typeface="Cambria Math"/>
                                            <a:ea typeface="Cambria Math"/>
                                          </a:rPr>
                                          <m:t>𝑞</m:t>
                                        </m:r>
                                      </m:e>
                                    </m:d>
                                    <m:r>
                                      <a:rPr lang="es-EC" sz="2400" b="0" i="1" smtClean="0">
                                        <a:latin typeface="Cambria Math"/>
                                        <a:ea typeface="Cambria Math"/>
                                      </a:rPr>
                                      <m:t>→0</m:t>
                                    </m:r>
                                  </m:e>
                                </m:d>
                              </m:oMath>
                            </m:oMathPara>
                          </a14:m>
                          <a:endParaRPr lang="es-EC" sz="2400" dirty="0"/>
                        </a:p>
                      </a:txBody>
                      <a:tcPr/>
                    </a:tc>
                    <a:tc>
                      <a:txBody>
                        <a:bodyPr/>
                        <a:lstStyle/>
                        <a:p>
                          <a:pPr algn="ctr"/>
                          <a:r>
                            <a:rPr lang="es-EC" sz="2400" dirty="0" smtClean="0"/>
                            <a:t>REDUCCIÓN</a:t>
                          </a:r>
                          <a:r>
                            <a:rPr lang="es-EC" sz="2400" baseline="0" dirty="0" smtClean="0"/>
                            <a:t> AL ABSURDO</a:t>
                          </a:r>
                          <a:endParaRPr lang="es-EC" sz="2400" dirty="0"/>
                        </a:p>
                      </a:txBody>
                      <a:tcPr/>
                    </a:tc>
                  </a:tr>
                  <a:tr h="537265">
                    <a:tc>
                      <a:txBody>
                        <a:bodyPr/>
                        <a:lstStyle/>
                        <a:p>
                          <a:pPr/>
                          <a14:m>
                            <m:oMathPara xmlns:m="http://schemas.openxmlformats.org/officeDocument/2006/math">
                              <m:oMathParaPr>
                                <m:jc m:val="centerGroup"/>
                              </m:oMathParaPr>
                              <m:oMath xmlns:m="http://schemas.openxmlformats.org/officeDocument/2006/math">
                                <m:d>
                                  <m:dPr>
                                    <m:ctrlPr>
                                      <a:rPr lang="es-EC" sz="2400" i="1" smtClean="0">
                                        <a:latin typeface="Cambria Math"/>
                                      </a:rPr>
                                    </m:ctrlPr>
                                  </m:dPr>
                                  <m:e>
                                    <m:r>
                                      <a:rPr lang="es-EC" sz="2400" b="0" i="1" smtClean="0">
                                        <a:latin typeface="Cambria Math"/>
                                      </a:rPr>
                                      <m:t>𝑝</m:t>
                                    </m:r>
                                    <m:r>
                                      <a:rPr lang="es-EC" sz="2400" b="0" i="1" smtClean="0">
                                        <a:latin typeface="Cambria Math"/>
                                        <a:ea typeface="Cambria Math"/>
                                      </a:rPr>
                                      <m:t>≡</m:t>
                                    </m:r>
                                    <m:r>
                                      <a:rPr lang="es-EC" sz="2400" b="0" i="1" smtClean="0">
                                        <a:latin typeface="Cambria Math"/>
                                        <a:ea typeface="Cambria Math"/>
                                      </a:rPr>
                                      <m:t>𝑞</m:t>
                                    </m:r>
                                  </m:e>
                                </m:d>
                                <m:r>
                                  <a:rPr lang="es-EC" sz="2400" i="1" smtClean="0">
                                    <a:latin typeface="Cambria Math"/>
                                    <a:ea typeface="Cambria Math"/>
                                  </a:rPr>
                                  <m:t>≡</m:t>
                                </m:r>
                                <m:d>
                                  <m:dPr>
                                    <m:begChr m:val="["/>
                                    <m:endChr m:val="]"/>
                                    <m:ctrlPr>
                                      <a:rPr lang="es-EC" sz="2400" i="1" smtClean="0">
                                        <a:latin typeface="Cambria Math"/>
                                        <a:ea typeface="Cambria Math"/>
                                      </a:rPr>
                                    </m:ctrlPr>
                                  </m:dPr>
                                  <m:e>
                                    <m:d>
                                      <m:dPr>
                                        <m:ctrlPr>
                                          <a:rPr lang="es-EC" sz="2400" i="1" smtClean="0">
                                            <a:latin typeface="Cambria Math"/>
                                            <a:ea typeface="Cambria Math"/>
                                          </a:rPr>
                                        </m:ctrlPr>
                                      </m:dPr>
                                      <m:e>
                                        <m:r>
                                          <a:rPr lang="es-EC" sz="2400" b="0" i="1" smtClean="0">
                                            <a:latin typeface="Cambria Math"/>
                                            <a:ea typeface="Cambria Math"/>
                                          </a:rPr>
                                          <m:t>𝑝</m:t>
                                        </m:r>
                                        <m:r>
                                          <a:rPr lang="es-EC" sz="2400" b="0" i="1" smtClean="0">
                                            <a:latin typeface="Cambria Math"/>
                                            <a:ea typeface="Cambria Math"/>
                                          </a:rPr>
                                          <m:t>→</m:t>
                                        </m:r>
                                        <m:r>
                                          <a:rPr lang="es-EC" sz="2400" b="0" i="1" smtClean="0">
                                            <a:latin typeface="Cambria Math"/>
                                            <a:ea typeface="Cambria Math"/>
                                          </a:rPr>
                                          <m:t>𝑞</m:t>
                                        </m:r>
                                      </m:e>
                                    </m:d>
                                    <m:r>
                                      <a:rPr lang="es-EC" sz="2400" i="1" smtClean="0">
                                        <a:latin typeface="Cambria Math"/>
                                        <a:ea typeface="Cambria Math"/>
                                      </a:rPr>
                                      <m:t>∧</m:t>
                                    </m:r>
                                    <m:d>
                                      <m:dPr>
                                        <m:ctrlPr>
                                          <a:rPr lang="es-EC" sz="2400" i="1" smtClean="0">
                                            <a:latin typeface="Cambria Math"/>
                                            <a:ea typeface="Cambria Math"/>
                                          </a:rPr>
                                        </m:ctrlPr>
                                      </m:dPr>
                                      <m:e>
                                        <m:r>
                                          <a:rPr lang="es-EC" sz="2400" b="0" i="1" smtClean="0">
                                            <a:latin typeface="Cambria Math"/>
                                            <a:ea typeface="Cambria Math"/>
                                          </a:rPr>
                                          <m:t>𝑞</m:t>
                                        </m:r>
                                        <m:r>
                                          <a:rPr lang="es-EC" sz="2400" b="0" i="1" smtClean="0">
                                            <a:latin typeface="Cambria Math"/>
                                            <a:ea typeface="Cambria Math"/>
                                          </a:rPr>
                                          <m:t>→</m:t>
                                        </m:r>
                                        <m:r>
                                          <a:rPr lang="es-EC" sz="2400" b="0" i="1" smtClean="0">
                                            <a:latin typeface="Cambria Math"/>
                                            <a:ea typeface="Cambria Math"/>
                                          </a:rPr>
                                          <m:t>𝑝</m:t>
                                        </m:r>
                                      </m:e>
                                    </m:d>
                                  </m:e>
                                </m:d>
                              </m:oMath>
                            </m:oMathPara>
                          </a14:m>
                          <a:endParaRPr lang="es-EC" sz="2400" dirty="0"/>
                        </a:p>
                      </a:txBody>
                      <a:tcPr/>
                    </a:tc>
                    <a:tc>
                      <a:txBody>
                        <a:bodyPr/>
                        <a:lstStyle/>
                        <a:p>
                          <a:pPr algn="ctr"/>
                          <a:r>
                            <a:rPr lang="es-EC" sz="2400" dirty="0" smtClean="0"/>
                            <a:t>EQUIVALENCIA</a:t>
                          </a:r>
                          <a:endParaRPr lang="es-EC" sz="2400" dirty="0"/>
                        </a:p>
                      </a:txBody>
                      <a:tcPr/>
                    </a:tc>
                  </a:tr>
                </a:tbl>
              </a:graphicData>
            </a:graphic>
          </p:graphicFrame>
        </mc:Choice>
        <mc:Fallback xmlns="">
          <p:graphicFrame>
            <p:nvGraphicFramePr>
              <p:cNvPr id="5" name="3 Marcador de contenido"/>
              <p:cNvGraphicFramePr>
                <a:graphicFrameLocks noGrp="1"/>
              </p:cNvGraphicFramePr>
              <p:nvPr>
                <p:ph idx="1"/>
                <p:extLst>
                  <p:ext uri="{D42A27DB-BD31-4B8C-83A1-F6EECF244321}">
                    <p14:modId xmlns:p14="http://schemas.microsoft.com/office/powerpoint/2010/main" val="3352444279"/>
                  </p:ext>
                </p:extLst>
              </p:nvPr>
            </p:nvGraphicFramePr>
            <p:xfrm>
              <a:off x="251520" y="1196752"/>
              <a:ext cx="8229600" cy="5509339"/>
            </p:xfrm>
            <a:graphic>
              <a:graphicData uri="http://schemas.openxmlformats.org/drawingml/2006/table">
                <a:tbl>
                  <a:tblPr firstRow="1" bandRow="1">
                    <a:tableStyleId>{5C22544A-7EE6-4342-B048-85BDC9FD1C3A}</a:tableStyleId>
                  </a:tblPr>
                  <a:tblGrid>
                    <a:gridCol w="5328592"/>
                    <a:gridCol w="2901008"/>
                  </a:tblGrid>
                  <a:tr h="822960">
                    <a:tc>
                      <a:txBody>
                        <a:bodyPr/>
                        <a:lstStyle/>
                        <a:p>
                          <a:pPr algn="ctr"/>
                          <a:r>
                            <a:rPr lang="es-EC" sz="2400" dirty="0" smtClean="0"/>
                            <a:t>EQUIVALENCIAS</a:t>
                          </a:r>
                          <a:endParaRPr lang="es-EC" sz="2400" dirty="0"/>
                        </a:p>
                      </a:txBody>
                      <a:tcPr/>
                    </a:tc>
                    <a:tc>
                      <a:txBody>
                        <a:bodyPr/>
                        <a:lstStyle/>
                        <a:p>
                          <a:pPr algn="ctr"/>
                          <a:r>
                            <a:rPr lang="es-EC" sz="2400" dirty="0" smtClean="0"/>
                            <a:t>NOMBRE</a:t>
                          </a:r>
                          <a:r>
                            <a:rPr lang="es-EC" sz="2400" baseline="0" dirty="0" smtClean="0"/>
                            <a:t> DE LA LEY</a:t>
                          </a:r>
                          <a:endParaRPr lang="es-EC" sz="2400" dirty="0"/>
                        </a:p>
                      </a:txBody>
                      <a:tcPr/>
                    </a:tc>
                  </a:tr>
                  <a:tr h="702578">
                    <a:tc>
                      <a:txBody>
                        <a:bodyPr/>
                        <a:lstStyle/>
                        <a:p>
                          <a:endParaRPr lang="es-EC"/>
                        </a:p>
                      </a:txBody>
                      <a:tcPr>
                        <a:blipFill rotWithShape="1">
                          <a:blip r:embed="rId2"/>
                          <a:stretch>
                            <a:fillRect t="-124348" r="-54577" b="-577391"/>
                          </a:stretch>
                        </a:blipFill>
                      </a:tcPr>
                    </a:tc>
                    <a:tc>
                      <a:txBody>
                        <a:bodyPr/>
                        <a:lstStyle/>
                        <a:p>
                          <a:pPr algn="ctr"/>
                          <a:endParaRPr lang="es-EC" sz="2400" dirty="0"/>
                        </a:p>
                      </a:txBody>
                      <a:tcPr/>
                    </a:tc>
                  </a:tr>
                  <a:tr h="1062633">
                    <a:tc>
                      <a:txBody>
                        <a:bodyPr/>
                        <a:lstStyle/>
                        <a:p>
                          <a:endParaRPr lang="es-EC"/>
                        </a:p>
                      </a:txBody>
                      <a:tcPr>
                        <a:blipFill rotWithShape="1">
                          <a:blip r:embed="rId2"/>
                          <a:stretch>
                            <a:fillRect t="-147429" r="-54577" b="-279429"/>
                          </a:stretch>
                        </a:blipFill>
                      </a:tcPr>
                    </a:tc>
                    <a:tc>
                      <a:txBody>
                        <a:bodyPr/>
                        <a:lstStyle/>
                        <a:p>
                          <a:pPr algn="ctr"/>
                          <a:endParaRPr lang="es-EC" sz="2400" dirty="0"/>
                        </a:p>
                      </a:txBody>
                      <a:tcPr/>
                    </a:tc>
                  </a:tr>
                  <a:tr h="743842">
                    <a:tc>
                      <a:txBody>
                        <a:bodyPr/>
                        <a:lstStyle/>
                        <a:p>
                          <a:endParaRPr lang="es-EC"/>
                        </a:p>
                      </a:txBody>
                      <a:tcPr>
                        <a:blipFill rotWithShape="1">
                          <a:blip r:embed="rId2"/>
                          <a:stretch>
                            <a:fillRect t="-354918" r="-54577" b="-300820"/>
                          </a:stretch>
                        </a:blipFill>
                      </a:tcPr>
                    </a:tc>
                    <a:tc>
                      <a:txBody>
                        <a:bodyPr/>
                        <a:lstStyle/>
                        <a:p>
                          <a:pPr algn="ctr"/>
                          <a:endParaRPr lang="es-EC" sz="2400" dirty="0"/>
                        </a:p>
                      </a:txBody>
                      <a:tcPr/>
                    </a:tc>
                  </a:tr>
                  <a:tr h="817101">
                    <a:tc>
                      <a:txBody>
                        <a:bodyPr/>
                        <a:lstStyle/>
                        <a:p>
                          <a:endParaRPr lang="es-EC"/>
                        </a:p>
                      </a:txBody>
                      <a:tcPr>
                        <a:blipFill rotWithShape="1">
                          <a:blip r:embed="rId2"/>
                          <a:stretch>
                            <a:fillRect t="-414179" r="-54577" b="-173881"/>
                          </a:stretch>
                        </a:blipFill>
                      </a:tcPr>
                    </a:tc>
                    <a:tc>
                      <a:txBody>
                        <a:bodyPr/>
                        <a:lstStyle/>
                        <a:p>
                          <a:pPr algn="ctr"/>
                          <a:r>
                            <a:rPr lang="es-EC" sz="2400" dirty="0" smtClean="0"/>
                            <a:t>EXPORTACIÓN</a:t>
                          </a:r>
                          <a:endParaRPr lang="es-EC" sz="2400" dirty="0"/>
                        </a:p>
                      </a:txBody>
                      <a:tcPr/>
                    </a:tc>
                  </a:tr>
                  <a:tr h="822960">
                    <a:tc>
                      <a:txBody>
                        <a:bodyPr/>
                        <a:lstStyle/>
                        <a:p>
                          <a:endParaRPr lang="es-EC"/>
                        </a:p>
                      </a:txBody>
                      <a:tcPr>
                        <a:blipFill rotWithShape="1">
                          <a:blip r:embed="rId2"/>
                          <a:stretch>
                            <a:fillRect t="-510370" r="-54577" b="-72593"/>
                          </a:stretch>
                        </a:blipFill>
                      </a:tcPr>
                    </a:tc>
                    <a:tc>
                      <a:txBody>
                        <a:bodyPr/>
                        <a:lstStyle/>
                        <a:p>
                          <a:pPr algn="ctr"/>
                          <a:r>
                            <a:rPr lang="es-EC" sz="2400" dirty="0" smtClean="0"/>
                            <a:t>REDUCCIÓN</a:t>
                          </a:r>
                          <a:r>
                            <a:rPr lang="es-EC" sz="2400" baseline="0" dirty="0" smtClean="0"/>
                            <a:t> AL ABSURDO</a:t>
                          </a:r>
                          <a:endParaRPr lang="es-EC" sz="2400" dirty="0"/>
                        </a:p>
                      </a:txBody>
                      <a:tcPr/>
                    </a:tc>
                  </a:tr>
                  <a:tr h="537265">
                    <a:tc>
                      <a:txBody>
                        <a:bodyPr/>
                        <a:lstStyle/>
                        <a:p>
                          <a:endParaRPr lang="es-EC"/>
                        </a:p>
                      </a:txBody>
                      <a:tcPr>
                        <a:blipFill rotWithShape="1">
                          <a:blip r:embed="rId2"/>
                          <a:stretch>
                            <a:fillRect t="-936364" r="-54577" b="-11364"/>
                          </a:stretch>
                        </a:blipFill>
                      </a:tcPr>
                    </a:tc>
                    <a:tc>
                      <a:txBody>
                        <a:bodyPr/>
                        <a:lstStyle/>
                        <a:p>
                          <a:pPr algn="ctr"/>
                          <a:r>
                            <a:rPr lang="es-EC" sz="2400" dirty="0" smtClean="0"/>
                            <a:t>EQUIVALENCIA</a:t>
                          </a:r>
                          <a:endParaRPr lang="es-EC" sz="2400" dirty="0"/>
                        </a:p>
                      </a:txBody>
                      <a:tcPr/>
                    </a:tc>
                  </a:tr>
                </a:tbl>
              </a:graphicData>
            </a:graphic>
          </p:graphicFrame>
        </mc:Fallback>
      </mc:AlternateContent>
    </p:spTree>
    <p:extLst>
      <p:ext uri="{BB962C8B-B14F-4D97-AF65-F5344CB8AC3E}">
        <p14:creationId xmlns:p14="http://schemas.microsoft.com/office/powerpoint/2010/main" val="2553644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066800"/>
          </a:xfrm>
        </p:spPr>
        <p:txBody>
          <a:bodyPr/>
          <a:lstStyle/>
          <a:p>
            <a:r>
              <a:rPr lang="es-EC" dirty="0" smtClean="0"/>
              <a:t>SUBCONJUNTO</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412776"/>
                <a:ext cx="8229600" cy="5161760"/>
              </a:xfrm>
            </p:spPr>
            <p:txBody>
              <a:bodyPr/>
              <a:lstStyle/>
              <a:p>
                <a:r>
                  <a:rPr lang="es-EC" dirty="0" smtClean="0"/>
                  <a:t>El conjunto A es subconjunto de B si y sólo si los elementos de A están contenidos en B. Simbólicamente, este concepto se representa por:</a:t>
                </a:r>
              </a:p>
              <a:p>
                <a:pPr marL="109728" indent="0">
                  <a:buNone/>
                </a:pPr>
                <a14:m>
                  <m:oMathPara xmlns:m="http://schemas.openxmlformats.org/officeDocument/2006/math">
                    <m:oMathParaPr>
                      <m:jc m:val="centerGroup"/>
                    </m:oMathParaPr>
                    <m:oMath xmlns:m="http://schemas.openxmlformats.org/officeDocument/2006/math">
                      <m:d>
                        <m:dPr>
                          <m:ctrlPr>
                            <a:rPr lang="es-EC" i="1" smtClean="0">
                              <a:latin typeface="Cambria Math"/>
                            </a:rPr>
                          </m:ctrlPr>
                        </m:dPr>
                        <m:e>
                          <m:r>
                            <a:rPr lang="es-EC" b="0" i="1" smtClean="0">
                              <a:latin typeface="Cambria Math"/>
                            </a:rPr>
                            <m:t>𝐴</m:t>
                          </m:r>
                          <m:r>
                            <a:rPr lang="es-EC" b="0" i="1" smtClean="0">
                              <a:latin typeface="Cambria Math"/>
                              <a:ea typeface="Cambria Math"/>
                            </a:rPr>
                            <m:t>⊆</m:t>
                          </m:r>
                          <m:r>
                            <a:rPr lang="es-EC" b="0" i="1" smtClean="0">
                              <a:latin typeface="Cambria Math"/>
                              <a:ea typeface="Cambria Math"/>
                            </a:rPr>
                            <m:t>𝐵</m:t>
                          </m:r>
                        </m:e>
                      </m:d>
                      <m:r>
                        <a:rPr lang="es-EC" i="1" smtClean="0">
                          <a:latin typeface="Cambria Math"/>
                          <a:ea typeface="Cambria Math"/>
                        </a:rPr>
                        <m:t>⇔∀</m:t>
                      </m:r>
                      <m:r>
                        <a:rPr lang="es-EC" b="0" i="1" smtClean="0">
                          <a:latin typeface="Cambria Math"/>
                          <a:ea typeface="Cambria Math"/>
                        </a:rPr>
                        <m:t>𝑥</m:t>
                      </m:r>
                      <m:d>
                        <m:dPr>
                          <m:begChr m:val="["/>
                          <m:endChr m:val="]"/>
                          <m:ctrlPr>
                            <a:rPr lang="es-EC" b="0" i="1" smtClean="0">
                              <a:latin typeface="Cambria Math"/>
                              <a:ea typeface="Cambria Math"/>
                            </a:rPr>
                          </m:ctrlPr>
                        </m:dPr>
                        <m:e>
                          <m:d>
                            <m:dPr>
                              <m:ctrlPr>
                                <a:rPr lang="es-EC" b="0" i="1" smtClean="0">
                                  <a:latin typeface="Cambria Math"/>
                                  <a:ea typeface="Cambria Math"/>
                                </a:rPr>
                              </m:ctrlPr>
                            </m:dPr>
                            <m:e>
                              <m:r>
                                <a:rPr lang="es-EC" b="0" i="1" smtClean="0">
                                  <a:latin typeface="Cambria Math"/>
                                  <a:ea typeface="Cambria Math"/>
                                </a:rPr>
                                <m:t>𝑥</m:t>
                              </m:r>
                              <m:r>
                                <a:rPr lang="es-EC" b="0" i="1" smtClean="0">
                                  <a:latin typeface="Cambria Math"/>
                                  <a:ea typeface="Cambria Math"/>
                                </a:rPr>
                                <m:t>∈</m:t>
                              </m:r>
                              <m:r>
                                <a:rPr lang="es-EC" b="0" i="1" smtClean="0">
                                  <a:latin typeface="Cambria Math"/>
                                  <a:ea typeface="Cambria Math"/>
                                </a:rPr>
                                <m:t>𝐴</m:t>
                              </m:r>
                            </m:e>
                          </m:d>
                          <m:r>
                            <a:rPr lang="es-EC" b="0" i="1" smtClean="0">
                              <a:latin typeface="Cambria Math"/>
                              <a:ea typeface="Cambria Math"/>
                            </a:rPr>
                            <m:t>→</m:t>
                          </m:r>
                          <m:d>
                            <m:dPr>
                              <m:ctrlPr>
                                <a:rPr lang="es-EC" b="0" i="1" smtClean="0">
                                  <a:latin typeface="Cambria Math"/>
                                  <a:ea typeface="Cambria Math"/>
                                </a:rPr>
                              </m:ctrlPr>
                            </m:dPr>
                            <m:e>
                              <m:r>
                                <a:rPr lang="es-EC" b="0" i="1" smtClean="0">
                                  <a:latin typeface="Cambria Math"/>
                                  <a:ea typeface="Cambria Math"/>
                                </a:rPr>
                                <m:t>𝑥</m:t>
                              </m:r>
                              <m:r>
                                <a:rPr lang="es-EC" b="0" i="1" smtClean="0">
                                  <a:latin typeface="Cambria Math"/>
                                  <a:ea typeface="Cambria Math"/>
                                </a:rPr>
                                <m:t>∈</m:t>
                              </m:r>
                              <m:r>
                                <a:rPr lang="es-EC" b="0" i="1" smtClean="0">
                                  <a:latin typeface="Cambria Math"/>
                                  <a:ea typeface="Cambria Math"/>
                                </a:rPr>
                                <m:t>𝐵</m:t>
                              </m:r>
                            </m:e>
                          </m:d>
                        </m:e>
                      </m:d>
                    </m:oMath>
                  </m:oMathPara>
                </a14:m>
                <a:endParaRPr lang="es-EC" b="0" dirty="0" smtClean="0">
                  <a:ea typeface="Cambria Math"/>
                </a:endParaRPr>
              </a:p>
              <a:p>
                <a:pPr marL="109728" indent="0">
                  <a:buNone/>
                </a:pPr>
                <a:endParaRPr lang="es-EC" b="0" dirty="0" smtClean="0">
                  <a:ea typeface="Cambria Math"/>
                </a:endParaRPr>
              </a:p>
              <a:p>
                <a:pPr marL="109728" indent="0">
                  <a:buNone/>
                </a:pPr>
                <a:r>
                  <a:rPr lang="es-EC" dirty="0" smtClean="0"/>
                  <a:t>Si a es subconjunto de B </a:t>
                </a:r>
                <a14:m>
                  <m:oMath xmlns:m="http://schemas.openxmlformats.org/officeDocument/2006/math">
                    <m:d>
                      <m:dPr>
                        <m:ctrlPr>
                          <a:rPr lang="es-EC" i="1" smtClean="0">
                            <a:latin typeface="Cambria Math"/>
                          </a:rPr>
                        </m:ctrlPr>
                      </m:dPr>
                      <m:e>
                        <m:r>
                          <a:rPr lang="es-EC" b="0" i="1" smtClean="0">
                            <a:latin typeface="Cambria Math"/>
                          </a:rPr>
                          <m:t>𝐴</m:t>
                        </m:r>
                        <m:r>
                          <a:rPr lang="es-EC" b="0" i="1" smtClean="0">
                            <a:latin typeface="Cambria Math"/>
                            <a:ea typeface="Cambria Math"/>
                          </a:rPr>
                          <m:t>⊆</m:t>
                        </m:r>
                        <m:r>
                          <a:rPr lang="es-EC" b="0" i="1" smtClean="0">
                            <a:latin typeface="Cambria Math"/>
                            <a:ea typeface="Cambria Math"/>
                          </a:rPr>
                          <m:t>𝐵</m:t>
                        </m:r>
                      </m:e>
                    </m:d>
                  </m:oMath>
                </a14:m>
                <a:r>
                  <a:rPr lang="es-EC" dirty="0" smtClean="0"/>
                  <a:t> pero B no es subconjunto de A </a:t>
                </a:r>
                <a14:m>
                  <m:oMath xmlns:m="http://schemas.openxmlformats.org/officeDocument/2006/math">
                    <m:d>
                      <m:dPr>
                        <m:ctrlPr>
                          <a:rPr lang="es-EC" i="1" smtClean="0">
                            <a:latin typeface="Cambria Math"/>
                          </a:rPr>
                        </m:ctrlPr>
                      </m:dPr>
                      <m:e>
                        <m:r>
                          <a:rPr lang="es-EC" b="0" i="1" smtClean="0">
                            <a:latin typeface="Cambria Math"/>
                          </a:rPr>
                          <m:t>𝐵</m:t>
                        </m:r>
                        <m:r>
                          <a:rPr lang="es-EC" b="0" i="1" smtClean="0">
                            <a:latin typeface="Cambria Math"/>
                            <a:ea typeface="Cambria Math"/>
                          </a:rPr>
                          <m:t>⊈</m:t>
                        </m:r>
                        <m:r>
                          <a:rPr lang="es-EC" b="0" i="1" smtClean="0">
                            <a:latin typeface="Cambria Math"/>
                            <a:ea typeface="Cambria Math"/>
                          </a:rPr>
                          <m:t>𝐴</m:t>
                        </m:r>
                      </m:e>
                    </m:d>
                    <m:r>
                      <a:rPr lang="es-EC" b="0" i="0" smtClean="0">
                        <a:latin typeface="Cambria Math"/>
                      </a:rPr>
                      <m:t>,</m:t>
                    </m:r>
                  </m:oMath>
                </a14:m>
                <a:r>
                  <a:rPr lang="es-EC" dirty="0" smtClean="0"/>
                  <a:t> se dice que A es SUBCONJUNTO PROPIO de B, lo cual se representa por:</a:t>
                </a:r>
              </a:p>
              <a:p>
                <a:pPr marL="109728" indent="0">
                  <a:buNone/>
                </a:pPr>
                <a14:m>
                  <m:oMath xmlns:m="http://schemas.openxmlformats.org/officeDocument/2006/math">
                    <m:d>
                      <m:dPr>
                        <m:ctrlPr>
                          <a:rPr lang="es-EC" i="1" smtClean="0">
                            <a:latin typeface="Cambria Math"/>
                          </a:rPr>
                        </m:ctrlPr>
                      </m:dPr>
                      <m:e>
                        <m:r>
                          <a:rPr lang="es-EC" b="0" i="1" smtClean="0">
                            <a:latin typeface="Cambria Math"/>
                          </a:rPr>
                          <m:t>𝐴</m:t>
                        </m:r>
                        <m:r>
                          <a:rPr lang="es-EC" b="0" i="1" smtClean="0">
                            <a:latin typeface="Cambria Math"/>
                            <a:ea typeface="Cambria Math"/>
                          </a:rPr>
                          <m:t>⊂</m:t>
                        </m:r>
                        <m:r>
                          <a:rPr lang="es-EC" b="0" i="1" smtClean="0">
                            <a:latin typeface="Cambria Math"/>
                            <a:ea typeface="Cambria Math"/>
                          </a:rPr>
                          <m:t>𝐵</m:t>
                        </m:r>
                      </m:e>
                    </m:d>
                    <m:r>
                      <a:rPr lang="es-EC" i="1" smtClean="0">
                        <a:latin typeface="Cambria Math"/>
                        <a:ea typeface="Cambria Math"/>
                      </a:rPr>
                      <m:t>⟺</m:t>
                    </m:r>
                    <m:d>
                      <m:dPr>
                        <m:begChr m:val="["/>
                        <m:endChr m:val="]"/>
                        <m:ctrlPr>
                          <a:rPr lang="es-EC" i="1" smtClean="0">
                            <a:latin typeface="Cambria Math"/>
                            <a:ea typeface="Cambria Math"/>
                          </a:rPr>
                        </m:ctrlPr>
                      </m:dPr>
                      <m:e>
                        <m:d>
                          <m:dPr>
                            <m:ctrlPr>
                              <a:rPr lang="es-EC" i="1" smtClean="0">
                                <a:latin typeface="Cambria Math"/>
                                <a:ea typeface="Cambria Math"/>
                              </a:rPr>
                            </m:ctrlPr>
                          </m:dPr>
                          <m:e>
                            <m:r>
                              <a:rPr lang="es-EC" b="0" i="1" smtClean="0">
                                <a:latin typeface="Cambria Math"/>
                                <a:ea typeface="Cambria Math"/>
                              </a:rPr>
                              <m:t>𝐴</m:t>
                            </m:r>
                            <m:r>
                              <a:rPr lang="es-EC" b="0" i="1" smtClean="0">
                                <a:latin typeface="Cambria Math"/>
                                <a:ea typeface="Cambria Math"/>
                              </a:rPr>
                              <m:t>⊆</m:t>
                            </m:r>
                            <m:r>
                              <a:rPr lang="es-EC" b="0" i="1" smtClean="0">
                                <a:latin typeface="Cambria Math"/>
                                <a:ea typeface="Cambria Math"/>
                              </a:rPr>
                              <m:t>𝐵</m:t>
                            </m:r>
                          </m:e>
                        </m:d>
                        <m:r>
                          <a:rPr lang="es-EC" i="1" smtClean="0">
                            <a:latin typeface="Cambria Math"/>
                            <a:ea typeface="Cambria Math"/>
                          </a:rPr>
                          <m:t>∧¬</m:t>
                        </m:r>
                        <m:d>
                          <m:dPr>
                            <m:ctrlPr>
                              <a:rPr lang="es-EC" i="1" smtClean="0">
                                <a:latin typeface="Cambria Math"/>
                                <a:ea typeface="Cambria Math"/>
                              </a:rPr>
                            </m:ctrlPr>
                          </m:dPr>
                          <m:e>
                            <m:r>
                              <a:rPr lang="es-EC" b="0" i="1" smtClean="0">
                                <a:latin typeface="Cambria Math"/>
                                <a:ea typeface="Cambria Math"/>
                              </a:rPr>
                              <m:t>𝐴</m:t>
                            </m:r>
                            <m:r>
                              <a:rPr lang="es-EC" b="0" i="1" smtClean="0">
                                <a:latin typeface="Cambria Math"/>
                                <a:ea typeface="Cambria Math"/>
                              </a:rPr>
                              <m:t>=</m:t>
                            </m:r>
                            <m:r>
                              <a:rPr lang="es-EC" b="0" i="1" smtClean="0">
                                <a:latin typeface="Cambria Math"/>
                                <a:ea typeface="Cambria Math"/>
                              </a:rPr>
                              <m:t>𝐵</m:t>
                            </m:r>
                          </m:e>
                        </m:d>
                      </m:e>
                    </m:d>
                  </m:oMath>
                </a14:m>
                <a:r>
                  <a:rPr lang="es-EC" dirty="0" smtClean="0"/>
                  <a:t> </a:t>
                </a: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412776"/>
                <a:ext cx="8229600" cy="5161760"/>
              </a:xfrm>
              <a:blipFill rotWithShape="1">
                <a:blip r:embed="rId2"/>
                <a:stretch>
                  <a:fillRect l="-148" t="-1181" r="-1259"/>
                </a:stretch>
              </a:blipFill>
            </p:spPr>
            <p:txBody>
              <a:bodyPr/>
              <a:lstStyle/>
              <a:p>
                <a:r>
                  <a:rPr lang="es-EC">
                    <a:noFill/>
                  </a:rPr>
                  <a:t> </a:t>
                </a:r>
              </a:p>
            </p:txBody>
          </p:sp>
        </mc:Fallback>
      </mc:AlternateContent>
    </p:spTree>
    <p:extLst>
      <p:ext uri="{BB962C8B-B14F-4D97-AF65-F5344CB8AC3E}">
        <p14:creationId xmlns:p14="http://schemas.microsoft.com/office/powerpoint/2010/main" val="319759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04664"/>
            <a:ext cx="8229600" cy="792088"/>
          </a:xfrm>
        </p:spPr>
        <p:txBody>
          <a:bodyPr/>
          <a:lstStyle/>
          <a:p>
            <a:r>
              <a:rPr lang="es-EC" u="sng" dirty="0" smtClean="0">
                <a:solidFill>
                  <a:srgbClr val="FF0000"/>
                </a:solidFill>
              </a:rPr>
              <a:t>CONJUNTO VACÍO</a:t>
            </a:r>
            <a:endParaRPr lang="es-EC" u="sng" dirty="0">
              <a:solidFill>
                <a:srgbClr val="FF0000"/>
              </a:solidFill>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79512" y="1052736"/>
                <a:ext cx="8712968" cy="5472608"/>
              </a:xfrm>
            </p:spPr>
            <p:style>
              <a:lnRef idx="2">
                <a:schemeClr val="accent6"/>
              </a:lnRef>
              <a:fillRef idx="1">
                <a:schemeClr val="lt1"/>
              </a:fillRef>
              <a:effectRef idx="0">
                <a:schemeClr val="accent6"/>
              </a:effectRef>
              <a:fontRef idx="minor">
                <a:schemeClr val="dk1"/>
              </a:fontRef>
            </p:style>
            <p:txBody>
              <a:bodyPr>
                <a:normAutofit/>
              </a:bodyPr>
              <a:lstStyle/>
              <a:p>
                <a:r>
                  <a:rPr lang="es-EC" dirty="0" smtClean="0">
                    <a:solidFill>
                      <a:srgbClr val="0070C0"/>
                    </a:solidFill>
                  </a:rPr>
                  <a:t>ALGO IMPORTANTE:</a:t>
                </a:r>
              </a:p>
              <a:p>
                <a:pPr marL="109728" indent="0">
                  <a:buNone/>
                </a:pPr>
                <a:r>
                  <a:rPr lang="es-EC" dirty="0" smtClean="0">
                    <a:ea typeface="Cambria Math"/>
                  </a:rPr>
                  <a:t>1. </a:t>
                </a:r>
                <a14:m>
                  <m:oMath xmlns:m="http://schemas.openxmlformats.org/officeDocument/2006/math">
                    <m:d>
                      <m:dPr>
                        <m:ctrlPr>
                          <a:rPr lang="es-EC" i="1" smtClean="0">
                            <a:latin typeface="Cambria Math"/>
                            <a:ea typeface="Cambria Math"/>
                          </a:rPr>
                        </m:ctrlPr>
                      </m:dPr>
                      <m:e>
                        <m:r>
                          <a:rPr lang="es-EC" b="0" i="1" smtClean="0">
                            <a:latin typeface="Cambria Math"/>
                            <a:ea typeface="Cambria Math"/>
                          </a:rPr>
                          <m:t>𝑥</m:t>
                        </m:r>
                        <m:r>
                          <a:rPr lang="es-EC" b="0" i="1" smtClean="0">
                            <a:latin typeface="Cambria Math"/>
                            <a:ea typeface="Cambria Math"/>
                          </a:rPr>
                          <m:t>∈∅</m:t>
                        </m:r>
                      </m:e>
                    </m:d>
                    <m:r>
                      <a:rPr lang="es-EC" i="1" smtClean="0">
                        <a:latin typeface="Cambria Math"/>
                        <a:ea typeface="Cambria Math"/>
                      </a:rPr>
                      <m:t>≡</m:t>
                    </m:r>
                    <m:r>
                      <a:rPr lang="es-EC" b="0" i="1" smtClean="0">
                        <a:latin typeface="Cambria Math"/>
                        <a:ea typeface="Cambria Math"/>
                      </a:rPr>
                      <m:t>0</m:t>
                    </m:r>
                  </m:oMath>
                </a14:m>
                <a:endParaRPr lang="es-EC" b="0" dirty="0" smtClean="0">
                  <a:ea typeface="Cambria Math"/>
                </a:endParaRPr>
              </a:p>
              <a:p>
                <a:pPr marL="109728" indent="0">
                  <a:buNone/>
                </a:pPr>
                <a:r>
                  <a:rPr lang="es-EC" b="0" dirty="0" smtClean="0"/>
                  <a:t>2. </a:t>
                </a:r>
                <a14:m>
                  <m:oMath xmlns:m="http://schemas.openxmlformats.org/officeDocument/2006/math">
                    <m:r>
                      <a:rPr lang="es-EC" b="0" i="1" smtClean="0">
                        <a:latin typeface="Cambria Math"/>
                      </a:rPr>
                      <m:t>0→</m:t>
                    </m:r>
                    <m:r>
                      <a:rPr lang="es-EC" b="0" i="1" smtClean="0">
                        <a:latin typeface="Cambria Math"/>
                      </a:rPr>
                      <m:t>𝑝</m:t>
                    </m:r>
                    <m:r>
                      <a:rPr lang="es-EC" b="0" i="1" smtClean="0">
                        <a:latin typeface="Cambria Math"/>
                        <a:ea typeface="Cambria Math"/>
                      </a:rPr>
                      <m:t>≡1</m:t>
                    </m:r>
                  </m:oMath>
                </a14:m>
                <a:endParaRPr lang="es-EC" b="0" dirty="0" smtClean="0">
                  <a:ea typeface="Cambria Math"/>
                </a:endParaRPr>
              </a:p>
              <a:p>
                <a:pPr marL="109728" indent="0">
                  <a:buNone/>
                </a:pPr>
                <a:r>
                  <a:rPr lang="es-EC" dirty="0" smtClean="0"/>
                  <a:t>3. </a:t>
                </a:r>
                <a14:m>
                  <m:oMath xmlns:m="http://schemas.openxmlformats.org/officeDocument/2006/math">
                    <m:d>
                      <m:dPr>
                        <m:begChr m:val="["/>
                        <m:endChr m:val="]"/>
                        <m:ctrlPr>
                          <a:rPr lang="es-EC" i="1" smtClean="0">
                            <a:latin typeface="Cambria Math"/>
                          </a:rPr>
                        </m:ctrlPr>
                      </m:dPr>
                      <m:e>
                        <m:d>
                          <m:dPr>
                            <m:ctrlPr>
                              <a:rPr lang="es-EC" i="1" smtClean="0">
                                <a:latin typeface="Cambria Math"/>
                              </a:rPr>
                            </m:ctrlPr>
                          </m:dPr>
                          <m:e>
                            <m:r>
                              <a:rPr lang="es-EC" b="0" i="1" smtClean="0">
                                <a:latin typeface="Cambria Math"/>
                              </a:rPr>
                              <m:t>𝑥</m:t>
                            </m:r>
                            <m:r>
                              <a:rPr lang="es-EC" b="0" i="1" smtClean="0">
                                <a:latin typeface="Cambria Math"/>
                                <a:ea typeface="Cambria Math"/>
                              </a:rPr>
                              <m:t>∈∅</m:t>
                            </m:r>
                          </m:e>
                        </m:d>
                        <m:r>
                          <a:rPr lang="es-EC" b="0" i="1" smtClean="0">
                            <a:latin typeface="Cambria Math"/>
                          </a:rPr>
                          <m:t>→</m:t>
                        </m:r>
                        <m:d>
                          <m:dPr>
                            <m:ctrlPr>
                              <a:rPr lang="es-EC" b="0" i="1" smtClean="0">
                                <a:latin typeface="Cambria Math"/>
                              </a:rPr>
                            </m:ctrlPr>
                          </m:dPr>
                          <m:e>
                            <m:r>
                              <a:rPr lang="es-EC" b="0" i="1" smtClean="0">
                                <a:latin typeface="Cambria Math"/>
                              </a:rPr>
                              <m:t>𝑥</m:t>
                            </m:r>
                            <m:r>
                              <a:rPr lang="es-EC" b="0" i="1" smtClean="0">
                                <a:latin typeface="Cambria Math"/>
                                <a:ea typeface="Cambria Math"/>
                              </a:rPr>
                              <m:t>∈</m:t>
                            </m:r>
                            <m:r>
                              <a:rPr lang="es-EC" b="0" i="1" smtClean="0">
                                <a:latin typeface="Cambria Math"/>
                                <a:ea typeface="Cambria Math"/>
                              </a:rPr>
                              <m:t>𝐴</m:t>
                            </m:r>
                          </m:e>
                        </m:d>
                      </m:e>
                    </m:d>
                    <m:r>
                      <a:rPr lang="es-EC" i="1" smtClean="0">
                        <a:latin typeface="Cambria Math"/>
                        <a:ea typeface="Cambria Math"/>
                      </a:rPr>
                      <m:t>≡</m:t>
                    </m:r>
                    <m:r>
                      <a:rPr lang="es-EC" b="0" i="1" smtClean="0">
                        <a:latin typeface="Cambria Math"/>
                        <a:ea typeface="Cambria Math"/>
                      </a:rPr>
                      <m:t>1</m:t>
                    </m:r>
                  </m:oMath>
                </a14:m>
                <a:endParaRPr lang="es-EC" b="0" dirty="0" smtClean="0">
                  <a:ea typeface="Cambria Math"/>
                </a:endParaRPr>
              </a:p>
              <a:p>
                <a:pPr marL="109728" indent="0">
                  <a:buNone/>
                </a:pPr>
                <a:r>
                  <a:rPr lang="es-EC" dirty="0" smtClean="0">
                    <a:ea typeface="Cambria Math"/>
                  </a:rPr>
                  <a:t>4. </a:t>
                </a:r>
                <a14:m>
                  <m:oMath xmlns:m="http://schemas.openxmlformats.org/officeDocument/2006/math">
                    <m:r>
                      <a:rPr lang="es-EC" i="1" smtClean="0">
                        <a:latin typeface="Cambria Math"/>
                        <a:ea typeface="Cambria Math"/>
                      </a:rPr>
                      <m:t>∅⊆</m:t>
                    </m:r>
                    <m:r>
                      <a:rPr lang="es-EC" b="0" i="1" smtClean="0">
                        <a:latin typeface="Cambria Math"/>
                        <a:ea typeface="Cambria Math"/>
                      </a:rPr>
                      <m:t>𝐴</m:t>
                    </m:r>
                  </m:oMath>
                </a14:m>
                <a:endParaRPr lang="es-EC" b="0" dirty="0" smtClean="0">
                  <a:ea typeface="Cambria Math"/>
                </a:endParaRPr>
              </a:p>
              <a:p>
                <a:pPr marL="109728" indent="0">
                  <a:buNone/>
                </a:pPr>
                <a14:m>
                  <m:oMathPara xmlns:m="http://schemas.openxmlformats.org/officeDocument/2006/math">
                    <m:oMathParaPr>
                      <m:jc m:val="centerGroup"/>
                    </m:oMathParaPr>
                    <m:oMath xmlns:m="http://schemas.openxmlformats.org/officeDocument/2006/math">
                      <m:r>
                        <a:rPr lang="es-EC" i="1" smtClean="0">
                          <a:latin typeface="Cambria Math"/>
                          <a:ea typeface="Cambria Math"/>
                        </a:rPr>
                        <m:t>∴</m:t>
                      </m:r>
                      <m:r>
                        <a:rPr lang="es-EC" i="1">
                          <a:latin typeface="Cambria Math"/>
                          <a:ea typeface="Cambria Math"/>
                        </a:rPr>
                        <m:t>∅</m:t>
                      </m:r>
                      <m:r>
                        <a:rPr lang="es-EC" b="0" i="1" smtClean="0">
                          <a:latin typeface="Cambria Math"/>
                          <a:ea typeface="Cambria Math"/>
                        </a:rPr>
                        <m:t>⊆</m:t>
                      </m:r>
                      <m:r>
                        <a:rPr lang="es-EC" b="0" i="1" smtClean="0">
                          <a:latin typeface="Cambria Math"/>
                          <a:ea typeface="Cambria Math"/>
                        </a:rPr>
                        <m:t>𝐴</m:t>
                      </m:r>
                    </m:oMath>
                  </m:oMathPara>
                </a14:m>
                <a:endParaRPr lang="es-EC" dirty="0" smtClean="0"/>
              </a:p>
              <a:p>
                <a:pPr marL="109728" indent="0">
                  <a:buNone/>
                </a:pPr>
                <a:r>
                  <a:rPr lang="es-EC" u="sng" dirty="0" smtClean="0">
                    <a:solidFill>
                      <a:srgbClr val="FF0000"/>
                    </a:solidFill>
                  </a:rPr>
                  <a:t>CONJUNTO POTENCIA</a:t>
                </a:r>
              </a:p>
              <a:p>
                <a:pPr marL="109728" indent="0">
                  <a:buNone/>
                </a:pPr>
                <a:r>
                  <a:rPr lang="es-EC" dirty="0" smtClean="0"/>
                  <a:t>Dado un conjunto A, su conjunto potencia es aquel que está formado por todos los subconjuntos posibles de A. El símbolo que se utiliza para este conjunto P(A).</a:t>
                </a:r>
              </a:p>
              <a:p>
                <a:pPr marL="109728" indent="0">
                  <a:buNone/>
                </a:pPr>
                <a14:m>
                  <m:oMathPara xmlns:m="http://schemas.openxmlformats.org/officeDocument/2006/math">
                    <m:oMathParaPr>
                      <m:jc m:val="centerGroup"/>
                    </m:oMathParaPr>
                    <m:oMath xmlns:m="http://schemas.openxmlformats.org/officeDocument/2006/math">
                      <m:r>
                        <a:rPr lang="es-EC" b="0" i="1" smtClean="0">
                          <a:latin typeface="Cambria Math"/>
                        </a:rPr>
                        <m:t>𝑃</m:t>
                      </m:r>
                      <m:d>
                        <m:dPr>
                          <m:ctrlPr>
                            <a:rPr lang="es-EC" b="0" i="1" smtClean="0">
                              <a:latin typeface="Cambria Math"/>
                            </a:rPr>
                          </m:ctrlPr>
                        </m:dPr>
                        <m:e>
                          <m:r>
                            <a:rPr lang="es-EC" b="0" i="1" smtClean="0">
                              <a:latin typeface="Cambria Math"/>
                            </a:rPr>
                            <m:t>𝐴</m:t>
                          </m:r>
                        </m:e>
                      </m:d>
                      <m:r>
                        <a:rPr lang="es-EC" b="0" i="1" smtClean="0">
                          <a:latin typeface="Cambria Math"/>
                        </a:rPr>
                        <m:t>=</m:t>
                      </m:r>
                      <m:d>
                        <m:dPr>
                          <m:begChr m:val="{"/>
                          <m:endChr m:val="}"/>
                          <m:ctrlPr>
                            <a:rPr lang="es-EC" b="0" i="1" smtClean="0">
                              <a:latin typeface="Cambria Math"/>
                            </a:rPr>
                          </m:ctrlPr>
                        </m:dPr>
                        <m:e>
                          <m:f>
                            <m:fPr>
                              <m:type m:val="lin"/>
                              <m:ctrlPr>
                                <a:rPr lang="es-EC" b="0" i="1" smtClean="0">
                                  <a:latin typeface="Cambria Math"/>
                                </a:rPr>
                              </m:ctrlPr>
                            </m:fPr>
                            <m:num>
                              <m:r>
                                <a:rPr lang="es-EC" b="0" i="1" smtClean="0">
                                  <a:latin typeface="Cambria Math"/>
                                </a:rPr>
                                <m:t>𝐵</m:t>
                              </m:r>
                            </m:num>
                            <m:den>
                              <m:r>
                                <a:rPr lang="es-EC" b="0" i="1" smtClean="0">
                                  <a:latin typeface="Cambria Math"/>
                                </a:rPr>
                                <m:t>𝐵</m:t>
                              </m:r>
                              <m:r>
                                <a:rPr lang="es-EC" b="0" i="1" smtClean="0">
                                  <a:latin typeface="Cambria Math"/>
                                  <a:ea typeface="Cambria Math"/>
                                </a:rPr>
                                <m:t>⊆</m:t>
                              </m:r>
                              <m:r>
                                <a:rPr lang="es-EC" b="0" i="1" smtClean="0">
                                  <a:latin typeface="Cambria Math"/>
                                  <a:ea typeface="Cambria Math"/>
                                </a:rPr>
                                <m:t>𝐴</m:t>
                              </m:r>
                            </m:den>
                          </m:f>
                        </m:e>
                      </m:d>
                    </m:oMath>
                  </m:oMathPara>
                </a14:m>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79512" y="1052736"/>
                <a:ext cx="8712968" cy="5472608"/>
              </a:xfrm>
              <a:blipFill rotWithShape="1">
                <a:blip r:embed="rId2"/>
                <a:stretch>
                  <a:fillRect l="-70" t="-1000" r="-1884"/>
                </a:stretch>
              </a:blipFill>
            </p:spPr>
            <p:txBody>
              <a:bodyPr/>
              <a:lstStyle/>
              <a:p>
                <a:r>
                  <a:rPr lang="es-EC">
                    <a:noFill/>
                  </a:rPr>
                  <a:t> </a:t>
                </a:r>
              </a:p>
            </p:txBody>
          </p:sp>
        </mc:Fallback>
      </mc:AlternateContent>
    </p:spTree>
    <p:extLst>
      <p:ext uri="{BB962C8B-B14F-4D97-AF65-F5344CB8AC3E}">
        <p14:creationId xmlns:p14="http://schemas.microsoft.com/office/powerpoint/2010/main" val="2538229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76672"/>
            <a:ext cx="8229600" cy="1066800"/>
          </a:xfrm>
        </p:spPr>
        <p:txBody>
          <a:bodyPr/>
          <a:lstStyle/>
          <a:p>
            <a:r>
              <a:rPr lang="es-EC" dirty="0" smtClean="0">
                <a:solidFill>
                  <a:srgbClr val="FF0000"/>
                </a:solidFill>
              </a:rPr>
              <a:t>CONJUNTO POTENCIA</a:t>
            </a:r>
            <a:endParaRPr lang="es-EC" dirty="0">
              <a:solidFill>
                <a:srgbClr val="FF0000"/>
              </a:solidFill>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95536" y="1340768"/>
                <a:ext cx="8229600" cy="4613144"/>
              </a:xfrm>
            </p:spPr>
            <p:txBody>
              <a:bodyPr/>
              <a:lstStyle/>
              <a:p>
                <a:pPr marL="109728" indent="0">
                  <a:buNone/>
                </a:pPr>
                <a:r>
                  <a:rPr lang="es-EC" dirty="0" smtClean="0"/>
                  <a:t>Analizar el siguiente  ejemplo:</a:t>
                </a:r>
              </a:p>
              <a:p>
                <a:pPr marL="109728" indent="0">
                  <a:buNone/>
                </a:pPr>
                <a:r>
                  <a:rPr lang="es-EC" dirty="0" smtClean="0"/>
                  <a:t>Si </a:t>
                </a:r>
                <a14:m>
                  <m:oMath xmlns:m="http://schemas.openxmlformats.org/officeDocument/2006/math">
                    <m:r>
                      <a:rPr lang="es-EC" b="0" i="1" smtClean="0">
                        <a:latin typeface="Cambria Math"/>
                      </a:rPr>
                      <m:t>𝐴</m:t>
                    </m:r>
                    <m:r>
                      <a:rPr lang="es-EC" b="0" i="1" smtClean="0">
                        <a:latin typeface="Cambria Math"/>
                      </a:rPr>
                      <m:t>=</m:t>
                    </m:r>
                    <m:d>
                      <m:dPr>
                        <m:begChr m:val="{"/>
                        <m:endChr m:val="}"/>
                        <m:ctrlPr>
                          <a:rPr lang="es-EC" b="0" i="1" smtClean="0">
                            <a:latin typeface="Cambria Math"/>
                          </a:rPr>
                        </m:ctrlPr>
                      </m:dPr>
                      <m:e>
                        <m:r>
                          <a:rPr lang="es-EC" b="0" i="1" smtClean="0">
                            <a:latin typeface="Cambria Math"/>
                          </a:rPr>
                          <m:t>∗.+.</m:t>
                        </m:r>
                        <m:r>
                          <a:rPr lang="es-EC" b="0" i="1" smtClean="0">
                            <a:latin typeface="Cambria Math"/>
                          </a:rPr>
                          <m:t>𝑎</m:t>
                        </m:r>
                      </m:e>
                    </m:d>
                    <m:r>
                      <a:rPr lang="es-EC" b="0" i="1" smtClean="0">
                        <a:latin typeface="Cambria Math"/>
                      </a:rPr>
                      <m:t>, </m:t>
                    </m:r>
                    <m:r>
                      <a:rPr lang="es-EC" b="0" i="1" smtClean="0">
                        <a:latin typeface="Cambria Math"/>
                      </a:rPr>
                      <m:t>𝑒𝑛𝑡𝑜𝑛𝑐𝑒𝑠</m:t>
                    </m:r>
                    <m:r>
                      <a:rPr lang="es-EC" b="0" i="1" smtClean="0">
                        <a:latin typeface="Cambria Math"/>
                      </a:rPr>
                      <m:t> </m:t>
                    </m:r>
                    <m:r>
                      <a:rPr lang="es-EC" b="0" i="1" smtClean="0">
                        <a:latin typeface="Cambria Math"/>
                      </a:rPr>
                      <m:t>𝑒𝑙</m:t>
                    </m:r>
                    <m:r>
                      <a:rPr lang="es-EC" b="0" i="1" smtClean="0">
                        <a:latin typeface="Cambria Math"/>
                      </a:rPr>
                      <m:t> </m:t>
                    </m:r>
                    <m:r>
                      <a:rPr lang="es-EC" b="0" i="1" smtClean="0">
                        <a:latin typeface="Cambria Math"/>
                      </a:rPr>
                      <m:t>𝑐𝑜𝑛𝑗𝑢𝑛𝑡𝑜</m:t>
                    </m:r>
                    <m:r>
                      <a:rPr lang="es-EC" b="0" i="1" smtClean="0">
                        <a:latin typeface="Cambria Math"/>
                      </a:rPr>
                      <m:t> </m:t>
                    </m:r>
                    <m:r>
                      <a:rPr lang="es-EC" b="0" i="1" smtClean="0">
                        <a:latin typeface="Cambria Math"/>
                      </a:rPr>
                      <m:t>𝑝𝑜𝑡𝑒𝑛𝑐𝑖𝑎</m:t>
                    </m:r>
                    <m:r>
                      <a:rPr lang="es-EC" b="0" i="1" smtClean="0">
                        <a:latin typeface="Cambria Math"/>
                      </a:rPr>
                      <m:t> </m:t>
                    </m:r>
                    <m:r>
                      <a:rPr lang="es-EC" b="0" i="1" smtClean="0">
                        <a:latin typeface="Cambria Math"/>
                      </a:rPr>
                      <m:t>𝑑𝑒</m:t>
                    </m:r>
                    <m:r>
                      <a:rPr lang="es-EC" b="0" i="1" smtClean="0">
                        <a:latin typeface="Cambria Math"/>
                      </a:rPr>
                      <m:t> </m:t>
                    </m:r>
                    <m:r>
                      <a:rPr lang="es-EC" b="0" i="1" smtClean="0">
                        <a:latin typeface="Cambria Math"/>
                      </a:rPr>
                      <m:t>𝐴</m:t>
                    </m:r>
                    <m:r>
                      <a:rPr lang="es-EC" b="0" i="1" smtClean="0">
                        <a:latin typeface="Cambria Math"/>
                      </a:rPr>
                      <m:t> </m:t>
                    </m:r>
                    <m:r>
                      <a:rPr lang="es-EC" b="0" i="1" smtClean="0">
                        <a:latin typeface="Cambria Math"/>
                      </a:rPr>
                      <m:t>𝑒𝑠</m:t>
                    </m:r>
                    <m:r>
                      <a:rPr lang="es-EC" b="0" i="1" smtClean="0">
                        <a:latin typeface="Cambria Math"/>
                      </a:rPr>
                      <m:t>:</m:t>
                    </m:r>
                  </m:oMath>
                </a14:m>
                <a:r>
                  <a:rPr lang="es-EC" dirty="0" smtClean="0"/>
                  <a:t> </a:t>
                </a:r>
              </a:p>
              <a:p>
                <a:pPr marL="109728" indent="0">
                  <a:buNone/>
                </a:pP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95536" y="1340768"/>
                <a:ext cx="8229600" cy="4613144"/>
              </a:xfrm>
              <a:blipFill rotWithShape="1">
                <a:blip r:embed="rId2"/>
                <a:stretch>
                  <a:fillRect l="-222" t="-1321"/>
                </a:stretch>
              </a:blipFill>
            </p:spPr>
            <p:txBody>
              <a:bodyPr/>
              <a:lstStyle/>
              <a:p>
                <a:r>
                  <a:rPr lang="es-EC">
                    <a:noFill/>
                  </a:rPr>
                  <a:t> </a:t>
                </a:r>
              </a:p>
            </p:txBody>
          </p:sp>
        </mc:Fallback>
      </mc:AlternateContent>
    </p:spTree>
    <p:extLst>
      <p:ext uri="{BB962C8B-B14F-4D97-AF65-F5344CB8AC3E}">
        <p14:creationId xmlns:p14="http://schemas.microsoft.com/office/powerpoint/2010/main" val="2901464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76672"/>
            <a:ext cx="8229600" cy="1066800"/>
          </a:xfrm>
        </p:spPr>
        <p:txBody>
          <a:bodyPr/>
          <a:lstStyle/>
          <a:p>
            <a:r>
              <a:rPr lang="es-EC" dirty="0" smtClean="0">
                <a:solidFill>
                  <a:srgbClr val="FF0000"/>
                </a:solidFill>
              </a:rPr>
              <a:t>CONJUNTO POTENCIA</a:t>
            </a:r>
            <a:r>
              <a:rPr lang="es-EC" dirty="0" smtClean="0"/>
              <a:t>	</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07504" y="1340768"/>
                <a:ext cx="8748464" cy="5256584"/>
              </a:xfrm>
            </p:spPr>
            <p:txBody>
              <a:bodyPr/>
              <a:lstStyle/>
              <a:p>
                <a:r>
                  <a:rPr lang="es-EC" dirty="0" smtClean="0"/>
                  <a:t>Analizar el siguiente ejemplo:</a:t>
                </a:r>
              </a:p>
              <a:p>
                <a:pPr marL="109728" indent="0">
                  <a:buNone/>
                </a:pPr>
                <a:r>
                  <a:rPr lang="es-EC" b="0" dirty="0" smtClean="0"/>
                  <a:t>Si </a:t>
                </a:r>
                <a14:m>
                  <m:oMath xmlns:m="http://schemas.openxmlformats.org/officeDocument/2006/math">
                    <m:r>
                      <a:rPr lang="es-EC" b="0" i="1" smtClean="0">
                        <a:latin typeface="Cambria Math"/>
                      </a:rPr>
                      <m:t>𝐵</m:t>
                    </m:r>
                    <m:r>
                      <a:rPr lang="es-EC" b="0" i="1" smtClean="0">
                        <a:latin typeface="Cambria Math"/>
                      </a:rPr>
                      <m:t>=</m:t>
                    </m:r>
                    <m:d>
                      <m:dPr>
                        <m:begChr m:val="{"/>
                        <m:endChr m:val="}"/>
                        <m:ctrlPr>
                          <a:rPr lang="es-EC" b="0" i="1" smtClean="0">
                            <a:latin typeface="Cambria Math"/>
                          </a:rPr>
                        </m:ctrlPr>
                      </m:dPr>
                      <m:e>
                        <m:r>
                          <a:rPr lang="es-EC" b="0" i="1" smtClean="0">
                            <a:latin typeface="Cambria Math"/>
                          </a:rPr>
                          <m:t>1,</m:t>
                        </m:r>
                        <m:d>
                          <m:dPr>
                            <m:begChr m:val="{"/>
                            <m:endChr m:val="}"/>
                            <m:ctrlPr>
                              <a:rPr lang="es-EC" b="0" i="1" smtClean="0">
                                <a:latin typeface="Cambria Math"/>
                              </a:rPr>
                            </m:ctrlPr>
                          </m:dPr>
                          <m:e>
                            <m:r>
                              <a:rPr lang="es-EC" b="0" i="1" smtClean="0">
                                <a:latin typeface="Cambria Math"/>
                              </a:rPr>
                              <m:t>∗,</m:t>
                            </m:r>
                            <m:r>
                              <m:rPr>
                                <m:sty m:val="p"/>
                              </m:rPr>
                              <a:rPr lang="el-GR" b="0" i="1" smtClean="0">
                                <a:latin typeface="Cambria Math"/>
                                <a:ea typeface="Cambria Math"/>
                              </a:rPr>
                              <m:t>Ω</m:t>
                            </m:r>
                          </m:e>
                        </m:d>
                      </m:e>
                    </m:d>
                    <m:r>
                      <a:rPr lang="es-EC" b="0" i="1" smtClean="0">
                        <a:latin typeface="Cambria Math"/>
                      </a:rPr>
                      <m:t> </m:t>
                    </m:r>
                  </m:oMath>
                </a14:m>
                <a:endParaRPr lang="es-EC" b="0" i="1" dirty="0" smtClean="0">
                  <a:latin typeface="Cambria Math"/>
                </a:endParaRPr>
              </a:p>
              <a:p>
                <a:pPr marL="109728" indent="0">
                  <a:buNone/>
                </a:pPr>
                <a14:m>
                  <m:oMathPara xmlns:m="http://schemas.openxmlformats.org/officeDocument/2006/math">
                    <m:oMathParaPr>
                      <m:jc m:val="centerGroup"/>
                    </m:oMathParaPr>
                    <m:oMath xmlns:m="http://schemas.openxmlformats.org/officeDocument/2006/math">
                      <m:r>
                        <a:rPr lang="es-EC" b="0" i="1" smtClean="0">
                          <a:latin typeface="Cambria Math"/>
                        </a:rPr>
                        <m:t>𝑒𝑛𝑡𝑜𝑛𝑐𝑒𝑠</m:t>
                      </m:r>
                      <m:r>
                        <a:rPr lang="es-EC" b="0" i="1" smtClean="0">
                          <a:latin typeface="Cambria Math"/>
                        </a:rPr>
                        <m:t> </m:t>
                      </m:r>
                      <m:r>
                        <a:rPr lang="es-EC" b="0" i="1" smtClean="0">
                          <a:latin typeface="Cambria Math"/>
                        </a:rPr>
                        <m:t>𝑒𝑙</m:t>
                      </m:r>
                      <m:r>
                        <a:rPr lang="es-EC" b="0" i="1" smtClean="0">
                          <a:latin typeface="Cambria Math"/>
                        </a:rPr>
                        <m:t> </m:t>
                      </m:r>
                      <m:r>
                        <a:rPr lang="es-EC" b="0" i="1" smtClean="0">
                          <a:latin typeface="Cambria Math"/>
                        </a:rPr>
                        <m:t>𝑐𝑜𝑛𝑗𝑢𝑛𝑡𝑜</m:t>
                      </m:r>
                      <m:r>
                        <a:rPr lang="es-EC" b="0" i="1" smtClean="0">
                          <a:latin typeface="Cambria Math"/>
                        </a:rPr>
                        <m:t> </m:t>
                      </m:r>
                      <m:r>
                        <a:rPr lang="es-EC" b="0" i="1" smtClean="0">
                          <a:latin typeface="Cambria Math"/>
                        </a:rPr>
                        <m:t>𝑝𝑜𝑡𝑒𝑛𝑐𝑖𝑎</m:t>
                      </m:r>
                      <m:r>
                        <a:rPr lang="es-EC" b="0" i="1" smtClean="0">
                          <a:latin typeface="Cambria Math"/>
                        </a:rPr>
                        <m:t> </m:t>
                      </m:r>
                      <m:r>
                        <a:rPr lang="es-EC" b="0" i="1" smtClean="0">
                          <a:latin typeface="Cambria Math"/>
                        </a:rPr>
                        <m:t>𝑑𝑒</m:t>
                      </m:r>
                      <m:r>
                        <a:rPr lang="es-EC" b="0" i="1" smtClean="0">
                          <a:latin typeface="Cambria Math"/>
                        </a:rPr>
                        <m:t> </m:t>
                      </m:r>
                      <m:r>
                        <a:rPr lang="es-EC" b="0" i="1" smtClean="0">
                          <a:latin typeface="Cambria Math"/>
                        </a:rPr>
                        <m:t>𝐵</m:t>
                      </m:r>
                      <m:r>
                        <a:rPr lang="es-EC" b="0" i="1" smtClean="0">
                          <a:latin typeface="Cambria Math"/>
                        </a:rPr>
                        <m:t> </m:t>
                      </m:r>
                      <m:r>
                        <a:rPr lang="es-EC" b="0" i="1" smtClean="0">
                          <a:latin typeface="Cambria Math"/>
                        </a:rPr>
                        <m:t>𝑒𝑠</m:t>
                      </m:r>
                      <m:r>
                        <a:rPr lang="es-EC" b="0" i="1" smtClean="0">
                          <a:latin typeface="Cambria Math"/>
                        </a:rPr>
                        <m:t>:</m:t>
                      </m:r>
                    </m:oMath>
                  </m:oMathPara>
                </a14:m>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07504" y="1340768"/>
                <a:ext cx="8748464" cy="5256584"/>
              </a:xfrm>
              <a:blipFill rotWithShape="1">
                <a:blip r:embed="rId2"/>
                <a:stretch>
                  <a:fillRect l="-209" t="-1160"/>
                </a:stretch>
              </a:blipFill>
            </p:spPr>
            <p:txBody>
              <a:bodyPr/>
              <a:lstStyle/>
              <a:p>
                <a:r>
                  <a:rPr lang="es-EC">
                    <a:noFill/>
                  </a:rPr>
                  <a:t> </a:t>
                </a:r>
              </a:p>
            </p:txBody>
          </p:sp>
        </mc:Fallback>
      </mc:AlternateContent>
    </p:spTree>
    <p:extLst>
      <p:ext uri="{BB962C8B-B14F-4D97-AF65-F5344CB8AC3E}">
        <p14:creationId xmlns:p14="http://schemas.microsoft.com/office/powerpoint/2010/main" val="19519492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229600" cy="1066800"/>
          </a:xfrm>
        </p:spPr>
        <p:txBody>
          <a:bodyPr/>
          <a:lstStyle/>
          <a:p>
            <a:r>
              <a:rPr lang="es-EC" dirty="0" smtClean="0">
                <a:solidFill>
                  <a:srgbClr val="FF0000"/>
                </a:solidFill>
              </a:rPr>
              <a:t>Actividad N° 08</a:t>
            </a:r>
            <a:endParaRPr lang="es-EC" dirty="0">
              <a:solidFill>
                <a:srgbClr val="FF0000"/>
              </a:solidFill>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251520" y="980728"/>
                <a:ext cx="8496944" cy="5161760"/>
              </a:xfrm>
            </p:spPr>
            <p:txBody>
              <a:bodyPr/>
              <a:lstStyle/>
              <a:p>
                <a:r>
                  <a:rPr lang="es-EC" b="1" dirty="0" smtClean="0"/>
                  <a:t>Determinar el conjunto potencia del siguiente conjunto:</a:t>
                </a:r>
              </a:p>
              <a:p>
                <a:pPr marL="109728" indent="0">
                  <a:buNone/>
                </a:pPr>
                <a14:m>
                  <m:oMathPara xmlns:m="http://schemas.openxmlformats.org/officeDocument/2006/math">
                    <m:oMathParaPr>
                      <m:jc m:val="centerGroup"/>
                    </m:oMathParaPr>
                    <m:oMath xmlns:m="http://schemas.openxmlformats.org/officeDocument/2006/math">
                      <m:r>
                        <a:rPr lang="es-EC" b="0" i="1" smtClean="0">
                          <a:solidFill>
                            <a:srgbClr val="002060"/>
                          </a:solidFill>
                          <a:latin typeface="Cambria Math"/>
                        </a:rPr>
                        <m:t>𝐶</m:t>
                      </m:r>
                      <m:r>
                        <a:rPr lang="es-EC" b="0" i="1" smtClean="0">
                          <a:solidFill>
                            <a:srgbClr val="002060"/>
                          </a:solidFill>
                          <a:latin typeface="Cambria Math"/>
                        </a:rPr>
                        <m:t>=</m:t>
                      </m:r>
                      <m:d>
                        <m:dPr>
                          <m:begChr m:val="{"/>
                          <m:endChr m:val="}"/>
                          <m:ctrlPr>
                            <a:rPr lang="es-EC" b="0" i="1" smtClean="0">
                              <a:solidFill>
                                <a:srgbClr val="002060"/>
                              </a:solidFill>
                              <a:latin typeface="Cambria Math"/>
                            </a:rPr>
                          </m:ctrlPr>
                        </m:dPr>
                        <m:e>
                          <m:r>
                            <a:rPr lang="es-EC" b="0" i="1" smtClean="0">
                              <a:solidFill>
                                <a:srgbClr val="002060"/>
                              </a:solidFill>
                              <a:latin typeface="Cambria Math"/>
                              <a:ea typeface="Cambria Math"/>
                            </a:rPr>
                            <m:t>𝜙</m:t>
                          </m:r>
                          <m:r>
                            <a:rPr lang="es-EC" b="0" i="1" smtClean="0">
                              <a:solidFill>
                                <a:srgbClr val="002060"/>
                              </a:solidFill>
                              <a:latin typeface="Cambria Math"/>
                              <a:ea typeface="Cambria Math"/>
                            </a:rPr>
                            <m:t>,</m:t>
                          </m:r>
                          <m:d>
                            <m:dPr>
                              <m:begChr m:val="{"/>
                              <m:endChr m:val="}"/>
                              <m:ctrlPr>
                                <a:rPr lang="es-EC" b="0" i="1" smtClean="0">
                                  <a:solidFill>
                                    <a:srgbClr val="002060"/>
                                  </a:solidFill>
                                  <a:latin typeface="Cambria Math"/>
                                  <a:ea typeface="Cambria Math"/>
                                </a:rPr>
                              </m:ctrlPr>
                            </m:dPr>
                            <m:e/>
                          </m:d>
                        </m:e>
                      </m:d>
                    </m:oMath>
                  </m:oMathPara>
                </a14:m>
                <a:endParaRPr lang="es-EC" dirty="0" smtClean="0"/>
              </a:p>
              <a:p>
                <a:pPr marL="109728" indent="0">
                  <a:buNone/>
                </a:pPr>
                <a:r>
                  <a:rPr lang="es-EC" dirty="0" smtClean="0">
                    <a:solidFill>
                      <a:srgbClr val="002060"/>
                    </a:solidFill>
                  </a:rPr>
                  <a:t>Además determinar el valor de verdad de las siguientes proposiciones:</a:t>
                </a:r>
              </a:p>
              <a:p>
                <a:pPr marL="109728" indent="0">
                  <a:buNone/>
                </a:pP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251520" y="980728"/>
                <a:ext cx="8496944" cy="5161760"/>
              </a:xfrm>
              <a:blipFill rotWithShape="1">
                <a:blip r:embed="rId2"/>
                <a:stretch>
                  <a:fillRect l="-143" t="-1181"/>
                </a:stretch>
              </a:blipFill>
            </p:spPr>
            <p:txBody>
              <a:bodyPr/>
              <a:lstStyle/>
              <a:p>
                <a:r>
                  <a:rPr lang="es-EC">
                    <a:noFill/>
                  </a:rPr>
                  <a:t> </a:t>
                </a:r>
              </a:p>
            </p:txBody>
          </p:sp>
        </mc:Fallback>
      </mc:AlternateContent>
    </p:spTree>
    <p:extLst>
      <p:ext uri="{BB962C8B-B14F-4D97-AF65-F5344CB8AC3E}">
        <p14:creationId xmlns:p14="http://schemas.microsoft.com/office/powerpoint/2010/main" val="13160584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3 Tabla"/>
              <p:cNvGraphicFramePr>
                <a:graphicFrameLocks noGrp="1"/>
              </p:cNvGraphicFramePr>
              <p:nvPr>
                <p:extLst>
                  <p:ext uri="{D42A27DB-BD31-4B8C-83A1-F6EECF244321}">
                    <p14:modId xmlns:p14="http://schemas.microsoft.com/office/powerpoint/2010/main" val="830754462"/>
                  </p:ext>
                </p:extLst>
              </p:nvPr>
            </p:nvGraphicFramePr>
            <p:xfrm>
              <a:off x="395536" y="692696"/>
              <a:ext cx="7776864" cy="5616624"/>
            </p:xfrm>
            <a:graphic>
              <a:graphicData uri="http://schemas.openxmlformats.org/drawingml/2006/table">
                <a:tbl>
                  <a:tblPr firstRow="1" bandRow="1">
                    <a:tableStyleId>{5C22544A-7EE6-4342-B048-85BDC9FD1C3A}</a:tableStyleId>
                  </a:tblPr>
                  <a:tblGrid>
                    <a:gridCol w="3168352"/>
                    <a:gridCol w="936104"/>
                    <a:gridCol w="2664296"/>
                    <a:gridCol w="1008112"/>
                  </a:tblGrid>
                  <a:tr h="543810">
                    <a:tc>
                      <a:txBody>
                        <a:bodyPr/>
                        <a:lstStyle/>
                        <a:p>
                          <a:r>
                            <a:rPr lang="es-EC" sz="2200" dirty="0" smtClean="0"/>
                            <a:t>PROPOSICIÓN</a:t>
                          </a:r>
                          <a:endParaRPr lang="es-EC" sz="2200" dirty="0"/>
                        </a:p>
                      </a:txBody>
                      <a:tcPr/>
                    </a:tc>
                    <a:tc>
                      <a:txBody>
                        <a:bodyPr/>
                        <a:lstStyle/>
                        <a:p>
                          <a:endParaRPr lang="es-EC" sz="2200" dirty="0"/>
                        </a:p>
                      </a:txBody>
                      <a:tcPr/>
                    </a:tc>
                    <a:tc>
                      <a:txBody>
                        <a:bodyPr/>
                        <a:lstStyle/>
                        <a:p>
                          <a:r>
                            <a:rPr lang="es-EC" sz="2200" dirty="0" smtClean="0"/>
                            <a:t>PROPOSICIÓN</a:t>
                          </a:r>
                          <a:endParaRPr lang="es-EC" sz="2200" dirty="0"/>
                        </a:p>
                      </a:txBody>
                      <a:tcPr/>
                    </a:tc>
                    <a:tc>
                      <a:txBody>
                        <a:bodyPr/>
                        <a:lstStyle/>
                        <a:p>
                          <a:endParaRPr lang="es-EC" sz="2200" dirty="0"/>
                        </a:p>
                      </a:txBody>
                      <a:tcPr/>
                    </a:tc>
                  </a:tr>
                  <a:tr h="662203">
                    <a:tc>
                      <a:txBody>
                        <a:bodyPr/>
                        <a:lstStyle/>
                        <a:p>
                          <a:pPr/>
                          <a14:m>
                            <m:oMathPara xmlns:m="http://schemas.openxmlformats.org/officeDocument/2006/math">
                              <m:oMathParaPr>
                                <m:jc m:val="centerGroup"/>
                              </m:oMathParaPr>
                              <m:oMath xmlns:m="http://schemas.openxmlformats.org/officeDocument/2006/math">
                                <m:r>
                                  <a:rPr lang="es-EC" sz="2500" i="1" smtClean="0">
                                    <a:latin typeface="Cambria Math"/>
                                    <a:ea typeface="Cambria Math"/>
                                  </a:rPr>
                                  <m:t>𝜙</m:t>
                                </m:r>
                                <m:r>
                                  <a:rPr lang="es-EC" sz="2500" i="1" smtClean="0">
                                    <a:latin typeface="Cambria Math"/>
                                    <a:ea typeface="Cambria Math"/>
                                  </a:rPr>
                                  <m:t>∈</m:t>
                                </m:r>
                                <m:r>
                                  <a:rPr lang="es-EC" sz="2500" b="0" i="1" smtClean="0">
                                    <a:latin typeface="Cambria Math"/>
                                    <a:ea typeface="Cambria Math"/>
                                  </a:rPr>
                                  <m:t>𝐶</m:t>
                                </m:r>
                              </m:oMath>
                            </m:oMathPara>
                          </a14:m>
                          <a:endParaRPr lang="es-EC" sz="2500" dirty="0"/>
                        </a:p>
                      </a:txBody>
                      <a:tcPr/>
                    </a:tc>
                    <a:tc>
                      <a:txBody>
                        <a:bodyPr/>
                        <a:lstStyle/>
                        <a:p>
                          <a:endParaRPr lang="es-EC" sz="250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s-EC" sz="2500" i="1" smtClean="0">
                                        <a:latin typeface="Cambria Math"/>
                                        <a:ea typeface="Cambria Math"/>
                                      </a:rPr>
                                    </m:ctrlPr>
                                  </m:dPr>
                                  <m:e>
                                    <m:d>
                                      <m:dPr>
                                        <m:begChr m:val="{"/>
                                        <m:endChr m:val="}"/>
                                        <m:ctrlPr>
                                          <a:rPr lang="es-EC" sz="2500" i="1" smtClean="0">
                                            <a:latin typeface="Cambria Math"/>
                                            <a:ea typeface="Cambria Math"/>
                                          </a:rPr>
                                        </m:ctrlPr>
                                      </m:dPr>
                                      <m:e/>
                                    </m:d>
                                  </m:e>
                                </m:d>
                                <m:r>
                                  <a:rPr lang="es-EC" sz="2500" i="1" smtClean="0">
                                    <a:latin typeface="Cambria Math"/>
                                    <a:ea typeface="Cambria Math"/>
                                  </a:rPr>
                                  <m:t>⊆</m:t>
                                </m:r>
                                <m:r>
                                  <a:rPr lang="es-EC" sz="2500" b="0" i="1" smtClean="0">
                                    <a:latin typeface="Cambria Math"/>
                                    <a:ea typeface="Cambria Math"/>
                                  </a:rPr>
                                  <m:t>𝐶</m:t>
                                </m:r>
                              </m:oMath>
                            </m:oMathPara>
                          </a14:m>
                          <a:endParaRPr lang="es-EC" sz="2500" dirty="0"/>
                        </a:p>
                      </a:txBody>
                      <a:tcPr/>
                    </a:tc>
                    <a:tc>
                      <a:txBody>
                        <a:bodyPr/>
                        <a:lstStyle/>
                        <a:p>
                          <a:endParaRPr lang="es-EC" sz="2500"/>
                        </a:p>
                      </a:txBody>
                      <a:tcPr/>
                    </a:tc>
                  </a:tr>
                  <a:tr h="10876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s-EC" sz="2500" i="1" smtClean="0">
                                        <a:latin typeface="Cambria Math"/>
                                        <a:ea typeface="Cambria Math"/>
                                      </a:rPr>
                                    </m:ctrlPr>
                                  </m:dPr>
                                  <m:e/>
                                </m:d>
                                <m:r>
                                  <a:rPr lang="es-EC" sz="2500" i="1" smtClean="0">
                                    <a:latin typeface="Cambria Math"/>
                                    <a:ea typeface="Cambria Math"/>
                                  </a:rPr>
                                  <m:t>∈</m:t>
                                </m:r>
                                <m:r>
                                  <a:rPr lang="es-EC" sz="2500" b="0" i="1" smtClean="0">
                                    <a:latin typeface="Cambria Math"/>
                                    <a:ea typeface="Cambria Math"/>
                                  </a:rPr>
                                  <m:t>𝐶</m:t>
                                </m:r>
                              </m:oMath>
                            </m:oMathPara>
                          </a14:m>
                          <a:endParaRPr lang="es-EC" sz="2500" dirty="0"/>
                        </a:p>
                        <a:p>
                          <a:endParaRPr lang="es-EC" sz="2500" dirty="0"/>
                        </a:p>
                      </a:txBody>
                      <a:tcPr/>
                    </a:tc>
                    <a:tc>
                      <a:txBody>
                        <a:bodyPr/>
                        <a:lstStyle/>
                        <a:p>
                          <a:endParaRPr lang="es-EC" sz="25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2500" b="0" i="1" smtClean="0">
                                    <a:latin typeface="Cambria Math"/>
                                    <a:ea typeface="Cambria Math"/>
                                  </a:rPr>
                                  <m:t>𝐶</m:t>
                                </m:r>
                                <m:r>
                                  <a:rPr lang="es-EC" sz="2500" i="1" smtClean="0">
                                    <a:latin typeface="Cambria Math"/>
                                    <a:ea typeface="Cambria Math"/>
                                  </a:rPr>
                                  <m:t>∈</m:t>
                                </m:r>
                                <m:r>
                                  <a:rPr lang="es-EC" sz="2500" b="0" i="1" smtClean="0">
                                    <a:latin typeface="Cambria Math"/>
                                    <a:ea typeface="Cambria Math"/>
                                  </a:rPr>
                                  <m:t>𝑃</m:t>
                                </m:r>
                                <m:r>
                                  <a:rPr lang="es-EC" sz="2500" b="0" i="1" smtClean="0">
                                    <a:latin typeface="Cambria Math"/>
                                    <a:ea typeface="Cambria Math"/>
                                  </a:rPr>
                                  <m:t>(</m:t>
                                </m:r>
                                <m:r>
                                  <a:rPr lang="es-EC" sz="2500" b="0" i="1" smtClean="0">
                                    <a:latin typeface="Cambria Math"/>
                                    <a:ea typeface="Cambria Math"/>
                                  </a:rPr>
                                  <m:t>𝐶</m:t>
                                </m:r>
                                <m:r>
                                  <a:rPr lang="es-EC" sz="2500" b="0" i="1" smtClean="0">
                                    <a:latin typeface="Cambria Math"/>
                                    <a:ea typeface="Cambria Math"/>
                                  </a:rPr>
                                  <m:t>)</m:t>
                                </m:r>
                              </m:oMath>
                            </m:oMathPara>
                          </a14:m>
                          <a:endParaRPr lang="es-EC" sz="2500" dirty="0"/>
                        </a:p>
                        <a:p>
                          <a:endParaRPr lang="es-EC" sz="2500" dirty="0"/>
                        </a:p>
                      </a:txBody>
                      <a:tcPr/>
                    </a:tc>
                    <a:tc>
                      <a:txBody>
                        <a:bodyPr/>
                        <a:lstStyle/>
                        <a:p>
                          <a:endParaRPr lang="es-EC" sz="2500"/>
                        </a:p>
                      </a:txBody>
                      <a:tcPr/>
                    </a:tc>
                  </a:tr>
                  <a:tr h="10876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s-EC" sz="2500" i="1" smtClean="0">
                                        <a:latin typeface="Cambria Math"/>
                                        <a:ea typeface="Cambria Math"/>
                                      </a:rPr>
                                    </m:ctrlPr>
                                  </m:dPr>
                                  <m:e>
                                    <m:r>
                                      <a:rPr lang="es-EC" sz="2500" i="1" smtClean="0">
                                        <a:latin typeface="Cambria Math"/>
                                        <a:ea typeface="Cambria Math"/>
                                      </a:rPr>
                                      <m:t>∅</m:t>
                                    </m:r>
                                  </m:e>
                                </m:d>
                                <m:r>
                                  <a:rPr lang="es-EC" sz="2500" i="1" smtClean="0">
                                    <a:latin typeface="Cambria Math"/>
                                    <a:ea typeface="Cambria Math"/>
                                  </a:rPr>
                                  <m:t>∈</m:t>
                                </m:r>
                                <m:r>
                                  <a:rPr lang="es-EC" sz="2500" b="0" i="1" smtClean="0">
                                    <a:latin typeface="Cambria Math"/>
                                    <a:ea typeface="Cambria Math"/>
                                  </a:rPr>
                                  <m:t>𝐶</m:t>
                                </m:r>
                              </m:oMath>
                            </m:oMathPara>
                          </a14:m>
                          <a:endParaRPr lang="es-EC" sz="2500" dirty="0"/>
                        </a:p>
                        <a:p>
                          <a:endParaRPr lang="es-EC" sz="2500" dirty="0"/>
                        </a:p>
                      </a:txBody>
                      <a:tcPr/>
                    </a:tc>
                    <a:tc>
                      <a:txBody>
                        <a:bodyPr/>
                        <a:lstStyle/>
                        <a:p>
                          <a:endParaRPr lang="es-EC" sz="25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2500" i="1" smtClean="0">
                                    <a:latin typeface="Cambria Math"/>
                                    <a:ea typeface="Cambria Math"/>
                                  </a:rPr>
                                  <m:t>𝜙</m:t>
                                </m:r>
                                <m:r>
                                  <a:rPr lang="es-EC" sz="2500" i="1" smtClean="0">
                                    <a:latin typeface="Cambria Math"/>
                                    <a:ea typeface="Cambria Math"/>
                                  </a:rPr>
                                  <m:t>∈</m:t>
                                </m:r>
                                <m:r>
                                  <a:rPr lang="es-EC" sz="2500" b="0" i="1" smtClean="0">
                                    <a:latin typeface="Cambria Math"/>
                                    <a:ea typeface="Cambria Math"/>
                                  </a:rPr>
                                  <m:t>𝑃</m:t>
                                </m:r>
                                <m:r>
                                  <a:rPr lang="es-EC" sz="2500" b="0" i="1" smtClean="0">
                                    <a:latin typeface="Cambria Math"/>
                                    <a:ea typeface="Cambria Math"/>
                                  </a:rPr>
                                  <m:t>(</m:t>
                                </m:r>
                                <m:r>
                                  <a:rPr lang="es-EC" sz="2500" b="0" i="1" smtClean="0">
                                    <a:latin typeface="Cambria Math"/>
                                    <a:ea typeface="Cambria Math"/>
                                  </a:rPr>
                                  <m:t>𝐶</m:t>
                                </m:r>
                                <m:r>
                                  <a:rPr lang="es-EC" sz="2500" b="0" i="1" smtClean="0">
                                    <a:latin typeface="Cambria Math"/>
                                    <a:ea typeface="Cambria Math"/>
                                  </a:rPr>
                                  <m:t>)</m:t>
                                </m:r>
                              </m:oMath>
                            </m:oMathPara>
                          </a14:m>
                          <a:endParaRPr lang="es-EC" sz="2500" dirty="0"/>
                        </a:p>
                        <a:p>
                          <a:endParaRPr lang="es-EC" sz="2500" dirty="0"/>
                        </a:p>
                      </a:txBody>
                      <a:tcPr/>
                    </a:tc>
                    <a:tc>
                      <a:txBody>
                        <a:bodyPr/>
                        <a:lstStyle/>
                        <a:p>
                          <a:endParaRPr lang="es-EC" sz="2500"/>
                        </a:p>
                      </a:txBody>
                      <a:tcPr/>
                    </a:tc>
                  </a:tr>
                  <a:tr h="1147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s-EC" sz="2500" i="1" smtClean="0">
                                        <a:latin typeface="Cambria Math"/>
                                        <a:ea typeface="Cambria Math"/>
                                      </a:rPr>
                                    </m:ctrlPr>
                                  </m:dPr>
                                  <m:e>
                                    <m:d>
                                      <m:dPr>
                                        <m:begChr m:val="{"/>
                                        <m:endChr m:val="}"/>
                                        <m:ctrlPr>
                                          <a:rPr lang="es-EC" sz="2500" i="1" smtClean="0">
                                            <a:latin typeface="Cambria Math"/>
                                            <a:ea typeface="Cambria Math"/>
                                          </a:rPr>
                                        </m:ctrlPr>
                                      </m:dPr>
                                      <m:e/>
                                    </m:d>
                                  </m:e>
                                </m:d>
                                <m:r>
                                  <a:rPr lang="es-EC" sz="2500" i="1" smtClean="0">
                                    <a:latin typeface="Cambria Math"/>
                                    <a:ea typeface="Cambria Math"/>
                                  </a:rPr>
                                  <m:t>∈</m:t>
                                </m:r>
                                <m:r>
                                  <a:rPr lang="es-EC" sz="2500" b="0" i="1" smtClean="0">
                                    <a:latin typeface="Cambria Math"/>
                                    <a:ea typeface="Cambria Math"/>
                                  </a:rPr>
                                  <m:t>𝐶</m:t>
                                </m:r>
                              </m:oMath>
                            </m:oMathPara>
                          </a14:m>
                          <a:endParaRPr lang="es-EC" sz="2500" dirty="0"/>
                        </a:p>
                        <a:p>
                          <a:endParaRPr lang="es-EC" sz="2500" dirty="0"/>
                        </a:p>
                      </a:txBody>
                      <a:tcPr/>
                    </a:tc>
                    <a:tc>
                      <a:txBody>
                        <a:bodyPr/>
                        <a:lstStyle/>
                        <a:p>
                          <a:endParaRPr lang="es-EC" sz="2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2500" i="1" smtClean="0">
                                    <a:latin typeface="Cambria Math"/>
                                    <a:ea typeface="Cambria Math"/>
                                  </a:rPr>
                                  <m:t>𝜙</m:t>
                                </m:r>
                                <m:r>
                                  <a:rPr lang="es-EC" sz="2500" i="1" smtClean="0">
                                    <a:latin typeface="Cambria Math"/>
                                    <a:ea typeface="Cambria Math"/>
                                  </a:rPr>
                                  <m:t>⊆</m:t>
                                </m:r>
                                <m:r>
                                  <a:rPr lang="es-EC" sz="2500" b="0" i="1" smtClean="0">
                                    <a:latin typeface="Cambria Math"/>
                                    <a:ea typeface="Cambria Math"/>
                                  </a:rPr>
                                  <m:t>𝑃</m:t>
                                </m:r>
                                <m:r>
                                  <a:rPr lang="es-EC" sz="2500" b="0" i="1" smtClean="0">
                                    <a:latin typeface="Cambria Math"/>
                                    <a:ea typeface="Cambria Math"/>
                                  </a:rPr>
                                  <m:t>(</m:t>
                                </m:r>
                                <m:r>
                                  <a:rPr lang="es-EC" sz="2500" b="0" i="1" smtClean="0">
                                    <a:latin typeface="Cambria Math"/>
                                    <a:ea typeface="Cambria Math"/>
                                  </a:rPr>
                                  <m:t>𝐶</m:t>
                                </m:r>
                                <m:r>
                                  <a:rPr lang="es-EC" sz="2500" b="0" i="1" smtClean="0">
                                    <a:latin typeface="Cambria Math"/>
                                    <a:ea typeface="Cambria Math"/>
                                  </a:rPr>
                                  <m:t>)</m:t>
                                </m:r>
                              </m:oMath>
                            </m:oMathPara>
                          </a14:m>
                          <a:endParaRPr lang="es-EC" sz="2500" dirty="0"/>
                        </a:p>
                        <a:p>
                          <a:endParaRPr lang="es-EC" sz="2500" dirty="0"/>
                        </a:p>
                      </a:txBody>
                      <a:tcPr/>
                    </a:tc>
                    <a:tc>
                      <a:txBody>
                        <a:bodyPr/>
                        <a:lstStyle/>
                        <a:p>
                          <a:endParaRPr lang="es-EC" sz="2500"/>
                        </a:p>
                      </a:txBody>
                      <a:tcPr/>
                    </a:tc>
                  </a:tr>
                  <a:tr h="10876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2500" i="1" smtClean="0">
                                    <a:latin typeface="Cambria Math"/>
                                    <a:ea typeface="Cambria Math"/>
                                  </a:rPr>
                                  <m:t>𝜙</m:t>
                                </m:r>
                                <m:r>
                                  <a:rPr lang="es-EC" sz="2500" i="1" smtClean="0">
                                    <a:latin typeface="Cambria Math"/>
                                    <a:ea typeface="Cambria Math"/>
                                  </a:rPr>
                                  <m:t>⊆</m:t>
                                </m:r>
                                <m:r>
                                  <a:rPr lang="es-EC" sz="2500" b="0" i="1" smtClean="0">
                                    <a:latin typeface="Cambria Math"/>
                                    <a:ea typeface="Cambria Math"/>
                                  </a:rPr>
                                  <m:t>𝐶</m:t>
                                </m:r>
                              </m:oMath>
                            </m:oMathPara>
                          </a14:m>
                          <a:endParaRPr lang="es-EC" sz="2500" dirty="0"/>
                        </a:p>
                        <a:p>
                          <a:endParaRPr lang="es-EC" sz="2500" dirty="0"/>
                        </a:p>
                      </a:txBody>
                      <a:tcPr/>
                    </a:tc>
                    <a:tc>
                      <a:txBody>
                        <a:bodyPr/>
                        <a:lstStyle/>
                        <a:p>
                          <a:endParaRPr lang="es-EC" sz="2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s-EC" sz="2500" i="1" smtClean="0">
                                        <a:latin typeface="Cambria Math"/>
                                        <a:ea typeface="Cambria Math"/>
                                      </a:rPr>
                                    </m:ctrlPr>
                                  </m:dPr>
                                  <m:e>
                                    <m:r>
                                      <a:rPr lang="es-EC" sz="2500" i="1" smtClean="0">
                                        <a:latin typeface="Cambria Math"/>
                                        <a:ea typeface="Cambria Math"/>
                                      </a:rPr>
                                      <m:t>∅</m:t>
                                    </m:r>
                                  </m:e>
                                </m:d>
                                <m:r>
                                  <a:rPr lang="es-EC" sz="2500" i="1" smtClean="0">
                                    <a:latin typeface="Cambria Math"/>
                                    <a:ea typeface="Cambria Math"/>
                                  </a:rPr>
                                  <m:t>⊆</m:t>
                                </m:r>
                                <m:r>
                                  <a:rPr lang="es-EC" sz="2500" b="0" i="1" smtClean="0">
                                    <a:latin typeface="Cambria Math"/>
                                    <a:ea typeface="Cambria Math"/>
                                  </a:rPr>
                                  <m:t>𝑃</m:t>
                                </m:r>
                                <m:r>
                                  <a:rPr lang="es-EC" sz="2500" b="0" i="1" smtClean="0">
                                    <a:latin typeface="Cambria Math"/>
                                    <a:ea typeface="Cambria Math"/>
                                  </a:rPr>
                                  <m:t>(</m:t>
                                </m:r>
                                <m:r>
                                  <a:rPr lang="es-EC" sz="2500" b="0" i="1" smtClean="0">
                                    <a:latin typeface="Cambria Math"/>
                                    <a:ea typeface="Cambria Math"/>
                                  </a:rPr>
                                  <m:t>𝐶</m:t>
                                </m:r>
                                <m:r>
                                  <a:rPr lang="es-EC" sz="2500" b="0" i="1" smtClean="0">
                                    <a:latin typeface="Cambria Math"/>
                                    <a:ea typeface="Cambria Math"/>
                                  </a:rPr>
                                  <m:t>)</m:t>
                                </m:r>
                              </m:oMath>
                            </m:oMathPara>
                          </a14:m>
                          <a:endParaRPr lang="es-EC" sz="2500" dirty="0"/>
                        </a:p>
                        <a:p>
                          <a:endParaRPr lang="es-EC" sz="2500" dirty="0"/>
                        </a:p>
                      </a:txBody>
                      <a:tcPr/>
                    </a:tc>
                    <a:tc>
                      <a:txBody>
                        <a:bodyPr/>
                        <a:lstStyle/>
                        <a:p>
                          <a:endParaRPr lang="es-EC" sz="2500" dirty="0"/>
                        </a:p>
                      </a:txBody>
                      <a:tcPr/>
                    </a:tc>
                  </a:tr>
                </a:tbl>
              </a:graphicData>
            </a:graphic>
          </p:graphicFrame>
        </mc:Choice>
        <mc:Fallback xmlns="">
          <p:graphicFrame>
            <p:nvGraphicFramePr>
              <p:cNvPr id="4" name="3 Tabla"/>
              <p:cNvGraphicFramePr>
                <a:graphicFrameLocks noGrp="1"/>
              </p:cNvGraphicFramePr>
              <p:nvPr>
                <p:extLst>
                  <p:ext uri="{D42A27DB-BD31-4B8C-83A1-F6EECF244321}">
                    <p14:modId xmlns:p14="http://schemas.microsoft.com/office/powerpoint/2010/main" val="830754462"/>
                  </p:ext>
                </p:extLst>
              </p:nvPr>
            </p:nvGraphicFramePr>
            <p:xfrm>
              <a:off x="395536" y="692696"/>
              <a:ext cx="7776864" cy="5616624"/>
            </p:xfrm>
            <a:graphic>
              <a:graphicData uri="http://schemas.openxmlformats.org/drawingml/2006/table">
                <a:tbl>
                  <a:tblPr firstRow="1" bandRow="1">
                    <a:tableStyleId>{5C22544A-7EE6-4342-B048-85BDC9FD1C3A}</a:tableStyleId>
                  </a:tblPr>
                  <a:tblGrid>
                    <a:gridCol w="3168352"/>
                    <a:gridCol w="936104"/>
                    <a:gridCol w="2664296"/>
                    <a:gridCol w="1008112"/>
                  </a:tblGrid>
                  <a:tr h="543810">
                    <a:tc>
                      <a:txBody>
                        <a:bodyPr/>
                        <a:lstStyle/>
                        <a:p>
                          <a:r>
                            <a:rPr lang="es-EC" sz="2200" dirty="0" smtClean="0"/>
                            <a:t>PROPOSICIÓN</a:t>
                          </a:r>
                          <a:endParaRPr lang="es-EC" sz="2200" dirty="0"/>
                        </a:p>
                      </a:txBody>
                      <a:tcPr/>
                    </a:tc>
                    <a:tc>
                      <a:txBody>
                        <a:bodyPr/>
                        <a:lstStyle/>
                        <a:p>
                          <a:endParaRPr lang="es-EC" sz="2200" dirty="0"/>
                        </a:p>
                      </a:txBody>
                      <a:tcPr/>
                    </a:tc>
                    <a:tc>
                      <a:txBody>
                        <a:bodyPr/>
                        <a:lstStyle/>
                        <a:p>
                          <a:r>
                            <a:rPr lang="es-EC" sz="2200" dirty="0" smtClean="0"/>
                            <a:t>PROPOSICIÓN</a:t>
                          </a:r>
                          <a:endParaRPr lang="es-EC" sz="2200" dirty="0"/>
                        </a:p>
                      </a:txBody>
                      <a:tcPr/>
                    </a:tc>
                    <a:tc>
                      <a:txBody>
                        <a:bodyPr/>
                        <a:lstStyle/>
                        <a:p>
                          <a:endParaRPr lang="es-EC" sz="2200" dirty="0"/>
                        </a:p>
                      </a:txBody>
                      <a:tcPr/>
                    </a:tc>
                  </a:tr>
                  <a:tr h="662203">
                    <a:tc>
                      <a:txBody>
                        <a:bodyPr/>
                        <a:lstStyle/>
                        <a:p>
                          <a:endParaRPr lang="es-EC"/>
                        </a:p>
                      </a:txBody>
                      <a:tcPr>
                        <a:blipFill rotWithShape="1">
                          <a:blip r:embed="rId3"/>
                          <a:stretch>
                            <a:fillRect l="-192" t="-87156" r="-145385" b="-663303"/>
                          </a:stretch>
                        </a:blipFill>
                      </a:tcPr>
                    </a:tc>
                    <a:tc>
                      <a:txBody>
                        <a:bodyPr/>
                        <a:lstStyle/>
                        <a:p>
                          <a:endParaRPr lang="es-EC" sz="2500"/>
                        </a:p>
                      </a:txBody>
                      <a:tcPr/>
                    </a:tc>
                    <a:tc>
                      <a:txBody>
                        <a:bodyPr/>
                        <a:lstStyle/>
                        <a:p>
                          <a:endParaRPr lang="es-EC"/>
                        </a:p>
                      </a:txBody>
                      <a:tcPr>
                        <a:blipFill rotWithShape="1">
                          <a:blip r:embed="rId3"/>
                          <a:stretch>
                            <a:fillRect l="-153881" t="-87156" r="-37671" b="-663303"/>
                          </a:stretch>
                        </a:blipFill>
                      </a:tcPr>
                    </a:tc>
                    <a:tc>
                      <a:txBody>
                        <a:bodyPr/>
                        <a:lstStyle/>
                        <a:p>
                          <a:endParaRPr lang="es-EC" sz="2500"/>
                        </a:p>
                      </a:txBody>
                      <a:tcPr/>
                    </a:tc>
                  </a:tr>
                  <a:tr h="1087621">
                    <a:tc>
                      <a:txBody>
                        <a:bodyPr/>
                        <a:lstStyle/>
                        <a:p>
                          <a:endParaRPr lang="es-EC"/>
                        </a:p>
                      </a:txBody>
                      <a:tcPr>
                        <a:blipFill rotWithShape="1">
                          <a:blip r:embed="rId3"/>
                          <a:stretch>
                            <a:fillRect l="-192" t="-114607" r="-145385" b="-306180"/>
                          </a:stretch>
                        </a:blipFill>
                      </a:tcPr>
                    </a:tc>
                    <a:tc>
                      <a:txBody>
                        <a:bodyPr/>
                        <a:lstStyle/>
                        <a:p>
                          <a:endParaRPr lang="es-EC" sz="2500"/>
                        </a:p>
                      </a:txBody>
                      <a:tcPr/>
                    </a:tc>
                    <a:tc>
                      <a:txBody>
                        <a:bodyPr/>
                        <a:lstStyle/>
                        <a:p>
                          <a:endParaRPr lang="es-EC"/>
                        </a:p>
                      </a:txBody>
                      <a:tcPr>
                        <a:blipFill rotWithShape="1">
                          <a:blip r:embed="rId3"/>
                          <a:stretch>
                            <a:fillRect l="-153881" t="-114607" r="-37671" b="-306180"/>
                          </a:stretch>
                        </a:blipFill>
                      </a:tcPr>
                    </a:tc>
                    <a:tc>
                      <a:txBody>
                        <a:bodyPr/>
                        <a:lstStyle/>
                        <a:p>
                          <a:endParaRPr lang="es-EC" sz="2500"/>
                        </a:p>
                      </a:txBody>
                      <a:tcPr/>
                    </a:tc>
                  </a:tr>
                  <a:tr h="1087621">
                    <a:tc>
                      <a:txBody>
                        <a:bodyPr/>
                        <a:lstStyle/>
                        <a:p>
                          <a:endParaRPr lang="es-EC"/>
                        </a:p>
                      </a:txBody>
                      <a:tcPr>
                        <a:blipFill rotWithShape="1">
                          <a:blip r:embed="rId3"/>
                          <a:stretch>
                            <a:fillRect l="-192" t="-214607" r="-145385" b="-206180"/>
                          </a:stretch>
                        </a:blipFill>
                      </a:tcPr>
                    </a:tc>
                    <a:tc>
                      <a:txBody>
                        <a:bodyPr/>
                        <a:lstStyle/>
                        <a:p>
                          <a:endParaRPr lang="es-EC" sz="2500"/>
                        </a:p>
                      </a:txBody>
                      <a:tcPr/>
                    </a:tc>
                    <a:tc>
                      <a:txBody>
                        <a:bodyPr/>
                        <a:lstStyle/>
                        <a:p>
                          <a:endParaRPr lang="es-EC"/>
                        </a:p>
                      </a:txBody>
                      <a:tcPr>
                        <a:blipFill rotWithShape="1">
                          <a:blip r:embed="rId3"/>
                          <a:stretch>
                            <a:fillRect l="-153881" t="-214607" r="-37671" b="-206180"/>
                          </a:stretch>
                        </a:blipFill>
                      </a:tcPr>
                    </a:tc>
                    <a:tc>
                      <a:txBody>
                        <a:bodyPr/>
                        <a:lstStyle/>
                        <a:p>
                          <a:endParaRPr lang="es-EC" sz="2500"/>
                        </a:p>
                      </a:txBody>
                      <a:tcPr/>
                    </a:tc>
                  </a:tr>
                  <a:tr h="1147748">
                    <a:tc>
                      <a:txBody>
                        <a:bodyPr/>
                        <a:lstStyle/>
                        <a:p>
                          <a:endParaRPr lang="es-EC"/>
                        </a:p>
                      </a:txBody>
                      <a:tcPr>
                        <a:blipFill rotWithShape="1">
                          <a:blip r:embed="rId3"/>
                          <a:stretch>
                            <a:fillRect l="-192" t="-296296" r="-145385" b="-94180"/>
                          </a:stretch>
                        </a:blipFill>
                      </a:tcPr>
                    </a:tc>
                    <a:tc>
                      <a:txBody>
                        <a:bodyPr/>
                        <a:lstStyle/>
                        <a:p>
                          <a:endParaRPr lang="es-EC" sz="2500" dirty="0"/>
                        </a:p>
                      </a:txBody>
                      <a:tcPr/>
                    </a:tc>
                    <a:tc>
                      <a:txBody>
                        <a:bodyPr/>
                        <a:lstStyle/>
                        <a:p>
                          <a:endParaRPr lang="es-EC"/>
                        </a:p>
                      </a:txBody>
                      <a:tcPr>
                        <a:blipFill rotWithShape="1">
                          <a:blip r:embed="rId3"/>
                          <a:stretch>
                            <a:fillRect l="-153881" t="-296296" r="-37671" b="-94180"/>
                          </a:stretch>
                        </a:blipFill>
                      </a:tcPr>
                    </a:tc>
                    <a:tc>
                      <a:txBody>
                        <a:bodyPr/>
                        <a:lstStyle/>
                        <a:p>
                          <a:endParaRPr lang="es-EC" sz="2500"/>
                        </a:p>
                      </a:txBody>
                      <a:tcPr/>
                    </a:tc>
                  </a:tr>
                  <a:tr h="1087621">
                    <a:tc>
                      <a:txBody>
                        <a:bodyPr/>
                        <a:lstStyle/>
                        <a:p>
                          <a:endParaRPr lang="es-EC"/>
                        </a:p>
                      </a:txBody>
                      <a:tcPr>
                        <a:blipFill rotWithShape="1">
                          <a:blip r:embed="rId3"/>
                          <a:stretch>
                            <a:fillRect l="-192" t="-420787" r="-145385"/>
                          </a:stretch>
                        </a:blipFill>
                      </a:tcPr>
                    </a:tc>
                    <a:tc>
                      <a:txBody>
                        <a:bodyPr/>
                        <a:lstStyle/>
                        <a:p>
                          <a:endParaRPr lang="es-EC" sz="2500" dirty="0"/>
                        </a:p>
                      </a:txBody>
                      <a:tcPr/>
                    </a:tc>
                    <a:tc>
                      <a:txBody>
                        <a:bodyPr/>
                        <a:lstStyle/>
                        <a:p>
                          <a:endParaRPr lang="es-EC"/>
                        </a:p>
                      </a:txBody>
                      <a:tcPr>
                        <a:blipFill rotWithShape="1">
                          <a:blip r:embed="rId3"/>
                          <a:stretch>
                            <a:fillRect l="-153881" t="-420787" r="-37671"/>
                          </a:stretch>
                        </a:blipFill>
                      </a:tcPr>
                    </a:tc>
                    <a:tc>
                      <a:txBody>
                        <a:bodyPr/>
                        <a:lstStyle/>
                        <a:p>
                          <a:endParaRPr lang="es-EC" sz="2500" dirty="0"/>
                        </a:p>
                      </a:txBody>
                      <a:tcPr/>
                    </a:tc>
                  </a:tr>
                </a:tbl>
              </a:graphicData>
            </a:graphic>
          </p:graphicFrame>
        </mc:Fallback>
      </mc:AlternateContent>
    </p:spTree>
    <p:extLst>
      <p:ext uri="{BB962C8B-B14F-4D97-AF65-F5344CB8AC3E}">
        <p14:creationId xmlns:p14="http://schemas.microsoft.com/office/powerpoint/2010/main" val="27227557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spTree>
    <p:extLst>
      <p:ext uri="{BB962C8B-B14F-4D97-AF65-F5344CB8AC3E}">
        <p14:creationId xmlns:p14="http://schemas.microsoft.com/office/powerpoint/2010/main" val="25015164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792088"/>
          </a:xfrm>
        </p:spPr>
        <p:style>
          <a:lnRef idx="2">
            <a:schemeClr val="accent1">
              <a:shade val="50000"/>
            </a:schemeClr>
          </a:lnRef>
          <a:fillRef idx="1">
            <a:schemeClr val="accent1"/>
          </a:fillRef>
          <a:effectRef idx="0">
            <a:schemeClr val="accent1"/>
          </a:effectRef>
          <a:fontRef idx="minor">
            <a:schemeClr val="lt1"/>
          </a:fontRef>
        </p:style>
        <p:txBody>
          <a:bodyPr/>
          <a:lstStyle/>
          <a:p>
            <a:r>
              <a:rPr lang="es-EC" dirty="0" smtClean="0"/>
              <a:t>IGUALDAD ENTRE CONJUNTOS</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30653" y="1340768"/>
                <a:ext cx="8229600" cy="2448272"/>
              </a:xfrm>
            </p:spPr>
            <p:txBody>
              <a:bodyPr>
                <a:normAutofit lnSpcReduction="10000"/>
              </a:bodyPr>
              <a:lstStyle/>
              <a:p>
                <a:r>
                  <a:rPr lang="es-EC" dirty="0" smtClean="0"/>
                  <a:t>Dos conjuntos A y B son iguales si y sólo si tienen los mismos elementos. Es decir, ambos conjuntos se contienen mutuamente. Simbólicamente, este concepto se representa por: </a:t>
                </a:r>
                <a14:m>
                  <m:oMath xmlns:m="http://schemas.openxmlformats.org/officeDocument/2006/math">
                    <m:d>
                      <m:dPr>
                        <m:ctrlPr>
                          <a:rPr lang="es-EC" i="1" smtClean="0">
                            <a:latin typeface="Cambria Math"/>
                          </a:rPr>
                        </m:ctrlPr>
                      </m:dPr>
                      <m:e>
                        <m:r>
                          <a:rPr lang="es-EC" b="0" i="1" smtClean="0">
                            <a:latin typeface="Cambria Math"/>
                          </a:rPr>
                          <m:t>𝐴</m:t>
                        </m:r>
                        <m:r>
                          <a:rPr lang="es-EC" b="0" i="1" smtClean="0">
                            <a:latin typeface="Cambria Math"/>
                          </a:rPr>
                          <m:t>=</m:t>
                        </m:r>
                        <m:r>
                          <a:rPr lang="es-EC" b="0" i="1" smtClean="0">
                            <a:latin typeface="Cambria Math"/>
                          </a:rPr>
                          <m:t>𝐵</m:t>
                        </m:r>
                      </m:e>
                    </m:d>
                    <m:r>
                      <a:rPr lang="es-EC" i="1">
                        <a:latin typeface="Cambria Math"/>
                        <a:ea typeface="Cambria Math"/>
                      </a:rPr>
                      <m:t>⟺</m:t>
                    </m:r>
                    <m:d>
                      <m:dPr>
                        <m:begChr m:val="["/>
                        <m:endChr m:val="]"/>
                        <m:ctrlPr>
                          <a:rPr lang="es-EC" i="1" smtClean="0">
                            <a:latin typeface="Cambria Math"/>
                            <a:ea typeface="Cambria Math"/>
                          </a:rPr>
                        </m:ctrlPr>
                      </m:dPr>
                      <m:e>
                        <m:d>
                          <m:dPr>
                            <m:ctrlPr>
                              <a:rPr lang="es-EC" i="1" smtClean="0">
                                <a:latin typeface="Cambria Math"/>
                                <a:ea typeface="Cambria Math"/>
                              </a:rPr>
                            </m:ctrlPr>
                          </m:dPr>
                          <m:e>
                            <m:r>
                              <a:rPr lang="es-EC" b="0" i="1" smtClean="0">
                                <a:latin typeface="Cambria Math"/>
                                <a:ea typeface="Cambria Math"/>
                              </a:rPr>
                              <m:t>𝐴</m:t>
                            </m:r>
                            <m:r>
                              <a:rPr lang="es-EC" b="0" i="1" smtClean="0">
                                <a:latin typeface="Cambria Math"/>
                                <a:ea typeface="Cambria Math"/>
                              </a:rPr>
                              <m:t>⊆</m:t>
                            </m:r>
                            <m:r>
                              <a:rPr lang="es-EC" b="0" i="1" smtClean="0">
                                <a:latin typeface="Cambria Math"/>
                                <a:ea typeface="Cambria Math"/>
                              </a:rPr>
                              <m:t>𝐵</m:t>
                            </m:r>
                          </m:e>
                        </m:d>
                        <m:r>
                          <a:rPr lang="es-EC" i="1" smtClean="0">
                            <a:latin typeface="Cambria Math"/>
                            <a:ea typeface="Cambria Math"/>
                          </a:rPr>
                          <m:t>∧</m:t>
                        </m:r>
                        <m:d>
                          <m:dPr>
                            <m:ctrlPr>
                              <a:rPr lang="es-EC" i="1" smtClean="0">
                                <a:latin typeface="Cambria Math"/>
                                <a:ea typeface="Cambria Math"/>
                              </a:rPr>
                            </m:ctrlPr>
                          </m:dPr>
                          <m:e>
                            <m:r>
                              <a:rPr lang="es-EC" b="0" i="1" smtClean="0">
                                <a:latin typeface="Cambria Math"/>
                                <a:ea typeface="Cambria Math"/>
                              </a:rPr>
                              <m:t>𝐵</m:t>
                            </m:r>
                            <m:r>
                              <a:rPr lang="es-EC" b="0" i="1" smtClean="0">
                                <a:latin typeface="Cambria Math"/>
                                <a:ea typeface="Cambria Math"/>
                              </a:rPr>
                              <m:t>⊆</m:t>
                            </m:r>
                            <m:r>
                              <a:rPr lang="es-EC" b="0" i="1" smtClean="0">
                                <a:latin typeface="Cambria Math"/>
                                <a:ea typeface="Cambria Math"/>
                              </a:rPr>
                              <m:t>𝐴</m:t>
                            </m:r>
                          </m:e>
                        </m:d>
                      </m:e>
                    </m:d>
                  </m:oMath>
                </a14:m>
                <a:endParaRPr lang="es-EC" dirty="0" smtClean="0"/>
              </a:p>
              <a:p>
                <a:pPr marL="109728" indent="0">
                  <a:buNone/>
                </a:pPr>
                <a14:m>
                  <m:oMathPara xmlns:m="http://schemas.openxmlformats.org/officeDocument/2006/math">
                    <m:oMathParaPr>
                      <m:jc m:val="centerGroup"/>
                    </m:oMathParaPr>
                    <m:oMath xmlns:m="http://schemas.openxmlformats.org/officeDocument/2006/math">
                      <m:d>
                        <m:dPr>
                          <m:ctrlPr>
                            <a:rPr lang="es-EC" i="1" smtClean="0">
                              <a:latin typeface="Cambria Math"/>
                            </a:rPr>
                          </m:ctrlPr>
                        </m:dPr>
                        <m:e>
                          <m:r>
                            <a:rPr lang="es-EC" b="0" i="1" smtClean="0">
                              <a:latin typeface="Cambria Math"/>
                            </a:rPr>
                            <m:t>𝐴</m:t>
                          </m:r>
                          <m:r>
                            <a:rPr lang="es-EC" b="0" i="1" smtClean="0">
                              <a:latin typeface="Cambria Math"/>
                            </a:rPr>
                            <m:t>=</m:t>
                          </m:r>
                          <m:r>
                            <a:rPr lang="es-EC" b="0" i="1" smtClean="0">
                              <a:latin typeface="Cambria Math"/>
                            </a:rPr>
                            <m:t>𝐵</m:t>
                          </m:r>
                        </m:e>
                      </m:d>
                      <m:r>
                        <a:rPr lang="es-EC" i="1" smtClean="0">
                          <a:latin typeface="Cambria Math"/>
                          <a:ea typeface="Cambria Math"/>
                        </a:rPr>
                        <m:t>⟺∀</m:t>
                      </m:r>
                      <m:r>
                        <a:rPr lang="es-EC" b="0" i="1" smtClean="0">
                          <a:latin typeface="Cambria Math"/>
                          <a:ea typeface="Cambria Math"/>
                        </a:rPr>
                        <m:t>𝑥</m:t>
                      </m:r>
                      <m:d>
                        <m:dPr>
                          <m:begChr m:val="["/>
                          <m:endChr m:val="]"/>
                          <m:ctrlPr>
                            <a:rPr lang="es-EC" i="1" smtClean="0">
                              <a:latin typeface="Cambria Math"/>
                            </a:rPr>
                          </m:ctrlPr>
                        </m:dPr>
                        <m:e>
                          <m:d>
                            <m:dPr>
                              <m:ctrlPr>
                                <a:rPr lang="es-EC" i="1" smtClean="0">
                                  <a:latin typeface="Cambria Math"/>
                                </a:rPr>
                              </m:ctrlPr>
                            </m:dPr>
                            <m:e>
                              <m:r>
                                <a:rPr lang="es-EC" b="0" i="1" smtClean="0">
                                  <a:latin typeface="Cambria Math"/>
                                </a:rPr>
                                <m:t>𝑥</m:t>
                              </m:r>
                              <m:r>
                                <a:rPr lang="es-EC" b="0" i="1" smtClean="0">
                                  <a:latin typeface="Cambria Math"/>
                                  <a:ea typeface="Cambria Math"/>
                                </a:rPr>
                                <m:t>∈</m:t>
                              </m:r>
                              <m:r>
                                <a:rPr lang="es-EC" b="0" i="1" smtClean="0">
                                  <a:latin typeface="Cambria Math"/>
                                  <a:ea typeface="Cambria Math"/>
                                </a:rPr>
                                <m:t>𝐴</m:t>
                              </m:r>
                            </m:e>
                          </m:d>
                          <m:r>
                            <a:rPr lang="es-EC" i="1" smtClean="0">
                              <a:latin typeface="Cambria Math"/>
                              <a:ea typeface="Cambria Math"/>
                            </a:rPr>
                            <m:t>↔</m:t>
                          </m:r>
                          <m:d>
                            <m:dPr>
                              <m:ctrlPr>
                                <a:rPr lang="es-EC" i="1" smtClean="0">
                                  <a:latin typeface="Cambria Math"/>
                                </a:rPr>
                              </m:ctrlPr>
                            </m:dPr>
                            <m:e>
                              <m:r>
                                <a:rPr lang="es-EC" b="0" i="1" smtClean="0">
                                  <a:latin typeface="Cambria Math"/>
                                </a:rPr>
                                <m:t>𝑥</m:t>
                              </m:r>
                              <m:r>
                                <a:rPr lang="es-EC" b="0" i="1" smtClean="0">
                                  <a:latin typeface="Cambria Math"/>
                                  <a:ea typeface="Cambria Math"/>
                                </a:rPr>
                                <m:t>∈</m:t>
                              </m:r>
                              <m:r>
                                <a:rPr lang="es-EC" b="0" i="1" smtClean="0">
                                  <a:latin typeface="Cambria Math"/>
                                  <a:ea typeface="Cambria Math"/>
                                </a:rPr>
                                <m:t>𝐵</m:t>
                              </m:r>
                            </m:e>
                          </m:d>
                        </m:e>
                      </m:d>
                    </m:oMath>
                  </m:oMathPara>
                </a14:m>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30653" y="1340768"/>
                <a:ext cx="8229600" cy="2448272"/>
              </a:xfrm>
              <a:blipFill rotWithShape="1">
                <a:blip r:embed="rId2"/>
                <a:stretch>
                  <a:fillRect t="-4229"/>
                </a:stretch>
              </a:blipFill>
            </p:spPr>
            <p:txBody>
              <a:bodyPr/>
              <a:lstStyle/>
              <a:p>
                <a:r>
                  <a:rPr lang="es-EC">
                    <a:noFill/>
                  </a:rPr>
                  <a:t> </a:t>
                </a:r>
              </a:p>
            </p:txBody>
          </p:sp>
        </mc:Fallback>
      </mc:AlternateContent>
      <p:sp>
        <p:nvSpPr>
          <p:cNvPr id="5" name="2 Marcador de contenido"/>
          <p:cNvSpPr txBox="1">
            <a:spLocks/>
          </p:cNvSpPr>
          <p:nvPr/>
        </p:nvSpPr>
        <p:spPr>
          <a:xfrm>
            <a:off x="971600" y="5013176"/>
            <a:ext cx="8013576" cy="140415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s-EC" dirty="0"/>
          </a:p>
        </p:txBody>
      </p:sp>
      <p:sp>
        <p:nvSpPr>
          <p:cNvPr id="6" name="1 Título"/>
          <p:cNvSpPr txBox="1">
            <a:spLocks/>
          </p:cNvSpPr>
          <p:nvPr/>
        </p:nvSpPr>
        <p:spPr>
          <a:xfrm>
            <a:off x="544302" y="3934570"/>
            <a:ext cx="822960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EC" dirty="0" smtClean="0">
                <a:solidFill>
                  <a:schemeClr val="bg1"/>
                </a:solidFill>
              </a:rPr>
              <a:t>CONJUNTOS DISJUNTOS</a:t>
            </a:r>
            <a:endParaRPr lang="es-EC" dirty="0">
              <a:solidFill>
                <a:schemeClr val="bg1"/>
              </a:solidFill>
            </a:endParaRPr>
          </a:p>
        </p:txBody>
      </p:sp>
      <mc:AlternateContent xmlns:mc="http://schemas.openxmlformats.org/markup-compatibility/2006" xmlns:a14="http://schemas.microsoft.com/office/drawing/2010/main">
        <mc:Choice Requires="a14">
          <p:sp>
            <p:nvSpPr>
              <p:cNvPr id="7" name="2 Marcador de contenido"/>
              <p:cNvSpPr txBox="1">
                <a:spLocks/>
              </p:cNvSpPr>
              <p:nvPr/>
            </p:nvSpPr>
            <p:spPr>
              <a:xfrm>
                <a:off x="757951" y="4654650"/>
                <a:ext cx="7802302" cy="158417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s-EC" dirty="0" smtClean="0"/>
                  <a:t>Los conjuntos A y B son disjuntos si y sólo si A y B no tienen elementos en común.</a:t>
                </a:r>
              </a:p>
              <a:p>
                <a:pPr marL="109728" indent="0">
                  <a:buNone/>
                </a:pPr>
                <a:r>
                  <a:rPr lang="es-EC" dirty="0"/>
                  <a:t>E</a:t>
                </a:r>
                <a:r>
                  <a:rPr lang="es-EC" dirty="0" smtClean="0"/>
                  <a:t>s decir, </a:t>
                </a:r>
                <a14:m>
                  <m:oMath xmlns:m="http://schemas.openxmlformats.org/officeDocument/2006/math">
                    <m:r>
                      <a:rPr lang="es-EC" b="0" i="1" smtClean="0">
                        <a:latin typeface="Cambria Math"/>
                      </a:rPr>
                      <m:t>𝐴</m:t>
                    </m:r>
                    <m:r>
                      <a:rPr lang="es-EC" b="0" i="1" smtClean="0">
                        <a:latin typeface="Cambria Math"/>
                        <a:ea typeface="Cambria Math"/>
                      </a:rPr>
                      <m:t>∩</m:t>
                    </m:r>
                    <m:r>
                      <a:rPr lang="es-EC" b="0" i="1" smtClean="0">
                        <a:latin typeface="Cambria Math"/>
                        <a:ea typeface="Cambria Math"/>
                      </a:rPr>
                      <m:t>𝐵</m:t>
                    </m:r>
                    <m:r>
                      <a:rPr lang="es-EC" b="0" i="1" smtClean="0">
                        <a:latin typeface="Cambria Math"/>
                        <a:ea typeface="Cambria Math"/>
                      </a:rPr>
                      <m:t>=∅</m:t>
                    </m:r>
                  </m:oMath>
                </a14:m>
                <a:endParaRPr lang="es-EC" dirty="0"/>
              </a:p>
            </p:txBody>
          </p:sp>
        </mc:Choice>
        <mc:Fallback xmlns="">
          <p:sp>
            <p:nvSpPr>
              <p:cNvPr id="7" name="2 Marcador de contenido"/>
              <p:cNvSpPr txBox="1">
                <a:spLocks noRot="1" noChangeAspect="1" noMove="1" noResize="1" noEditPoints="1" noAdjustHandles="1" noChangeArrowheads="1" noChangeShapeType="1" noTextEdit="1"/>
              </p:cNvSpPr>
              <p:nvPr/>
            </p:nvSpPr>
            <p:spPr>
              <a:xfrm>
                <a:off x="757951" y="4654650"/>
                <a:ext cx="7802302" cy="1584176"/>
              </a:xfrm>
              <a:prstGeom prst="rect">
                <a:avLst/>
              </a:prstGeom>
              <a:blipFill rotWithShape="1">
                <a:blip r:embed="rId3"/>
                <a:stretch>
                  <a:fillRect l="-156" t="-3861" b="-386"/>
                </a:stretch>
              </a:blipFill>
            </p:spPr>
            <p:txBody>
              <a:bodyPr/>
              <a:lstStyle/>
              <a:p>
                <a:r>
                  <a:rPr lang="es-EC">
                    <a:noFill/>
                  </a:rPr>
                  <a:t> </a:t>
                </a:r>
              </a:p>
            </p:txBody>
          </p:sp>
        </mc:Fallback>
      </mc:AlternateContent>
    </p:spTree>
    <p:extLst>
      <p:ext uri="{BB962C8B-B14F-4D97-AF65-F5344CB8AC3E}">
        <p14:creationId xmlns:p14="http://schemas.microsoft.com/office/powerpoint/2010/main" val="31329287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764704"/>
            <a:ext cx="8229600" cy="72008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s-EC" dirty="0" smtClean="0">
                <a:solidFill>
                  <a:srgbClr val="FF0000"/>
                </a:solidFill>
              </a:rPr>
              <a:t>OPERACIONES ENTRE CONJUNTOS</a:t>
            </a:r>
            <a:endParaRPr lang="es-EC" dirty="0">
              <a:solidFill>
                <a:srgbClr val="FF0000"/>
              </a:solidFill>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251520" y="1556792"/>
                <a:ext cx="8784976" cy="5112568"/>
              </a:xfrm>
            </p:spPr>
            <p:style>
              <a:lnRef idx="2">
                <a:schemeClr val="dk1"/>
              </a:lnRef>
              <a:fillRef idx="1">
                <a:schemeClr val="lt1"/>
              </a:fillRef>
              <a:effectRef idx="0">
                <a:schemeClr val="dk1"/>
              </a:effectRef>
              <a:fontRef idx="minor">
                <a:schemeClr val="dk1"/>
              </a:fontRef>
            </p:style>
            <p:txBody>
              <a:bodyPr/>
              <a:lstStyle/>
              <a:p>
                <a:r>
                  <a:rPr lang="es-EC" dirty="0" smtClean="0">
                    <a:solidFill>
                      <a:srgbClr val="0070C0"/>
                    </a:solidFill>
                  </a:rPr>
                  <a:t>UNIÓN ENTRE CONJUNTOS</a:t>
                </a:r>
              </a:p>
              <a:p>
                <a:pPr marL="109728" indent="0">
                  <a:buNone/>
                </a:pPr>
                <a14:m>
                  <m:oMathPara xmlns:m="http://schemas.openxmlformats.org/officeDocument/2006/math">
                    <m:oMathParaPr>
                      <m:jc m:val="centerGroup"/>
                    </m:oMathParaPr>
                    <m:oMath xmlns:m="http://schemas.openxmlformats.org/officeDocument/2006/math">
                      <m:r>
                        <a:rPr lang="es-EC" b="0" i="1" smtClean="0">
                          <a:latin typeface="Cambria Math"/>
                        </a:rPr>
                        <m:t>𝐴</m:t>
                      </m:r>
                      <m:r>
                        <a:rPr lang="es-EC" b="0" i="1" smtClean="0">
                          <a:latin typeface="Cambria Math"/>
                          <a:ea typeface="Cambria Math"/>
                        </a:rPr>
                        <m:t>∪</m:t>
                      </m:r>
                      <m:r>
                        <a:rPr lang="es-EC" b="0" i="1" smtClean="0">
                          <a:latin typeface="Cambria Math"/>
                          <a:ea typeface="Cambria Math"/>
                        </a:rPr>
                        <m:t>𝐵</m:t>
                      </m:r>
                      <m:r>
                        <a:rPr lang="es-EC" b="0" i="1" smtClean="0">
                          <a:latin typeface="Cambria Math"/>
                          <a:ea typeface="Cambria Math"/>
                        </a:rPr>
                        <m:t>=</m:t>
                      </m:r>
                      <m:d>
                        <m:dPr>
                          <m:begChr m:val="{"/>
                          <m:endChr m:val="}"/>
                          <m:ctrlPr>
                            <a:rPr lang="es-EC" b="0" i="1" smtClean="0">
                              <a:latin typeface="Cambria Math"/>
                              <a:ea typeface="Cambria Math"/>
                            </a:rPr>
                          </m:ctrlPr>
                        </m:dPr>
                        <m:e>
                          <m:f>
                            <m:fPr>
                              <m:type m:val="lin"/>
                              <m:ctrlPr>
                                <a:rPr lang="es-EC" b="0" i="1" smtClean="0">
                                  <a:latin typeface="Cambria Math"/>
                                  <a:ea typeface="Cambria Math"/>
                                </a:rPr>
                              </m:ctrlPr>
                            </m:fPr>
                            <m:num>
                              <m:r>
                                <a:rPr lang="es-EC" b="0" i="1" smtClean="0">
                                  <a:latin typeface="Cambria Math"/>
                                  <a:ea typeface="Cambria Math"/>
                                </a:rPr>
                                <m:t>𝑥</m:t>
                              </m:r>
                            </m:num>
                            <m:den>
                              <m:d>
                                <m:dPr>
                                  <m:ctrlPr>
                                    <a:rPr lang="es-EC" b="0" i="1" smtClean="0">
                                      <a:latin typeface="Cambria Math"/>
                                      <a:ea typeface="Cambria Math"/>
                                    </a:rPr>
                                  </m:ctrlPr>
                                </m:dPr>
                                <m:e>
                                  <m:r>
                                    <a:rPr lang="es-EC" b="0" i="1" smtClean="0">
                                      <a:latin typeface="Cambria Math"/>
                                      <a:ea typeface="Cambria Math"/>
                                    </a:rPr>
                                    <m:t>𝑥</m:t>
                                  </m:r>
                                  <m:r>
                                    <a:rPr lang="es-EC" b="0" i="1" smtClean="0">
                                      <a:latin typeface="Cambria Math"/>
                                      <a:ea typeface="Cambria Math"/>
                                    </a:rPr>
                                    <m:t>∈</m:t>
                                  </m:r>
                                  <m:r>
                                    <a:rPr lang="es-EC" b="0" i="1" smtClean="0">
                                      <a:latin typeface="Cambria Math"/>
                                      <a:ea typeface="Cambria Math"/>
                                    </a:rPr>
                                    <m:t>𝐴</m:t>
                                  </m:r>
                                </m:e>
                              </m:d>
                              <m:r>
                                <a:rPr lang="es-EC" b="0" i="1" smtClean="0">
                                  <a:latin typeface="Cambria Math"/>
                                  <a:ea typeface="Cambria Math"/>
                                </a:rPr>
                                <m:t>∨</m:t>
                              </m:r>
                              <m:d>
                                <m:dPr>
                                  <m:ctrlPr>
                                    <a:rPr lang="es-EC" b="0" i="1" smtClean="0">
                                      <a:latin typeface="Cambria Math"/>
                                      <a:ea typeface="Cambria Math"/>
                                    </a:rPr>
                                  </m:ctrlPr>
                                </m:dPr>
                                <m:e>
                                  <m:r>
                                    <a:rPr lang="es-EC" b="0" i="1" smtClean="0">
                                      <a:latin typeface="Cambria Math"/>
                                      <a:ea typeface="Cambria Math"/>
                                    </a:rPr>
                                    <m:t>𝑥</m:t>
                                  </m:r>
                                  <m:r>
                                    <a:rPr lang="es-EC" b="0" i="1" smtClean="0">
                                      <a:latin typeface="Cambria Math"/>
                                      <a:ea typeface="Cambria Math"/>
                                    </a:rPr>
                                    <m:t>∈</m:t>
                                  </m:r>
                                  <m:r>
                                    <a:rPr lang="es-EC" b="0" i="1" smtClean="0">
                                      <a:latin typeface="Cambria Math"/>
                                      <a:ea typeface="Cambria Math"/>
                                    </a:rPr>
                                    <m:t>𝐵</m:t>
                                  </m:r>
                                </m:e>
                              </m:d>
                            </m:den>
                          </m:f>
                        </m:e>
                      </m:d>
                    </m:oMath>
                  </m:oMathPara>
                </a14:m>
                <a:endParaRPr lang="es-EC" dirty="0" smtClean="0"/>
              </a:p>
              <a:p>
                <a:pPr marL="109728" indent="0">
                  <a:buNone/>
                </a:pPr>
                <a:endParaRPr lang="es-EC" dirty="0" smtClean="0"/>
              </a:p>
              <a:p>
                <a:pPr marL="109728" indent="0">
                  <a:buNone/>
                </a:pPr>
                <a:r>
                  <a:rPr lang="es-EC" dirty="0" smtClean="0">
                    <a:solidFill>
                      <a:srgbClr val="0070C0"/>
                    </a:solidFill>
                  </a:rPr>
                  <a:t>INTERSECCIÓN ENTRE CONJUNTOS</a:t>
                </a:r>
                <a:r>
                  <a:rPr lang="es-EC" dirty="0" smtClean="0"/>
                  <a:t> </a:t>
                </a:r>
              </a:p>
              <a:p>
                <a:pPr marL="109728" indent="0">
                  <a:buNone/>
                </a:pPr>
                <a14:m>
                  <m:oMathPara xmlns:m="http://schemas.openxmlformats.org/officeDocument/2006/math">
                    <m:oMathParaPr>
                      <m:jc m:val="centerGroup"/>
                    </m:oMathParaPr>
                    <m:oMath xmlns:m="http://schemas.openxmlformats.org/officeDocument/2006/math">
                      <m:r>
                        <a:rPr lang="es-EC" i="1">
                          <a:latin typeface="Cambria Math"/>
                        </a:rPr>
                        <m:t>𝐴</m:t>
                      </m:r>
                      <m:r>
                        <a:rPr lang="es-EC" i="1" smtClean="0">
                          <a:latin typeface="Cambria Math"/>
                          <a:ea typeface="Cambria Math"/>
                        </a:rPr>
                        <m:t>∩</m:t>
                      </m:r>
                      <m:r>
                        <a:rPr lang="es-EC" i="1">
                          <a:latin typeface="Cambria Math"/>
                          <a:ea typeface="Cambria Math"/>
                        </a:rPr>
                        <m:t>𝐵</m:t>
                      </m:r>
                      <m:r>
                        <a:rPr lang="es-EC" i="1">
                          <a:latin typeface="Cambria Math"/>
                          <a:ea typeface="Cambria Math"/>
                        </a:rPr>
                        <m:t>=</m:t>
                      </m:r>
                      <m:d>
                        <m:dPr>
                          <m:begChr m:val="{"/>
                          <m:endChr m:val="}"/>
                          <m:ctrlPr>
                            <a:rPr lang="es-EC" i="1">
                              <a:latin typeface="Cambria Math"/>
                              <a:ea typeface="Cambria Math"/>
                            </a:rPr>
                          </m:ctrlPr>
                        </m:dPr>
                        <m:e>
                          <m:f>
                            <m:fPr>
                              <m:type m:val="lin"/>
                              <m:ctrlPr>
                                <a:rPr lang="es-EC" i="1">
                                  <a:latin typeface="Cambria Math"/>
                                  <a:ea typeface="Cambria Math"/>
                                </a:rPr>
                              </m:ctrlPr>
                            </m:fPr>
                            <m:num>
                              <m:r>
                                <a:rPr lang="es-EC" i="1">
                                  <a:latin typeface="Cambria Math"/>
                                  <a:ea typeface="Cambria Math"/>
                                </a:rPr>
                                <m:t>𝑥</m:t>
                              </m:r>
                            </m:num>
                            <m:den>
                              <m:d>
                                <m:dPr>
                                  <m:ctrlPr>
                                    <a:rPr lang="es-EC" i="1">
                                      <a:latin typeface="Cambria Math"/>
                                      <a:ea typeface="Cambria Math"/>
                                    </a:rPr>
                                  </m:ctrlPr>
                                </m:dPr>
                                <m:e>
                                  <m:r>
                                    <a:rPr lang="es-EC" i="1">
                                      <a:latin typeface="Cambria Math"/>
                                      <a:ea typeface="Cambria Math"/>
                                    </a:rPr>
                                    <m:t>𝑥</m:t>
                                  </m:r>
                                  <m:r>
                                    <a:rPr lang="es-EC" i="1">
                                      <a:latin typeface="Cambria Math"/>
                                      <a:ea typeface="Cambria Math"/>
                                    </a:rPr>
                                    <m:t>∈</m:t>
                                  </m:r>
                                  <m:r>
                                    <a:rPr lang="es-EC" b="0" i="1" smtClean="0">
                                      <a:latin typeface="Cambria Math"/>
                                      <a:ea typeface="Cambria Math"/>
                                    </a:rPr>
                                    <m:t>𝐴</m:t>
                                  </m:r>
                                </m:e>
                              </m:d>
                              <m:r>
                                <a:rPr lang="es-EC" i="1" smtClean="0">
                                  <a:latin typeface="Cambria Math"/>
                                  <a:ea typeface="Cambria Math"/>
                                </a:rPr>
                                <m:t>∧</m:t>
                              </m:r>
                              <m:d>
                                <m:dPr>
                                  <m:ctrlPr>
                                    <a:rPr lang="es-EC" i="1" smtClean="0">
                                      <a:latin typeface="Cambria Math"/>
                                      <a:ea typeface="Cambria Math"/>
                                    </a:rPr>
                                  </m:ctrlPr>
                                </m:dPr>
                                <m:e>
                                  <m:r>
                                    <a:rPr lang="es-EC" i="1">
                                      <a:latin typeface="Cambria Math"/>
                                      <a:ea typeface="Cambria Math"/>
                                    </a:rPr>
                                    <m:t>𝑥</m:t>
                                  </m:r>
                                  <m:r>
                                    <a:rPr lang="es-EC" i="1">
                                      <a:latin typeface="Cambria Math"/>
                                      <a:ea typeface="Cambria Math"/>
                                    </a:rPr>
                                    <m:t>∈</m:t>
                                  </m:r>
                                  <m:r>
                                    <a:rPr lang="es-EC" i="1">
                                      <a:latin typeface="Cambria Math"/>
                                      <a:ea typeface="Cambria Math"/>
                                    </a:rPr>
                                    <m:t>𝐵</m:t>
                                  </m:r>
                                </m:e>
                              </m:d>
                            </m:den>
                          </m:f>
                        </m:e>
                      </m:d>
                    </m:oMath>
                  </m:oMathPara>
                </a14:m>
                <a:endParaRPr lang="es-EC" dirty="0" smtClean="0">
                  <a:ea typeface="Cambria Math"/>
                </a:endParaRPr>
              </a:p>
              <a:p>
                <a:pPr marL="109728" indent="0">
                  <a:buNone/>
                </a:pPr>
                <a:endParaRPr lang="es-EC" dirty="0" smtClean="0">
                  <a:ea typeface="Cambria Math"/>
                </a:endParaRPr>
              </a:p>
              <a:p>
                <a:pPr marL="109728" indent="0">
                  <a:buNone/>
                </a:pPr>
                <a:r>
                  <a:rPr lang="es-EC" dirty="0" smtClean="0">
                    <a:solidFill>
                      <a:srgbClr val="0070C0"/>
                    </a:solidFill>
                  </a:rPr>
                  <a:t>DIFERENCIA ENTRE CONJUNTOS</a:t>
                </a:r>
              </a:p>
              <a:p>
                <a:pPr marL="109728" indent="0">
                  <a:buNone/>
                </a:pPr>
                <a14:m>
                  <m:oMathPara xmlns:m="http://schemas.openxmlformats.org/officeDocument/2006/math">
                    <m:oMathParaPr>
                      <m:jc m:val="centerGroup"/>
                    </m:oMathParaPr>
                    <m:oMath xmlns:m="http://schemas.openxmlformats.org/officeDocument/2006/math">
                      <m:r>
                        <a:rPr lang="es-EC" i="1">
                          <a:latin typeface="Cambria Math"/>
                        </a:rPr>
                        <m:t>𝐴</m:t>
                      </m:r>
                      <m:r>
                        <a:rPr lang="es-EC" b="0" i="1" smtClean="0">
                          <a:latin typeface="Cambria Math"/>
                        </a:rPr>
                        <m:t>−</m:t>
                      </m:r>
                      <m:r>
                        <a:rPr lang="es-EC" i="1">
                          <a:latin typeface="Cambria Math"/>
                          <a:ea typeface="Cambria Math"/>
                        </a:rPr>
                        <m:t>𝐵</m:t>
                      </m:r>
                      <m:r>
                        <a:rPr lang="es-EC" i="1">
                          <a:latin typeface="Cambria Math"/>
                          <a:ea typeface="Cambria Math"/>
                        </a:rPr>
                        <m:t>=</m:t>
                      </m:r>
                      <m:d>
                        <m:dPr>
                          <m:begChr m:val="{"/>
                          <m:endChr m:val="}"/>
                          <m:ctrlPr>
                            <a:rPr lang="es-EC" i="1">
                              <a:latin typeface="Cambria Math"/>
                              <a:ea typeface="Cambria Math"/>
                            </a:rPr>
                          </m:ctrlPr>
                        </m:dPr>
                        <m:e>
                          <m:f>
                            <m:fPr>
                              <m:type m:val="lin"/>
                              <m:ctrlPr>
                                <a:rPr lang="es-EC" i="1">
                                  <a:latin typeface="Cambria Math"/>
                                  <a:ea typeface="Cambria Math"/>
                                </a:rPr>
                              </m:ctrlPr>
                            </m:fPr>
                            <m:num>
                              <m:r>
                                <a:rPr lang="es-EC" i="1">
                                  <a:latin typeface="Cambria Math"/>
                                  <a:ea typeface="Cambria Math"/>
                                </a:rPr>
                                <m:t>𝑥</m:t>
                              </m:r>
                            </m:num>
                            <m:den>
                              <m:d>
                                <m:dPr>
                                  <m:ctrlPr>
                                    <a:rPr lang="es-EC" i="1">
                                      <a:latin typeface="Cambria Math"/>
                                      <a:ea typeface="Cambria Math"/>
                                    </a:rPr>
                                  </m:ctrlPr>
                                </m:dPr>
                                <m:e>
                                  <m:r>
                                    <a:rPr lang="es-EC" i="1">
                                      <a:latin typeface="Cambria Math"/>
                                      <a:ea typeface="Cambria Math"/>
                                    </a:rPr>
                                    <m:t>𝑥</m:t>
                                  </m:r>
                                  <m:r>
                                    <a:rPr lang="es-EC" i="1">
                                      <a:latin typeface="Cambria Math"/>
                                      <a:ea typeface="Cambria Math"/>
                                    </a:rPr>
                                    <m:t>∈</m:t>
                                  </m:r>
                                  <m:r>
                                    <a:rPr lang="es-EC" i="1">
                                      <a:latin typeface="Cambria Math"/>
                                      <a:ea typeface="Cambria Math"/>
                                    </a:rPr>
                                    <m:t>𝐴</m:t>
                                  </m:r>
                                </m:e>
                              </m:d>
                              <m:r>
                                <a:rPr lang="es-EC" i="1">
                                  <a:latin typeface="Cambria Math"/>
                                  <a:ea typeface="Cambria Math"/>
                                </a:rPr>
                                <m:t>∧</m:t>
                              </m:r>
                              <m:r>
                                <a:rPr lang="es-EC" i="1" smtClean="0">
                                  <a:latin typeface="Cambria Math"/>
                                  <a:ea typeface="Cambria Math"/>
                                </a:rPr>
                                <m:t>¬</m:t>
                              </m:r>
                              <m:d>
                                <m:dPr>
                                  <m:ctrlPr>
                                    <a:rPr lang="es-EC" i="1">
                                      <a:latin typeface="Cambria Math"/>
                                      <a:ea typeface="Cambria Math"/>
                                    </a:rPr>
                                  </m:ctrlPr>
                                </m:dPr>
                                <m:e>
                                  <m:r>
                                    <a:rPr lang="es-EC" i="1">
                                      <a:latin typeface="Cambria Math"/>
                                      <a:ea typeface="Cambria Math"/>
                                    </a:rPr>
                                    <m:t>𝑥</m:t>
                                  </m:r>
                                  <m:r>
                                    <a:rPr lang="es-EC" i="1">
                                      <a:latin typeface="Cambria Math"/>
                                      <a:ea typeface="Cambria Math"/>
                                    </a:rPr>
                                    <m:t>∈</m:t>
                                  </m:r>
                                  <m:r>
                                    <a:rPr lang="es-EC" i="1">
                                      <a:latin typeface="Cambria Math"/>
                                      <a:ea typeface="Cambria Math"/>
                                    </a:rPr>
                                    <m:t>𝐵</m:t>
                                  </m:r>
                                </m:e>
                              </m:d>
                            </m:den>
                          </m:f>
                        </m:e>
                      </m:d>
                    </m:oMath>
                  </m:oMathPara>
                </a14:m>
                <a:endParaRPr lang="es-EC" dirty="0" smtClean="0">
                  <a:ea typeface="Cambria Math"/>
                </a:endParaRPr>
              </a:p>
              <a:p>
                <a:pPr marL="109728" indent="0">
                  <a:buNone/>
                </a:pPr>
                <a:endParaRPr lang="es-EC" dirty="0">
                  <a:ea typeface="Cambria Math"/>
                </a:endParaRPr>
              </a:p>
              <a:p>
                <a:pPr marL="109728" indent="0">
                  <a:buNone/>
                </a:pPr>
                <a:r>
                  <a:rPr lang="es-EC" dirty="0" smtClean="0">
                    <a:solidFill>
                      <a:srgbClr val="0070C0"/>
                    </a:solidFill>
                  </a:rPr>
                  <a:t>DIFERENCIA SIMÉTRICA ENTRE CONJUNTOS</a:t>
                </a:r>
              </a:p>
              <a:p>
                <a:pPr marL="109728" indent="0">
                  <a:buNone/>
                </a:pPr>
                <a14:m>
                  <m:oMathPara xmlns:m="http://schemas.openxmlformats.org/officeDocument/2006/math">
                    <m:oMathParaPr>
                      <m:jc m:val="centerGroup"/>
                    </m:oMathParaPr>
                    <m:oMath xmlns:m="http://schemas.openxmlformats.org/officeDocument/2006/math">
                      <m:r>
                        <a:rPr lang="es-EC" b="0" i="1" smtClean="0">
                          <a:latin typeface="Cambria Math"/>
                          <a:ea typeface="Cambria Math"/>
                        </a:rPr>
                        <m:t>𝐴</m:t>
                      </m:r>
                      <m:r>
                        <a:rPr lang="es-EC" i="1" smtClean="0">
                          <a:latin typeface="Cambria Math"/>
                          <a:ea typeface="Cambria Math"/>
                        </a:rPr>
                        <m:t>∆</m:t>
                      </m:r>
                      <m:r>
                        <a:rPr lang="es-EC" b="0" i="1" smtClean="0">
                          <a:latin typeface="Cambria Math"/>
                          <a:ea typeface="Cambria Math"/>
                        </a:rPr>
                        <m:t>𝐵</m:t>
                      </m:r>
                      <m:r>
                        <a:rPr lang="es-EC" b="0" i="1" smtClean="0">
                          <a:latin typeface="Cambria Math"/>
                          <a:ea typeface="Cambria Math"/>
                        </a:rPr>
                        <m:t>=</m:t>
                      </m:r>
                      <m:d>
                        <m:dPr>
                          <m:begChr m:val="{"/>
                          <m:endChr m:val="}"/>
                          <m:ctrlPr>
                            <a:rPr lang="es-EC" b="0" i="1" smtClean="0">
                              <a:latin typeface="Cambria Math"/>
                              <a:ea typeface="Cambria Math"/>
                            </a:rPr>
                          </m:ctrlPr>
                        </m:dPr>
                        <m:e>
                          <m:f>
                            <m:fPr>
                              <m:type m:val="lin"/>
                              <m:ctrlPr>
                                <a:rPr lang="es-EC" b="0" i="1" smtClean="0">
                                  <a:latin typeface="Cambria Math"/>
                                  <a:ea typeface="Cambria Math"/>
                                </a:rPr>
                              </m:ctrlPr>
                            </m:fPr>
                            <m:num>
                              <m:r>
                                <a:rPr lang="es-EC" b="0" i="1" smtClean="0">
                                  <a:latin typeface="Cambria Math"/>
                                  <a:ea typeface="Cambria Math"/>
                                </a:rPr>
                                <m:t>𝑥</m:t>
                              </m:r>
                            </m:num>
                            <m:den>
                              <m:d>
                                <m:dPr>
                                  <m:begChr m:val="["/>
                                  <m:endChr m:val="]"/>
                                  <m:ctrlPr>
                                    <a:rPr lang="es-EC" b="0" i="1" smtClean="0">
                                      <a:latin typeface="Cambria Math"/>
                                      <a:ea typeface="Cambria Math"/>
                                    </a:rPr>
                                  </m:ctrlPr>
                                </m:dPr>
                                <m:e>
                                  <m:d>
                                    <m:dPr>
                                      <m:ctrlPr>
                                        <a:rPr lang="es-EC" b="0" i="1" smtClean="0">
                                          <a:latin typeface="Cambria Math"/>
                                          <a:ea typeface="Cambria Math"/>
                                        </a:rPr>
                                      </m:ctrlPr>
                                    </m:dPr>
                                    <m:e>
                                      <m:r>
                                        <a:rPr lang="es-EC" b="0" i="1" smtClean="0">
                                          <a:latin typeface="Cambria Math"/>
                                          <a:ea typeface="Cambria Math"/>
                                        </a:rPr>
                                        <m:t>𝑥</m:t>
                                      </m:r>
                                      <m:r>
                                        <a:rPr lang="es-EC" b="0" i="1" smtClean="0">
                                          <a:latin typeface="Cambria Math"/>
                                          <a:ea typeface="Cambria Math"/>
                                        </a:rPr>
                                        <m:t>𝜖</m:t>
                                      </m:r>
                                      <m:r>
                                        <a:rPr lang="es-EC" b="0" i="1" smtClean="0">
                                          <a:latin typeface="Cambria Math"/>
                                          <a:ea typeface="Cambria Math"/>
                                        </a:rPr>
                                        <m:t>𝐴</m:t>
                                      </m:r>
                                    </m:e>
                                  </m:d>
                                  <m:r>
                                    <a:rPr lang="es-EC" b="0" i="1" smtClean="0">
                                      <a:latin typeface="Cambria Math"/>
                                      <a:ea typeface="Cambria Math"/>
                                    </a:rPr>
                                    <m:t>∧¬</m:t>
                                  </m:r>
                                  <m:d>
                                    <m:dPr>
                                      <m:ctrlPr>
                                        <a:rPr lang="es-EC" b="0" i="1" smtClean="0">
                                          <a:latin typeface="Cambria Math"/>
                                          <a:ea typeface="Cambria Math"/>
                                        </a:rPr>
                                      </m:ctrlPr>
                                    </m:dPr>
                                    <m:e>
                                      <m:r>
                                        <a:rPr lang="es-EC" b="0" i="1" smtClean="0">
                                          <a:latin typeface="Cambria Math"/>
                                          <a:ea typeface="Cambria Math"/>
                                        </a:rPr>
                                        <m:t>𝑥</m:t>
                                      </m:r>
                                      <m:r>
                                        <a:rPr lang="es-EC" b="0" i="1" smtClean="0">
                                          <a:latin typeface="Cambria Math"/>
                                          <a:ea typeface="Cambria Math"/>
                                        </a:rPr>
                                        <m:t>∈</m:t>
                                      </m:r>
                                      <m:r>
                                        <a:rPr lang="es-EC" b="0" i="1" smtClean="0">
                                          <a:latin typeface="Cambria Math"/>
                                          <a:ea typeface="Cambria Math"/>
                                        </a:rPr>
                                        <m:t>𝐵</m:t>
                                      </m:r>
                                    </m:e>
                                  </m:d>
                                </m:e>
                              </m:d>
                              <m:r>
                                <a:rPr lang="es-EC" b="0" i="1" smtClean="0">
                                  <a:latin typeface="Cambria Math"/>
                                  <a:ea typeface="Cambria Math"/>
                                </a:rPr>
                                <m:t>∨</m:t>
                              </m:r>
                              <m:d>
                                <m:dPr>
                                  <m:begChr m:val="["/>
                                  <m:endChr m:val="]"/>
                                  <m:ctrlPr>
                                    <a:rPr lang="es-EC" b="0" i="1" smtClean="0">
                                      <a:latin typeface="Cambria Math"/>
                                      <a:ea typeface="Cambria Math"/>
                                    </a:rPr>
                                  </m:ctrlPr>
                                </m:dPr>
                                <m:e>
                                  <m:d>
                                    <m:dPr>
                                      <m:ctrlPr>
                                        <a:rPr lang="es-EC" b="0" i="1" smtClean="0">
                                          <a:latin typeface="Cambria Math"/>
                                          <a:ea typeface="Cambria Math"/>
                                        </a:rPr>
                                      </m:ctrlPr>
                                    </m:dPr>
                                    <m:e>
                                      <m:r>
                                        <a:rPr lang="es-EC" b="0" i="1" smtClean="0">
                                          <a:latin typeface="Cambria Math"/>
                                          <a:ea typeface="Cambria Math"/>
                                        </a:rPr>
                                        <m:t>𝑥</m:t>
                                      </m:r>
                                      <m:r>
                                        <a:rPr lang="es-EC" b="0" i="1" smtClean="0">
                                          <a:latin typeface="Cambria Math"/>
                                          <a:ea typeface="Cambria Math"/>
                                        </a:rPr>
                                        <m:t>∈</m:t>
                                      </m:r>
                                      <m:r>
                                        <a:rPr lang="es-EC" b="0" i="1" smtClean="0">
                                          <a:latin typeface="Cambria Math"/>
                                          <a:ea typeface="Cambria Math"/>
                                        </a:rPr>
                                        <m:t>𝐵</m:t>
                                      </m:r>
                                    </m:e>
                                  </m:d>
                                  <m:r>
                                    <a:rPr lang="es-EC" b="0" i="1" smtClean="0">
                                      <a:latin typeface="Cambria Math"/>
                                      <a:ea typeface="Cambria Math"/>
                                    </a:rPr>
                                    <m:t>∧¬</m:t>
                                  </m:r>
                                  <m:d>
                                    <m:dPr>
                                      <m:ctrlPr>
                                        <a:rPr lang="es-EC" b="0" i="1" smtClean="0">
                                          <a:latin typeface="Cambria Math"/>
                                          <a:ea typeface="Cambria Math"/>
                                        </a:rPr>
                                      </m:ctrlPr>
                                    </m:dPr>
                                    <m:e>
                                      <m:r>
                                        <a:rPr lang="es-EC" b="0" i="1" smtClean="0">
                                          <a:latin typeface="Cambria Math"/>
                                          <a:ea typeface="Cambria Math"/>
                                        </a:rPr>
                                        <m:t>𝑥</m:t>
                                      </m:r>
                                      <m:r>
                                        <a:rPr lang="es-EC" b="0" i="1" smtClean="0">
                                          <a:latin typeface="Cambria Math"/>
                                          <a:ea typeface="Cambria Math"/>
                                        </a:rPr>
                                        <m:t>∈</m:t>
                                      </m:r>
                                      <m:r>
                                        <a:rPr lang="es-EC" b="0" i="1" smtClean="0">
                                          <a:latin typeface="Cambria Math"/>
                                          <a:ea typeface="Cambria Math"/>
                                        </a:rPr>
                                        <m:t>𝐴</m:t>
                                      </m:r>
                                    </m:e>
                                  </m:d>
                                </m:e>
                              </m:d>
                            </m:den>
                          </m:f>
                        </m:e>
                      </m:d>
                    </m:oMath>
                  </m:oMathPara>
                </a14:m>
                <a:endParaRPr lang="es-EC" dirty="0" smtClean="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251520" y="1556792"/>
                <a:ext cx="8784976" cy="5112568"/>
              </a:xfrm>
              <a:blipFill rotWithShape="1">
                <a:blip r:embed="rId2"/>
                <a:stretch>
                  <a:fillRect l="-69" t="-1069"/>
                </a:stretch>
              </a:blipFill>
            </p:spPr>
            <p:txBody>
              <a:bodyPr/>
              <a:lstStyle/>
              <a:p>
                <a:r>
                  <a:rPr lang="es-EC">
                    <a:noFill/>
                  </a:rPr>
                  <a:t> </a:t>
                </a:r>
              </a:p>
            </p:txBody>
          </p:sp>
        </mc:Fallback>
      </mc:AlternateContent>
    </p:spTree>
    <p:extLst>
      <p:ext uri="{BB962C8B-B14F-4D97-AF65-F5344CB8AC3E}">
        <p14:creationId xmlns:p14="http://schemas.microsoft.com/office/powerpoint/2010/main" val="37502821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1066800"/>
          </a:xfrm>
        </p:spPr>
        <p:txBody>
          <a:bodyPr/>
          <a:lstStyle/>
          <a:p>
            <a:r>
              <a:rPr lang="es-EC" dirty="0" smtClean="0">
                <a:solidFill>
                  <a:srgbClr val="0070C0"/>
                </a:solidFill>
              </a:rPr>
              <a:t>COMPLEMENTACIÓN DE CONJUNTOS</a:t>
            </a:r>
            <a:endParaRPr lang="es-EC" dirty="0">
              <a:solidFill>
                <a:srgbClr val="0070C0"/>
              </a:solidFill>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251520" y="1988840"/>
                <a:ext cx="8229600" cy="4325112"/>
              </a:xfrm>
            </p:spPr>
            <p:txBody>
              <a:bodyPr/>
              <a:lstStyle/>
              <a:p>
                <a:r>
                  <a:rPr lang="es-EC" dirty="0" smtClean="0"/>
                  <a:t>La complementación de un conjunto A es un nuevo conjunto formado por los elementos del referencial que no pertenecen al conjunto A. Se denota por </a:t>
                </a:r>
                <a14:m>
                  <m:oMath xmlns:m="http://schemas.openxmlformats.org/officeDocument/2006/math">
                    <m:sSup>
                      <m:sSupPr>
                        <m:ctrlPr>
                          <a:rPr lang="es-EC" i="1" smtClean="0">
                            <a:latin typeface="Cambria Math"/>
                          </a:rPr>
                        </m:ctrlPr>
                      </m:sSupPr>
                      <m:e>
                        <m:r>
                          <a:rPr lang="es-EC" b="0" i="1" smtClean="0">
                            <a:latin typeface="Cambria Math"/>
                          </a:rPr>
                          <m:t>𝐴</m:t>
                        </m:r>
                      </m:e>
                      <m:sup>
                        <m:r>
                          <a:rPr lang="es-EC" b="0" i="1" smtClean="0">
                            <a:latin typeface="Cambria Math"/>
                          </a:rPr>
                          <m:t>𝐶</m:t>
                        </m:r>
                      </m:sup>
                    </m:sSup>
                    <m:r>
                      <a:rPr lang="es-EC" b="0" i="1" smtClean="0">
                        <a:latin typeface="Cambria Math"/>
                      </a:rPr>
                      <m:t> </m:t>
                    </m:r>
                  </m:oMath>
                </a14:m>
                <a:r>
                  <a:rPr lang="es-EC" dirty="0" smtClean="0"/>
                  <a:t>y se define como:</a:t>
                </a:r>
              </a:p>
              <a:p>
                <a:pPr marL="109728" indent="0">
                  <a:buNone/>
                </a:pPr>
                <a14:m>
                  <m:oMathPara xmlns:m="http://schemas.openxmlformats.org/officeDocument/2006/math">
                    <m:oMathParaPr>
                      <m:jc m:val="centerGroup"/>
                    </m:oMathParaPr>
                    <m:oMath xmlns:m="http://schemas.openxmlformats.org/officeDocument/2006/math">
                      <m:sSup>
                        <m:sSupPr>
                          <m:ctrlPr>
                            <a:rPr lang="es-EC" sz="3200" i="1" smtClean="0">
                              <a:latin typeface="Cambria Math"/>
                            </a:rPr>
                          </m:ctrlPr>
                        </m:sSupPr>
                        <m:e>
                          <m:r>
                            <a:rPr lang="es-EC" sz="3200" b="0" i="1" smtClean="0">
                              <a:latin typeface="Cambria Math"/>
                            </a:rPr>
                            <m:t>𝐴</m:t>
                          </m:r>
                        </m:e>
                        <m:sup>
                          <m:r>
                            <a:rPr lang="es-EC" sz="3200" b="0" i="1" smtClean="0">
                              <a:latin typeface="Cambria Math"/>
                            </a:rPr>
                            <m:t>𝐶</m:t>
                          </m:r>
                        </m:sup>
                      </m:sSup>
                      <m:r>
                        <a:rPr lang="es-EC" sz="3200" b="0" i="1" smtClean="0">
                          <a:latin typeface="Cambria Math"/>
                        </a:rPr>
                        <m:t>=</m:t>
                      </m:r>
                      <m:d>
                        <m:dPr>
                          <m:begChr m:val="{"/>
                          <m:endChr m:val="}"/>
                          <m:ctrlPr>
                            <a:rPr lang="es-EC" sz="3200" b="0" i="1" smtClean="0">
                              <a:latin typeface="Cambria Math"/>
                            </a:rPr>
                          </m:ctrlPr>
                        </m:dPr>
                        <m:e>
                          <m:f>
                            <m:fPr>
                              <m:type m:val="lin"/>
                              <m:ctrlPr>
                                <a:rPr lang="es-EC" sz="3200" b="0" i="1" smtClean="0">
                                  <a:latin typeface="Cambria Math"/>
                                </a:rPr>
                              </m:ctrlPr>
                            </m:fPr>
                            <m:num>
                              <m:r>
                                <a:rPr lang="es-EC" sz="3200" b="0" i="1" smtClean="0">
                                  <a:latin typeface="Cambria Math"/>
                                </a:rPr>
                                <m:t>𝑥</m:t>
                              </m:r>
                            </m:num>
                            <m:den>
                              <m:d>
                                <m:dPr>
                                  <m:ctrlPr>
                                    <a:rPr lang="es-EC" sz="3200" b="0" i="1" smtClean="0">
                                      <a:latin typeface="Cambria Math"/>
                                    </a:rPr>
                                  </m:ctrlPr>
                                </m:dPr>
                                <m:e>
                                  <m:r>
                                    <a:rPr lang="es-EC" sz="3200" b="0" i="1" smtClean="0">
                                      <a:latin typeface="Cambria Math"/>
                                    </a:rPr>
                                    <m:t>𝑥</m:t>
                                  </m:r>
                                  <m:r>
                                    <a:rPr lang="es-EC" sz="3200" b="0" i="1" smtClean="0">
                                      <a:latin typeface="Cambria Math"/>
                                      <a:ea typeface="Cambria Math"/>
                                    </a:rPr>
                                    <m:t>∈</m:t>
                                  </m:r>
                                  <m:r>
                                    <a:rPr lang="es-EC" sz="3200" b="0" i="1" smtClean="0">
                                      <a:latin typeface="Cambria Math"/>
                                      <a:ea typeface="Cambria Math"/>
                                    </a:rPr>
                                    <m:t>𝑅𝑒</m:t>
                                  </m:r>
                                </m:e>
                              </m:d>
                              <m:r>
                                <a:rPr lang="es-EC" sz="3200" b="0" i="1" smtClean="0">
                                  <a:latin typeface="Cambria Math"/>
                                  <a:ea typeface="Cambria Math"/>
                                </a:rPr>
                                <m:t>∧¬</m:t>
                              </m:r>
                              <m:d>
                                <m:dPr>
                                  <m:ctrlPr>
                                    <a:rPr lang="es-EC" sz="3200" b="0" i="1" smtClean="0">
                                      <a:latin typeface="Cambria Math"/>
                                      <a:ea typeface="Cambria Math"/>
                                    </a:rPr>
                                  </m:ctrlPr>
                                </m:dPr>
                                <m:e>
                                  <m:r>
                                    <a:rPr lang="es-EC" sz="3200" b="0" i="1" smtClean="0">
                                      <a:latin typeface="Cambria Math"/>
                                      <a:ea typeface="Cambria Math"/>
                                    </a:rPr>
                                    <m:t>𝑥</m:t>
                                  </m:r>
                                  <m:r>
                                    <a:rPr lang="es-EC" sz="3200" b="0" i="1" smtClean="0">
                                      <a:latin typeface="Cambria Math"/>
                                      <a:ea typeface="Cambria Math"/>
                                    </a:rPr>
                                    <m:t>𝜖</m:t>
                                  </m:r>
                                  <m:r>
                                    <a:rPr lang="es-EC" sz="3200" b="0" i="1" smtClean="0">
                                      <a:latin typeface="Cambria Math"/>
                                      <a:ea typeface="Cambria Math"/>
                                    </a:rPr>
                                    <m:t>𝐴</m:t>
                                  </m:r>
                                </m:e>
                              </m:d>
                            </m:den>
                          </m:f>
                        </m:e>
                      </m:d>
                    </m:oMath>
                  </m:oMathPara>
                </a14:m>
                <a:endParaRPr lang="es-EC" sz="32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251520" y="1988840"/>
                <a:ext cx="8229600" cy="4325112"/>
              </a:xfrm>
              <a:blipFill rotWithShape="1">
                <a:blip r:embed="rId2"/>
                <a:stretch>
                  <a:fillRect t="-1408"/>
                </a:stretch>
              </a:blipFill>
            </p:spPr>
            <p:txBody>
              <a:bodyPr/>
              <a:lstStyle/>
              <a:p>
                <a:r>
                  <a:rPr lang="es-EC">
                    <a:noFill/>
                  </a:rPr>
                  <a:t> </a:t>
                </a:r>
              </a:p>
            </p:txBody>
          </p:sp>
        </mc:Fallback>
      </mc:AlternateContent>
    </p:spTree>
    <p:extLst>
      <p:ext uri="{BB962C8B-B14F-4D97-AF65-F5344CB8AC3E}">
        <p14:creationId xmlns:p14="http://schemas.microsoft.com/office/powerpoint/2010/main" val="1916997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1066800"/>
          </a:xfrm>
        </p:spPr>
        <p:txBody>
          <a:bodyPr/>
          <a:lstStyle/>
          <a:p>
            <a:r>
              <a:rPr lang="es-EC" dirty="0" smtClean="0"/>
              <a:t>Actividad N°01 </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r>
                  <a:rPr lang="es-EC" dirty="0"/>
                  <a:t>D</a:t>
                </a:r>
                <a:r>
                  <a:rPr lang="es-EC" dirty="0" smtClean="0"/>
                  <a:t>emostrar aplicando las tablas de verdad las siguientes equivalencias</a:t>
                </a:r>
              </a:p>
              <a:p>
                <a:pPr marL="0" indent="0">
                  <a:buNone/>
                </a:pPr>
                <a:r>
                  <a:rPr lang="es-EC" b="1" dirty="0"/>
                  <a:t>a</a:t>
                </a:r>
                <a:r>
                  <a:rPr lang="es-EC" b="1" dirty="0" smtClean="0"/>
                  <a:t>) </a:t>
                </a:r>
                <a14:m>
                  <m:oMath xmlns:m="http://schemas.openxmlformats.org/officeDocument/2006/math">
                    <m:d>
                      <m:dPr>
                        <m:begChr m:val="["/>
                        <m:endChr m:val="]"/>
                        <m:ctrlPr>
                          <a:rPr lang="es-EC" b="1" i="1">
                            <a:latin typeface="Cambria Math"/>
                          </a:rPr>
                        </m:ctrlPr>
                      </m:dPr>
                      <m:e>
                        <m:d>
                          <m:dPr>
                            <m:ctrlPr>
                              <a:rPr lang="es-EC" b="1"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rPr>
                          <m:t>∨¬</m:t>
                        </m:r>
                        <m:d>
                          <m:dPr>
                            <m:ctrlPr>
                              <a:rPr lang="es-EC" i="1">
                                <a:latin typeface="Cambria Math"/>
                              </a:rPr>
                            </m:ctrlPr>
                          </m:dPr>
                          <m:e>
                            <m:r>
                              <a:rPr lang="es-EC" i="1">
                                <a:latin typeface="Cambria Math"/>
                              </a:rPr>
                              <m:t>𝑞</m:t>
                            </m:r>
                            <m:r>
                              <a:rPr lang="es-EC" i="1">
                                <a:latin typeface="Cambria Math"/>
                              </a:rPr>
                              <m:t>→</m:t>
                            </m:r>
                            <m:r>
                              <a:rPr lang="es-EC" i="1">
                                <a:latin typeface="Cambria Math"/>
                              </a:rPr>
                              <m:t>𝑝</m:t>
                            </m:r>
                          </m:e>
                        </m:d>
                      </m:e>
                    </m:d>
                    <m:r>
                      <a:rPr lang="es-EC" b="1" i="1">
                        <a:latin typeface="Cambria Math"/>
                      </a:rPr>
                      <m:t>≡</m:t>
                    </m:r>
                    <m:r>
                      <a:rPr lang="es-EC" i="1">
                        <a:latin typeface="Cambria Math"/>
                      </a:rPr>
                      <m:t>(</m:t>
                    </m:r>
                    <m:r>
                      <a:rPr lang="es-EC" i="1">
                        <a:latin typeface="Cambria Math"/>
                      </a:rPr>
                      <m:t>𝑝</m:t>
                    </m:r>
                    <m:r>
                      <a:rPr lang="es-EC" i="1">
                        <a:latin typeface="Cambria Math"/>
                      </a:rPr>
                      <m:t>→</m:t>
                    </m:r>
                    <m:r>
                      <a:rPr lang="es-EC" i="1">
                        <a:latin typeface="Cambria Math"/>
                      </a:rPr>
                      <m:t>𝑞</m:t>
                    </m:r>
                    <m:r>
                      <a:rPr lang="es-EC" i="1">
                        <a:latin typeface="Cambria Math"/>
                      </a:rPr>
                      <m:t>)</m:t>
                    </m:r>
                  </m:oMath>
                </a14:m>
                <a:endParaRPr lang="es-EC" dirty="0"/>
              </a:p>
              <a:p>
                <a:pPr marL="0" indent="0" fontAlgn="t">
                  <a:buNone/>
                </a:pPr>
                <a:r>
                  <a:rPr lang="es-EC" dirty="0" smtClean="0"/>
                  <a:t>b) </a:t>
                </a:r>
                <a14:m>
                  <m:oMath xmlns:m="http://schemas.openxmlformats.org/officeDocument/2006/math">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𝑟</m:t>
                            </m:r>
                          </m:e>
                        </m:d>
                        <m:r>
                          <a:rPr lang="es-EC" i="1">
                            <a:latin typeface="Cambria Math"/>
                          </a:rPr>
                          <m:t>∧</m:t>
                        </m:r>
                        <m:d>
                          <m:dPr>
                            <m:ctrlPr>
                              <a:rPr lang="es-EC" i="1">
                                <a:latin typeface="Cambria Math"/>
                              </a:rPr>
                            </m:ctrlPr>
                          </m:dPr>
                          <m:e>
                            <m:r>
                              <a:rPr lang="es-EC" i="1">
                                <a:latin typeface="Cambria Math"/>
                              </a:rPr>
                              <m:t>𝑞</m:t>
                            </m:r>
                            <m:r>
                              <a:rPr lang="es-EC" i="1">
                                <a:latin typeface="Cambria Math"/>
                              </a:rPr>
                              <m:t>→</m:t>
                            </m:r>
                            <m:r>
                              <a:rPr lang="es-EC" i="1">
                                <a:latin typeface="Cambria Math"/>
                              </a:rPr>
                              <m:t>𝑟</m:t>
                            </m:r>
                          </m:e>
                        </m:d>
                      </m:e>
                    </m:d>
                    <m:r>
                      <a:rPr lang="es-EC" i="1">
                        <a:latin typeface="Cambria Math"/>
                      </a:rPr>
                      <m:t>≡</m:t>
                    </m:r>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rPr>
                          <m:t>→</m:t>
                        </m:r>
                        <m:r>
                          <a:rPr lang="es-EC" i="1">
                            <a:latin typeface="Cambria Math"/>
                          </a:rPr>
                          <m:t>𝑟</m:t>
                        </m:r>
                        <m:r>
                          <m:rPr>
                            <m:nor/>
                          </m:rPr>
                          <a:rPr lang="es-EC"/>
                          <m:t> </m:t>
                        </m:r>
                      </m:e>
                    </m:d>
                  </m:oMath>
                </a14:m>
                <a:endParaRPr lang="es-EC" dirty="0"/>
              </a:p>
              <a:p>
                <a:pPr marL="0" indent="0">
                  <a:buNone/>
                </a:pPr>
                <a:r>
                  <a:rPr lang="es-EC" dirty="0" smtClean="0"/>
                  <a:t>c) </a:t>
                </a:r>
                <a14:m>
                  <m:oMath xmlns:m="http://schemas.openxmlformats.org/officeDocument/2006/math">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rPr>
                          <m:t>∧</m:t>
                        </m:r>
                        <m:d>
                          <m:dPr>
                            <m:ctrlPr>
                              <a:rPr lang="es-EC" i="1">
                                <a:latin typeface="Cambria Math"/>
                              </a:rPr>
                            </m:ctrlPr>
                          </m:dPr>
                          <m:e>
                            <m:r>
                              <a:rPr lang="es-EC" i="1">
                                <a:latin typeface="Cambria Math"/>
                              </a:rPr>
                              <m:t>𝑝</m:t>
                            </m:r>
                            <m:r>
                              <a:rPr lang="es-EC" i="1">
                                <a:latin typeface="Cambria Math"/>
                              </a:rPr>
                              <m:t>→</m:t>
                            </m:r>
                            <m:r>
                              <a:rPr lang="es-EC" i="1">
                                <a:latin typeface="Cambria Math"/>
                              </a:rPr>
                              <m:t>𝑟</m:t>
                            </m:r>
                          </m:e>
                        </m:d>
                      </m:e>
                    </m:d>
                    <m:r>
                      <a:rPr lang="es-EC" i="1">
                        <a:latin typeface="Cambria Math"/>
                      </a:rPr>
                      <m:t>≡</m:t>
                    </m:r>
                    <m:d>
                      <m:dPr>
                        <m:begChr m:val="["/>
                        <m:endChr m:val="]"/>
                        <m:ctrlPr>
                          <a:rPr lang="es-EC" i="1">
                            <a:latin typeface="Cambria Math"/>
                          </a:rPr>
                        </m:ctrlPr>
                      </m:dPr>
                      <m:e>
                        <m:r>
                          <a:rPr lang="es-EC" i="1">
                            <a:latin typeface="Cambria Math"/>
                          </a:rPr>
                          <m:t>𝑝</m:t>
                        </m:r>
                        <m:r>
                          <a:rPr lang="es-EC" i="1">
                            <a:latin typeface="Cambria Math"/>
                          </a:rPr>
                          <m:t>→(</m:t>
                        </m:r>
                        <m:r>
                          <a:rPr lang="es-EC" i="1">
                            <a:latin typeface="Cambria Math"/>
                          </a:rPr>
                          <m:t>𝑞</m:t>
                        </m:r>
                        <m:r>
                          <a:rPr lang="es-EC" i="1">
                            <a:latin typeface="Cambria Math"/>
                          </a:rPr>
                          <m:t>∧</m:t>
                        </m:r>
                        <m:r>
                          <a:rPr lang="es-EC" i="1">
                            <a:latin typeface="Cambria Math"/>
                          </a:rPr>
                          <m:t>𝑟</m:t>
                        </m:r>
                        <m:r>
                          <a:rPr lang="es-EC" i="1">
                            <a:latin typeface="Cambria Math"/>
                          </a:rPr>
                          <m:t>)</m:t>
                        </m:r>
                        <m:r>
                          <m:rPr>
                            <m:nor/>
                          </m:rPr>
                          <a:rPr lang="es-EC"/>
                          <m:t> </m:t>
                        </m:r>
                      </m:e>
                    </m:d>
                  </m:oMath>
                </a14:m>
                <a:endParaRPr lang="es-EC" dirty="0" smtClean="0"/>
              </a:p>
              <a:p>
                <a:pPr marL="0" indent="0">
                  <a:buNone/>
                </a:pPr>
                <a:r>
                  <a:rPr lang="es-EC" dirty="0" smtClean="0"/>
                  <a:t>d) </a:t>
                </a:r>
                <a14:m>
                  <m:oMath xmlns:m="http://schemas.openxmlformats.org/officeDocument/2006/math">
                    <m:d>
                      <m:dPr>
                        <m:ctrlPr>
                          <a:rPr lang="es-EC"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ea typeface="Cambria Math"/>
                      </a:rPr>
                      <m:t>≡</m:t>
                    </m:r>
                    <m:d>
                      <m:dPr>
                        <m:begChr m:val="["/>
                        <m:endChr m:val="]"/>
                        <m:ctrlPr>
                          <a:rPr lang="es-EC" i="1">
                            <a:latin typeface="Cambria Math"/>
                            <a:ea typeface="Cambria Math"/>
                          </a:rPr>
                        </m:ctrlPr>
                      </m:dPr>
                      <m:e>
                        <m:d>
                          <m:dPr>
                            <m:ctrlPr>
                              <a:rPr lang="es-EC" i="1">
                                <a:latin typeface="Cambria Math"/>
                                <a:ea typeface="Cambria Math"/>
                              </a:rPr>
                            </m:ctrlPr>
                          </m:dPr>
                          <m:e>
                            <m:r>
                              <a:rPr lang="es-EC" i="1">
                                <a:latin typeface="Cambria Math"/>
                                <a:ea typeface="Cambria Math"/>
                              </a:rPr>
                              <m:t>𝑝</m:t>
                            </m:r>
                            <m:r>
                              <a:rPr lang="es-EC" i="1">
                                <a:latin typeface="Cambria Math"/>
                                <a:ea typeface="Cambria Math"/>
                              </a:rPr>
                              <m:t>∧¬</m:t>
                            </m:r>
                            <m:r>
                              <a:rPr lang="es-EC" i="1">
                                <a:latin typeface="Cambria Math"/>
                                <a:ea typeface="Cambria Math"/>
                              </a:rPr>
                              <m:t>𝑞</m:t>
                            </m:r>
                          </m:e>
                        </m:d>
                        <m:r>
                          <a:rPr lang="es-EC" i="1">
                            <a:latin typeface="Cambria Math"/>
                            <a:ea typeface="Cambria Math"/>
                          </a:rPr>
                          <m:t>→0</m:t>
                        </m:r>
                      </m:e>
                    </m:d>
                  </m:oMath>
                </a14:m>
                <a:endParaRPr lang="es-EC" dirty="0" smtClean="0"/>
              </a:p>
              <a:p>
                <a:pPr marL="0" indent="0">
                  <a:buNone/>
                </a:pPr>
                <a:r>
                  <a:rPr lang="es-EC" dirty="0" smtClean="0"/>
                  <a:t>e) </a:t>
                </a:r>
                <a14:m>
                  <m:oMath xmlns:m="http://schemas.openxmlformats.org/officeDocument/2006/math">
                    <m:d>
                      <m:dPr>
                        <m:ctrlPr>
                          <a:rPr lang="es-EC" i="1">
                            <a:latin typeface="Cambria Math"/>
                          </a:rPr>
                        </m:ctrlPr>
                      </m:dPr>
                      <m:e>
                        <m:r>
                          <a:rPr lang="es-EC" i="1">
                            <a:latin typeface="Cambria Math"/>
                          </a:rPr>
                          <m:t>𝑝</m:t>
                        </m:r>
                        <m:r>
                          <a:rPr lang="es-EC" i="1">
                            <a:latin typeface="Cambria Math"/>
                            <a:ea typeface="Cambria Math"/>
                          </a:rPr>
                          <m:t>↔</m:t>
                        </m:r>
                        <m:r>
                          <a:rPr lang="es-EC" i="1">
                            <a:latin typeface="Cambria Math"/>
                            <a:ea typeface="Cambria Math"/>
                          </a:rPr>
                          <m:t>𝑞</m:t>
                        </m:r>
                      </m:e>
                    </m:d>
                    <m:r>
                      <a:rPr lang="es-EC" i="1">
                        <a:latin typeface="Cambria Math"/>
                        <a:ea typeface="Cambria Math"/>
                      </a:rPr>
                      <m:t>≡</m:t>
                    </m:r>
                    <m:d>
                      <m:dPr>
                        <m:begChr m:val="["/>
                        <m:endChr m:val="]"/>
                        <m:ctrlPr>
                          <a:rPr lang="es-EC" i="1">
                            <a:latin typeface="Cambria Math"/>
                            <a:ea typeface="Cambria Math"/>
                          </a:rPr>
                        </m:ctrlPr>
                      </m:dPr>
                      <m:e>
                        <m:d>
                          <m:dPr>
                            <m:ctrlPr>
                              <a:rPr lang="es-EC" i="1">
                                <a:latin typeface="Cambria Math"/>
                                <a:ea typeface="Cambria Math"/>
                              </a:rPr>
                            </m:ctrlPr>
                          </m:dPr>
                          <m:e>
                            <m:r>
                              <a:rPr lang="es-EC" i="1">
                                <a:latin typeface="Cambria Math"/>
                                <a:ea typeface="Cambria Math"/>
                              </a:rPr>
                              <m:t>𝑝</m:t>
                            </m:r>
                            <m:r>
                              <a:rPr lang="es-EC" i="1">
                                <a:latin typeface="Cambria Math"/>
                                <a:ea typeface="Cambria Math"/>
                              </a:rPr>
                              <m:t>→</m:t>
                            </m:r>
                            <m:r>
                              <a:rPr lang="es-EC" i="1">
                                <a:latin typeface="Cambria Math"/>
                                <a:ea typeface="Cambria Math"/>
                              </a:rPr>
                              <m:t>𝑞</m:t>
                            </m:r>
                          </m:e>
                        </m:d>
                        <m:r>
                          <a:rPr lang="es-EC" i="1">
                            <a:latin typeface="Cambria Math"/>
                            <a:ea typeface="Cambria Math"/>
                          </a:rPr>
                          <m:t>∧</m:t>
                        </m:r>
                        <m:d>
                          <m:dPr>
                            <m:ctrlPr>
                              <a:rPr lang="es-EC" i="1">
                                <a:latin typeface="Cambria Math"/>
                                <a:ea typeface="Cambria Math"/>
                              </a:rPr>
                            </m:ctrlPr>
                          </m:dPr>
                          <m:e>
                            <m:r>
                              <a:rPr lang="es-EC" i="1">
                                <a:latin typeface="Cambria Math"/>
                                <a:ea typeface="Cambria Math"/>
                              </a:rPr>
                              <m:t>𝑞</m:t>
                            </m:r>
                            <m:r>
                              <a:rPr lang="es-EC" i="1">
                                <a:latin typeface="Cambria Math"/>
                                <a:ea typeface="Cambria Math"/>
                              </a:rPr>
                              <m:t>→</m:t>
                            </m:r>
                            <m:r>
                              <a:rPr lang="es-EC" i="1">
                                <a:latin typeface="Cambria Math"/>
                                <a:ea typeface="Cambria Math"/>
                              </a:rPr>
                              <m:t>𝑝</m:t>
                            </m:r>
                          </m:e>
                        </m:d>
                      </m:e>
                    </m:d>
                  </m:oMath>
                </a14:m>
                <a:endParaRPr lang="es-EC" dirty="0" smtClean="0"/>
              </a:p>
              <a:p>
                <a:pPr marL="0" indent="0">
                  <a:buNone/>
                </a:pPr>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481" t="-1408"/>
                </a:stretch>
              </a:blipFill>
            </p:spPr>
            <p:txBody>
              <a:bodyPr/>
              <a:lstStyle/>
              <a:p>
                <a:r>
                  <a:rPr lang="es-EC">
                    <a:noFill/>
                  </a:rPr>
                  <a:t> </a:t>
                </a:r>
              </a:p>
            </p:txBody>
          </p:sp>
        </mc:Fallback>
      </mc:AlternateContent>
    </p:spTree>
    <p:extLst>
      <p:ext uri="{BB962C8B-B14F-4D97-AF65-F5344CB8AC3E}">
        <p14:creationId xmlns:p14="http://schemas.microsoft.com/office/powerpoint/2010/main" val="24733043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8229600" cy="1066800"/>
          </a:xfrm>
        </p:spPr>
        <p:txBody>
          <a:bodyPr>
            <a:normAutofit fontScale="90000"/>
          </a:bodyPr>
          <a:lstStyle/>
          <a:p>
            <a:r>
              <a:rPr lang="es-EC" dirty="0" smtClean="0"/>
              <a:t>PROPIEDADES DE LAS OPERACIONES ENTRE CONJUNTOS</a:t>
            </a:r>
            <a:endParaRPr lang="es-EC" dirty="0"/>
          </a:p>
        </p:txBody>
      </p:sp>
      <p:sp>
        <p:nvSpPr>
          <p:cNvPr id="3" name="2 Marcador de contenido"/>
          <p:cNvSpPr>
            <a:spLocks noGrp="1"/>
          </p:cNvSpPr>
          <p:nvPr>
            <p:ph idx="1"/>
          </p:nvPr>
        </p:nvSpPr>
        <p:spPr>
          <a:xfrm>
            <a:off x="611560" y="1772816"/>
            <a:ext cx="8229600" cy="4680520"/>
          </a:xfrm>
        </p:spPr>
        <p:txBody>
          <a:bodyPr/>
          <a:lstStyle/>
          <a:p>
            <a:r>
              <a:rPr lang="es-EC" dirty="0" smtClean="0">
                <a:solidFill>
                  <a:srgbClr val="FF0000"/>
                </a:solidFill>
              </a:rPr>
              <a:t>Leyes de las Operaciones Fundamentales Unión e Intersección.</a:t>
            </a:r>
          </a:p>
          <a:p>
            <a:pPr marL="109728" indent="0">
              <a:buNone/>
            </a:pPr>
            <a:endParaRPr lang="es-EC" dirty="0">
              <a:solidFill>
                <a:srgbClr val="FF0000"/>
              </a:solidFill>
            </a:endParaRPr>
          </a:p>
        </p:txBody>
      </p:sp>
      <mc:AlternateContent xmlns:mc="http://schemas.openxmlformats.org/markup-compatibility/2006" xmlns:a14="http://schemas.microsoft.com/office/drawing/2010/main">
        <mc:Choice Requires="a14">
          <p:graphicFrame>
            <p:nvGraphicFramePr>
              <p:cNvPr id="4" name="3 Tabla"/>
              <p:cNvGraphicFramePr>
                <a:graphicFrameLocks noGrp="1"/>
              </p:cNvGraphicFramePr>
              <p:nvPr>
                <p:extLst>
                  <p:ext uri="{D42A27DB-BD31-4B8C-83A1-F6EECF244321}">
                    <p14:modId xmlns:p14="http://schemas.microsoft.com/office/powerpoint/2010/main" val="566024182"/>
                  </p:ext>
                </p:extLst>
              </p:nvPr>
            </p:nvGraphicFramePr>
            <p:xfrm>
              <a:off x="467544" y="2780928"/>
              <a:ext cx="8280921" cy="2941476"/>
            </p:xfrm>
            <a:graphic>
              <a:graphicData uri="http://schemas.openxmlformats.org/drawingml/2006/table">
                <a:tbl>
                  <a:tblPr firstRow="1" bandRow="1">
                    <a:tableStyleId>{5C22544A-7EE6-4342-B048-85BDC9FD1C3A}</a:tableStyleId>
                  </a:tblPr>
                  <a:tblGrid>
                    <a:gridCol w="3168352"/>
                    <a:gridCol w="1800200"/>
                    <a:gridCol w="3312369"/>
                  </a:tblGrid>
                  <a:tr h="468052">
                    <a:tc>
                      <a:txBody>
                        <a:bodyPr/>
                        <a:lstStyle/>
                        <a:p>
                          <a:r>
                            <a:rPr lang="es-EC" dirty="0" smtClean="0"/>
                            <a:t>UNIÓN</a:t>
                          </a:r>
                          <a:endParaRPr lang="es-EC" dirty="0"/>
                        </a:p>
                      </a:txBody>
                      <a:tcPr/>
                    </a:tc>
                    <a:tc>
                      <a:txBody>
                        <a:bodyPr/>
                        <a:lstStyle/>
                        <a:p>
                          <a:endParaRPr lang="es-EC" dirty="0"/>
                        </a:p>
                      </a:txBody>
                      <a:tcPr/>
                    </a:tc>
                    <a:tc>
                      <a:txBody>
                        <a:bodyPr/>
                        <a:lstStyle/>
                        <a:p>
                          <a:r>
                            <a:rPr lang="es-EC" dirty="0" smtClean="0"/>
                            <a:t>INTERSECCIÓN</a:t>
                          </a:r>
                          <a:endParaRPr lang="es-EC" dirty="0"/>
                        </a:p>
                      </a:txBody>
                      <a:tcPr/>
                    </a:tc>
                  </a:tr>
                  <a:tr h="612068">
                    <a:tc>
                      <a:txBody>
                        <a:bodyPr/>
                        <a:lstStyle/>
                        <a:p>
                          <a:pPr/>
                          <a14:m>
                            <m:oMathPara xmlns:m="http://schemas.openxmlformats.org/officeDocument/2006/math">
                              <m:oMathParaPr>
                                <m:jc m:val="centerGroup"/>
                              </m:oMathParaPr>
                              <m:oMath xmlns:m="http://schemas.openxmlformats.org/officeDocument/2006/math">
                                <m:r>
                                  <a:rPr lang="es-EC" sz="2400" b="0" i="1" smtClean="0">
                                    <a:latin typeface="Cambria Math"/>
                                  </a:rPr>
                                  <m:t>𝐴</m:t>
                                </m:r>
                                <m:r>
                                  <a:rPr lang="es-EC" sz="2400" b="0" i="1" smtClean="0">
                                    <a:latin typeface="Cambria Math"/>
                                    <a:ea typeface="Cambria Math"/>
                                  </a:rPr>
                                  <m:t>∪</m:t>
                                </m:r>
                                <m:r>
                                  <a:rPr lang="es-EC" sz="2400" b="0" i="1" smtClean="0">
                                    <a:latin typeface="Cambria Math"/>
                                    <a:ea typeface="Cambria Math"/>
                                  </a:rPr>
                                  <m:t>𝐵</m:t>
                                </m:r>
                                <m:r>
                                  <a:rPr lang="es-EC" sz="2400" b="0" i="1" smtClean="0">
                                    <a:latin typeface="Cambria Math"/>
                                    <a:ea typeface="Cambria Math"/>
                                  </a:rPr>
                                  <m:t>=</m:t>
                                </m:r>
                                <m:r>
                                  <a:rPr lang="es-EC" sz="2400" b="0" i="1" smtClean="0">
                                    <a:latin typeface="Cambria Math"/>
                                    <a:ea typeface="Cambria Math"/>
                                  </a:rPr>
                                  <m:t>𝐵</m:t>
                                </m:r>
                                <m:r>
                                  <a:rPr lang="es-EC" sz="2400" b="0" i="1" smtClean="0">
                                    <a:latin typeface="Cambria Math"/>
                                    <a:ea typeface="Cambria Math"/>
                                  </a:rPr>
                                  <m:t>∪</m:t>
                                </m:r>
                                <m:r>
                                  <a:rPr lang="es-EC" sz="2400" b="0" i="1" smtClean="0">
                                    <a:latin typeface="Cambria Math"/>
                                    <a:ea typeface="Cambria Math"/>
                                  </a:rPr>
                                  <m:t>𝐴</m:t>
                                </m:r>
                              </m:oMath>
                            </m:oMathPara>
                          </a14:m>
                          <a:endParaRPr lang="es-EC" sz="2400" dirty="0"/>
                        </a:p>
                      </a:txBody>
                      <a:tcPr/>
                    </a:tc>
                    <a:tc>
                      <a:txBody>
                        <a:bodyPr/>
                        <a:lstStyle/>
                        <a:p>
                          <a:r>
                            <a:rPr lang="es-EC" sz="2000" dirty="0" smtClean="0"/>
                            <a:t>Conmutativa</a:t>
                          </a:r>
                          <a:endParaRPr lang="es-EC"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2400" b="0" i="1" smtClean="0">
                                    <a:latin typeface="Cambria Math"/>
                                  </a:rPr>
                                  <m:t>𝐴</m:t>
                                </m:r>
                                <m:r>
                                  <a:rPr lang="es-EC" sz="2400" b="0" i="1" smtClean="0">
                                    <a:latin typeface="Cambria Math"/>
                                    <a:ea typeface="Cambria Math"/>
                                  </a:rPr>
                                  <m:t>∩</m:t>
                                </m:r>
                                <m:r>
                                  <a:rPr lang="es-EC" sz="2400" b="0" i="1" smtClean="0">
                                    <a:latin typeface="Cambria Math"/>
                                    <a:ea typeface="Cambria Math"/>
                                  </a:rPr>
                                  <m:t>𝐵</m:t>
                                </m:r>
                                <m:r>
                                  <a:rPr lang="es-EC" sz="2400" b="0" i="1" smtClean="0">
                                    <a:latin typeface="Cambria Math"/>
                                    <a:ea typeface="Cambria Math"/>
                                  </a:rPr>
                                  <m:t>=</m:t>
                                </m:r>
                                <m:r>
                                  <a:rPr lang="es-EC" sz="2400" b="0" i="1" smtClean="0">
                                    <a:latin typeface="Cambria Math"/>
                                    <a:ea typeface="Cambria Math"/>
                                  </a:rPr>
                                  <m:t>𝐵</m:t>
                                </m:r>
                                <m:r>
                                  <a:rPr lang="es-EC" sz="2400" b="0" i="1" smtClean="0">
                                    <a:latin typeface="Cambria Math"/>
                                    <a:ea typeface="Cambria Math"/>
                                  </a:rPr>
                                  <m:t>∩</m:t>
                                </m:r>
                                <m:r>
                                  <a:rPr lang="es-EC" sz="2400" b="0" i="1" smtClean="0">
                                    <a:latin typeface="Cambria Math"/>
                                    <a:ea typeface="Cambria Math"/>
                                  </a:rPr>
                                  <m:t>𝐴</m:t>
                                </m:r>
                              </m:oMath>
                            </m:oMathPara>
                          </a14:m>
                          <a:endParaRPr lang="es-EC" sz="2400" dirty="0"/>
                        </a:p>
                      </a:txBody>
                      <a:tcPr/>
                    </a:tc>
                  </a:tr>
                  <a:tr h="468052">
                    <a:tc>
                      <a:txBody>
                        <a:bodyPr/>
                        <a:lstStyle/>
                        <a:p>
                          <a:pPr/>
                          <a14:m>
                            <m:oMathPara xmlns:m="http://schemas.openxmlformats.org/officeDocument/2006/math">
                              <m:oMathParaPr>
                                <m:jc m:val="centerGroup"/>
                              </m:oMathParaPr>
                              <m:oMath xmlns:m="http://schemas.openxmlformats.org/officeDocument/2006/math">
                                <m:d>
                                  <m:dPr>
                                    <m:ctrlPr>
                                      <a:rPr lang="es-EC" i="1" smtClean="0">
                                        <a:latin typeface="Cambria Math"/>
                                      </a:rPr>
                                    </m:ctrlPr>
                                  </m:dPr>
                                  <m:e>
                                    <m:r>
                                      <a:rPr lang="es-EC" b="0" i="1" smtClean="0">
                                        <a:latin typeface="Cambria Math"/>
                                      </a:rPr>
                                      <m:t>𝐴</m:t>
                                    </m:r>
                                    <m:r>
                                      <a:rPr lang="es-EC" b="0" i="1" smtClean="0">
                                        <a:latin typeface="Cambria Math"/>
                                        <a:ea typeface="Cambria Math"/>
                                      </a:rPr>
                                      <m:t>∪</m:t>
                                    </m:r>
                                    <m:r>
                                      <a:rPr lang="es-EC" b="0" i="1" smtClean="0">
                                        <a:latin typeface="Cambria Math"/>
                                        <a:ea typeface="Cambria Math"/>
                                      </a:rPr>
                                      <m:t>𝐵</m:t>
                                    </m:r>
                                  </m:e>
                                </m:d>
                                <m:r>
                                  <a:rPr lang="es-EC" i="1" smtClean="0">
                                    <a:latin typeface="Cambria Math"/>
                                    <a:ea typeface="Cambria Math"/>
                                  </a:rPr>
                                  <m:t>∪</m:t>
                                </m:r>
                                <m:r>
                                  <a:rPr lang="es-EC" b="0" i="1" smtClean="0">
                                    <a:latin typeface="Cambria Math"/>
                                    <a:ea typeface="Cambria Math"/>
                                  </a:rPr>
                                  <m:t>𝐶</m:t>
                                </m:r>
                                <m:r>
                                  <a:rPr lang="es-EC" b="0" i="1" smtClean="0">
                                    <a:latin typeface="Cambria Math"/>
                                    <a:ea typeface="Cambria Math"/>
                                  </a:rPr>
                                  <m:t>=</m:t>
                                </m:r>
                                <m:r>
                                  <a:rPr lang="es-EC" b="0" i="1" smtClean="0">
                                    <a:latin typeface="Cambria Math"/>
                                    <a:ea typeface="Cambria Math"/>
                                  </a:rPr>
                                  <m:t>𝐴</m:t>
                                </m:r>
                                <m:r>
                                  <a:rPr lang="es-EC" b="0" i="1" smtClean="0">
                                    <a:latin typeface="Cambria Math"/>
                                    <a:ea typeface="Cambria Math"/>
                                  </a:rPr>
                                  <m:t>∪</m:t>
                                </m:r>
                                <m:d>
                                  <m:dPr>
                                    <m:ctrlPr>
                                      <a:rPr lang="es-EC" b="0" i="1" smtClean="0">
                                        <a:latin typeface="Cambria Math"/>
                                        <a:ea typeface="Cambria Math"/>
                                      </a:rPr>
                                    </m:ctrlPr>
                                  </m:dPr>
                                  <m:e>
                                    <m:r>
                                      <a:rPr lang="es-EC" b="0" i="1" smtClean="0">
                                        <a:latin typeface="Cambria Math"/>
                                        <a:ea typeface="Cambria Math"/>
                                      </a:rPr>
                                      <m:t>𝐵</m:t>
                                    </m:r>
                                    <m:r>
                                      <a:rPr lang="es-EC" b="0" i="1" smtClean="0">
                                        <a:latin typeface="Cambria Math"/>
                                        <a:ea typeface="Cambria Math"/>
                                      </a:rPr>
                                      <m:t>∪</m:t>
                                    </m:r>
                                    <m:r>
                                      <a:rPr lang="es-EC" b="0" i="1" smtClean="0">
                                        <a:latin typeface="Cambria Math"/>
                                        <a:ea typeface="Cambria Math"/>
                                      </a:rPr>
                                      <m:t>𝐶</m:t>
                                    </m:r>
                                  </m:e>
                                </m:d>
                              </m:oMath>
                            </m:oMathPara>
                          </a14:m>
                          <a:endParaRPr lang="es-EC" dirty="0"/>
                        </a:p>
                      </a:txBody>
                      <a:tcPr/>
                    </a:tc>
                    <a:tc>
                      <a:txBody>
                        <a:bodyPr/>
                        <a:lstStyle/>
                        <a:p>
                          <a:r>
                            <a:rPr lang="es-EC" sz="2000" dirty="0" smtClean="0"/>
                            <a:t>Asociativa</a:t>
                          </a:r>
                          <a:endParaRPr lang="es-EC" sz="2000" dirty="0"/>
                        </a:p>
                      </a:txBody>
                      <a:tcPr/>
                    </a:tc>
                    <a:tc>
                      <a:txBody>
                        <a:bodyPr/>
                        <a:lstStyle/>
                        <a:p>
                          <a:pPr/>
                          <a14:m>
                            <m:oMathPara xmlns:m="http://schemas.openxmlformats.org/officeDocument/2006/math">
                              <m:oMathParaPr>
                                <m:jc m:val="centerGroup"/>
                              </m:oMathParaPr>
                              <m:oMath xmlns:m="http://schemas.openxmlformats.org/officeDocument/2006/math">
                                <m:d>
                                  <m:dPr>
                                    <m:ctrlPr>
                                      <a:rPr lang="es-EC" sz="2000" i="1" smtClean="0">
                                        <a:latin typeface="Cambria Math"/>
                                      </a:rPr>
                                    </m:ctrlPr>
                                  </m:dPr>
                                  <m:e>
                                    <m:r>
                                      <a:rPr lang="es-EC" sz="2000" b="0" i="1" smtClean="0">
                                        <a:latin typeface="Cambria Math"/>
                                      </a:rPr>
                                      <m:t>𝐴</m:t>
                                    </m:r>
                                    <m:r>
                                      <a:rPr lang="es-EC" sz="2000" b="0" i="1" smtClean="0">
                                        <a:latin typeface="Cambria Math"/>
                                        <a:ea typeface="Cambria Math"/>
                                      </a:rPr>
                                      <m:t>∩</m:t>
                                    </m:r>
                                    <m:r>
                                      <a:rPr lang="es-EC" sz="2000" b="0" i="1" smtClean="0">
                                        <a:latin typeface="Cambria Math"/>
                                        <a:ea typeface="Cambria Math"/>
                                      </a:rPr>
                                      <m:t>𝐵</m:t>
                                    </m:r>
                                  </m:e>
                                </m:d>
                                <m:r>
                                  <a:rPr lang="es-EC" sz="2000" i="1" smtClean="0">
                                    <a:latin typeface="Cambria Math"/>
                                    <a:ea typeface="Cambria Math"/>
                                  </a:rPr>
                                  <m:t>∩</m:t>
                                </m:r>
                                <m:r>
                                  <a:rPr lang="es-EC" sz="2000" b="0" i="1" smtClean="0">
                                    <a:latin typeface="Cambria Math"/>
                                    <a:ea typeface="Cambria Math"/>
                                  </a:rPr>
                                  <m:t>𝐶</m:t>
                                </m:r>
                                <m:r>
                                  <a:rPr lang="es-EC" sz="2000" b="0" i="1" smtClean="0">
                                    <a:latin typeface="Cambria Math"/>
                                    <a:ea typeface="Cambria Math"/>
                                  </a:rPr>
                                  <m:t>=</m:t>
                                </m:r>
                                <m:r>
                                  <a:rPr lang="es-EC" sz="2000" b="0" i="1" smtClean="0">
                                    <a:latin typeface="Cambria Math"/>
                                    <a:ea typeface="Cambria Math"/>
                                  </a:rPr>
                                  <m:t>𝐴</m:t>
                                </m:r>
                                <m:r>
                                  <a:rPr lang="es-EC" sz="2000" b="0" i="1" smtClean="0">
                                    <a:latin typeface="Cambria Math"/>
                                    <a:ea typeface="Cambria Math"/>
                                  </a:rPr>
                                  <m:t>∩</m:t>
                                </m:r>
                                <m:d>
                                  <m:dPr>
                                    <m:ctrlPr>
                                      <a:rPr lang="es-EC" sz="2000" b="0" i="1" smtClean="0">
                                        <a:latin typeface="Cambria Math"/>
                                        <a:ea typeface="Cambria Math"/>
                                      </a:rPr>
                                    </m:ctrlPr>
                                  </m:dPr>
                                  <m:e>
                                    <m:r>
                                      <a:rPr lang="es-EC" sz="2000" b="0" i="1" smtClean="0">
                                        <a:latin typeface="Cambria Math"/>
                                        <a:ea typeface="Cambria Math"/>
                                      </a:rPr>
                                      <m:t>𝐵</m:t>
                                    </m:r>
                                    <m:r>
                                      <a:rPr lang="es-EC" sz="2000" b="0" i="1" smtClean="0">
                                        <a:latin typeface="Cambria Math"/>
                                        <a:ea typeface="Cambria Math"/>
                                      </a:rPr>
                                      <m:t>∩</m:t>
                                    </m:r>
                                    <m:r>
                                      <a:rPr lang="es-EC" sz="2000" b="0" i="1" smtClean="0">
                                        <a:latin typeface="Cambria Math"/>
                                        <a:ea typeface="Cambria Math"/>
                                      </a:rPr>
                                      <m:t>𝐶</m:t>
                                    </m:r>
                                  </m:e>
                                </m:d>
                              </m:oMath>
                            </m:oMathPara>
                          </a14:m>
                          <a:endParaRPr lang="es-EC" sz="2000" dirty="0"/>
                        </a:p>
                      </a:txBody>
                      <a:tcPr/>
                    </a:tc>
                  </a:tr>
                  <a:tr h="468052">
                    <a:tc>
                      <a:txBody>
                        <a:bodyPr/>
                        <a:lstStyle/>
                        <a:p>
                          <a:pPr/>
                          <a14:m>
                            <m:oMathPara xmlns:m="http://schemas.openxmlformats.org/officeDocument/2006/math">
                              <m:oMathParaPr>
                                <m:jc m:val="centerGroup"/>
                              </m:oMathParaPr>
                              <m:oMath xmlns:m="http://schemas.openxmlformats.org/officeDocument/2006/math">
                                <m:r>
                                  <a:rPr lang="es-EC" sz="2400" b="0" i="1" smtClean="0">
                                    <a:latin typeface="Cambria Math"/>
                                    <a:ea typeface="Cambria Math"/>
                                  </a:rPr>
                                  <m:t>𝐴</m:t>
                                </m:r>
                                <m:r>
                                  <a:rPr lang="es-EC" sz="2400" i="1" smtClean="0">
                                    <a:latin typeface="Cambria Math"/>
                                    <a:ea typeface="Cambria Math"/>
                                  </a:rPr>
                                  <m:t>∪</m:t>
                                </m:r>
                                <m:r>
                                  <a:rPr lang="es-EC" sz="2400" b="0" i="1" smtClean="0">
                                    <a:latin typeface="Cambria Math"/>
                                    <a:ea typeface="Cambria Math"/>
                                  </a:rPr>
                                  <m:t>𝐴</m:t>
                                </m:r>
                                <m:r>
                                  <a:rPr lang="es-EC" sz="2400" b="0" i="1" smtClean="0">
                                    <a:latin typeface="Cambria Math"/>
                                    <a:ea typeface="Cambria Math"/>
                                  </a:rPr>
                                  <m:t>=</m:t>
                                </m:r>
                                <m:r>
                                  <a:rPr lang="es-EC" sz="2400" b="0" i="1" smtClean="0">
                                    <a:latin typeface="Cambria Math"/>
                                    <a:ea typeface="Cambria Math"/>
                                  </a:rPr>
                                  <m:t>𝐴</m:t>
                                </m:r>
                              </m:oMath>
                            </m:oMathPara>
                          </a14:m>
                          <a:endParaRPr lang="es-EC" sz="2400" dirty="0"/>
                        </a:p>
                      </a:txBody>
                      <a:tcPr/>
                    </a:tc>
                    <a:tc>
                      <a:txBody>
                        <a:bodyPr/>
                        <a:lstStyle/>
                        <a:p>
                          <a:r>
                            <a:rPr lang="es-EC" sz="2000" dirty="0" err="1" smtClean="0"/>
                            <a:t>Idempotencia</a:t>
                          </a:r>
                          <a:endParaRPr lang="es-EC" sz="2000" dirty="0"/>
                        </a:p>
                      </a:txBody>
                      <a:tcPr/>
                    </a:tc>
                    <a:tc>
                      <a:txBody>
                        <a:bodyPr/>
                        <a:lstStyle/>
                        <a:p>
                          <a:pPr/>
                          <a14:m>
                            <m:oMathPara xmlns:m="http://schemas.openxmlformats.org/officeDocument/2006/math">
                              <m:oMathParaPr>
                                <m:jc m:val="centerGroup"/>
                              </m:oMathParaPr>
                              <m:oMath xmlns:m="http://schemas.openxmlformats.org/officeDocument/2006/math">
                                <m:r>
                                  <a:rPr lang="es-EC" sz="2400" b="0" i="1" smtClean="0">
                                    <a:latin typeface="Cambria Math"/>
                                    <a:ea typeface="Cambria Math"/>
                                  </a:rPr>
                                  <m:t>𝐴</m:t>
                                </m:r>
                                <m:r>
                                  <a:rPr lang="es-EC" sz="2400" i="1" smtClean="0">
                                    <a:latin typeface="Cambria Math"/>
                                    <a:ea typeface="Cambria Math"/>
                                  </a:rPr>
                                  <m:t>∩</m:t>
                                </m:r>
                                <m:r>
                                  <a:rPr lang="es-EC" sz="2400" b="0" i="1" smtClean="0">
                                    <a:latin typeface="Cambria Math"/>
                                    <a:ea typeface="Cambria Math"/>
                                  </a:rPr>
                                  <m:t>𝐴</m:t>
                                </m:r>
                                <m:r>
                                  <a:rPr lang="es-EC" sz="2400" b="0" i="1" smtClean="0">
                                    <a:latin typeface="Cambria Math"/>
                                    <a:ea typeface="Cambria Math"/>
                                  </a:rPr>
                                  <m:t>=</m:t>
                                </m:r>
                                <m:r>
                                  <a:rPr lang="es-EC" sz="2400" b="0" i="1" smtClean="0">
                                    <a:latin typeface="Cambria Math"/>
                                    <a:ea typeface="Cambria Math"/>
                                  </a:rPr>
                                  <m:t>𝐴</m:t>
                                </m:r>
                              </m:oMath>
                            </m:oMathPara>
                          </a14:m>
                          <a:endParaRPr lang="es-EC" sz="2400" dirty="0"/>
                        </a:p>
                      </a:txBody>
                      <a:tcPr/>
                    </a:tc>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2400" b="0" i="1" smtClean="0">
                                    <a:latin typeface="Cambria Math"/>
                                    <a:ea typeface="Cambria Math"/>
                                  </a:rPr>
                                  <m:t>𝐴</m:t>
                                </m:r>
                                <m:r>
                                  <a:rPr lang="es-EC" sz="2400" i="1" smtClean="0">
                                    <a:latin typeface="Cambria Math"/>
                                    <a:ea typeface="Cambria Math"/>
                                  </a:rPr>
                                  <m:t>∪∅</m:t>
                                </m:r>
                                <m:r>
                                  <a:rPr lang="es-EC" sz="2400" b="0" i="1" smtClean="0">
                                    <a:latin typeface="Cambria Math"/>
                                    <a:ea typeface="Cambria Math"/>
                                  </a:rPr>
                                  <m:t>=</m:t>
                                </m:r>
                                <m:r>
                                  <a:rPr lang="es-EC" sz="2400" b="0" i="1" smtClean="0">
                                    <a:latin typeface="Cambria Math"/>
                                    <a:ea typeface="Cambria Math"/>
                                  </a:rPr>
                                  <m:t>𝐴</m:t>
                                </m:r>
                              </m:oMath>
                            </m:oMathPara>
                          </a14:m>
                          <a:endParaRPr lang="es-EC" sz="2400" dirty="0"/>
                        </a:p>
                      </a:txBody>
                      <a:tcPr/>
                    </a:tc>
                    <a:tc>
                      <a:txBody>
                        <a:bodyPr/>
                        <a:lstStyle/>
                        <a:p>
                          <a:r>
                            <a:rPr lang="es-EC" sz="2000" dirty="0" smtClean="0"/>
                            <a:t>Identidad</a:t>
                          </a:r>
                          <a:endParaRPr lang="es-EC"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2400" b="0" i="1" smtClean="0">
                                    <a:latin typeface="Cambria Math"/>
                                    <a:ea typeface="Cambria Math"/>
                                  </a:rPr>
                                  <m:t>𝐴</m:t>
                                </m:r>
                                <m:r>
                                  <a:rPr lang="es-EC" sz="2400" b="0" i="1" smtClean="0">
                                    <a:latin typeface="Cambria Math"/>
                                    <a:ea typeface="Cambria Math"/>
                                  </a:rPr>
                                  <m:t>∩</m:t>
                                </m:r>
                                <m:r>
                                  <a:rPr lang="es-EC" sz="2400" b="0" i="1" smtClean="0">
                                    <a:latin typeface="Cambria Math"/>
                                    <a:ea typeface="Cambria Math"/>
                                  </a:rPr>
                                  <m:t>𝑅𝑒</m:t>
                                </m:r>
                                <m:r>
                                  <a:rPr lang="es-EC" sz="2400" b="0" i="1" smtClean="0">
                                    <a:latin typeface="Cambria Math"/>
                                    <a:ea typeface="Cambria Math"/>
                                  </a:rPr>
                                  <m:t>=</m:t>
                                </m:r>
                                <m:r>
                                  <a:rPr lang="es-EC" sz="2400" b="0" i="1" smtClean="0">
                                    <a:latin typeface="Cambria Math"/>
                                    <a:ea typeface="Cambria Math"/>
                                  </a:rPr>
                                  <m:t>𝐴</m:t>
                                </m:r>
                              </m:oMath>
                            </m:oMathPara>
                          </a14:m>
                          <a:endParaRPr lang="es-EC" sz="2400" dirty="0"/>
                        </a:p>
                      </a:txBody>
                      <a:tcPr/>
                    </a:tc>
                  </a:tr>
                  <a:tr h="468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2400" b="0" i="1" smtClean="0">
                                    <a:latin typeface="Cambria Math"/>
                                    <a:ea typeface="Cambria Math"/>
                                  </a:rPr>
                                  <m:t>𝐴</m:t>
                                </m:r>
                                <m:r>
                                  <a:rPr lang="es-EC" sz="2400" i="1" smtClean="0">
                                    <a:latin typeface="Cambria Math"/>
                                    <a:ea typeface="Cambria Math"/>
                                  </a:rPr>
                                  <m:t>∪</m:t>
                                </m:r>
                                <m:r>
                                  <a:rPr lang="es-EC" sz="2400" b="0" i="1" smtClean="0">
                                    <a:latin typeface="Cambria Math"/>
                                    <a:ea typeface="Cambria Math"/>
                                  </a:rPr>
                                  <m:t>𝑅𝑒</m:t>
                                </m:r>
                                <m:r>
                                  <a:rPr lang="es-EC" sz="2400" b="0" i="1" smtClean="0">
                                    <a:latin typeface="Cambria Math"/>
                                    <a:ea typeface="Cambria Math"/>
                                  </a:rPr>
                                  <m:t>=</m:t>
                                </m:r>
                                <m:r>
                                  <a:rPr lang="es-EC" sz="2400" b="0" i="1" smtClean="0">
                                    <a:latin typeface="Cambria Math"/>
                                    <a:ea typeface="Cambria Math"/>
                                  </a:rPr>
                                  <m:t>𝑅𝑒</m:t>
                                </m:r>
                              </m:oMath>
                            </m:oMathPara>
                          </a14:m>
                          <a:endParaRPr lang="es-EC" sz="2400" dirty="0"/>
                        </a:p>
                      </a:txBody>
                      <a:tcPr/>
                    </a:tc>
                    <a:tc>
                      <a:txBody>
                        <a:bodyPr/>
                        <a:lstStyle/>
                        <a:p>
                          <a:r>
                            <a:rPr lang="es-EC" sz="2000" dirty="0" smtClean="0"/>
                            <a:t>Absorción</a:t>
                          </a:r>
                          <a:endParaRPr lang="es-EC"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2400" b="0" i="1" smtClean="0">
                                    <a:latin typeface="Cambria Math"/>
                                    <a:ea typeface="Cambria Math"/>
                                  </a:rPr>
                                  <m:t>𝐴</m:t>
                                </m:r>
                                <m:r>
                                  <a:rPr lang="es-EC" sz="2400" b="0" i="1" smtClean="0">
                                    <a:latin typeface="Cambria Math"/>
                                    <a:ea typeface="Cambria Math"/>
                                  </a:rPr>
                                  <m:t>∩∅=∅</m:t>
                                </m:r>
                              </m:oMath>
                            </m:oMathPara>
                          </a14:m>
                          <a:endParaRPr lang="es-EC" sz="2400" dirty="0"/>
                        </a:p>
                      </a:txBody>
                      <a:tcPr/>
                    </a:tc>
                  </a:tr>
                </a:tbl>
              </a:graphicData>
            </a:graphic>
          </p:graphicFrame>
        </mc:Choice>
        <mc:Fallback xmlns="">
          <p:graphicFrame>
            <p:nvGraphicFramePr>
              <p:cNvPr id="4" name="3 Tabla"/>
              <p:cNvGraphicFramePr>
                <a:graphicFrameLocks noGrp="1"/>
              </p:cNvGraphicFramePr>
              <p:nvPr>
                <p:extLst>
                  <p:ext uri="{D42A27DB-BD31-4B8C-83A1-F6EECF244321}">
                    <p14:modId xmlns:p14="http://schemas.microsoft.com/office/powerpoint/2010/main" val="566024182"/>
                  </p:ext>
                </p:extLst>
              </p:nvPr>
            </p:nvGraphicFramePr>
            <p:xfrm>
              <a:off x="467544" y="2780928"/>
              <a:ext cx="8280921" cy="2941476"/>
            </p:xfrm>
            <a:graphic>
              <a:graphicData uri="http://schemas.openxmlformats.org/drawingml/2006/table">
                <a:tbl>
                  <a:tblPr firstRow="1" bandRow="1">
                    <a:tableStyleId>{5C22544A-7EE6-4342-B048-85BDC9FD1C3A}</a:tableStyleId>
                  </a:tblPr>
                  <a:tblGrid>
                    <a:gridCol w="3168352"/>
                    <a:gridCol w="1800200"/>
                    <a:gridCol w="3312369"/>
                  </a:tblGrid>
                  <a:tr h="468052">
                    <a:tc>
                      <a:txBody>
                        <a:bodyPr/>
                        <a:lstStyle/>
                        <a:p>
                          <a:r>
                            <a:rPr lang="es-EC" dirty="0" smtClean="0"/>
                            <a:t>UNIÓN</a:t>
                          </a:r>
                          <a:endParaRPr lang="es-EC" dirty="0"/>
                        </a:p>
                      </a:txBody>
                      <a:tcPr/>
                    </a:tc>
                    <a:tc>
                      <a:txBody>
                        <a:bodyPr/>
                        <a:lstStyle/>
                        <a:p>
                          <a:endParaRPr lang="es-EC" dirty="0"/>
                        </a:p>
                      </a:txBody>
                      <a:tcPr/>
                    </a:tc>
                    <a:tc>
                      <a:txBody>
                        <a:bodyPr/>
                        <a:lstStyle/>
                        <a:p>
                          <a:r>
                            <a:rPr lang="es-EC" dirty="0" smtClean="0"/>
                            <a:t>INTERSECCIÓN</a:t>
                          </a:r>
                          <a:endParaRPr lang="es-EC" dirty="0"/>
                        </a:p>
                      </a:txBody>
                      <a:tcPr/>
                    </a:tc>
                  </a:tr>
                  <a:tr h="612068">
                    <a:tc>
                      <a:txBody>
                        <a:bodyPr/>
                        <a:lstStyle/>
                        <a:p>
                          <a:endParaRPr lang="es-EC"/>
                        </a:p>
                      </a:txBody>
                      <a:tcPr>
                        <a:blipFill rotWithShape="1">
                          <a:blip r:embed="rId2"/>
                          <a:stretch>
                            <a:fillRect l="-192" t="-82000" r="-161346" b="-311000"/>
                          </a:stretch>
                        </a:blipFill>
                      </a:tcPr>
                    </a:tc>
                    <a:tc>
                      <a:txBody>
                        <a:bodyPr/>
                        <a:lstStyle/>
                        <a:p>
                          <a:r>
                            <a:rPr lang="es-EC" sz="2000" dirty="0" smtClean="0"/>
                            <a:t>Conmutativa</a:t>
                          </a:r>
                          <a:endParaRPr lang="es-EC" sz="2000" dirty="0"/>
                        </a:p>
                      </a:txBody>
                      <a:tcPr/>
                    </a:tc>
                    <a:tc>
                      <a:txBody>
                        <a:bodyPr/>
                        <a:lstStyle/>
                        <a:p>
                          <a:endParaRPr lang="es-EC"/>
                        </a:p>
                      </a:txBody>
                      <a:tcPr>
                        <a:blipFill rotWithShape="1">
                          <a:blip r:embed="rId2"/>
                          <a:stretch>
                            <a:fillRect l="-150276" t="-82000" r="-184" b="-311000"/>
                          </a:stretch>
                        </a:blipFill>
                      </a:tcPr>
                    </a:tc>
                  </a:tr>
                  <a:tr h="468052">
                    <a:tc>
                      <a:txBody>
                        <a:bodyPr/>
                        <a:lstStyle/>
                        <a:p>
                          <a:endParaRPr lang="es-EC"/>
                        </a:p>
                      </a:txBody>
                      <a:tcPr>
                        <a:blipFill rotWithShape="1">
                          <a:blip r:embed="rId2"/>
                          <a:stretch>
                            <a:fillRect l="-192" t="-236364" r="-161346" b="-303896"/>
                          </a:stretch>
                        </a:blipFill>
                      </a:tcPr>
                    </a:tc>
                    <a:tc>
                      <a:txBody>
                        <a:bodyPr/>
                        <a:lstStyle/>
                        <a:p>
                          <a:r>
                            <a:rPr lang="es-EC" sz="2000" dirty="0" smtClean="0"/>
                            <a:t>Asociativa</a:t>
                          </a:r>
                          <a:endParaRPr lang="es-EC" sz="2000" dirty="0"/>
                        </a:p>
                      </a:txBody>
                      <a:tcPr/>
                    </a:tc>
                    <a:tc>
                      <a:txBody>
                        <a:bodyPr/>
                        <a:lstStyle/>
                        <a:p>
                          <a:endParaRPr lang="es-EC"/>
                        </a:p>
                      </a:txBody>
                      <a:tcPr>
                        <a:blipFill rotWithShape="1">
                          <a:blip r:embed="rId2"/>
                          <a:stretch>
                            <a:fillRect l="-150276" t="-236364" r="-184" b="-303896"/>
                          </a:stretch>
                        </a:blipFill>
                      </a:tcPr>
                    </a:tc>
                  </a:tr>
                  <a:tr h="468052">
                    <a:tc>
                      <a:txBody>
                        <a:bodyPr/>
                        <a:lstStyle/>
                        <a:p>
                          <a:endParaRPr lang="es-EC"/>
                        </a:p>
                      </a:txBody>
                      <a:tcPr>
                        <a:blipFill rotWithShape="1">
                          <a:blip r:embed="rId2"/>
                          <a:stretch>
                            <a:fillRect l="-192" t="-336364" r="-161346" b="-203896"/>
                          </a:stretch>
                        </a:blipFill>
                      </a:tcPr>
                    </a:tc>
                    <a:tc>
                      <a:txBody>
                        <a:bodyPr/>
                        <a:lstStyle/>
                        <a:p>
                          <a:r>
                            <a:rPr lang="es-EC" sz="2000" dirty="0" err="1" smtClean="0"/>
                            <a:t>Idempotencia</a:t>
                          </a:r>
                          <a:endParaRPr lang="es-EC" sz="2000" dirty="0"/>
                        </a:p>
                      </a:txBody>
                      <a:tcPr/>
                    </a:tc>
                    <a:tc>
                      <a:txBody>
                        <a:bodyPr/>
                        <a:lstStyle/>
                        <a:p>
                          <a:endParaRPr lang="es-EC"/>
                        </a:p>
                      </a:txBody>
                      <a:tcPr>
                        <a:blipFill rotWithShape="1">
                          <a:blip r:embed="rId2"/>
                          <a:stretch>
                            <a:fillRect l="-150276" t="-336364" r="-184" b="-203896"/>
                          </a:stretch>
                        </a:blipFill>
                      </a:tcPr>
                    </a:tc>
                  </a:tr>
                  <a:tr h="457200">
                    <a:tc>
                      <a:txBody>
                        <a:bodyPr/>
                        <a:lstStyle/>
                        <a:p>
                          <a:endParaRPr lang="es-EC"/>
                        </a:p>
                      </a:txBody>
                      <a:tcPr>
                        <a:blipFill rotWithShape="1">
                          <a:blip r:embed="rId2"/>
                          <a:stretch>
                            <a:fillRect l="-192" t="-448000" r="-161346" b="-109333"/>
                          </a:stretch>
                        </a:blipFill>
                      </a:tcPr>
                    </a:tc>
                    <a:tc>
                      <a:txBody>
                        <a:bodyPr/>
                        <a:lstStyle/>
                        <a:p>
                          <a:r>
                            <a:rPr lang="es-EC" sz="2000" dirty="0" smtClean="0"/>
                            <a:t>Identidad</a:t>
                          </a:r>
                          <a:endParaRPr lang="es-EC" sz="2000" dirty="0"/>
                        </a:p>
                      </a:txBody>
                      <a:tcPr/>
                    </a:tc>
                    <a:tc>
                      <a:txBody>
                        <a:bodyPr/>
                        <a:lstStyle/>
                        <a:p>
                          <a:endParaRPr lang="es-EC"/>
                        </a:p>
                      </a:txBody>
                      <a:tcPr>
                        <a:blipFill rotWithShape="1">
                          <a:blip r:embed="rId2"/>
                          <a:stretch>
                            <a:fillRect l="-150276" t="-448000" r="-184" b="-109333"/>
                          </a:stretch>
                        </a:blipFill>
                      </a:tcPr>
                    </a:tc>
                  </a:tr>
                  <a:tr h="468052">
                    <a:tc>
                      <a:txBody>
                        <a:bodyPr/>
                        <a:lstStyle/>
                        <a:p>
                          <a:endParaRPr lang="es-EC"/>
                        </a:p>
                      </a:txBody>
                      <a:tcPr>
                        <a:blipFill rotWithShape="1">
                          <a:blip r:embed="rId2"/>
                          <a:stretch>
                            <a:fillRect l="-192" t="-533766" r="-161346" b="-6494"/>
                          </a:stretch>
                        </a:blipFill>
                      </a:tcPr>
                    </a:tc>
                    <a:tc>
                      <a:txBody>
                        <a:bodyPr/>
                        <a:lstStyle/>
                        <a:p>
                          <a:r>
                            <a:rPr lang="es-EC" sz="2000" dirty="0" smtClean="0"/>
                            <a:t>Absorción</a:t>
                          </a:r>
                          <a:endParaRPr lang="es-EC" sz="2000" dirty="0"/>
                        </a:p>
                      </a:txBody>
                      <a:tcPr/>
                    </a:tc>
                    <a:tc>
                      <a:txBody>
                        <a:bodyPr/>
                        <a:lstStyle/>
                        <a:p>
                          <a:endParaRPr lang="es-EC"/>
                        </a:p>
                      </a:txBody>
                      <a:tcPr>
                        <a:blipFill rotWithShape="1">
                          <a:blip r:embed="rId2"/>
                          <a:stretch>
                            <a:fillRect l="-150276" t="-533766" r="-184" b="-6494"/>
                          </a:stretch>
                        </a:blipFill>
                      </a:tcPr>
                    </a:tc>
                  </a:tr>
                </a:tbl>
              </a:graphicData>
            </a:graphic>
          </p:graphicFrame>
        </mc:Fallback>
      </mc:AlternateContent>
    </p:spTree>
    <p:extLst>
      <p:ext uri="{BB962C8B-B14F-4D97-AF65-F5344CB8AC3E}">
        <p14:creationId xmlns:p14="http://schemas.microsoft.com/office/powerpoint/2010/main" val="12593985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spTree>
    <p:extLst>
      <p:ext uri="{BB962C8B-B14F-4D97-AF65-F5344CB8AC3E}">
        <p14:creationId xmlns:p14="http://schemas.microsoft.com/office/powerpoint/2010/main" val="15091446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88640"/>
            <a:ext cx="8229600" cy="1066800"/>
          </a:xfrm>
        </p:spPr>
        <p:txBody>
          <a:bodyPr/>
          <a:lstStyle/>
          <a:p>
            <a:r>
              <a:rPr lang="es-EC" dirty="0" smtClean="0">
                <a:solidFill>
                  <a:srgbClr val="FF0000"/>
                </a:solidFill>
              </a:rPr>
              <a:t>TAREA N° 04</a:t>
            </a:r>
            <a:endParaRPr lang="es-EC" dirty="0">
              <a:solidFill>
                <a:srgbClr val="FF0000"/>
              </a:solidFill>
            </a:endParaRPr>
          </a:p>
        </p:txBody>
      </p:sp>
      <mc:AlternateContent xmlns:mc="http://schemas.openxmlformats.org/markup-compatibility/2006" xmlns:a14="http://schemas.microsoft.com/office/drawing/2010/main">
        <mc:Choice Requires="a14">
          <p:sp>
            <p:nvSpPr>
              <p:cNvPr id="4" name="3 Marcador de contenido"/>
              <p:cNvSpPr>
                <a:spLocks noGrp="1"/>
              </p:cNvSpPr>
              <p:nvPr>
                <p:ph idx="1"/>
              </p:nvPr>
            </p:nvSpPr>
            <p:spPr>
              <a:xfrm>
                <a:off x="179512" y="1124744"/>
                <a:ext cx="8589963" cy="5140510"/>
              </a:xfrm>
              <a:prstGeom prst="rect">
                <a:avLst/>
              </a:prstGeom>
              <a:ln>
                <a:solidFill>
                  <a:schemeClr val="tx2"/>
                </a:solidFill>
              </a:ln>
            </p:spPr>
            <p:txBody>
              <a:bodyPr wrap="square">
                <a:spAutoFit/>
              </a:bodyPr>
              <a:lstStyle/>
              <a:p>
                <a:pPr marL="109728" indent="0">
                  <a:buNone/>
                </a:pPr>
                <a:r>
                  <a:rPr lang="es-EC" sz="2200" dirty="0" smtClean="0"/>
                  <a:t>1) Dado </a:t>
                </a:r>
                <a:r>
                  <a:rPr lang="es-EC" sz="2200" dirty="0"/>
                  <a:t>los siguientes conjuntos expresados por comprensión, determinar sus elementos por tabulación o extensión.</a:t>
                </a:r>
              </a:p>
              <a:p>
                <a:pPr marL="109728" indent="0">
                  <a:buNone/>
                </a:pPr>
                <a14:m>
                  <m:oMathPara xmlns:m="http://schemas.openxmlformats.org/officeDocument/2006/math">
                    <m:oMathParaPr>
                      <m:jc m:val="centerGroup"/>
                    </m:oMathParaPr>
                    <m:oMath xmlns:m="http://schemas.openxmlformats.org/officeDocument/2006/math">
                      <m:r>
                        <a:rPr lang="es-EC" sz="2400" i="1">
                          <a:latin typeface="Cambria Math"/>
                        </a:rPr>
                        <m:t>𝐴</m:t>
                      </m:r>
                      <m:r>
                        <a:rPr lang="es-EC" sz="2400" i="1">
                          <a:latin typeface="Cambria Math"/>
                        </a:rPr>
                        <m:t>=</m:t>
                      </m:r>
                      <m:d>
                        <m:dPr>
                          <m:begChr m:val="{"/>
                          <m:endChr m:val="}"/>
                          <m:ctrlPr>
                            <a:rPr lang="es-EC" sz="2400" i="1">
                              <a:latin typeface="Cambria Math"/>
                            </a:rPr>
                          </m:ctrlPr>
                        </m:dPr>
                        <m:e>
                          <m:eqArr>
                            <m:eqArrPr>
                              <m:ctrlPr>
                                <a:rPr lang="es-EC" sz="2400" i="1">
                                  <a:latin typeface="Cambria Math"/>
                                </a:rPr>
                              </m:ctrlPr>
                            </m:eqArrPr>
                            <m:e>
                              <m:f>
                                <m:fPr>
                                  <m:type m:val="lin"/>
                                  <m:ctrlPr>
                                    <a:rPr lang="es-EC" sz="2400" i="1">
                                      <a:latin typeface="Cambria Math"/>
                                    </a:rPr>
                                  </m:ctrlPr>
                                </m:fPr>
                                <m:num>
                                  <m:d>
                                    <m:dPr>
                                      <m:ctrlPr>
                                        <a:rPr lang="es-EC" sz="2400" i="1">
                                          <a:latin typeface="Cambria Math"/>
                                        </a:rPr>
                                      </m:ctrlPr>
                                    </m:dPr>
                                    <m:e>
                                      <m:m>
                                        <m:mPr>
                                          <m:mcs>
                                            <m:mc>
                                              <m:mcPr>
                                                <m:count m:val="2"/>
                                                <m:mcJc m:val="center"/>
                                              </m:mcPr>
                                            </m:mc>
                                          </m:mcs>
                                          <m:ctrlPr>
                                            <a:rPr lang="es-EC" sz="2400" i="1">
                                              <a:latin typeface="Cambria Math"/>
                                            </a:rPr>
                                          </m:ctrlPr>
                                        </m:mPr>
                                        <m:mr>
                                          <m:e>
                                            <m:r>
                                              <m:rPr>
                                                <m:brk m:alnAt="7"/>
                                              </m:rPr>
                                              <a:rPr lang="es-EC" sz="2400" i="1">
                                                <a:latin typeface="Cambria Math"/>
                                              </a:rPr>
                                              <m:t>𝑥</m:t>
                                            </m:r>
                                            <m:r>
                                              <a:rPr lang="es-EC" sz="2400" b="0" i="1" smtClean="0">
                                                <a:latin typeface="Cambria Math"/>
                                              </a:rPr>
                                              <m:t>−2</m:t>
                                            </m:r>
                                          </m:e>
                                          <m:e>
                                            <m:r>
                                              <a:rPr lang="es-EC" sz="2400" i="1">
                                                <a:latin typeface="Cambria Math"/>
                                              </a:rPr>
                                              <m:t>𝑦</m:t>
                                            </m:r>
                                          </m:e>
                                        </m:mr>
                                        <m:mr>
                                          <m:e>
                                            <m:r>
                                              <a:rPr lang="es-EC" sz="2400" i="1">
                                                <a:latin typeface="Cambria Math"/>
                                              </a:rPr>
                                              <m:t>𝑧</m:t>
                                            </m:r>
                                          </m:e>
                                          <m:e>
                                            <m:r>
                                              <a:rPr lang="es-EC" sz="2400" i="1">
                                                <a:latin typeface="Cambria Math"/>
                                              </a:rPr>
                                              <m:t>𝑤</m:t>
                                            </m:r>
                                            <m:r>
                                              <a:rPr lang="es-EC" sz="2400" b="0" i="1" smtClean="0">
                                                <a:latin typeface="Cambria Math"/>
                                              </a:rPr>
                                              <m:t>+</m:t>
                                            </m:r>
                                            <m:r>
                                              <a:rPr lang="es-EC" sz="2400" b="0" i="1" smtClean="0">
                                                <a:latin typeface="Cambria Math"/>
                                              </a:rPr>
                                              <m:t>𝑥</m:t>
                                            </m:r>
                                          </m:e>
                                        </m:mr>
                                      </m:m>
                                    </m:e>
                                  </m:d>
                                </m:num>
                                <m:den>
                                  <m:r>
                                    <a:rPr lang="es-EC" sz="2400" b="0" i="1" smtClean="0">
                                      <a:latin typeface="Cambria Math"/>
                                    </a:rPr>
                                    <m:t>3</m:t>
                                  </m:r>
                                  <m:r>
                                    <a:rPr lang="es-EC" sz="2400" i="1">
                                      <a:latin typeface="Cambria Math"/>
                                    </a:rPr>
                                    <m:t>𝑥</m:t>
                                  </m:r>
                                  <m:r>
                                    <a:rPr lang="es-EC" sz="2400" i="1">
                                      <a:latin typeface="Cambria Math"/>
                                    </a:rPr>
                                    <m:t>=−2</m:t>
                                  </m:r>
                                  <m:r>
                                    <a:rPr lang="es-EC" sz="2400" i="1">
                                      <a:latin typeface="Cambria Math"/>
                                    </a:rPr>
                                    <m:t>𝑦</m:t>
                                  </m:r>
                                  <m:r>
                                    <a:rPr lang="es-EC" sz="2400" i="1">
                                      <a:latin typeface="Cambria Math"/>
                                    </a:rPr>
                                    <m:t>+</m:t>
                                  </m:r>
                                  <m:r>
                                    <a:rPr lang="es-EC" sz="2400" i="1">
                                      <a:latin typeface="Cambria Math"/>
                                    </a:rPr>
                                    <m:t>𝑧</m:t>
                                  </m:r>
                                  <m:r>
                                    <a:rPr lang="es-EC" sz="2400" i="1">
                                      <a:latin typeface="Cambria Math"/>
                                    </a:rPr>
                                    <m:t>,</m:t>
                                  </m:r>
                                  <m:r>
                                    <a:rPr lang="es-EC" sz="2400" i="1">
                                      <a:latin typeface="Cambria Math"/>
                                    </a:rPr>
                                    <m:t>𝑤</m:t>
                                  </m:r>
                                  <m:r>
                                    <a:rPr lang="es-EC" sz="2400" i="1">
                                      <a:latin typeface="Cambria Math"/>
                                    </a:rPr>
                                    <m:t>=−</m:t>
                                  </m:r>
                                  <m:r>
                                    <a:rPr lang="es-EC" sz="2400" i="1">
                                      <a:latin typeface="Cambria Math"/>
                                    </a:rPr>
                                    <m:t>𝑧</m:t>
                                  </m:r>
                                  <m:r>
                                    <a:rPr lang="es-EC" sz="2400" i="1">
                                      <a:latin typeface="Cambria Math"/>
                                    </a:rPr>
                                    <m:t>, </m:t>
                                  </m:r>
                                  <m:r>
                                    <a:rPr lang="es-EC" sz="2400" i="1">
                                      <a:latin typeface="Cambria Math"/>
                                    </a:rPr>
                                    <m:t>𝑦</m:t>
                                  </m:r>
                                  <m:r>
                                    <a:rPr lang="es-EC" sz="2400" i="1">
                                      <a:latin typeface="Cambria Math"/>
                                    </a:rPr>
                                    <m:t>=3</m:t>
                                  </m:r>
                                  <m:r>
                                    <a:rPr lang="es-EC" sz="2400" i="1">
                                      <a:latin typeface="Cambria Math"/>
                                    </a:rPr>
                                    <m:t>𝑧</m:t>
                                  </m:r>
                                  <m:r>
                                    <a:rPr lang="es-EC" sz="2400" b="0" i="1" smtClean="0">
                                      <a:latin typeface="Cambria Math"/>
                                    </a:rPr>
                                    <m:t>+2</m:t>
                                  </m:r>
                                  <m:r>
                                    <a:rPr lang="es-EC" sz="2400" i="1">
                                      <a:latin typeface="Cambria Math"/>
                                    </a:rPr>
                                    <m:t>, </m:t>
                                  </m:r>
                                </m:den>
                              </m:f>
                            </m:e>
                            <m:e>
                              <m:r>
                                <a:rPr lang="es-EC" sz="2400" b="0" i="1" smtClean="0">
                                  <a:latin typeface="Cambria Math"/>
                                </a:rPr>
                                <m:t>−</m:t>
                              </m:r>
                              <m:r>
                                <a:rPr lang="es-EC" sz="2400" i="1">
                                  <a:latin typeface="Cambria Math"/>
                                  <a:ea typeface="Cambria Math"/>
                                </a:rPr>
                                <m:t>1≤</m:t>
                              </m:r>
                              <m:r>
                                <a:rPr lang="es-EC" sz="2400" i="1">
                                  <a:latin typeface="Cambria Math"/>
                                  <a:ea typeface="Cambria Math"/>
                                </a:rPr>
                                <m:t>𝑧</m:t>
                              </m:r>
                              <m:r>
                                <a:rPr lang="es-EC" sz="2400" i="1">
                                  <a:latin typeface="Cambria Math"/>
                                  <a:ea typeface="Cambria Math"/>
                                </a:rPr>
                                <m:t>≤4,         </m:t>
                              </m:r>
                              <m:r>
                                <a:rPr lang="es-EC" sz="2400" i="1">
                                  <a:latin typeface="Cambria Math"/>
                                  <a:ea typeface="Cambria Math"/>
                                </a:rPr>
                                <m:t>𝑧</m:t>
                              </m:r>
                              <m:r>
                                <a:rPr lang="es-EC" sz="2400" i="1">
                                  <a:latin typeface="Cambria Math"/>
                                  <a:ea typeface="Cambria Math"/>
                                </a:rPr>
                                <m:t>𝜖</m:t>
                              </m:r>
                              <m:r>
                                <a:rPr lang="es-EC" sz="2400" i="1">
                                  <a:latin typeface="Cambria Math"/>
                                  <a:ea typeface="Cambria Math"/>
                                </a:rPr>
                                <m:t>ℤ</m:t>
                              </m:r>
                            </m:e>
                          </m:eqArr>
                        </m:e>
                      </m:d>
                    </m:oMath>
                  </m:oMathPara>
                </a14:m>
                <a:endParaRPr lang="es-EC" sz="2400" dirty="0"/>
              </a:p>
              <a:p>
                <a:pPr marL="109728" indent="0">
                  <a:buNone/>
                </a:pPr>
                <a14:m>
                  <m:oMathPara xmlns:m="http://schemas.openxmlformats.org/officeDocument/2006/math">
                    <m:oMathParaPr>
                      <m:jc m:val="centerGroup"/>
                    </m:oMathParaPr>
                    <m:oMath xmlns:m="http://schemas.openxmlformats.org/officeDocument/2006/math">
                      <m:r>
                        <a:rPr lang="es-EC" sz="2400" i="1">
                          <a:latin typeface="Cambria Math"/>
                        </a:rPr>
                        <m:t>𝐵</m:t>
                      </m:r>
                      <m:r>
                        <a:rPr lang="es-EC" sz="2400" i="1">
                          <a:latin typeface="Cambria Math"/>
                        </a:rPr>
                        <m:t>=</m:t>
                      </m:r>
                      <m:d>
                        <m:dPr>
                          <m:begChr m:val="{"/>
                          <m:endChr m:val="}"/>
                          <m:ctrlPr>
                            <a:rPr lang="es-EC" sz="2400" i="1">
                              <a:latin typeface="Cambria Math"/>
                            </a:rPr>
                          </m:ctrlPr>
                        </m:dPr>
                        <m:e>
                          <m:f>
                            <m:fPr>
                              <m:type m:val="lin"/>
                              <m:ctrlPr>
                                <a:rPr lang="es-EC" sz="2400" i="1">
                                  <a:latin typeface="Cambria Math"/>
                                </a:rPr>
                              </m:ctrlPr>
                            </m:fPr>
                            <m:num>
                              <m:d>
                                <m:dPr>
                                  <m:ctrlPr>
                                    <a:rPr lang="es-EC" sz="2400" i="1">
                                      <a:latin typeface="Cambria Math"/>
                                    </a:rPr>
                                  </m:ctrlPr>
                                </m:dPr>
                                <m:e>
                                  <m:m>
                                    <m:mPr>
                                      <m:mcs>
                                        <m:mc>
                                          <m:mcPr>
                                            <m:count m:val="1"/>
                                            <m:mcJc m:val="center"/>
                                          </m:mcPr>
                                        </m:mc>
                                      </m:mcs>
                                      <m:ctrlPr>
                                        <a:rPr lang="es-EC" sz="2400" i="1">
                                          <a:latin typeface="Cambria Math"/>
                                        </a:rPr>
                                      </m:ctrlPr>
                                    </m:mPr>
                                    <m:mr>
                                      <m:e>
                                        <m:r>
                                          <m:rPr>
                                            <m:brk m:alnAt="7"/>
                                          </m:rPr>
                                          <a:rPr lang="es-EC" sz="2400" i="1">
                                            <a:latin typeface="Cambria Math"/>
                                          </a:rPr>
                                          <m:t>𝑥</m:t>
                                        </m:r>
                                      </m:e>
                                    </m:mr>
                                    <m:mr>
                                      <m:e>
                                        <m:r>
                                          <a:rPr lang="es-EC" sz="2400" i="1">
                                            <a:latin typeface="Cambria Math"/>
                                          </a:rPr>
                                          <m:t>𝑦</m:t>
                                        </m:r>
                                      </m:e>
                                    </m:mr>
                                    <m:mr>
                                      <m:e>
                                        <m:eqArr>
                                          <m:eqArrPr>
                                            <m:ctrlPr>
                                              <a:rPr lang="es-EC" sz="2400" i="1">
                                                <a:latin typeface="Cambria Math"/>
                                              </a:rPr>
                                            </m:ctrlPr>
                                          </m:eqArrPr>
                                          <m:e>
                                            <m:r>
                                              <a:rPr lang="es-EC" sz="2400" i="1">
                                                <a:latin typeface="Cambria Math"/>
                                              </a:rPr>
                                              <m:t>𝑧</m:t>
                                            </m:r>
                                          </m:e>
                                          <m:e>
                                            <m:r>
                                              <a:rPr lang="es-EC" sz="2400" b="0" i="1" smtClean="0">
                                                <a:latin typeface="Cambria Math"/>
                                              </a:rPr>
                                              <m:t>𝑤</m:t>
                                            </m:r>
                                          </m:e>
                                        </m:eqArr>
                                      </m:e>
                                    </m:mr>
                                  </m:m>
                                </m:e>
                              </m:d>
                            </m:num>
                            <m:den>
                              <m:eqArr>
                                <m:eqArrPr>
                                  <m:ctrlPr>
                                    <a:rPr lang="es-EC" sz="2400" i="1">
                                      <a:latin typeface="Cambria Math"/>
                                    </a:rPr>
                                  </m:ctrlPr>
                                </m:eqArrPr>
                                <m:e>
                                  <m:r>
                                    <a:rPr lang="es-EC" sz="2400" i="1">
                                      <a:latin typeface="Cambria Math"/>
                                    </a:rPr>
                                    <m:t>𝑥</m:t>
                                  </m:r>
                                  <m:r>
                                    <a:rPr lang="es-EC" sz="2400" i="1">
                                      <a:latin typeface="Cambria Math"/>
                                    </a:rPr>
                                    <m:t>=3−5</m:t>
                                  </m:r>
                                  <m:r>
                                    <a:rPr lang="es-EC" sz="2400" i="1">
                                      <a:latin typeface="Cambria Math"/>
                                    </a:rPr>
                                    <m:t>𝑧</m:t>
                                  </m:r>
                                  <m:r>
                                    <a:rPr lang="es-EC" sz="2400" b="0" i="1" smtClean="0">
                                      <a:latin typeface="Cambria Math"/>
                                    </a:rPr>
                                    <m:t>−</m:t>
                                  </m:r>
                                  <m:r>
                                    <a:rPr lang="es-EC" sz="2400" b="0" i="1" smtClean="0">
                                      <a:latin typeface="Cambria Math"/>
                                    </a:rPr>
                                    <m:t>𝑤</m:t>
                                  </m:r>
                                  <m:r>
                                    <a:rPr lang="es-EC" sz="2400" i="1">
                                      <a:latin typeface="Cambria Math"/>
                                    </a:rPr>
                                    <m:t>, </m:t>
                                  </m:r>
                                  <m:r>
                                    <a:rPr lang="es-EC" sz="2400" i="1">
                                      <a:latin typeface="Cambria Math"/>
                                    </a:rPr>
                                    <m:t>𝑦</m:t>
                                  </m:r>
                                  <m:r>
                                    <a:rPr lang="es-EC" sz="2400" i="1">
                                      <a:latin typeface="Cambria Math"/>
                                    </a:rPr>
                                    <m:t>=</m:t>
                                  </m:r>
                                  <m:r>
                                    <a:rPr lang="es-EC" sz="2400" b="0" i="1" smtClean="0">
                                      <a:latin typeface="Cambria Math"/>
                                    </a:rPr>
                                    <m:t>𝑤</m:t>
                                  </m:r>
                                  <m:r>
                                    <a:rPr lang="es-EC" sz="2400" b="0" i="1" smtClean="0">
                                      <a:latin typeface="Cambria Math"/>
                                    </a:rPr>
                                    <m:t>−3</m:t>
                                  </m:r>
                                  <m:r>
                                    <a:rPr lang="es-EC" sz="2400" b="0" i="1" smtClean="0">
                                      <a:latin typeface="Cambria Math"/>
                                    </a:rPr>
                                    <m:t>𝑧</m:t>
                                  </m:r>
                                  <m:r>
                                    <a:rPr lang="es-EC" sz="2400" b="0" i="1" smtClean="0">
                                      <a:latin typeface="Cambria Math"/>
                                    </a:rPr>
                                    <m:t>, −1≤</m:t>
                                  </m:r>
                                  <m:r>
                                    <a:rPr lang="es-EC" sz="2400" b="0" i="1" smtClean="0">
                                      <a:latin typeface="Cambria Math"/>
                                    </a:rPr>
                                    <m:t>𝑤</m:t>
                                  </m:r>
                                  <m:r>
                                    <a:rPr lang="es-EC" sz="2400" b="0" i="1" smtClean="0">
                                      <a:latin typeface="Cambria Math"/>
                                    </a:rPr>
                                    <m:t>&lt;1, 0≤</m:t>
                                  </m:r>
                                  <m:r>
                                    <a:rPr lang="es-EC" sz="2400" i="1">
                                      <a:latin typeface="Cambria Math"/>
                                    </a:rPr>
                                    <m:t>𝑧</m:t>
                                  </m:r>
                                  <m:r>
                                    <a:rPr lang="es-EC" sz="2400" i="1">
                                      <a:latin typeface="Cambria Math"/>
                                    </a:rPr>
                                    <m:t>≤2, </m:t>
                                  </m:r>
                                </m:e>
                                <m:e>
                                  <m:r>
                                    <a:rPr lang="es-EC" sz="2400" b="0" i="1" smtClean="0">
                                      <a:latin typeface="Cambria Math"/>
                                    </a:rPr>
                                    <m:t> </m:t>
                                  </m:r>
                                  <m:r>
                                    <a:rPr lang="es-EC" sz="2400" b="0" i="1" smtClean="0">
                                      <a:latin typeface="Cambria Math"/>
                                    </a:rPr>
                                    <m:t>𝑤</m:t>
                                  </m:r>
                                  <m:r>
                                    <a:rPr lang="es-EC" sz="2400" b="0" i="1" smtClean="0">
                                      <a:latin typeface="Cambria Math"/>
                                    </a:rPr>
                                    <m:t>,</m:t>
                                  </m:r>
                                  <m:r>
                                    <a:rPr lang="es-EC" sz="2400" b="0" i="1" smtClean="0">
                                      <a:latin typeface="Cambria Math"/>
                                    </a:rPr>
                                    <m:t>𝑧</m:t>
                                  </m:r>
                                  <m:r>
                                    <a:rPr lang="es-EC" sz="2400" b="0" i="1" smtClean="0">
                                      <a:latin typeface="Cambria Math"/>
                                      <a:ea typeface="Cambria Math"/>
                                    </a:rPr>
                                    <m:t>∈</m:t>
                                  </m:r>
                                  <m:r>
                                    <a:rPr lang="es-EC" sz="2400" b="0" i="1" smtClean="0">
                                      <a:latin typeface="Cambria Math"/>
                                      <a:ea typeface="Cambria Math"/>
                                    </a:rPr>
                                    <m:t>ℤ</m:t>
                                  </m:r>
                                  <m:r>
                                    <a:rPr lang="es-EC" sz="2400" i="1">
                                      <a:latin typeface="Cambria Math"/>
                                    </a:rPr>
                                    <m:t> </m:t>
                                  </m:r>
                                </m:e>
                              </m:eqArr>
                            </m:den>
                          </m:f>
                        </m:e>
                      </m:d>
                    </m:oMath>
                  </m:oMathPara>
                </a14:m>
                <a:endParaRPr lang="es-EC" sz="2400" dirty="0"/>
              </a:p>
              <a:p>
                <a:pPr marL="109728" indent="0">
                  <a:buNone/>
                </a:pPr>
                <a14:m>
                  <m:oMathPara xmlns:m="http://schemas.openxmlformats.org/officeDocument/2006/math">
                    <m:oMathParaPr>
                      <m:jc m:val="centerGroup"/>
                    </m:oMathParaPr>
                    <m:oMath xmlns:m="http://schemas.openxmlformats.org/officeDocument/2006/math">
                      <m:r>
                        <a:rPr lang="es-EC" sz="2400" i="1">
                          <a:latin typeface="Cambria Math"/>
                        </a:rPr>
                        <m:t>𝐶</m:t>
                      </m:r>
                      <m:r>
                        <a:rPr lang="es-EC" sz="2400" i="1">
                          <a:latin typeface="Cambria Math"/>
                        </a:rPr>
                        <m:t>=</m:t>
                      </m:r>
                      <m:d>
                        <m:dPr>
                          <m:begChr m:val="{"/>
                          <m:endChr m:val="}"/>
                          <m:ctrlPr>
                            <a:rPr lang="es-EC" sz="2400" i="1">
                              <a:latin typeface="Cambria Math"/>
                            </a:rPr>
                          </m:ctrlPr>
                        </m:dPr>
                        <m:e>
                          <m:f>
                            <m:fPr>
                              <m:type m:val="lin"/>
                              <m:ctrlPr>
                                <a:rPr lang="es-EC" sz="2400" i="1">
                                  <a:latin typeface="Cambria Math"/>
                                </a:rPr>
                              </m:ctrlPr>
                            </m:fPr>
                            <m:num>
                              <m:sSup>
                                <m:sSupPr>
                                  <m:ctrlPr>
                                    <a:rPr lang="es-EC" sz="2400" i="1">
                                      <a:latin typeface="Cambria Math"/>
                                    </a:rPr>
                                  </m:ctrlPr>
                                </m:sSupPr>
                                <m:e>
                                  <m:r>
                                    <a:rPr lang="es-EC" sz="2400" i="1">
                                      <a:latin typeface="Cambria Math"/>
                                    </a:rPr>
                                    <m:t>𝑎𝑥</m:t>
                                  </m:r>
                                </m:e>
                                <m:sup>
                                  <m:r>
                                    <a:rPr lang="es-EC" sz="2400" b="0" i="1" smtClean="0">
                                      <a:latin typeface="Cambria Math"/>
                                    </a:rPr>
                                    <m:t>3</m:t>
                                  </m:r>
                                </m:sup>
                              </m:sSup>
                              <m:r>
                                <a:rPr lang="es-EC" sz="2400" i="1">
                                  <a:latin typeface="Cambria Math"/>
                                </a:rPr>
                                <m:t>+</m:t>
                              </m:r>
                              <m:r>
                                <a:rPr lang="es-EC" sz="2400" i="1">
                                  <a:latin typeface="Cambria Math"/>
                                </a:rPr>
                                <m:t>𝑏</m:t>
                              </m:r>
                              <m:sSup>
                                <m:sSupPr>
                                  <m:ctrlPr>
                                    <a:rPr lang="es-EC" sz="2400" i="1" smtClean="0">
                                      <a:latin typeface="Cambria Math"/>
                                    </a:rPr>
                                  </m:ctrlPr>
                                </m:sSupPr>
                                <m:e>
                                  <m:r>
                                    <a:rPr lang="es-EC" sz="2400" b="0" i="1" smtClean="0">
                                      <a:latin typeface="Cambria Math"/>
                                    </a:rPr>
                                    <m:t>𝑥</m:t>
                                  </m:r>
                                </m:e>
                                <m:sup>
                                  <m:r>
                                    <a:rPr lang="es-EC" sz="2400" b="0" i="1" smtClean="0">
                                      <a:latin typeface="Cambria Math"/>
                                    </a:rPr>
                                    <m:t>2</m:t>
                                  </m:r>
                                </m:sup>
                              </m:sSup>
                              <m:r>
                                <a:rPr lang="es-EC" sz="2400" b="0" i="1" smtClean="0">
                                  <a:latin typeface="Cambria Math"/>
                                </a:rPr>
                                <m:t>+</m:t>
                              </m:r>
                              <m:r>
                                <a:rPr lang="es-EC" sz="2400" b="0" i="1" smtClean="0">
                                  <a:latin typeface="Cambria Math"/>
                                </a:rPr>
                                <m:t>𝑐𝑥</m:t>
                              </m:r>
                              <m:r>
                                <a:rPr lang="es-EC" sz="2400" b="0" i="1" smtClean="0">
                                  <a:latin typeface="Cambria Math"/>
                                </a:rPr>
                                <m:t>+</m:t>
                              </m:r>
                              <m:r>
                                <a:rPr lang="es-EC" sz="2400" b="0" i="1" smtClean="0">
                                  <a:latin typeface="Cambria Math"/>
                                </a:rPr>
                                <m:t>𝑑</m:t>
                              </m:r>
                            </m:num>
                            <m:den>
                              <m:eqArr>
                                <m:eqArrPr>
                                  <m:ctrlPr>
                                    <a:rPr lang="es-EC" sz="2400" i="1">
                                      <a:latin typeface="Cambria Math"/>
                                    </a:rPr>
                                  </m:ctrlPr>
                                </m:eqArrPr>
                                <m:e>
                                  <m:r>
                                    <a:rPr lang="es-EC" sz="2400" i="1">
                                      <a:latin typeface="Cambria Math"/>
                                    </a:rPr>
                                    <m:t>𝑎</m:t>
                                  </m:r>
                                  <m:r>
                                    <a:rPr lang="es-EC" sz="2400" i="1">
                                      <a:latin typeface="Cambria Math"/>
                                    </a:rPr>
                                    <m:t>=2</m:t>
                                  </m:r>
                                  <m:r>
                                    <a:rPr lang="es-EC" sz="2400" i="1">
                                      <a:latin typeface="Cambria Math"/>
                                    </a:rPr>
                                    <m:t>𝑏</m:t>
                                  </m:r>
                                  <m:r>
                                    <a:rPr lang="es-EC" sz="2400" i="1">
                                      <a:latin typeface="Cambria Math"/>
                                    </a:rPr>
                                    <m:t>+</m:t>
                                  </m:r>
                                  <m:r>
                                    <a:rPr lang="es-EC" sz="2400" i="1">
                                      <a:latin typeface="Cambria Math"/>
                                    </a:rPr>
                                    <m:t>𝑐</m:t>
                                  </m:r>
                                  <m:r>
                                    <a:rPr lang="es-EC" sz="2400" i="1">
                                      <a:latin typeface="Cambria Math"/>
                                    </a:rPr>
                                    <m:t>,  </m:t>
                                  </m:r>
                                  <m:r>
                                    <a:rPr lang="es-EC" sz="2400" i="1">
                                      <a:latin typeface="Cambria Math"/>
                                    </a:rPr>
                                    <m:t>𝑐</m:t>
                                  </m:r>
                                  <m:r>
                                    <a:rPr lang="es-EC" sz="2400" i="1">
                                      <a:latin typeface="Cambria Math"/>
                                    </a:rPr>
                                    <m:t>=2, </m:t>
                                  </m:r>
                                </m:e>
                                <m:e>
                                  <m:r>
                                    <a:rPr lang="es-EC" sz="2400" i="1">
                                      <a:latin typeface="Cambria Math"/>
                                    </a:rPr>
                                    <m:t>−</m:t>
                                  </m:r>
                                  <m:r>
                                    <a:rPr lang="es-EC" sz="2400" b="0" i="1" smtClean="0">
                                      <a:latin typeface="Cambria Math"/>
                                    </a:rPr>
                                    <m:t>3</m:t>
                                  </m:r>
                                  <m:r>
                                    <a:rPr lang="es-EC" sz="2400" i="1">
                                      <a:latin typeface="Cambria Math"/>
                                    </a:rPr>
                                    <m:t>≤</m:t>
                                  </m:r>
                                  <m:r>
                                    <a:rPr lang="es-EC" sz="2400" i="1">
                                      <a:latin typeface="Cambria Math"/>
                                    </a:rPr>
                                    <m:t>𝑏</m:t>
                                  </m:r>
                                  <m:r>
                                    <a:rPr lang="es-EC" sz="2400" b="0" i="1" smtClean="0">
                                      <a:latin typeface="Cambria Math"/>
                                    </a:rPr>
                                    <m:t>≤</m:t>
                                  </m:r>
                                  <m:r>
                                    <a:rPr lang="es-EC" sz="2400" i="1">
                                      <a:latin typeface="Cambria Math"/>
                                    </a:rPr>
                                    <m:t>2</m:t>
                                  </m:r>
                                  <m:r>
                                    <a:rPr lang="es-EC" sz="2400" b="0" i="1" smtClean="0">
                                      <a:latin typeface="Cambria Math"/>
                                    </a:rPr>
                                    <m:t>,    </m:t>
                                  </m:r>
                                  <m:r>
                                    <a:rPr lang="es-EC" sz="2400" b="0" i="1" smtClean="0">
                                      <a:latin typeface="Cambria Math"/>
                                    </a:rPr>
                                    <m:t>𝑑</m:t>
                                  </m:r>
                                  <m:r>
                                    <a:rPr lang="es-EC" sz="2400" b="0" i="1" smtClean="0">
                                      <a:latin typeface="Cambria Math"/>
                                    </a:rPr>
                                    <m:t>=2</m:t>
                                  </m:r>
                                  <m:r>
                                    <a:rPr lang="es-EC" sz="2400" b="0" i="1" smtClean="0">
                                      <a:latin typeface="Cambria Math"/>
                                    </a:rPr>
                                    <m:t>𝑏</m:t>
                                  </m:r>
                                  <m:r>
                                    <a:rPr lang="es-EC" sz="2400" b="0" i="1" smtClean="0">
                                      <a:latin typeface="Cambria Math"/>
                                    </a:rPr>
                                    <m:t>−</m:t>
                                  </m:r>
                                  <m:r>
                                    <a:rPr lang="es-EC" sz="2400" b="0" i="1" smtClean="0">
                                      <a:latin typeface="Cambria Math"/>
                                    </a:rPr>
                                    <m:t>𝑐</m:t>
                                  </m:r>
                                </m:e>
                              </m:eqArr>
                            </m:den>
                          </m:f>
                          <m:r>
                            <a:rPr lang="es-EC" sz="2400" b="0" i="1" smtClean="0">
                              <a:latin typeface="Cambria Math"/>
                            </a:rPr>
                            <m:t>    </m:t>
                          </m:r>
                          <m:r>
                            <a:rPr lang="es-EC" sz="2400" b="0" i="1" smtClean="0">
                              <a:latin typeface="Cambria Math"/>
                            </a:rPr>
                            <m:t>𝑏</m:t>
                          </m:r>
                          <m:r>
                            <a:rPr lang="es-EC" sz="2400" b="0" i="1" smtClean="0">
                              <a:latin typeface="Cambria Math"/>
                              <a:ea typeface="Cambria Math"/>
                            </a:rPr>
                            <m:t>𝜖</m:t>
                          </m:r>
                          <m:r>
                            <a:rPr lang="es-EC" sz="2400" b="0" i="1" smtClean="0">
                              <a:latin typeface="Cambria Math"/>
                              <a:ea typeface="Cambria Math"/>
                            </a:rPr>
                            <m:t>ℤ</m:t>
                          </m:r>
                        </m:e>
                      </m:d>
                    </m:oMath>
                  </m:oMathPara>
                </a14:m>
                <a:endParaRPr lang="es-EC" sz="2400" dirty="0"/>
              </a:p>
              <a:p>
                <a:pPr marL="109728" indent="0">
                  <a:buNone/>
                </a:pPr>
                <a:r>
                  <a:rPr lang="es-EC" sz="2400" dirty="0"/>
                  <a:t>D</a:t>
                </a:r>
                <a14:m>
                  <m:oMath xmlns:m="http://schemas.openxmlformats.org/officeDocument/2006/math">
                    <m:r>
                      <a:rPr lang="es-EC" sz="2400" i="1">
                        <a:latin typeface="Cambria Math"/>
                      </a:rPr>
                      <m:t>=</m:t>
                    </m:r>
                    <m:d>
                      <m:dPr>
                        <m:begChr m:val="{"/>
                        <m:endChr m:val="}"/>
                        <m:ctrlPr>
                          <a:rPr lang="es-EC" sz="2400" i="1">
                            <a:latin typeface="Cambria Math"/>
                          </a:rPr>
                        </m:ctrlPr>
                      </m:dPr>
                      <m:e>
                        <m:eqArr>
                          <m:eqArrPr>
                            <m:ctrlPr>
                              <a:rPr lang="es-EC" sz="2400" i="1">
                                <a:latin typeface="Cambria Math"/>
                              </a:rPr>
                            </m:ctrlPr>
                          </m:eqArrPr>
                          <m:e>
                            <m:f>
                              <m:fPr>
                                <m:type m:val="lin"/>
                                <m:ctrlPr>
                                  <a:rPr lang="es-EC" sz="2400" i="1">
                                    <a:latin typeface="Cambria Math"/>
                                  </a:rPr>
                                </m:ctrlPr>
                              </m:fPr>
                              <m:num>
                                <m:d>
                                  <m:dPr>
                                    <m:ctrlPr>
                                      <a:rPr lang="es-EC" sz="2400" i="1">
                                        <a:latin typeface="Cambria Math"/>
                                      </a:rPr>
                                    </m:ctrlPr>
                                  </m:dPr>
                                  <m:e>
                                    <m:m>
                                      <m:mPr>
                                        <m:mcs>
                                          <m:mc>
                                            <m:mcPr>
                                              <m:count m:val="2"/>
                                              <m:mcJc m:val="center"/>
                                            </m:mcPr>
                                          </m:mc>
                                        </m:mcs>
                                        <m:ctrlPr>
                                          <a:rPr lang="es-EC" sz="2400" i="1">
                                            <a:latin typeface="Cambria Math"/>
                                          </a:rPr>
                                        </m:ctrlPr>
                                      </m:mPr>
                                      <m:mr>
                                        <m:e>
                                          <m:r>
                                            <m:rPr>
                                              <m:brk m:alnAt="7"/>
                                            </m:rPr>
                                            <a:rPr lang="es-EC" sz="2400" i="1">
                                              <a:latin typeface="Cambria Math"/>
                                            </a:rPr>
                                            <m:t>𝑥</m:t>
                                          </m:r>
                                        </m:e>
                                        <m:e>
                                          <m:r>
                                            <a:rPr lang="es-EC" sz="2400" i="1">
                                              <a:latin typeface="Cambria Math"/>
                                            </a:rPr>
                                            <m:t>𝑦</m:t>
                                          </m:r>
                                        </m:e>
                                      </m:mr>
                                      <m:mr>
                                        <m:e>
                                          <m:r>
                                            <a:rPr lang="es-EC" sz="2400" i="1">
                                              <a:latin typeface="Cambria Math"/>
                                            </a:rPr>
                                            <m:t>𝑧</m:t>
                                          </m:r>
                                        </m:e>
                                        <m:e>
                                          <m:r>
                                            <a:rPr lang="es-EC" sz="2400" i="1">
                                              <a:latin typeface="Cambria Math"/>
                                            </a:rPr>
                                            <m:t>2</m:t>
                                          </m:r>
                                          <m:r>
                                            <a:rPr lang="es-EC" sz="2400" i="1">
                                              <a:latin typeface="Cambria Math"/>
                                            </a:rPr>
                                            <m:t>𝑧</m:t>
                                          </m:r>
                                          <m:r>
                                            <a:rPr lang="es-EC" sz="2400" i="1">
                                              <a:latin typeface="Cambria Math"/>
                                            </a:rPr>
                                            <m:t>+</m:t>
                                          </m:r>
                                          <m:r>
                                            <a:rPr lang="es-EC" sz="2400" i="1">
                                              <a:latin typeface="Cambria Math"/>
                                            </a:rPr>
                                            <m:t>𝑤</m:t>
                                          </m:r>
                                        </m:e>
                                      </m:mr>
                                    </m:m>
                                  </m:e>
                                </m:d>
                              </m:num>
                              <m:den>
                                <m:r>
                                  <a:rPr lang="es-EC" sz="2400" b="0" i="1" smtClean="0">
                                    <a:latin typeface="Cambria Math"/>
                                  </a:rPr>
                                  <m:t>3</m:t>
                                </m:r>
                                <m:r>
                                  <a:rPr lang="es-EC" sz="2400" i="1">
                                    <a:latin typeface="Cambria Math"/>
                                  </a:rPr>
                                  <m:t>𝑥</m:t>
                                </m:r>
                                <m:r>
                                  <a:rPr lang="es-EC" sz="2400" b="0" i="1" smtClean="0">
                                    <a:latin typeface="Cambria Math"/>
                                  </a:rPr>
                                  <m:t>−</m:t>
                                </m:r>
                                <m:r>
                                  <a:rPr lang="es-EC" sz="2400" i="1">
                                    <a:latin typeface="Cambria Math"/>
                                  </a:rPr>
                                  <m:t>2</m:t>
                                </m:r>
                                <m:r>
                                  <a:rPr lang="es-EC" sz="2400" i="1">
                                    <a:latin typeface="Cambria Math"/>
                                  </a:rPr>
                                  <m:t>𝑦</m:t>
                                </m:r>
                                <m:r>
                                  <a:rPr lang="es-EC" sz="2400" b="0" i="1" smtClean="0">
                                    <a:latin typeface="Cambria Math"/>
                                  </a:rPr>
                                  <m:t>−</m:t>
                                </m:r>
                                <m:r>
                                  <a:rPr lang="es-EC" sz="2400" i="1">
                                    <a:latin typeface="Cambria Math"/>
                                  </a:rPr>
                                  <m:t>𝑧</m:t>
                                </m:r>
                                <m:r>
                                  <a:rPr lang="es-EC" sz="2400" i="1">
                                    <a:latin typeface="Cambria Math"/>
                                  </a:rPr>
                                  <m:t>=0,</m:t>
                                </m:r>
                              </m:den>
                            </m:f>
                            <m:r>
                              <a:rPr lang="es-EC" sz="2400" i="1">
                                <a:latin typeface="Cambria Math"/>
                                <a:ea typeface="Cambria Math"/>
                              </a:rPr>
                              <m:t> </m:t>
                            </m:r>
                            <m:r>
                              <a:rPr lang="es-EC" sz="2400" b="0" i="1" smtClean="0">
                                <a:latin typeface="Cambria Math"/>
                                <a:ea typeface="Cambria Math"/>
                              </a:rPr>
                              <m:t>2</m:t>
                            </m:r>
                            <m:r>
                              <a:rPr lang="es-EC" sz="2400" i="1">
                                <a:latin typeface="Cambria Math"/>
                                <a:ea typeface="Cambria Math"/>
                              </a:rPr>
                              <m:t>𝑥</m:t>
                            </m:r>
                            <m:r>
                              <a:rPr lang="es-EC" sz="2400" b="0" i="1" smtClean="0">
                                <a:latin typeface="Cambria Math"/>
                                <a:ea typeface="Cambria Math"/>
                              </a:rPr>
                              <m:t>−5</m:t>
                            </m:r>
                            <m:r>
                              <a:rPr lang="es-EC" sz="2400" i="1">
                                <a:latin typeface="Cambria Math"/>
                                <a:ea typeface="Cambria Math"/>
                              </a:rPr>
                              <m:t>𝑦</m:t>
                            </m:r>
                            <m:r>
                              <a:rPr lang="es-EC" sz="2400" i="1">
                                <a:latin typeface="Cambria Math"/>
                                <a:ea typeface="Cambria Math"/>
                              </a:rPr>
                              <m:t>=1, 0&lt;</m:t>
                            </m:r>
                            <m:r>
                              <a:rPr lang="es-EC" sz="2400" i="1">
                                <a:latin typeface="Cambria Math"/>
                                <a:ea typeface="Cambria Math"/>
                              </a:rPr>
                              <m:t>𝑧</m:t>
                            </m:r>
                            <m:r>
                              <a:rPr lang="es-EC" sz="2400" b="0" i="1" smtClean="0">
                                <a:latin typeface="Cambria Math"/>
                                <a:ea typeface="Cambria Math"/>
                              </a:rPr>
                              <m:t>&lt;3</m:t>
                            </m:r>
                            <m:r>
                              <a:rPr lang="es-EC" sz="2400" i="1">
                                <a:latin typeface="Cambria Math"/>
                                <a:ea typeface="Cambria Math"/>
                              </a:rPr>
                              <m:t>, </m:t>
                            </m:r>
                          </m:e>
                          <m:e>
                            <m:r>
                              <a:rPr lang="es-EC" sz="2400" i="1">
                                <a:latin typeface="Cambria Math"/>
                                <a:ea typeface="Cambria Math"/>
                              </a:rPr>
                              <m:t>𝑤</m:t>
                            </m:r>
                            <m:r>
                              <a:rPr lang="es-EC" sz="2400" i="1">
                                <a:latin typeface="Cambria Math"/>
                                <a:ea typeface="Cambria Math"/>
                              </a:rPr>
                              <m:t>=2</m:t>
                            </m:r>
                            <m:r>
                              <a:rPr lang="es-EC" sz="2400" i="1">
                                <a:latin typeface="Cambria Math"/>
                                <a:ea typeface="Cambria Math"/>
                              </a:rPr>
                              <m:t>𝑥</m:t>
                            </m:r>
                            <m:r>
                              <a:rPr lang="es-EC" sz="2400" i="1">
                                <a:latin typeface="Cambria Math"/>
                                <a:ea typeface="Cambria Math"/>
                              </a:rPr>
                              <m:t>+</m:t>
                            </m:r>
                            <m:r>
                              <a:rPr lang="es-EC" sz="2400" i="1">
                                <a:latin typeface="Cambria Math"/>
                                <a:ea typeface="Cambria Math"/>
                              </a:rPr>
                              <m:t>𝑦</m:t>
                            </m:r>
                            <m:r>
                              <a:rPr lang="es-EC" sz="2400" b="0" i="1" smtClean="0">
                                <a:latin typeface="Cambria Math"/>
                                <a:ea typeface="Cambria Math"/>
                              </a:rPr>
                              <m:t>,           </m:t>
                            </m:r>
                            <m:r>
                              <a:rPr lang="es-EC" sz="2400" i="1">
                                <a:latin typeface="Cambria Math"/>
                              </a:rPr>
                              <m:t>𝑧</m:t>
                            </m:r>
                            <m:r>
                              <a:rPr lang="es-EC" sz="2400" i="1">
                                <a:latin typeface="Cambria Math"/>
                                <a:ea typeface="Cambria Math"/>
                              </a:rPr>
                              <m:t>∈</m:t>
                            </m:r>
                            <m:r>
                              <a:rPr lang="es-EC" sz="2400" i="1">
                                <a:latin typeface="Cambria Math"/>
                                <a:ea typeface="Cambria Math"/>
                              </a:rPr>
                              <m:t>ℤ</m:t>
                            </m:r>
                          </m:e>
                        </m:eqArr>
                      </m:e>
                    </m:d>
                  </m:oMath>
                </a14:m>
                <a:endParaRPr lang="es-EC" sz="2400" dirty="0"/>
              </a:p>
            </p:txBody>
          </p:sp>
        </mc:Choice>
        <mc:Fallback xmlns="">
          <p:sp>
            <p:nvSpPr>
              <p:cNvPr id="4" name="3 Marcador de contenido"/>
              <p:cNvSpPr>
                <a:spLocks noGrp="1" noRot="1" noChangeAspect="1" noMove="1" noResize="1" noEditPoints="1" noAdjustHandles="1" noChangeArrowheads="1" noChangeShapeType="1" noTextEdit="1"/>
              </p:cNvSpPr>
              <p:nvPr>
                <p:ph idx="1"/>
              </p:nvPr>
            </p:nvSpPr>
            <p:spPr>
              <a:xfrm>
                <a:off x="179512" y="1124744"/>
                <a:ext cx="8589963" cy="5140510"/>
              </a:xfrm>
              <a:prstGeom prst="rect">
                <a:avLst/>
              </a:prstGeom>
              <a:blipFill rotWithShape="1">
                <a:blip r:embed="rId2"/>
                <a:stretch>
                  <a:fillRect t="-592" r="-992"/>
                </a:stretch>
              </a:blipFill>
              <a:ln>
                <a:solidFill>
                  <a:schemeClr val="tx2"/>
                </a:solidFill>
              </a:ln>
            </p:spPr>
            <p:txBody>
              <a:bodyPr/>
              <a:lstStyle/>
              <a:p>
                <a:r>
                  <a:rPr lang="es-EC">
                    <a:noFill/>
                  </a:rPr>
                  <a:t> </a:t>
                </a:r>
              </a:p>
            </p:txBody>
          </p:sp>
        </mc:Fallback>
      </mc:AlternateContent>
    </p:spTree>
    <p:extLst>
      <p:ext uri="{BB962C8B-B14F-4D97-AF65-F5344CB8AC3E}">
        <p14:creationId xmlns:p14="http://schemas.microsoft.com/office/powerpoint/2010/main" val="41765112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07504" y="836712"/>
                <a:ext cx="8856984" cy="5832648"/>
              </a:xfrm>
            </p:spPr>
            <p:style>
              <a:lnRef idx="2">
                <a:schemeClr val="accent1"/>
              </a:lnRef>
              <a:fillRef idx="1">
                <a:schemeClr val="lt1"/>
              </a:fillRef>
              <a:effectRef idx="0">
                <a:schemeClr val="accent1"/>
              </a:effectRef>
              <a:fontRef idx="minor">
                <a:schemeClr val="dk1"/>
              </a:fontRef>
            </p:style>
            <p:txBody>
              <a:bodyPr>
                <a:normAutofit/>
              </a:bodyPr>
              <a:lstStyle/>
              <a:p>
                <a14:m>
                  <m:oMath xmlns:m="http://schemas.openxmlformats.org/officeDocument/2006/math">
                    <m:r>
                      <a:rPr lang="es-EC" i="1" smtClean="0">
                        <a:latin typeface="Cambria Math"/>
                      </a:rPr>
                      <m:t>𝐸</m:t>
                    </m:r>
                    <m:r>
                      <a:rPr lang="es-EC" i="1" smtClean="0">
                        <a:latin typeface="Cambria Math"/>
                      </a:rPr>
                      <m:t>=</m:t>
                    </m:r>
                    <m:d>
                      <m:dPr>
                        <m:begChr m:val="{"/>
                        <m:endChr m:val="}"/>
                        <m:ctrlPr>
                          <a:rPr lang="es-EC" i="1">
                            <a:latin typeface="Cambria Math"/>
                          </a:rPr>
                        </m:ctrlPr>
                      </m:dPr>
                      <m:e>
                        <m:f>
                          <m:fPr>
                            <m:type m:val="lin"/>
                            <m:ctrlPr>
                              <a:rPr lang="es-EC" i="1">
                                <a:latin typeface="Cambria Math"/>
                              </a:rPr>
                            </m:ctrlPr>
                          </m:fPr>
                          <m:num>
                            <m:r>
                              <a:rPr lang="es-EC" i="1">
                                <a:latin typeface="Cambria Math"/>
                              </a:rPr>
                              <m:t>𝑥</m:t>
                            </m:r>
                            <m:r>
                              <a:rPr lang="es-EC" i="1">
                                <a:latin typeface="Cambria Math"/>
                                <a:ea typeface="Cambria Math"/>
                              </a:rPr>
                              <m:t>∈</m:t>
                            </m:r>
                            <m:r>
                              <a:rPr lang="es-EC" i="1">
                                <a:latin typeface="Cambria Math"/>
                                <a:ea typeface="Cambria Math"/>
                              </a:rPr>
                              <m:t>ℝ</m:t>
                            </m:r>
                          </m:num>
                          <m:den>
                            <m:sSup>
                              <m:sSupPr>
                                <m:ctrlPr>
                                  <a:rPr lang="es-EC" i="1">
                                    <a:latin typeface="Cambria Math"/>
                                  </a:rPr>
                                </m:ctrlPr>
                              </m:sSupPr>
                              <m:e>
                                <m:r>
                                  <a:rPr lang="es-EC" i="1">
                                    <a:latin typeface="Cambria Math"/>
                                  </a:rPr>
                                  <m:t>𝑥</m:t>
                                </m:r>
                              </m:e>
                              <m:sup>
                                <m:r>
                                  <a:rPr lang="es-EC" b="0" i="1" smtClean="0">
                                    <a:latin typeface="Cambria Math"/>
                                  </a:rPr>
                                  <m:t>5</m:t>
                                </m:r>
                              </m:sup>
                            </m:sSup>
                            <m:r>
                              <a:rPr lang="es-EC" i="1">
                                <a:latin typeface="Cambria Math"/>
                              </a:rPr>
                              <m:t>−5</m:t>
                            </m:r>
                            <m:sSup>
                              <m:sSupPr>
                                <m:ctrlPr>
                                  <a:rPr lang="es-EC" i="1">
                                    <a:latin typeface="Cambria Math"/>
                                  </a:rPr>
                                </m:ctrlPr>
                              </m:sSupPr>
                              <m:e>
                                <m:r>
                                  <a:rPr lang="es-EC" i="1">
                                    <a:latin typeface="Cambria Math"/>
                                  </a:rPr>
                                  <m:t>𝑥</m:t>
                                </m:r>
                              </m:e>
                              <m:sup>
                                <m:r>
                                  <a:rPr lang="es-EC" b="0" i="1" smtClean="0">
                                    <a:latin typeface="Cambria Math"/>
                                  </a:rPr>
                                  <m:t>3</m:t>
                                </m:r>
                              </m:sup>
                            </m:sSup>
                            <m:r>
                              <a:rPr lang="es-EC" i="1">
                                <a:latin typeface="Cambria Math"/>
                              </a:rPr>
                              <m:t>+6</m:t>
                            </m:r>
                            <m:r>
                              <a:rPr lang="es-EC" b="0" i="1" smtClean="0">
                                <a:latin typeface="Cambria Math"/>
                              </a:rPr>
                              <m:t>𝑥</m:t>
                            </m:r>
                            <m:r>
                              <a:rPr lang="es-EC" i="1">
                                <a:latin typeface="Cambria Math"/>
                              </a:rPr>
                              <m:t>=0</m:t>
                            </m:r>
                          </m:den>
                        </m:f>
                      </m:e>
                    </m:d>
                  </m:oMath>
                </a14:m>
                <a:endParaRPr lang="es-EC" dirty="0" smtClean="0"/>
              </a:p>
              <a:p>
                <a:r>
                  <a:rPr lang="es-EC" dirty="0" smtClean="0"/>
                  <a:t>F</a:t>
                </a:r>
                <a14:m>
                  <m:oMath xmlns:m="http://schemas.openxmlformats.org/officeDocument/2006/math">
                    <m:r>
                      <a:rPr lang="es-EC" i="1">
                        <a:latin typeface="Cambria Math"/>
                      </a:rPr>
                      <m:t>=</m:t>
                    </m:r>
                    <m:d>
                      <m:dPr>
                        <m:begChr m:val="{"/>
                        <m:endChr m:val="}"/>
                        <m:ctrlPr>
                          <a:rPr lang="es-EC" i="1">
                            <a:latin typeface="Cambria Math"/>
                          </a:rPr>
                        </m:ctrlPr>
                      </m:dPr>
                      <m:e>
                        <m:eqArr>
                          <m:eqArrPr>
                            <m:ctrlPr>
                              <a:rPr lang="es-EC" i="1">
                                <a:latin typeface="Cambria Math"/>
                              </a:rPr>
                            </m:ctrlPr>
                          </m:eqArrPr>
                          <m:e>
                            <m:f>
                              <m:fPr>
                                <m:type m:val="lin"/>
                                <m:ctrlPr>
                                  <a:rPr lang="es-EC" i="1">
                                    <a:latin typeface="Cambria Math"/>
                                  </a:rPr>
                                </m:ctrlPr>
                              </m:fPr>
                              <m:num>
                                <m:sSup>
                                  <m:sSupPr>
                                    <m:ctrlPr>
                                      <a:rPr lang="es-EC" i="1">
                                        <a:latin typeface="Cambria Math"/>
                                      </a:rPr>
                                    </m:ctrlPr>
                                  </m:sSupPr>
                                  <m:e>
                                    <m:r>
                                      <a:rPr lang="es-EC" i="1">
                                        <a:latin typeface="Cambria Math"/>
                                      </a:rPr>
                                      <m:t>𝑎𝑥</m:t>
                                    </m:r>
                                  </m:e>
                                  <m:sup>
                                    <m:r>
                                      <a:rPr lang="es-EC" i="1">
                                        <a:latin typeface="Cambria Math"/>
                                      </a:rPr>
                                      <m:t>3</m:t>
                                    </m:r>
                                  </m:sup>
                                </m:sSup>
                                <m:r>
                                  <a:rPr lang="es-EC" i="1">
                                    <a:latin typeface="Cambria Math"/>
                                  </a:rPr>
                                  <m:t>+</m:t>
                                </m:r>
                                <m:r>
                                  <a:rPr lang="es-EC" i="1">
                                    <a:latin typeface="Cambria Math"/>
                                  </a:rPr>
                                  <m:t>𝑏</m:t>
                                </m:r>
                                <m:sSup>
                                  <m:sSupPr>
                                    <m:ctrlPr>
                                      <a:rPr lang="es-EC" i="1">
                                        <a:latin typeface="Cambria Math"/>
                                      </a:rPr>
                                    </m:ctrlPr>
                                  </m:sSupPr>
                                  <m:e>
                                    <m:r>
                                      <a:rPr lang="es-EC" i="1">
                                        <a:latin typeface="Cambria Math"/>
                                      </a:rPr>
                                      <m:t>𝑥</m:t>
                                    </m:r>
                                  </m:e>
                                  <m:sup>
                                    <m:r>
                                      <a:rPr lang="es-EC" i="1">
                                        <a:latin typeface="Cambria Math"/>
                                      </a:rPr>
                                      <m:t>2</m:t>
                                    </m:r>
                                  </m:sup>
                                </m:sSup>
                                <m:r>
                                  <a:rPr lang="es-EC" i="1">
                                    <a:latin typeface="Cambria Math"/>
                                  </a:rPr>
                                  <m:t>+</m:t>
                                </m:r>
                                <m:r>
                                  <a:rPr lang="es-EC" i="1">
                                    <a:latin typeface="Cambria Math"/>
                                  </a:rPr>
                                  <m:t>𝑐𝑥</m:t>
                                </m:r>
                                <m:r>
                                  <a:rPr lang="es-EC" b="0" i="1" smtClean="0">
                                    <a:latin typeface="Cambria Math"/>
                                  </a:rPr>
                                  <m:t>+</m:t>
                                </m:r>
                                <m:r>
                                  <a:rPr lang="es-EC" i="1">
                                    <a:latin typeface="Cambria Math"/>
                                  </a:rPr>
                                  <m:t>𝑑</m:t>
                                </m:r>
                              </m:num>
                              <m:den>
                                <m:r>
                                  <a:rPr lang="es-EC" b="0" i="1" smtClean="0">
                                    <a:latin typeface="Cambria Math"/>
                                  </a:rPr>
                                  <m:t>𝑎</m:t>
                                </m:r>
                                <m:r>
                                  <a:rPr lang="es-EC" b="0" i="1" smtClean="0">
                                    <a:latin typeface="Cambria Math"/>
                                  </a:rPr>
                                  <m:t>+</m:t>
                                </m:r>
                                <m:r>
                                  <a:rPr lang="es-EC" b="0" i="1" smtClean="0">
                                    <a:latin typeface="Cambria Math"/>
                                  </a:rPr>
                                  <m:t>𝑏</m:t>
                                </m:r>
                                <m:r>
                                  <a:rPr lang="es-EC" b="0" i="1" smtClean="0">
                                    <a:latin typeface="Cambria Math"/>
                                  </a:rPr>
                                  <m:t>+</m:t>
                                </m:r>
                                <m:r>
                                  <a:rPr lang="es-EC" b="0" i="1" smtClean="0">
                                    <a:latin typeface="Cambria Math"/>
                                  </a:rPr>
                                  <m:t>𝑐</m:t>
                                </m:r>
                                <m:r>
                                  <a:rPr lang="es-EC" b="0" i="1" smtClean="0">
                                    <a:latin typeface="Cambria Math"/>
                                  </a:rPr>
                                  <m:t>+</m:t>
                                </m:r>
                                <m:r>
                                  <a:rPr lang="es-EC" b="0" i="1" smtClean="0">
                                    <a:latin typeface="Cambria Math"/>
                                  </a:rPr>
                                  <m:t>𝑑</m:t>
                                </m:r>
                              </m:den>
                            </m:f>
                            <m:r>
                              <a:rPr lang="es-EC" b="0" i="1" smtClean="0">
                                <a:latin typeface="Cambria Math"/>
                              </a:rPr>
                              <m:t>=0,   </m:t>
                            </m:r>
                            <m:r>
                              <a:rPr lang="es-EC" b="0" i="1" smtClean="0">
                                <a:latin typeface="Cambria Math"/>
                              </a:rPr>
                              <m:t>𝑏</m:t>
                            </m:r>
                            <m:r>
                              <a:rPr lang="es-EC" b="0" i="1" smtClean="0">
                                <a:latin typeface="Cambria Math"/>
                              </a:rPr>
                              <m:t>+</m:t>
                            </m:r>
                            <m:r>
                              <a:rPr lang="es-EC" b="0" i="1" smtClean="0">
                                <a:latin typeface="Cambria Math"/>
                              </a:rPr>
                              <m:t>𝑐</m:t>
                            </m:r>
                            <m:r>
                              <a:rPr lang="es-EC" b="0" i="1" smtClean="0">
                                <a:latin typeface="Cambria Math"/>
                              </a:rPr>
                              <m:t>=2</m:t>
                            </m:r>
                          </m:e>
                          <m:e>
                            <m:r>
                              <a:rPr lang="es-EC" b="0" i="1" smtClean="0">
                                <a:latin typeface="Cambria Math"/>
                              </a:rPr>
                              <m:t>−1≤</m:t>
                            </m:r>
                            <m:r>
                              <a:rPr lang="es-EC" b="0" i="1" smtClean="0">
                                <a:latin typeface="Cambria Math"/>
                              </a:rPr>
                              <m:t>𝑑</m:t>
                            </m:r>
                            <m:r>
                              <a:rPr lang="es-EC" b="0" i="1" smtClean="0">
                                <a:latin typeface="Cambria Math"/>
                              </a:rPr>
                              <m:t>&lt;4,      </m:t>
                            </m:r>
                            <m:r>
                              <a:rPr lang="es-EC" b="0" i="1" smtClean="0">
                                <a:latin typeface="Cambria Math"/>
                              </a:rPr>
                              <m:t>𝑑</m:t>
                            </m:r>
                            <m:r>
                              <a:rPr lang="es-EC" b="0" i="1" smtClean="0">
                                <a:latin typeface="Cambria Math"/>
                                <a:ea typeface="Cambria Math"/>
                              </a:rPr>
                              <m:t>𝜖</m:t>
                            </m:r>
                            <m:r>
                              <a:rPr lang="es-EC" b="0" i="1" smtClean="0">
                                <a:latin typeface="Cambria Math"/>
                                <a:ea typeface="Cambria Math"/>
                              </a:rPr>
                              <m:t>ℤ</m:t>
                            </m:r>
                            <m:r>
                              <a:rPr lang="es-EC" b="0" i="1" smtClean="0">
                                <a:latin typeface="Cambria Math"/>
                                <a:ea typeface="Cambria Math"/>
                              </a:rPr>
                              <m:t>     2</m:t>
                            </m:r>
                            <m:r>
                              <a:rPr lang="es-EC" b="0" i="1" smtClean="0">
                                <a:latin typeface="Cambria Math"/>
                                <a:ea typeface="Cambria Math"/>
                              </a:rPr>
                              <m:t>𝑏</m:t>
                            </m:r>
                            <m:r>
                              <a:rPr lang="es-EC" b="0" i="1" smtClean="0">
                                <a:latin typeface="Cambria Math"/>
                                <a:ea typeface="Cambria Math"/>
                              </a:rPr>
                              <m:t>+3</m:t>
                            </m:r>
                            <m:r>
                              <a:rPr lang="es-EC" b="0" i="1" smtClean="0">
                                <a:latin typeface="Cambria Math"/>
                                <a:ea typeface="Cambria Math"/>
                              </a:rPr>
                              <m:t>𝑐</m:t>
                            </m:r>
                            <m:r>
                              <a:rPr lang="es-EC" b="0" i="1" smtClean="0">
                                <a:latin typeface="Cambria Math"/>
                                <a:ea typeface="Cambria Math"/>
                              </a:rPr>
                              <m:t>=−6</m:t>
                            </m:r>
                          </m:e>
                        </m:eqArr>
                      </m:e>
                    </m:d>
                  </m:oMath>
                </a14:m>
                <a:endParaRPr lang="es-EC" dirty="0"/>
              </a:p>
              <a:p>
                <a:pPr marL="109728" indent="0">
                  <a:buNone/>
                </a:pPr>
                <a14:m>
                  <m:oMathPara xmlns:m="http://schemas.openxmlformats.org/officeDocument/2006/math">
                    <m:oMathParaPr>
                      <m:jc m:val="centerGroup"/>
                    </m:oMathParaPr>
                    <m:oMath xmlns:m="http://schemas.openxmlformats.org/officeDocument/2006/math">
                      <m:r>
                        <a:rPr lang="es-EC" b="0" i="1" smtClean="0">
                          <a:latin typeface="Cambria Math"/>
                        </a:rPr>
                        <m:t>𝐺</m:t>
                      </m:r>
                      <m:r>
                        <a:rPr lang="es-EC" b="0" i="1" smtClean="0">
                          <a:latin typeface="Cambria Math"/>
                        </a:rPr>
                        <m:t>=</m:t>
                      </m:r>
                      <m:d>
                        <m:dPr>
                          <m:begChr m:val="{"/>
                          <m:endChr m:val="}"/>
                          <m:ctrlPr>
                            <a:rPr lang="es-EC" b="0" i="1" smtClean="0">
                              <a:latin typeface="Cambria Math"/>
                            </a:rPr>
                          </m:ctrlPr>
                        </m:dPr>
                        <m:e>
                          <m:f>
                            <m:fPr>
                              <m:type m:val="lin"/>
                              <m:ctrlPr>
                                <a:rPr lang="es-EC" b="0" i="1" smtClean="0">
                                  <a:latin typeface="Cambria Math"/>
                                </a:rPr>
                              </m:ctrlPr>
                            </m:fPr>
                            <m:num>
                              <m:d>
                                <m:dPr>
                                  <m:ctrlPr>
                                    <a:rPr lang="es-EC" b="0" i="1" smtClean="0">
                                      <a:latin typeface="Cambria Math"/>
                                    </a:rPr>
                                  </m:ctrlPr>
                                </m:dPr>
                                <m:e>
                                  <m:r>
                                    <a:rPr lang="es-EC" b="0" i="1" smtClean="0">
                                      <a:latin typeface="Cambria Math"/>
                                    </a:rPr>
                                    <m:t>𝑥</m:t>
                                  </m:r>
                                  <m:r>
                                    <a:rPr lang="es-EC" b="0" i="1" smtClean="0">
                                      <a:latin typeface="Cambria Math"/>
                                    </a:rPr>
                                    <m:t>,</m:t>
                                  </m:r>
                                  <m:r>
                                    <a:rPr lang="es-EC" b="0" i="1" smtClean="0">
                                      <a:latin typeface="Cambria Math"/>
                                    </a:rPr>
                                    <m:t>𝑦</m:t>
                                  </m:r>
                                  <m:r>
                                    <a:rPr lang="es-EC" b="0" i="1" smtClean="0">
                                      <a:latin typeface="Cambria Math"/>
                                    </a:rPr>
                                    <m:t>,</m:t>
                                  </m:r>
                                  <m:r>
                                    <a:rPr lang="es-EC" b="0" i="1" smtClean="0">
                                      <a:latin typeface="Cambria Math"/>
                                    </a:rPr>
                                    <m:t>𝑧</m:t>
                                  </m:r>
                                </m:e>
                              </m:d>
                            </m:num>
                            <m:den>
                              <m:r>
                                <a:rPr lang="es-EC" b="0" i="1" smtClean="0">
                                  <a:latin typeface="Cambria Math"/>
                                </a:rPr>
                                <m:t>𝑥</m:t>
                              </m:r>
                              <m:r>
                                <a:rPr lang="es-EC" b="0" i="1" smtClean="0">
                                  <a:latin typeface="Cambria Math"/>
                                </a:rPr>
                                <m:t>=</m:t>
                              </m:r>
                              <m:r>
                                <a:rPr lang="es-EC" b="0" i="1" smtClean="0">
                                  <a:latin typeface="Cambria Math"/>
                                </a:rPr>
                                <m:t>𝑦</m:t>
                              </m:r>
                              <m:r>
                                <a:rPr lang="es-EC" b="0" i="1" smtClean="0">
                                  <a:latin typeface="Cambria Math"/>
                                </a:rPr>
                                <m:t>+</m:t>
                              </m:r>
                              <m:r>
                                <a:rPr lang="es-EC" b="0" i="1" smtClean="0">
                                  <a:latin typeface="Cambria Math"/>
                                </a:rPr>
                                <m:t>𝑧</m:t>
                              </m:r>
                              <m:r>
                                <a:rPr lang="es-EC" b="0" i="1" smtClean="0">
                                  <a:latin typeface="Cambria Math"/>
                                </a:rPr>
                                <m:t>, </m:t>
                              </m:r>
                              <m:r>
                                <a:rPr lang="es-EC" b="0" i="1" smtClean="0">
                                  <a:latin typeface="Cambria Math"/>
                                </a:rPr>
                                <m:t>𝑧</m:t>
                              </m:r>
                              <m:r>
                                <a:rPr lang="es-EC" b="0" i="1" smtClean="0">
                                  <a:latin typeface="Cambria Math"/>
                                </a:rPr>
                                <m:t>+2=3</m:t>
                              </m:r>
                              <m:r>
                                <a:rPr lang="es-EC" b="0" i="1" smtClean="0">
                                  <a:latin typeface="Cambria Math"/>
                                </a:rPr>
                                <m:t>𝑧</m:t>
                              </m:r>
                              <m:r>
                                <a:rPr lang="es-EC" b="0" i="1" smtClean="0">
                                  <a:latin typeface="Cambria Math"/>
                                </a:rPr>
                                <m:t>, 1≤</m:t>
                              </m:r>
                              <m:r>
                                <a:rPr lang="es-EC" b="0" i="1" smtClean="0">
                                  <a:latin typeface="Cambria Math"/>
                                </a:rPr>
                                <m:t>𝑧</m:t>
                              </m:r>
                              <m:r>
                                <a:rPr lang="es-EC" b="0" i="1" smtClean="0">
                                  <a:latin typeface="Cambria Math"/>
                                </a:rPr>
                                <m:t>&lt;5, </m:t>
                              </m:r>
                              <m:r>
                                <a:rPr lang="es-EC" b="0" i="1" smtClean="0">
                                  <a:latin typeface="Cambria Math"/>
                                </a:rPr>
                                <m:t>𝑧</m:t>
                              </m:r>
                              <m:r>
                                <a:rPr lang="es-EC" b="0" i="1" smtClean="0">
                                  <a:latin typeface="Cambria Math"/>
                                  <a:ea typeface="Cambria Math"/>
                                </a:rPr>
                                <m:t>𝜖</m:t>
                              </m:r>
                              <m:r>
                                <a:rPr lang="es-EC" b="0" i="1" smtClean="0">
                                  <a:latin typeface="Cambria Math"/>
                                  <a:ea typeface="Cambria Math"/>
                                </a:rPr>
                                <m:t>ℤ</m:t>
                              </m:r>
                            </m:den>
                          </m:f>
                        </m:e>
                      </m:d>
                    </m:oMath>
                  </m:oMathPara>
                </a14:m>
                <a:endParaRPr lang="es-EC" dirty="0" smtClean="0"/>
              </a:p>
              <a:p>
                <a:pPr marL="109728" indent="0">
                  <a:buNone/>
                </a:pPr>
                <a14:m>
                  <m:oMathPara xmlns:m="http://schemas.openxmlformats.org/officeDocument/2006/math">
                    <m:oMathParaPr>
                      <m:jc m:val="centerGroup"/>
                    </m:oMathParaPr>
                    <m:oMath xmlns:m="http://schemas.openxmlformats.org/officeDocument/2006/math">
                      <m:r>
                        <a:rPr lang="es-EC" b="0" i="1" smtClean="0">
                          <a:latin typeface="Cambria Math"/>
                        </a:rPr>
                        <m:t>𝐻</m:t>
                      </m:r>
                      <m:r>
                        <a:rPr lang="es-EC" i="1">
                          <a:latin typeface="Cambria Math"/>
                        </a:rPr>
                        <m:t>=</m:t>
                      </m:r>
                      <m:d>
                        <m:dPr>
                          <m:begChr m:val="{"/>
                          <m:endChr m:val="}"/>
                          <m:ctrlPr>
                            <a:rPr lang="es-EC" i="1">
                              <a:latin typeface="Cambria Math"/>
                            </a:rPr>
                          </m:ctrlPr>
                        </m:dPr>
                        <m:e>
                          <m:f>
                            <m:fPr>
                              <m:type m:val="lin"/>
                              <m:ctrlPr>
                                <a:rPr lang="es-EC" i="1">
                                  <a:latin typeface="Cambria Math"/>
                                </a:rPr>
                              </m:ctrlPr>
                            </m:fPr>
                            <m:num>
                              <m:r>
                                <a:rPr lang="es-EC" b="0" i="1" smtClean="0">
                                  <a:latin typeface="Cambria Math"/>
                                </a:rPr>
                                <m:t>𝑥</m:t>
                              </m:r>
                              <m:r>
                                <a:rPr lang="es-EC" i="1">
                                  <a:latin typeface="Cambria Math"/>
                                  <a:ea typeface="Cambria Math"/>
                                </a:rPr>
                                <m:t>∈</m:t>
                              </m:r>
                              <m:r>
                                <a:rPr lang="es-EC" i="1">
                                  <a:latin typeface="Cambria Math"/>
                                  <a:ea typeface="Cambria Math"/>
                                </a:rPr>
                                <m:t>ℝ</m:t>
                              </m:r>
                            </m:num>
                            <m:den>
                              <m:sSup>
                                <m:sSupPr>
                                  <m:ctrlPr>
                                    <a:rPr lang="es-EC" i="1">
                                      <a:latin typeface="Cambria Math"/>
                                    </a:rPr>
                                  </m:ctrlPr>
                                </m:sSupPr>
                                <m:e>
                                  <m:r>
                                    <a:rPr lang="es-EC" b="0" i="1" smtClean="0">
                                      <a:latin typeface="Cambria Math"/>
                                    </a:rPr>
                                    <m:t>4</m:t>
                                  </m:r>
                                  <m:r>
                                    <a:rPr lang="es-EC" i="1">
                                      <a:latin typeface="Cambria Math"/>
                                    </a:rPr>
                                    <m:t>𝑥</m:t>
                                  </m:r>
                                </m:e>
                                <m:sup>
                                  <m:r>
                                    <a:rPr lang="es-EC" b="0" i="1" smtClean="0">
                                      <a:latin typeface="Cambria Math"/>
                                    </a:rPr>
                                    <m:t>3</m:t>
                                  </m:r>
                                </m:sup>
                              </m:sSup>
                              <m:r>
                                <a:rPr lang="es-EC" i="1">
                                  <a:latin typeface="Cambria Math"/>
                                </a:rPr>
                                <m:t>−5</m:t>
                              </m:r>
                              <m:sSup>
                                <m:sSupPr>
                                  <m:ctrlPr>
                                    <a:rPr lang="es-EC" i="1">
                                      <a:latin typeface="Cambria Math"/>
                                    </a:rPr>
                                  </m:ctrlPr>
                                </m:sSupPr>
                                <m:e>
                                  <m:r>
                                    <a:rPr lang="es-EC" i="1">
                                      <a:latin typeface="Cambria Math"/>
                                    </a:rPr>
                                    <m:t>𝑥</m:t>
                                  </m:r>
                                </m:e>
                                <m:sup>
                                  <m:r>
                                    <a:rPr lang="es-EC" b="0" i="1" smtClean="0">
                                      <a:latin typeface="Cambria Math"/>
                                    </a:rPr>
                                    <m:t>2</m:t>
                                  </m:r>
                                </m:sup>
                              </m:sSup>
                              <m:r>
                                <a:rPr lang="es-EC" b="0" i="1" smtClean="0">
                                  <a:latin typeface="Cambria Math"/>
                                </a:rPr>
                                <m:t>−7</m:t>
                              </m:r>
                              <m:r>
                                <a:rPr lang="es-EC" b="0" i="1" smtClean="0">
                                  <a:latin typeface="Cambria Math"/>
                                </a:rPr>
                                <m:t>𝑥</m:t>
                              </m:r>
                              <m:r>
                                <a:rPr lang="es-EC" b="0" i="1" smtClean="0">
                                  <a:latin typeface="Cambria Math"/>
                                </a:rPr>
                                <m:t>+2=0</m:t>
                              </m:r>
                            </m:den>
                          </m:f>
                          <m:r>
                            <a:rPr lang="es-EC" b="0" i="1" smtClean="0">
                              <a:latin typeface="Cambria Math"/>
                            </a:rPr>
                            <m:t>     </m:t>
                          </m:r>
                        </m:e>
                      </m:d>
                    </m:oMath>
                  </m:oMathPara>
                </a14:m>
                <a:endParaRPr lang="es-EC" dirty="0"/>
              </a:p>
              <a:p>
                <a:pPr marL="109728" indent="0">
                  <a:buNone/>
                </a:pPr>
                <a14:m>
                  <m:oMathPara xmlns:m="http://schemas.openxmlformats.org/officeDocument/2006/math">
                    <m:oMathParaPr>
                      <m:jc m:val="centerGroup"/>
                    </m:oMathParaPr>
                    <m:oMath xmlns:m="http://schemas.openxmlformats.org/officeDocument/2006/math">
                      <m:r>
                        <a:rPr lang="es-EC" b="0" i="1" smtClean="0">
                          <a:latin typeface="Cambria Math"/>
                        </a:rPr>
                        <m:t>𝐼</m:t>
                      </m:r>
                      <m:r>
                        <a:rPr lang="es-EC" i="1">
                          <a:latin typeface="Cambria Math"/>
                        </a:rPr>
                        <m:t>=</m:t>
                      </m:r>
                      <m:d>
                        <m:dPr>
                          <m:begChr m:val="{"/>
                          <m:endChr m:val="}"/>
                          <m:ctrlPr>
                            <a:rPr lang="es-EC" i="1">
                              <a:latin typeface="Cambria Math"/>
                            </a:rPr>
                          </m:ctrlPr>
                        </m:dPr>
                        <m:e>
                          <m:f>
                            <m:fPr>
                              <m:type m:val="lin"/>
                              <m:ctrlPr>
                                <a:rPr lang="es-EC" i="1">
                                  <a:latin typeface="Cambria Math"/>
                                </a:rPr>
                              </m:ctrlPr>
                            </m:fPr>
                            <m:num>
                              <m:r>
                                <a:rPr lang="es-EC" i="1">
                                  <a:latin typeface="Cambria Math"/>
                                </a:rPr>
                                <m:t>𝑥</m:t>
                              </m:r>
                              <m:r>
                                <a:rPr lang="es-EC" i="1">
                                  <a:latin typeface="Cambria Math"/>
                                  <a:ea typeface="Cambria Math"/>
                                </a:rPr>
                                <m:t>∈</m:t>
                              </m:r>
                              <m:r>
                                <a:rPr lang="es-EC" i="1">
                                  <a:latin typeface="Cambria Math"/>
                                  <a:ea typeface="Cambria Math"/>
                                </a:rPr>
                                <m:t>ℝ</m:t>
                              </m:r>
                            </m:num>
                            <m:den>
                              <m:sSup>
                                <m:sSupPr>
                                  <m:ctrlPr>
                                    <a:rPr lang="es-EC" i="1">
                                      <a:latin typeface="Cambria Math"/>
                                    </a:rPr>
                                  </m:ctrlPr>
                                </m:sSupPr>
                                <m:e>
                                  <m:r>
                                    <a:rPr lang="es-EC" b="0" i="1" smtClean="0">
                                      <a:latin typeface="Cambria Math"/>
                                    </a:rPr>
                                    <m:t>5</m:t>
                                  </m:r>
                                  <m:r>
                                    <a:rPr lang="es-EC" i="1">
                                      <a:latin typeface="Cambria Math"/>
                                    </a:rPr>
                                    <m:t>𝑥</m:t>
                                  </m:r>
                                </m:e>
                                <m:sup>
                                  <m:r>
                                    <a:rPr lang="es-EC" b="0" i="1" smtClean="0">
                                      <a:latin typeface="Cambria Math"/>
                                    </a:rPr>
                                    <m:t>6</m:t>
                                  </m:r>
                                </m:sup>
                              </m:sSup>
                              <m:r>
                                <a:rPr lang="es-EC" i="1">
                                  <a:latin typeface="Cambria Math"/>
                                </a:rPr>
                                <m:t>−</m:t>
                              </m:r>
                              <m:r>
                                <a:rPr lang="es-EC" b="0" i="1" smtClean="0">
                                  <a:latin typeface="Cambria Math"/>
                                </a:rPr>
                                <m:t>4</m:t>
                              </m:r>
                              <m:sSup>
                                <m:sSupPr>
                                  <m:ctrlPr>
                                    <a:rPr lang="es-EC" i="1">
                                      <a:latin typeface="Cambria Math"/>
                                    </a:rPr>
                                  </m:ctrlPr>
                                </m:sSupPr>
                                <m:e>
                                  <m:r>
                                    <a:rPr lang="es-EC" i="1">
                                      <a:latin typeface="Cambria Math"/>
                                    </a:rPr>
                                    <m:t>𝑥</m:t>
                                  </m:r>
                                </m:e>
                                <m:sup>
                                  <m:r>
                                    <a:rPr lang="es-EC" b="0" i="1" smtClean="0">
                                      <a:latin typeface="Cambria Math"/>
                                    </a:rPr>
                                    <m:t>5</m:t>
                                  </m:r>
                                </m:sup>
                              </m:sSup>
                              <m:r>
                                <a:rPr lang="es-EC" i="1">
                                  <a:latin typeface="Cambria Math"/>
                                </a:rPr>
                                <m:t>+</m:t>
                              </m:r>
                              <m:r>
                                <a:rPr lang="es-EC" b="0" i="1" smtClean="0">
                                  <a:latin typeface="Cambria Math"/>
                                </a:rPr>
                                <m:t>3</m:t>
                              </m:r>
                              <m:sSup>
                                <m:sSupPr>
                                  <m:ctrlPr>
                                    <a:rPr lang="es-EC" b="0" i="1" smtClean="0">
                                      <a:latin typeface="Cambria Math"/>
                                    </a:rPr>
                                  </m:ctrlPr>
                                </m:sSupPr>
                                <m:e>
                                  <m:r>
                                    <a:rPr lang="es-EC" b="0" i="1" smtClean="0">
                                      <a:latin typeface="Cambria Math"/>
                                    </a:rPr>
                                    <m:t>𝑥</m:t>
                                  </m:r>
                                </m:e>
                                <m:sup>
                                  <m:r>
                                    <a:rPr lang="es-EC" b="0" i="1" smtClean="0">
                                      <a:latin typeface="Cambria Math"/>
                                    </a:rPr>
                                    <m:t>4</m:t>
                                  </m:r>
                                </m:sup>
                              </m:sSup>
                              <m:r>
                                <a:rPr lang="es-EC" b="0" i="1" smtClean="0">
                                  <a:latin typeface="Cambria Math"/>
                                </a:rPr>
                                <m:t>+8</m:t>
                              </m:r>
                              <m:sSup>
                                <m:sSupPr>
                                  <m:ctrlPr>
                                    <a:rPr lang="es-EC" b="0" i="1" smtClean="0">
                                      <a:latin typeface="Cambria Math"/>
                                    </a:rPr>
                                  </m:ctrlPr>
                                </m:sSupPr>
                                <m:e>
                                  <m:r>
                                    <a:rPr lang="es-EC" b="0" i="1" smtClean="0">
                                      <a:latin typeface="Cambria Math"/>
                                    </a:rPr>
                                    <m:t>𝑥</m:t>
                                  </m:r>
                                </m:e>
                                <m:sup>
                                  <m:r>
                                    <a:rPr lang="es-EC" b="0" i="1" smtClean="0">
                                      <a:latin typeface="Cambria Math"/>
                                    </a:rPr>
                                    <m:t>3</m:t>
                                  </m:r>
                                </m:sup>
                              </m:sSup>
                              <m:r>
                                <a:rPr lang="es-EC" b="0" i="1" smtClean="0">
                                  <a:latin typeface="Cambria Math"/>
                                </a:rPr>
                                <m:t>+7</m:t>
                              </m:r>
                              <m:sSup>
                                <m:sSupPr>
                                  <m:ctrlPr>
                                    <a:rPr lang="es-EC" b="0" i="1" smtClean="0">
                                      <a:latin typeface="Cambria Math"/>
                                    </a:rPr>
                                  </m:ctrlPr>
                                </m:sSupPr>
                                <m:e>
                                  <m:r>
                                    <a:rPr lang="es-EC" b="0" i="1" smtClean="0">
                                      <a:latin typeface="Cambria Math"/>
                                    </a:rPr>
                                    <m:t>𝑥</m:t>
                                  </m:r>
                                </m:e>
                                <m:sup>
                                  <m:r>
                                    <a:rPr lang="es-EC" b="0" i="1" smtClean="0">
                                      <a:latin typeface="Cambria Math"/>
                                    </a:rPr>
                                    <m:t>2</m:t>
                                  </m:r>
                                </m:sup>
                              </m:sSup>
                              <m:r>
                                <a:rPr lang="es-EC" b="0" i="1" smtClean="0">
                                  <a:latin typeface="Cambria Math"/>
                                </a:rPr>
                                <m:t>−13</m:t>
                              </m:r>
                              <m:r>
                                <a:rPr lang="es-EC" b="0" i="1" smtClean="0">
                                  <a:latin typeface="Cambria Math"/>
                                </a:rPr>
                                <m:t>𝑥</m:t>
                              </m:r>
                              <m:r>
                                <a:rPr lang="es-EC" b="0" i="1" smtClean="0">
                                  <a:latin typeface="Cambria Math"/>
                                </a:rPr>
                                <m:t>−6=0</m:t>
                              </m:r>
                            </m:den>
                          </m:f>
                        </m:e>
                      </m:d>
                    </m:oMath>
                  </m:oMathPara>
                </a14:m>
                <a:endParaRPr lang="es-EC" dirty="0"/>
              </a:p>
              <a:p>
                <a:pPr marL="109728" indent="0">
                  <a:buNone/>
                </a:pPr>
                <a:endParaRPr lang="es-EC" dirty="0" smtClean="0"/>
              </a:p>
              <a:p>
                <a:pPr marL="109728" indent="0">
                  <a:buNone/>
                </a:pPr>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07504" y="836712"/>
                <a:ext cx="8856984" cy="5832648"/>
              </a:xfrm>
              <a:blipFill rotWithShape="1">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431121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764704"/>
            <a:ext cx="8229600" cy="1066800"/>
          </a:xfrm>
        </p:spPr>
        <p:txBody>
          <a:bodyPr>
            <a:normAutofit fontScale="90000"/>
          </a:bodyPr>
          <a:lstStyle/>
          <a:p>
            <a:r>
              <a:rPr lang="es-EC" dirty="0" smtClean="0"/>
              <a:t>2</a:t>
            </a:r>
            <a:r>
              <a:rPr lang="es-EC" smtClean="0"/>
              <a:t>) Dado </a:t>
            </a:r>
            <a:r>
              <a:rPr lang="es-EC" dirty="0" smtClean="0"/>
              <a:t>el siguiente conjunto determine el valor de verdad de las siguientes proposiciones</a:t>
            </a:r>
            <a:endParaRPr lang="es-EC" dirty="0"/>
          </a:p>
        </p:txBody>
      </p:sp>
      <p:sp>
        <p:nvSpPr>
          <p:cNvPr id="3" name="2 Marcador de contenido"/>
          <p:cNvSpPr>
            <a:spLocks noGrp="1"/>
          </p:cNvSpPr>
          <p:nvPr>
            <p:ph idx="1"/>
          </p:nvPr>
        </p:nvSpPr>
        <p:spPr/>
        <p:txBody>
          <a:bodyPr/>
          <a:lstStyle/>
          <a:p>
            <a:endParaRPr lang="es-EC" dirty="0"/>
          </a:p>
        </p:txBody>
      </p:sp>
    </p:spTree>
    <p:extLst>
      <p:ext uri="{BB962C8B-B14F-4D97-AF65-F5344CB8AC3E}">
        <p14:creationId xmlns:p14="http://schemas.microsoft.com/office/powerpoint/2010/main" val="17443700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solidFill>
                  <a:srgbClr val="FF0000"/>
                </a:solidFill>
              </a:rPr>
              <a:t>Leyes de los conjuntos de Verdad de los predicados</a:t>
            </a:r>
            <a:endParaRPr lang="es-EC" dirty="0">
              <a:solidFill>
                <a:srgbClr val="FF0000"/>
              </a:solidFill>
            </a:endParaRPr>
          </a:p>
        </p:txBody>
      </p:sp>
      <mc:AlternateContent xmlns:mc="http://schemas.openxmlformats.org/markup-compatibility/2006" xmlns:a14="http://schemas.microsoft.com/office/drawing/2010/main">
        <mc:Choice Requires="a14">
          <p:graphicFrame>
            <p:nvGraphicFramePr>
              <p:cNvPr id="4" name="3 Marcador de contenido"/>
              <p:cNvGraphicFramePr>
                <a:graphicFrameLocks noGrp="1"/>
              </p:cNvGraphicFramePr>
              <p:nvPr>
                <p:ph idx="1"/>
                <p:extLst>
                  <p:ext uri="{D42A27DB-BD31-4B8C-83A1-F6EECF244321}">
                    <p14:modId xmlns:p14="http://schemas.microsoft.com/office/powerpoint/2010/main" val="587527947"/>
                  </p:ext>
                </p:extLst>
              </p:nvPr>
            </p:nvGraphicFramePr>
            <p:xfrm>
              <a:off x="539552" y="2420888"/>
              <a:ext cx="7488832" cy="3872421"/>
            </p:xfrm>
            <a:graphic>
              <a:graphicData uri="http://schemas.openxmlformats.org/drawingml/2006/table">
                <a:tbl>
                  <a:tblPr firstRow="1" bandRow="1">
                    <a:tableStyleId>{5C22544A-7EE6-4342-B048-85BDC9FD1C3A}</a:tableStyleId>
                  </a:tblPr>
                  <a:tblGrid>
                    <a:gridCol w="3528392"/>
                    <a:gridCol w="360040"/>
                    <a:gridCol w="3600400"/>
                  </a:tblGrid>
                  <a:tr h="370840">
                    <a:tc>
                      <a:txBody>
                        <a:bodyPr/>
                        <a:lstStyle/>
                        <a:p>
                          <a:r>
                            <a:rPr lang="es-EC" sz="2600" dirty="0" smtClean="0"/>
                            <a:t>CONJUNTO SOLUCIÓN DE</a:t>
                          </a:r>
                          <a:r>
                            <a:rPr lang="es-EC" sz="2600" baseline="0" dirty="0" smtClean="0"/>
                            <a:t> LA FORMA PROPOSICIONAL</a:t>
                          </a:r>
                          <a:endParaRPr lang="es-EC" sz="2600" dirty="0"/>
                        </a:p>
                      </a:txBody>
                      <a:tcPr/>
                    </a:tc>
                    <a:tc>
                      <a:txBody>
                        <a:bodyPr/>
                        <a:lstStyle/>
                        <a:p>
                          <a:endParaRPr lang="es-EC" sz="2600"/>
                        </a:p>
                      </a:txBody>
                      <a:tcPr/>
                    </a:tc>
                    <a:tc>
                      <a:txBody>
                        <a:bodyPr/>
                        <a:lstStyle/>
                        <a:p>
                          <a:r>
                            <a:rPr lang="es-EC" sz="2600" dirty="0" smtClean="0"/>
                            <a:t>CONJUNTO SOLUCIÓN</a:t>
                          </a:r>
                          <a:endParaRPr lang="es-EC" sz="2600" dirty="0"/>
                        </a:p>
                      </a:txBody>
                      <a:tcPr/>
                    </a:tc>
                  </a:tr>
                  <a:tr h="370840">
                    <a:tc>
                      <a:txBody>
                        <a:bodyPr/>
                        <a:lstStyle/>
                        <a:p>
                          <a:pPr/>
                          <a14:m>
                            <m:oMathPara xmlns:m="http://schemas.openxmlformats.org/officeDocument/2006/math">
                              <m:oMathParaPr>
                                <m:jc m:val="centerGroup"/>
                              </m:oMathParaPr>
                              <m:oMath xmlns:m="http://schemas.openxmlformats.org/officeDocument/2006/math">
                                <m:r>
                                  <a:rPr lang="es-EC" sz="3000" b="0" i="1" smtClean="0">
                                    <a:latin typeface="Cambria Math"/>
                                  </a:rPr>
                                  <m:t>𝐴</m:t>
                                </m:r>
                                <m:r>
                                  <a:rPr lang="es-EC" sz="3000" b="0" i="1" smtClean="0">
                                    <a:latin typeface="Cambria Math"/>
                                    <a:ea typeface="Cambria Math"/>
                                  </a:rPr>
                                  <m:t>¬</m:t>
                                </m:r>
                                <m:r>
                                  <a:rPr lang="es-EC" sz="3000" b="0" i="1" smtClean="0">
                                    <a:latin typeface="Cambria Math"/>
                                    <a:ea typeface="Cambria Math"/>
                                  </a:rPr>
                                  <m:t>𝑝</m:t>
                                </m:r>
                                <m:r>
                                  <a:rPr lang="es-EC" sz="3000" b="0" i="1" smtClean="0">
                                    <a:latin typeface="Cambria Math"/>
                                    <a:ea typeface="Cambria Math"/>
                                  </a:rPr>
                                  <m:t>(</m:t>
                                </m:r>
                                <m:r>
                                  <a:rPr lang="es-EC" sz="3000" b="0" i="1" smtClean="0">
                                    <a:latin typeface="Cambria Math"/>
                                    <a:ea typeface="Cambria Math"/>
                                  </a:rPr>
                                  <m:t>𝑥</m:t>
                                </m:r>
                                <m:r>
                                  <a:rPr lang="es-EC" sz="3000" b="0" i="1" smtClean="0">
                                    <a:latin typeface="Cambria Math"/>
                                    <a:ea typeface="Cambria Math"/>
                                  </a:rPr>
                                  <m:t>)</m:t>
                                </m:r>
                              </m:oMath>
                            </m:oMathPara>
                          </a14:m>
                          <a:endParaRPr lang="es-EC" sz="3000" dirty="0"/>
                        </a:p>
                      </a:txBody>
                      <a:tcPr/>
                    </a:tc>
                    <a:tc>
                      <a:txBody>
                        <a:bodyPr/>
                        <a:lstStyle/>
                        <a:p>
                          <a:r>
                            <a:rPr lang="es-EC" sz="3000" dirty="0" smtClean="0"/>
                            <a:t>=</a:t>
                          </a:r>
                          <a:endParaRPr lang="es-EC" sz="3000"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s-EC" sz="3000" i="1" smtClean="0">
                                        <a:latin typeface="Cambria Math"/>
                                      </a:rPr>
                                    </m:ctrlPr>
                                  </m:sSupPr>
                                  <m:e>
                                    <m:r>
                                      <a:rPr lang="es-EC" sz="3000" b="0" i="1" smtClean="0">
                                        <a:latin typeface="Cambria Math"/>
                                      </a:rPr>
                                      <m:t>𝐴</m:t>
                                    </m:r>
                                  </m:e>
                                  <m:sup>
                                    <m:r>
                                      <a:rPr lang="es-EC" sz="3000" b="0" i="1" smtClean="0">
                                        <a:latin typeface="Cambria Math"/>
                                      </a:rPr>
                                      <m:t>𝐶</m:t>
                                    </m:r>
                                  </m:sup>
                                </m:sSup>
                                <m:r>
                                  <a:rPr lang="es-EC" sz="3000" b="0" i="1" smtClean="0">
                                    <a:latin typeface="Cambria Math"/>
                                  </a:rPr>
                                  <m:t>𝑝</m:t>
                                </m:r>
                                <m:r>
                                  <a:rPr lang="es-EC" sz="3000" b="0" i="1" smtClean="0">
                                    <a:latin typeface="Cambria Math"/>
                                  </a:rPr>
                                  <m:t>(</m:t>
                                </m:r>
                                <m:r>
                                  <a:rPr lang="es-EC" sz="3000" b="0" i="1" smtClean="0">
                                    <a:latin typeface="Cambria Math"/>
                                  </a:rPr>
                                  <m:t>𝑥</m:t>
                                </m:r>
                                <m:r>
                                  <a:rPr lang="es-EC" sz="3000" b="0" i="1" smtClean="0">
                                    <a:latin typeface="Cambria Math"/>
                                  </a:rPr>
                                  <m:t>)</m:t>
                                </m:r>
                              </m:oMath>
                            </m:oMathPara>
                          </a14:m>
                          <a:endParaRPr lang="es-EC" sz="3000" dirty="0"/>
                        </a:p>
                      </a:txBody>
                      <a:tcPr/>
                    </a:tc>
                  </a:tr>
                  <a:tr h="370840">
                    <a:tc>
                      <a:txBody>
                        <a:bodyPr/>
                        <a:lstStyle/>
                        <a:p>
                          <a:pPr/>
                          <a14:m>
                            <m:oMathPara xmlns:m="http://schemas.openxmlformats.org/officeDocument/2006/math">
                              <m:oMathParaPr>
                                <m:jc m:val="centerGroup"/>
                              </m:oMathParaPr>
                              <m:oMath xmlns:m="http://schemas.openxmlformats.org/officeDocument/2006/math">
                                <m:r>
                                  <a:rPr lang="es-EC" sz="3000" b="0" i="1" smtClean="0">
                                    <a:latin typeface="Cambria Math"/>
                                  </a:rPr>
                                  <m:t>𝐴</m:t>
                                </m:r>
                                <m:d>
                                  <m:dPr>
                                    <m:begChr m:val="["/>
                                    <m:endChr m:val="]"/>
                                    <m:ctrlPr>
                                      <a:rPr lang="es-EC" sz="3000" b="0" i="1" smtClean="0">
                                        <a:latin typeface="Cambria Math"/>
                                      </a:rPr>
                                    </m:ctrlPr>
                                  </m:dPr>
                                  <m:e>
                                    <m:r>
                                      <a:rPr lang="es-EC" sz="3000" b="0" i="1" smtClean="0">
                                        <a:latin typeface="Cambria Math"/>
                                      </a:rPr>
                                      <m:t>𝑝</m:t>
                                    </m:r>
                                    <m:r>
                                      <a:rPr lang="es-EC" sz="3000" b="0" i="1" smtClean="0">
                                        <a:latin typeface="Cambria Math"/>
                                      </a:rPr>
                                      <m:t>(</m:t>
                                    </m:r>
                                    <m:r>
                                      <a:rPr lang="es-EC" sz="3000" b="0" i="1" smtClean="0">
                                        <a:latin typeface="Cambria Math"/>
                                      </a:rPr>
                                      <m:t>𝑥</m:t>
                                    </m:r>
                                    <m:r>
                                      <a:rPr lang="es-EC" sz="3000" b="0" i="1" smtClean="0">
                                        <a:latin typeface="Cambria Math"/>
                                      </a:rPr>
                                      <m:t>)∨</m:t>
                                    </m:r>
                                    <m:r>
                                      <a:rPr lang="es-EC" sz="3000" b="0" i="1" smtClean="0">
                                        <a:latin typeface="Cambria Math"/>
                                        <a:ea typeface="Cambria Math"/>
                                      </a:rPr>
                                      <m:t>𝑞</m:t>
                                    </m:r>
                                    <m:r>
                                      <a:rPr lang="es-EC" sz="3000" b="0" i="1" smtClean="0">
                                        <a:latin typeface="Cambria Math"/>
                                        <a:ea typeface="Cambria Math"/>
                                      </a:rPr>
                                      <m:t>(</m:t>
                                    </m:r>
                                    <m:r>
                                      <a:rPr lang="es-EC" sz="3000" b="0" i="1" smtClean="0">
                                        <a:latin typeface="Cambria Math"/>
                                        <a:ea typeface="Cambria Math"/>
                                      </a:rPr>
                                      <m:t>𝑥</m:t>
                                    </m:r>
                                    <m:r>
                                      <a:rPr lang="es-EC" sz="3000" b="0" i="1" smtClean="0">
                                        <a:latin typeface="Cambria Math"/>
                                        <a:ea typeface="Cambria Math"/>
                                      </a:rPr>
                                      <m:t>)</m:t>
                                    </m:r>
                                  </m:e>
                                </m:d>
                              </m:oMath>
                            </m:oMathPara>
                          </a14:m>
                          <a:endParaRPr lang="es-EC" sz="3000" dirty="0"/>
                        </a:p>
                      </a:txBody>
                      <a:tcPr/>
                    </a:tc>
                    <a:tc>
                      <a:txBody>
                        <a:bodyPr/>
                        <a:lstStyle/>
                        <a:p>
                          <a:r>
                            <a:rPr lang="es-EC" sz="3000" dirty="0" smtClean="0"/>
                            <a:t>=</a:t>
                          </a:r>
                          <a:endParaRPr lang="es-EC" sz="3000" dirty="0"/>
                        </a:p>
                      </a:txBody>
                      <a:tcPr/>
                    </a:tc>
                    <a:tc>
                      <a:txBody>
                        <a:bodyPr/>
                        <a:lstStyle/>
                        <a:p>
                          <a:pPr/>
                          <a14:m>
                            <m:oMathPara xmlns:m="http://schemas.openxmlformats.org/officeDocument/2006/math">
                              <m:oMathParaPr>
                                <m:jc m:val="centerGroup"/>
                              </m:oMathParaPr>
                              <m:oMath xmlns:m="http://schemas.openxmlformats.org/officeDocument/2006/math">
                                <m:r>
                                  <a:rPr lang="es-EC" sz="3000" b="0" i="1" smtClean="0">
                                    <a:latin typeface="Cambria Math"/>
                                  </a:rPr>
                                  <m:t>𝐴𝑝</m:t>
                                </m:r>
                                <m:r>
                                  <a:rPr lang="es-EC" sz="3000" b="0" i="1" smtClean="0">
                                    <a:latin typeface="Cambria Math"/>
                                  </a:rPr>
                                  <m:t>(</m:t>
                                </m:r>
                                <m:r>
                                  <a:rPr lang="es-EC" sz="3000" b="0" i="1" smtClean="0">
                                    <a:latin typeface="Cambria Math"/>
                                  </a:rPr>
                                  <m:t>𝑥</m:t>
                                </m:r>
                                <m:r>
                                  <a:rPr lang="es-EC" sz="3000" b="0" i="1" smtClean="0">
                                    <a:latin typeface="Cambria Math"/>
                                  </a:rPr>
                                  <m:t>)⊎</m:t>
                                </m:r>
                                <m:r>
                                  <a:rPr lang="es-EC" sz="3000" b="0" i="1" smtClean="0">
                                    <a:latin typeface="Cambria Math"/>
                                    <a:ea typeface="Cambria Math"/>
                                  </a:rPr>
                                  <m:t>𝐴𝑞</m:t>
                                </m:r>
                                <m:r>
                                  <a:rPr lang="es-EC" sz="3000" b="0" i="1" smtClean="0">
                                    <a:latin typeface="Cambria Math"/>
                                    <a:ea typeface="Cambria Math"/>
                                  </a:rPr>
                                  <m:t>(</m:t>
                                </m:r>
                                <m:r>
                                  <a:rPr lang="es-EC" sz="3000" b="0" i="1" smtClean="0">
                                    <a:latin typeface="Cambria Math"/>
                                    <a:ea typeface="Cambria Math"/>
                                  </a:rPr>
                                  <m:t>𝑥</m:t>
                                </m:r>
                                <m:r>
                                  <a:rPr lang="es-EC" sz="3000" b="0" i="1" smtClean="0">
                                    <a:latin typeface="Cambria Math"/>
                                    <a:ea typeface="Cambria Math"/>
                                  </a:rPr>
                                  <m:t>)</m:t>
                                </m:r>
                              </m:oMath>
                            </m:oMathPara>
                          </a14:m>
                          <a:endParaRPr lang="es-EC" sz="3000" dirty="0"/>
                        </a:p>
                      </a:txBody>
                      <a:tcPr/>
                    </a:tc>
                  </a:tr>
                  <a:tr h="370840">
                    <a:tc>
                      <a:txBody>
                        <a:bodyPr/>
                        <a:lstStyle/>
                        <a:p>
                          <a:pPr/>
                          <a14:m>
                            <m:oMathPara xmlns:m="http://schemas.openxmlformats.org/officeDocument/2006/math">
                              <m:oMathParaPr>
                                <m:jc m:val="centerGroup"/>
                              </m:oMathParaPr>
                              <m:oMath xmlns:m="http://schemas.openxmlformats.org/officeDocument/2006/math">
                                <m:r>
                                  <a:rPr lang="es-EC" sz="3000" b="0" i="1" smtClean="0">
                                    <a:latin typeface="Cambria Math"/>
                                  </a:rPr>
                                  <m:t>𝐴</m:t>
                                </m:r>
                                <m:d>
                                  <m:dPr>
                                    <m:begChr m:val="["/>
                                    <m:endChr m:val="]"/>
                                    <m:ctrlPr>
                                      <a:rPr lang="es-EC" sz="3000" b="0" i="1" smtClean="0">
                                        <a:latin typeface="Cambria Math"/>
                                      </a:rPr>
                                    </m:ctrlPr>
                                  </m:dPr>
                                  <m:e>
                                    <m:r>
                                      <a:rPr lang="es-EC" sz="3000" b="0" i="1" smtClean="0">
                                        <a:latin typeface="Cambria Math"/>
                                      </a:rPr>
                                      <m:t>𝑝</m:t>
                                    </m:r>
                                    <m:r>
                                      <a:rPr lang="es-EC" sz="3000" b="0" i="1" smtClean="0">
                                        <a:latin typeface="Cambria Math"/>
                                      </a:rPr>
                                      <m:t>(</m:t>
                                    </m:r>
                                    <m:r>
                                      <a:rPr lang="es-EC" sz="3000" b="0" i="1" smtClean="0">
                                        <a:latin typeface="Cambria Math"/>
                                      </a:rPr>
                                      <m:t>𝑥</m:t>
                                    </m:r>
                                    <m:r>
                                      <a:rPr lang="es-EC" sz="3000" b="0" i="1" smtClean="0">
                                        <a:latin typeface="Cambria Math"/>
                                      </a:rPr>
                                      <m:t>)∧</m:t>
                                    </m:r>
                                    <m:r>
                                      <a:rPr lang="es-EC" sz="3000" b="0" i="1" smtClean="0">
                                        <a:latin typeface="Cambria Math"/>
                                        <a:ea typeface="Cambria Math"/>
                                      </a:rPr>
                                      <m:t>𝑞</m:t>
                                    </m:r>
                                    <m:r>
                                      <a:rPr lang="es-EC" sz="3000" b="0" i="1" smtClean="0">
                                        <a:latin typeface="Cambria Math"/>
                                        <a:ea typeface="Cambria Math"/>
                                      </a:rPr>
                                      <m:t>(</m:t>
                                    </m:r>
                                    <m:r>
                                      <a:rPr lang="es-EC" sz="3000" b="0" i="1" smtClean="0">
                                        <a:latin typeface="Cambria Math"/>
                                        <a:ea typeface="Cambria Math"/>
                                      </a:rPr>
                                      <m:t>𝑥</m:t>
                                    </m:r>
                                    <m:r>
                                      <a:rPr lang="es-EC" sz="3000" b="0" i="1" smtClean="0">
                                        <a:latin typeface="Cambria Math"/>
                                        <a:ea typeface="Cambria Math"/>
                                      </a:rPr>
                                      <m:t>)</m:t>
                                    </m:r>
                                  </m:e>
                                </m:d>
                              </m:oMath>
                            </m:oMathPara>
                          </a14:m>
                          <a:endParaRPr lang="es-EC" sz="3000" dirty="0"/>
                        </a:p>
                      </a:txBody>
                      <a:tcPr/>
                    </a:tc>
                    <a:tc>
                      <a:txBody>
                        <a:bodyPr/>
                        <a:lstStyle/>
                        <a:p>
                          <a:r>
                            <a:rPr lang="es-EC" sz="3000" dirty="0" smtClean="0"/>
                            <a:t>=</a:t>
                          </a:r>
                          <a:endParaRPr lang="es-EC" sz="3000" dirty="0"/>
                        </a:p>
                      </a:txBody>
                      <a:tcPr/>
                    </a:tc>
                    <a:tc>
                      <a:txBody>
                        <a:bodyPr/>
                        <a:lstStyle/>
                        <a:p>
                          <a:pPr/>
                          <a14:m>
                            <m:oMathPara xmlns:m="http://schemas.openxmlformats.org/officeDocument/2006/math">
                              <m:oMathParaPr>
                                <m:jc m:val="centerGroup"/>
                              </m:oMathParaPr>
                              <m:oMath xmlns:m="http://schemas.openxmlformats.org/officeDocument/2006/math">
                                <m:r>
                                  <a:rPr lang="es-EC" sz="3000" b="0" i="1" smtClean="0">
                                    <a:latin typeface="Cambria Math"/>
                                  </a:rPr>
                                  <m:t>𝐴𝑝</m:t>
                                </m:r>
                                <m:r>
                                  <a:rPr lang="es-EC" sz="3000" b="0" i="1" smtClean="0">
                                    <a:latin typeface="Cambria Math"/>
                                  </a:rPr>
                                  <m:t>(</m:t>
                                </m:r>
                                <m:r>
                                  <a:rPr lang="es-EC" sz="3000" b="0" i="1" smtClean="0">
                                    <a:latin typeface="Cambria Math"/>
                                  </a:rPr>
                                  <m:t>𝑥</m:t>
                                </m:r>
                                <m:r>
                                  <a:rPr lang="es-EC" sz="3000" b="0" i="1" smtClean="0">
                                    <a:latin typeface="Cambria Math"/>
                                  </a:rPr>
                                  <m:t>)∩</m:t>
                                </m:r>
                                <m:r>
                                  <a:rPr lang="es-EC" sz="3000" b="0" i="1" smtClean="0">
                                    <a:latin typeface="Cambria Math"/>
                                    <a:ea typeface="Cambria Math"/>
                                  </a:rPr>
                                  <m:t>𝐴𝑞</m:t>
                                </m:r>
                                <m:r>
                                  <a:rPr lang="es-EC" sz="3000" b="0" i="1" smtClean="0">
                                    <a:latin typeface="Cambria Math"/>
                                    <a:ea typeface="Cambria Math"/>
                                  </a:rPr>
                                  <m:t>(</m:t>
                                </m:r>
                                <m:r>
                                  <a:rPr lang="es-EC" sz="3000" b="0" i="1" smtClean="0">
                                    <a:latin typeface="Cambria Math"/>
                                    <a:ea typeface="Cambria Math"/>
                                  </a:rPr>
                                  <m:t>𝑥</m:t>
                                </m:r>
                                <m:r>
                                  <a:rPr lang="es-EC" sz="3000" b="0" i="1" smtClean="0">
                                    <a:latin typeface="Cambria Math"/>
                                    <a:ea typeface="Cambria Math"/>
                                  </a:rPr>
                                  <m:t>)</m:t>
                                </m:r>
                              </m:oMath>
                            </m:oMathPara>
                          </a14:m>
                          <a:endParaRPr lang="es-EC" sz="3000" dirty="0"/>
                        </a:p>
                      </a:txBody>
                      <a:tcPr/>
                    </a:tc>
                  </a:tr>
                  <a:tr h="370840">
                    <a:tc>
                      <a:txBody>
                        <a:bodyPr/>
                        <a:lstStyle/>
                        <a:p>
                          <a:pPr/>
                          <a14:m>
                            <m:oMathPara xmlns:m="http://schemas.openxmlformats.org/officeDocument/2006/math">
                              <m:oMathParaPr>
                                <m:jc m:val="centerGroup"/>
                              </m:oMathParaPr>
                              <m:oMath xmlns:m="http://schemas.openxmlformats.org/officeDocument/2006/math">
                                <m:r>
                                  <a:rPr lang="es-EC" sz="3000" b="0" i="1" smtClean="0">
                                    <a:latin typeface="Cambria Math"/>
                                  </a:rPr>
                                  <m:t>𝐴</m:t>
                                </m:r>
                                <m:d>
                                  <m:dPr>
                                    <m:begChr m:val="["/>
                                    <m:endChr m:val="]"/>
                                    <m:ctrlPr>
                                      <a:rPr lang="es-EC" sz="3000" b="0" i="1" smtClean="0">
                                        <a:latin typeface="Cambria Math"/>
                                      </a:rPr>
                                    </m:ctrlPr>
                                  </m:dPr>
                                  <m:e>
                                    <m:r>
                                      <a:rPr lang="es-EC" sz="3000" b="0" i="1" smtClean="0">
                                        <a:latin typeface="Cambria Math"/>
                                      </a:rPr>
                                      <m:t>𝑝</m:t>
                                    </m:r>
                                    <m:d>
                                      <m:dPr>
                                        <m:ctrlPr>
                                          <a:rPr lang="es-EC" sz="3000" b="0" i="1" smtClean="0">
                                            <a:latin typeface="Cambria Math"/>
                                          </a:rPr>
                                        </m:ctrlPr>
                                      </m:dPr>
                                      <m:e>
                                        <m:r>
                                          <a:rPr lang="es-EC" sz="3000" b="0" i="1" smtClean="0">
                                            <a:latin typeface="Cambria Math"/>
                                          </a:rPr>
                                          <m:t>𝑥</m:t>
                                        </m:r>
                                      </m:e>
                                    </m:d>
                                    <m:r>
                                      <a:rPr lang="es-EC" sz="3000" b="0" i="1" smtClean="0">
                                        <a:latin typeface="Cambria Math"/>
                                      </a:rPr>
                                      <m:t>→</m:t>
                                    </m:r>
                                    <m:r>
                                      <a:rPr lang="es-EC" sz="3000" b="0" i="1" smtClean="0">
                                        <a:latin typeface="Cambria Math"/>
                                      </a:rPr>
                                      <m:t>𝑞</m:t>
                                    </m:r>
                                    <m:r>
                                      <a:rPr lang="es-EC" sz="3000" b="0" i="1" smtClean="0">
                                        <a:latin typeface="Cambria Math"/>
                                      </a:rPr>
                                      <m:t>(</m:t>
                                    </m:r>
                                    <m:r>
                                      <a:rPr lang="es-EC" sz="3000" b="0" i="1" smtClean="0">
                                        <a:latin typeface="Cambria Math"/>
                                      </a:rPr>
                                      <m:t>𝑥</m:t>
                                    </m:r>
                                    <m:r>
                                      <a:rPr lang="es-EC" sz="3000" b="0" i="1" smtClean="0">
                                        <a:latin typeface="Cambria Math"/>
                                      </a:rPr>
                                      <m:t>)</m:t>
                                    </m:r>
                                  </m:e>
                                </m:d>
                              </m:oMath>
                            </m:oMathPara>
                          </a14:m>
                          <a:endParaRPr lang="es-EC" sz="3000" dirty="0"/>
                        </a:p>
                      </a:txBody>
                      <a:tcPr/>
                    </a:tc>
                    <a:tc>
                      <a:txBody>
                        <a:bodyPr/>
                        <a:lstStyle/>
                        <a:p>
                          <a:r>
                            <a:rPr lang="es-EC" sz="3000" dirty="0" smtClean="0"/>
                            <a:t>=</a:t>
                          </a:r>
                          <a:endParaRPr lang="es-EC" sz="3000"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s-EC" sz="3000" i="1" smtClean="0">
                                        <a:latin typeface="Cambria Math"/>
                                      </a:rPr>
                                    </m:ctrlPr>
                                  </m:sSupPr>
                                  <m:e>
                                    <m:r>
                                      <a:rPr lang="es-EC" sz="3000" b="0" i="1" smtClean="0">
                                        <a:latin typeface="Cambria Math"/>
                                      </a:rPr>
                                      <m:t>𝐴</m:t>
                                    </m:r>
                                  </m:e>
                                  <m:sup>
                                    <m:r>
                                      <a:rPr lang="es-EC" sz="3000" b="0" i="1" smtClean="0">
                                        <a:latin typeface="Cambria Math"/>
                                      </a:rPr>
                                      <m:t>𝑐</m:t>
                                    </m:r>
                                  </m:sup>
                                </m:sSup>
                                <m:r>
                                  <a:rPr lang="es-EC" sz="3000" b="0" i="1" smtClean="0">
                                    <a:latin typeface="Cambria Math"/>
                                  </a:rPr>
                                  <m:t>𝑝</m:t>
                                </m:r>
                                <m:r>
                                  <a:rPr lang="es-EC" sz="3000" b="0" i="1" smtClean="0">
                                    <a:latin typeface="Cambria Math"/>
                                  </a:rPr>
                                  <m:t>(</m:t>
                                </m:r>
                                <m:r>
                                  <a:rPr lang="es-EC" sz="3000" b="0" i="1" smtClean="0">
                                    <a:latin typeface="Cambria Math"/>
                                  </a:rPr>
                                  <m:t>𝑥</m:t>
                                </m:r>
                                <m:r>
                                  <a:rPr lang="es-EC" sz="3000" b="0" i="1" smtClean="0">
                                    <a:latin typeface="Cambria Math"/>
                                  </a:rPr>
                                  <m:t>)∪</m:t>
                                </m:r>
                                <m:r>
                                  <a:rPr lang="es-EC" sz="3000" b="0" i="1" smtClean="0">
                                    <a:latin typeface="Cambria Math"/>
                                    <a:ea typeface="Cambria Math"/>
                                  </a:rPr>
                                  <m:t>𝐴𝑞</m:t>
                                </m:r>
                                <m:r>
                                  <a:rPr lang="es-EC" sz="3000" b="0" i="1" smtClean="0">
                                    <a:latin typeface="Cambria Math"/>
                                    <a:ea typeface="Cambria Math"/>
                                  </a:rPr>
                                  <m:t>(</m:t>
                                </m:r>
                                <m:r>
                                  <a:rPr lang="es-EC" sz="3000" b="0" i="1" smtClean="0">
                                    <a:latin typeface="Cambria Math"/>
                                    <a:ea typeface="Cambria Math"/>
                                  </a:rPr>
                                  <m:t>𝑥</m:t>
                                </m:r>
                                <m:r>
                                  <a:rPr lang="es-EC" sz="3000" b="0" i="1" smtClean="0">
                                    <a:latin typeface="Cambria Math"/>
                                    <a:ea typeface="Cambria Math"/>
                                  </a:rPr>
                                  <m:t>)</m:t>
                                </m:r>
                              </m:oMath>
                            </m:oMathPara>
                          </a14:m>
                          <a:endParaRPr lang="es-EC" sz="3000" dirty="0"/>
                        </a:p>
                      </a:txBody>
                      <a:tcPr/>
                    </a:tc>
                  </a:tr>
                </a:tbl>
              </a:graphicData>
            </a:graphic>
          </p:graphicFrame>
        </mc:Choice>
        <mc:Fallback xmlns="">
          <p:graphicFrame>
            <p:nvGraphicFramePr>
              <p:cNvPr id="4" name="3 Marcador de contenido"/>
              <p:cNvGraphicFramePr>
                <a:graphicFrameLocks noGrp="1"/>
              </p:cNvGraphicFramePr>
              <p:nvPr>
                <p:ph idx="1"/>
                <p:extLst>
                  <p:ext uri="{D42A27DB-BD31-4B8C-83A1-F6EECF244321}">
                    <p14:modId xmlns:p14="http://schemas.microsoft.com/office/powerpoint/2010/main" val="587527947"/>
                  </p:ext>
                </p:extLst>
              </p:nvPr>
            </p:nvGraphicFramePr>
            <p:xfrm>
              <a:off x="539552" y="2420888"/>
              <a:ext cx="7488832" cy="3872421"/>
            </p:xfrm>
            <a:graphic>
              <a:graphicData uri="http://schemas.openxmlformats.org/drawingml/2006/table">
                <a:tbl>
                  <a:tblPr firstRow="1" bandRow="1">
                    <a:tableStyleId>{5C22544A-7EE6-4342-B048-85BDC9FD1C3A}</a:tableStyleId>
                  </a:tblPr>
                  <a:tblGrid>
                    <a:gridCol w="3528392"/>
                    <a:gridCol w="360040"/>
                    <a:gridCol w="3600400"/>
                  </a:tblGrid>
                  <a:tr h="1676400">
                    <a:tc>
                      <a:txBody>
                        <a:bodyPr/>
                        <a:lstStyle/>
                        <a:p>
                          <a:r>
                            <a:rPr lang="es-EC" sz="2600" dirty="0" smtClean="0"/>
                            <a:t>CONJUNTO SOLUCIÓN DE</a:t>
                          </a:r>
                          <a:r>
                            <a:rPr lang="es-EC" sz="2600" baseline="0" dirty="0" smtClean="0"/>
                            <a:t> LA FORMA PROPOSICIONAL</a:t>
                          </a:r>
                          <a:endParaRPr lang="es-EC" sz="2600" dirty="0"/>
                        </a:p>
                      </a:txBody>
                      <a:tcPr/>
                    </a:tc>
                    <a:tc>
                      <a:txBody>
                        <a:bodyPr/>
                        <a:lstStyle/>
                        <a:p>
                          <a:endParaRPr lang="es-EC" sz="2600"/>
                        </a:p>
                      </a:txBody>
                      <a:tcPr/>
                    </a:tc>
                    <a:tc>
                      <a:txBody>
                        <a:bodyPr/>
                        <a:lstStyle/>
                        <a:p>
                          <a:r>
                            <a:rPr lang="es-EC" sz="2600" dirty="0" smtClean="0"/>
                            <a:t>CONJUNTO SOLUCIÓN</a:t>
                          </a:r>
                          <a:endParaRPr lang="es-EC" sz="2600" dirty="0"/>
                        </a:p>
                      </a:txBody>
                      <a:tcPr/>
                    </a:tc>
                  </a:tr>
                  <a:tr h="550101">
                    <a:tc>
                      <a:txBody>
                        <a:bodyPr/>
                        <a:lstStyle/>
                        <a:p>
                          <a:endParaRPr lang="es-EC"/>
                        </a:p>
                      </a:txBody>
                      <a:tcPr>
                        <a:blipFill rotWithShape="1">
                          <a:blip r:embed="rId2"/>
                          <a:stretch>
                            <a:fillRect l="-173" t="-315556" r="-112090" b="-335556"/>
                          </a:stretch>
                        </a:blipFill>
                      </a:tcPr>
                    </a:tc>
                    <a:tc>
                      <a:txBody>
                        <a:bodyPr/>
                        <a:lstStyle/>
                        <a:p>
                          <a:r>
                            <a:rPr lang="es-EC" sz="3000" dirty="0" smtClean="0"/>
                            <a:t>=</a:t>
                          </a:r>
                          <a:endParaRPr lang="es-EC" sz="3000" dirty="0"/>
                        </a:p>
                      </a:txBody>
                      <a:tcPr/>
                    </a:tc>
                    <a:tc>
                      <a:txBody>
                        <a:bodyPr/>
                        <a:lstStyle/>
                        <a:p>
                          <a:endParaRPr lang="es-EC"/>
                        </a:p>
                      </a:txBody>
                      <a:tcPr>
                        <a:blipFill rotWithShape="1">
                          <a:blip r:embed="rId2"/>
                          <a:stretch>
                            <a:fillRect l="-108305" t="-315556" b="-335556"/>
                          </a:stretch>
                        </a:blipFill>
                      </a:tcPr>
                    </a:tc>
                  </a:tr>
                  <a:tr h="548640">
                    <a:tc>
                      <a:txBody>
                        <a:bodyPr/>
                        <a:lstStyle/>
                        <a:p>
                          <a:endParaRPr lang="es-EC"/>
                        </a:p>
                      </a:txBody>
                      <a:tcPr>
                        <a:blipFill rotWithShape="1">
                          <a:blip r:embed="rId2"/>
                          <a:stretch>
                            <a:fillRect l="-173" t="-415556" r="-112090" b="-235556"/>
                          </a:stretch>
                        </a:blipFill>
                      </a:tcPr>
                    </a:tc>
                    <a:tc>
                      <a:txBody>
                        <a:bodyPr/>
                        <a:lstStyle/>
                        <a:p>
                          <a:r>
                            <a:rPr lang="es-EC" sz="3000" dirty="0" smtClean="0"/>
                            <a:t>=</a:t>
                          </a:r>
                          <a:endParaRPr lang="es-EC" sz="3000" dirty="0"/>
                        </a:p>
                      </a:txBody>
                      <a:tcPr/>
                    </a:tc>
                    <a:tc>
                      <a:txBody>
                        <a:bodyPr/>
                        <a:lstStyle/>
                        <a:p>
                          <a:endParaRPr lang="es-EC"/>
                        </a:p>
                      </a:txBody>
                      <a:tcPr>
                        <a:blipFill rotWithShape="1">
                          <a:blip r:embed="rId2"/>
                          <a:stretch>
                            <a:fillRect l="-108305" t="-415556" b="-235556"/>
                          </a:stretch>
                        </a:blipFill>
                      </a:tcPr>
                    </a:tc>
                  </a:tr>
                  <a:tr h="548640">
                    <a:tc>
                      <a:txBody>
                        <a:bodyPr/>
                        <a:lstStyle/>
                        <a:p>
                          <a:endParaRPr lang="es-EC"/>
                        </a:p>
                      </a:txBody>
                      <a:tcPr>
                        <a:blipFill rotWithShape="1">
                          <a:blip r:embed="rId2"/>
                          <a:stretch>
                            <a:fillRect l="-173" t="-515556" r="-112090" b="-135556"/>
                          </a:stretch>
                        </a:blipFill>
                      </a:tcPr>
                    </a:tc>
                    <a:tc>
                      <a:txBody>
                        <a:bodyPr/>
                        <a:lstStyle/>
                        <a:p>
                          <a:r>
                            <a:rPr lang="es-EC" sz="3000" dirty="0" smtClean="0"/>
                            <a:t>=</a:t>
                          </a:r>
                          <a:endParaRPr lang="es-EC" sz="3000" dirty="0"/>
                        </a:p>
                      </a:txBody>
                      <a:tcPr/>
                    </a:tc>
                    <a:tc>
                      <a:txBody>
                        <a:bodyPr/>
                        <a:lstStyle/>
                        <a:p>
                          <a:endParaRPr lang="es-EC"/>
                        </a:p>
                      </a:txBody>
                      <a:tcPr>
                        <a:blipFill rotWithShape="1">
                          <a:blip r:embed="rId2"/>
                          <a:stretch>
                            <a:fillRect l="-108305" t="-515556" b="-135556"/>
                          </a:stretch>
                        </a:blipFill>
                      </a:tcPr>
                    </a:tc>
                  </a:tr>
                  <a:tr h="548640">
                    <a:tc>
                      <a:txBody>
                        <a:bodyPr/>
                        <a:lstStyle/>
                        <a:p>
                          <a:endParaRPr lang="es-EC"/>
                        </a:p>
                      </a:txBody>
                      <a:tcPr>
                        <a:blipFill rotWithShape="1">
                          <a:blip r:embed="rId2"/>
                          <a:stretch>
                            <a:fillRect l="-173" t="-615556" r="-112090" b="-35556"/>
                          </a:stretch>
                        </a:blipFill>
                      </a:tcPr>
                    </a:tc>
                    <a:tc>
                      <a:txBody>
                        <a:bodyPr/>
                        <a:lstStyle/>
                        <a:p>
                          <a:r>
                            <a:rPr lang="es-EC" sz="3000" dirty="0" smtClean="0"/>
                            <a:t>=</a:t>
                          </a:r>
                          <a:endParaRPr lang="es-EC" sz="3000" dirty="0"/>
                        </a:p>
                      </a:txBody>
                      <a:tcPr/>
                    </a:tc>
                    <a:tc>
                      <a:txBody>
                        <a:bodyPr/>
                        <a:lstStyle/>
                        <a:p>
                          <a:endParaRPr lang="es-EC"/>
                        </a:p>
                      </a:txBody>
                      <a:tcPr>
                        <a:blipFill rotWithShape="1">
                          <a:blip r:embed="rId2"/>
                          <a:stretch>
                            <a:fillRect l="-108305" t="-615556" b="-35556"/>
                          </a:stretch>
                        </a:blipFill>
                      </a:tcPr>
                    </a:tc>
                  </a:tr>
                </a:tbl>
              </a:graphicData>
            </a:graphic>
          </p:graphicFrame>
        </mc:Fallback>
      </mc:AlternateContent>
    </p:spTree>
    <p:extLst>
      <p:ext uri="{BB962C8B-B14F-4D97-AF65-F5344CB8AC3E}">
        <p14:creationId xmlns:p14="http://schemas.microsoft.com/office/powerpoint/2010/main" val="24406711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solidFill>
                  <a:srgbClr val="FF0000"/>
                </a:solidFill>
              </a:rPr>
              <a:t>VALOR DE VERDAD DE PROPOSICIONES CON CUANTIFICADORES</a:t>
            </a:r>
            <a:endParaRPr lang="es-EC" dirty="0">
              <a:solidFill>
                <a:srgbClr val="FF0000"/>
              </a:solidFill>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r>
                  <a:rPr lang="es-EC" dirty="0" smtClean="0"/>
                  <a:t>Una proposición que contiene un cuantificador universal es verdadera si y sólo si el conjunto de verdad del predicado es igual al conjunto referencia de la expresión abierta</a:t>
                </a:r>
              </a:p>
              <a:p>
                <a:pPr marL="109728" indent="0">
                  <a:buNone/>
                </a:pPr>
                <a14:m>
                  <m:oMathPara xmlns:m="http://schemas.openxmlformats.org/officeDocument/2006/math">
                    <m:oMathParaPr>
                      <m:jc m:val="centerGroup"/>
                    </m:oMathParaPr>
                    <m:oMath xmlns:m="http://schemas.openxmlformats.org/officeDocument/2006/math">
                      <m:r>
                        <a:rPr lang="es-EC" i="1" smtClean="0">
                          <a:latin typeface="Cambria Math"/>
                          <a:ea typeface="Cambria Math"/>
                        </a:rPr>
                        <m:t>∀</m:t>
                      </m:r>
                      <m:r>
                        <a:rPr lang="es-EC" b="0" i="1" smtClean="0">
                          <a:latin typeface="Cambria Math"/>
                          <a:ea typeface="Cambria Math"/>
                        </a:rPr>
                        <m:t>𝑥𝑝</m:t>
                      </m:r>
                      <m:d>
                        <m:dPr>
                          <m:ctrlPr>
                            <a:rPr lang="es-EC" b="0" i="1" smtClean="0">
                              <a:latin typeface="Cambria Math"/>
                              <a:ea typeface="Cambria Math"/>
                            </a:rPr>
                          </m:ctrlPr>
                        </m:dPr>
                        <m:e>
                          <m:r>
                            <a:rPr lang="es-EC" b="0" i="1" smtClean="0">
                              <a:latin typeface="Cambria Math"/>
                              <a:ea typeface="Cambria Math"/>
                            </a:rPr>
                            <m:t>𝑥</m:t>
                          </m:r>
                        </m:e>
                      </m:d>
                      <m:r>
                        <a:rPr lang="es-EC" b="0" i="1" smtClean="0">
                          <a:latin typeface="Cambria Math"/>
                          <a:ea typeface="Cambria Math"/>
                        </a:rPr>
                        <m:t> ⇔</m:t>
                      </m:r>
                      <m:d>
                        <m:dPr>
                          <m:ctrlPr>
                            <a:rPr lang="es-EC" b="0" i="1" smtClean="0">
                              <a:latin typeface="Cambria Math"/>
                              <a:ea typeface="Cambria Math"/>
                            </a:rPr>
                          </m:ctrlPr>
                        </m:dPr>
                        <m:e>
                          <m:r>
                            <a:rPr lang="es-EC" b="0" i="1" smtClean="0">
                              <a:latin typeface="Cambria Math"/>
                              <a:ea typeface="Cambria Math"/>
                            </a:rPr>
                            <m:t>𝐴𝑝</m:t>
                          </m:r>
                          <m:d>
                            <m:dPr>
                              <m:ctrlPr>
                                <a:rPr lang="es-EC" b="0" i="1" smtClean="0">
                                  <a:latin typeface="Cambria Math"/>
                                  <a:ea typeface="Cambria Math"/>
                                </a:rPr>
                              </m:ctrlPr>
                            </m:dPr>
                            <m:e>
                              <m:r>
                                <a:rPr lang="es-EC" b="0" i="1" smtClean="0">
                                  <a:latin typeface="Cambria Math"/>
                                  <a:ea typeface="Cambria Math"/>
                                </a:rPr>
                                <m:t>𝑥</m:t>
                              </m:r>
                            </m:e>
                          </m:d>
                          <m:r>
                            <a:rPr lang="es-EC" b="0" i="1" smtClean="0">
                              <a:latin typeface="Cambria Math"/>
                              <a:ea typeface="Cambria Math"/>
                            </a:rPr>
                            <m:t>=</m:t>
                          </m:r>
                          <m:r>
                            <a:rPr lang="es-EC" b="0" i="1" smtClean="0">
                              <a:latin typeface="Cambria Math"/>
                              <a:ea typeface="Cambria Math"/>
                            </a:rPr>
                            <m:t>𝑅𝑒</m:t>
                          </m:r>
                        </m:e>
                      </m:d>
                    </m:oMath>
                  </m:oMathPara>
                </a14:m>
                <a:endParaRPr lang="es-EC" dirty="0" smtClean="0"/>
              </a:p>
              <a:p>
                <a:pPr marL="109728" indent="0">
                  <a:buNone/>
                </a:pPr>
                <a:r>
                  <a:rPr lang="es-EC" dirty="0" smtClean="0"/>
                  <a:t>Una proposición con un  cuantificador existencial es verdadera si y sólo si el conjunto de verdad del predicado no es vacío.</a:t>
                </a:r>
              </a:p>
              <a:p>
                <a:pPr marL="109728" indent="0">
                  <a:buNone/>
                </a:pPr>
                <a14:m>
                  <m:oMathPara xmlns:m="http://schemas.openxmlformats.org/officeDocument/2006/math">
                    <m:oMathParaPr>
                      <m:jc m:val="centerGroup"/>
                    </m:oMathParaPr>
                    <m:oMath xmlns:m="http://schemas.openxmlformats.org/officeDocument/2006/math">
                      <m:r>
                        <a:rPr lang="es-EC" i="1" smtClean="0">
                          <a:latin typeface="Cambria Math"/>
                          <a:ea typeface="Cambria Math"/>
                        </a:rPr>
                        <m:t>∃</m:t>
                      </m:r>
                      <m:r>
                        <a:rPr lang="es-EC" b="0" i="1" smtClean="0">
                          <a:latin typeface="Cambria Math"/>
                          <a:ea typeface="Cambria Math"/>
                        </a:rPr>
                        <m:t>𝑥𝑝</m:t>
                      </m:r>
                      <m:r>
                        <a:rPr lang="es-EC" b="0" i="1" smtClean="0">
                          <a:latin typeface="Cambria Math"/>
                          <a:ea typeface="Cambria Math"/>
                        </a:rPr>
                        <m:t>(</m:t>
                      </m:r>
                      <m:r>
                        <a:rPr lang="es-EC" b="0" i="1" smtClean="0">
                          <a:latin typeface="Cambria Math"/>
                          <a:ea typeface="Cambria Math"/>
                        </a:rPr>
                        <m:t>𝑥</m:t>
                      </m:r>
                      <m:r>
                        <a:rPr lang="es-EC" b="0" i="1" smtClean="0">
                          <a:latin typeface="Cambria Math"/>
                          <a:ea typeface="Cambria Math"/>
                        </a:rPr>
                        <m:t>)⟺¬</m:t>
                      </m:r>
                      <m:d>
                        <m:dPr>
                          <m:ctrlPr>
                            <a:rPr lang="es-EC" b="0" i="1" smtClean="0">
                              <a:latin typeface="Cambria Math"/>
                              <a:ea typeface="Cambria Math"/>
                            </a:rPr>
                          </m:ctrlPr>
                        </m:dPr>
                        <m:e>
                          <m:r>
                            <a:rPr lang="es-EC" b="0" i="1" smtClean="0">
                              <a:latin typeface="Cambria Math"/>
                              <a:ea typeface="Cambria Math"/>
                            </a:rPr>
                            <m:t>𝐴𝑝</m:t>
                          </m:r>
                          <m:d>
                            <m:dPr>
                              <m:ctrlPr>
                                <a:rPr lang="es-EC" b="0" i="1" smtClean="0">
                                  <a:latin typeface="Cambria Math"/>
                                  <a:ea typeface="Cambria Math"/>
                                </a:rPr>
                              </m:ctrlPr>
                            </m:dPr>
                            <m:e>
                              <m:r>
                                <a:rPr lang="es-EC" b="0" i="1" smtClean="0">
                                  <a:latin typeface="Cambria Math"/>
                                  <a:ea typeface="Cambria Math"/>
                                </a:rPr>
                                <m:t>𝑥</m:t>
                              </m:r>
                            </m:e>
                          </m:d>
                          <m:r>
                            <a:rPr lang="es-EC" b="0" i="1" smtClean="0">
                              <a:latin typeface="Cambria Math"/>
                              <a:ea typeface="Cambria Math"/>
                            </a:rPr>
                            <m:t>=∅</m:t>
                          </m:r>
                        </m:e>
                      </m:d>
                    </m:oMath>
                  </m:oMathPara>
                </a14:m>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48" t="-1408" r="-370"/>
                </a:stretch>
              </a:blipFill>
            </p:spPr>
            <p:txBody>
              <a:bodyPr/>
              <a:lstStyle/>
              <a:p>
                <a:r>
                  <a:rPr lang="es-EC">
                    <a:noFill/>
                  </a:rPr>
                  <a:t> </a:t>
                </a:r>
              </a:p>
            </p:txBody>
          </p:sp>
        </mc:Fallback>
      </mc:AlternateContent>
    </p:spTree>
    <p:extLst>
      <p:ext uri="{BB962C8B-B14F-4D97-AF65-F5344CB8AC3E}">
        <p14:creationId xmlns:p14="http://schemas.microsoft.com/office/powerpoint/2010/main" val="594550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35000"/>
                    </a14:imgEffect>
                  </a14:imgLayer>
                </a14:imgProps>
              </a:ext>
              <a:ext uri="{28A0092B-C50C-407E-A947-70E740481C1C}">
                <a14:useLocalDpi xmlns:a14="http://schemas.microsoft.com/office/drawing/2010/main" val="0"/>
              </a:ext>
            </a:extLst>
          </a:blip>
          <a:srcRect/>
          <a:stretch>
            <a:fillRect/>
          </a:stretch>
        </p:blipFill>
        <p:spPr bwMode="auto">
          <a:xfrm>
            <a:off x="539552" y="1082508"/>
            <a:ext cx="8269742" cy="529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8206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31000"/>
                    </a14:imgEffect>
                  </a14:imgLayer>
                </a14:imgProps>
              </a:ext>
              <a:ext uri="{28A0092B-C50C-407E-A947-70E740481C1C}">
                <a14:useLocalDpi xmlns:a14="http://schemas.microsoft.com/office/drawing/2010/main" val="0"/>
              </a:ext>
            </a:extLst>
          </a:blip>
          <a:srcRect/>
          <a:stretch>
            <a:fillRect/>
          </a:stretch>
        </p:blipFill>
        <p:spPr bwMode="auto">
          <a:xfrm>
            <a:off x="539552" y="404664"/>
            <a:ext cx="805815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100000"/>
                    </a14:imgEffect>
                  </a14:imgLayer>
                </a14:imgProps>
              </a:ext>
              <a:ext uri="{28A0092B-C50C-407E-A947-70E740481C1C}">
                <a14:useLocalDpi xmlns:a14="http://schemas.microsoft.com/office/drawing/2010/main" val="0"/>
              </a:ext>
            </a:extLst>
          </a:blip>
          <a:srcRect/>
          <a:stretch>
            <a:fillRect/>
          </a:stretch>
        </p:blipFill>
        <p:spPr bwMode="auto">
          <a:xfrm>
            <a:off x="539552" y="2492896"/>
            <a:ext cx="774382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0639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Título"/>
              <p:cNvSpPr>
                <a:spLocks noGrp="1"/>
              </p:cNvSpPr>
              <p:nvPr>
                <p:ph type="title"/>
              </p:nvPr>
            </p:nvSpPr>
            <p:spPr>
              <a:xfrm>
                <a:off x="467544" y="908720"/>
                <a:ext cx="8229600" cy="1066800"/>
              </a:xfrm>
            </p:spPr>
            <p:txBody>
              <a:bodyPr>
                <a:normAutofit fontScale="90000"/>
              </a:bodyPr>
              <a:lstStyle/>
              <a:p>
                <a:r>
                  <a:rPr lang="es-EC" dirty="0" smtClean="0"/>
                  <a:t>Obsérvese que si </a:t>
                </a:r>
                <a14:m>
                  <m:oMath xmlns:m="http://schemas.openxmlformats.org/officeDocument/2006/math">
                    <m:r>
                      <a:rPr lang="es-EC" b="0" i="1" smtClean="0">
                        <a:latin typeface="Cambria Math"/>
                      </a:rPr>
                      <m:t>𝑎</m:t>
                    </m:r>
                    <m:r>
                      <a:rPr lang="es-EC" b="0" i="1" smtClean="0">
                        <a:latin typeface="Cambria Math"/>
                        <a:ea typeface="Cambria Math"/>
                      </a:rPr>
                      <m:t>∈</m:t>
                    </m:r>
                    <m:r>
                      <a:rPr lang="es-EC" b="0" i="1" smtClean="0">
                        <a:latin typeface="Cambria Math"/>
                        <a:ea typeface="Cambria Math"/>
                      </a:rPr>
                      <m:t>𝑅𝑒</m:t>
                    </m:r>
                    <m:r>
                      <a:rPr lang="es-EC" b="0" i="1" smtClean="0">
                        <a:latin typeface="Cambria Math"/>
                        <a:ea typeface="Cambria Math"/>
                      </a:rPr>
                      <m:t>, </m:t>
                    </m:r>
                  </m:oMath>
                </a14:m>
                <a:r>
                  <a:rPr lang="es-EC" dirty="0" smtClean="0"/>
                  <a:t>los siguientes enunciados hipotéticos:</a:t>
                </a:r>
                <a:endParaRPr lang="es-EC" dirty="0"/>
              </a:p>
            </p:txBody>
          </p:sp>
        </mc:Choice>
        <mc:Fallback xmlns="">
          <p:sp>
            <p:nvSpPr>
              <p:cNvPr id="2" name="1 Título"/>
              <p:cNvSpPr>
                <a:spLocks noGrp="1" noRot="1" noChangeAspect="1" noMove="1" noResize="1" noEditPoints="1" noAdjustHandles="1" noChangeArrowheads="1" noChangeShapeType="1" noTextEdit="1"/>
              </p:cNvSpPr>
              <p:nvPr>
                <p:ph type="title"/>
              </p:nvPr>
            </p:nvSpPr>
            <p:spPr>
              <a:xfrm>
                <a:off x="467544" y="908720"/>
                <a:ext cx="8229600" cy="1066800"/>
              </a:xfrm>
              <a:blipFill rotWithShape="1">
                <a:blip r:embed="rId2"/>
                <a:stretch>
                  <a:fillRect l="-2296" t="-13714" r="-1333" b="-280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2060848"/>
                <a:ext cx="8229600" cy="4513688"/>
              </a:xfrm>
            </p:spPr>
            <p:txBody>
              <a:bodyPr>
                <a:normAutofit fontScale="92500" lnSpcReduction="10000"/>
              </a:bodyPr>
              <a:lstStyle/>
              <a:p>
                <a14:m>
                  <m:oMath xmlns:m="http://schemas.openxmlformats.org/officeDocument/2006/math">
                    <m:r>
                      <a:rPr lang="es-EC" i="1" smtClean="0">
                        <a:latin typeface="Cambria Math"/>
                        <a:ea typeface="Cambria Math"/>
                      </a:rPr>
                      <m:t>∀</m:t>
                    </m:r>
                    <m:r>
                      <a:rPr lang="es-EC" b="0" i="1" smtClean="0">
                        <a:latin typeface="Cambria Math"/>
                        <a:ea typeface="Cambria Math"/>
                      </a:rPr>
                      <m:t>𝑥𝑝</m:t>
                    </m:r>
                    <m:d>
                      <m:dPr>
                        <m:ctrlPr>
                          <a:rPr lang="es-EC" b="0" i="1" smtClean="0">
                            <a:latin typeface="Cambria Math"/>
                            <a:ea typeface="Cambria Math"/>
                          </a:rPr>
                        </m:ctrlPr>
                      </m:dPr>
                      <m:e>
                        <m:r>
                          <a:rPr lang="es-EC" b="0" i="1" smtClean="0">
                            <a:latin typeface="Cambria Math"/>
                            <a:ea typeface="Cambria Math"/>
                          </a:rPr>
                          <m:t>𝑥</m:t>
                        </m:r>
                      </m:e>
                    </m:d>
                    <m:r>
                      <a:rPr lang="es-EC" b="0" i="1" smtClean="0">
                        <a:latin typeface="Cambria Math"/>
                        <a:ea typeface="Cambria Math"/>
                      </a:rPr>
                      <m:t>⟹</m:t>
                    </m:r>
                    <m:r>
                      <a:rPr lang="es-EC" b="0" i="1" smtClean="0">
                        <a:latin typeface="Cambria Math"/>
                        <a:ea typeface="Cambria Math"/>
                      </a:rPr>
                      <m:t>𝑝</m:t>
                    </m:r>
                    <m:d>
                      <m:dPr>
                        <m:ctrlPr>
                          <a:rPr lang="es-EC" b="0" i="1" smtClean="0">
                            <a:latin typeface="Cambria Math"/>
                            <a:ea typeface="Cambria Math"/>
                          </a:rPr>
                        </m:ctrlPr>
                      </m:dPr>
                      <m:e>
                        <m:r>
                          <a:rPr lang="es-EC" b="0" i="1" smtClean="0">
                            <a:latin typeface="Cambria Math"/>
                            <a:ea typeface="Cambria Math"/>
                          </a:rPr>
                          <m:t>𝑎</m:t>
                        </m:r>
                      </m:e>
                    </m:d>
                  </m:oMath>
                </a14:m>
                <a:endParaRPr lang="es-EC" b="0" dirty="0" smtClean="0">
                  <a:ea typeface="Cambria Math"/>
                </a:endParaRPr>
              </a:p>
              <a:p>
                <a14:m>
                  <m:oMath xmlns:m="http://schemas.openxmlformats.org/officeDocument/2006/math">
                    <m:r>
                      <a:rPr lang="es-EC" b="0" i="1" smtClean="0">
                        <a:latin typeface="Cambria Math"/>
                      </a:rPr>
                      <m:t>𝑝</m:t>
                    </m:r>
                    <m:r>
                      <a:rPr lang="es-EC" b="0" i="1" smtClean="0">
                        <a:latin typeface="Cambria Math"/>
                      </a:rPr>
                      <m:t>(</m:t>
                    </m:r>
                    <m:r>
                      <a:rPr lang="es-EC" b="0" i="1" smtClean="0">
                        <a:latin typeface="Cambria Math"/>
                      </a:rPr>
                      <m:t>𝑎</m:t>
                    </m:r>
                    <m:r>
                      <a:rPr lang="es-EC" b="0" i="1" smtClean="0">
                        <a:latin typeface="Cambria Math"/>
                      </a:rPr>
                      <m:t>)⟹∃</m:t>
                    </m:r>
                    <m:r>
                      <a:rPr lang="es-EC" b="0" i="1" smtClean="0">
                        <a:latin typeface="Cambria Math"/>
                        <a:ea typeface="Cambria Math"/>
                      </a:rPr>
                      <m:t>𝑥𝑝</m:t>
                    </m:r>
                    <m:r>
                      <a:rPr lang="es-EC" b="0" i="1" smtClean="0">
                        <a:latin typeface="Cambria Math"/>
                        <a:ea typeface="Cambria Math"/>
                      </a:rPr>
                      <m:t>(</m:t>
                    </m:r>
                    <m:r>
                      <a:rPr lang="es-EC" b="0" i="1" smtClean="0">
                        <a:latin typeface="Cambria Math"/>
                        <a:ea typeface="Cambria Math"/>
                      </a:rPr>
                      <m:t>𝑥</m:t>
                    </m:r>
                    <m:r>
                      <a:rPr lang="es-EC" b="0" i="1" smtClean="0">
                        <a:latin typeface="Cambria Math"/>
                        <a:ea typeface="Cambria Math"/>
                      </a:rPr>
                      <m:t>)</m:t>
                    </m:r>
                  </m:oMath>
                </a14:m>
                <a:endParaRPr lang="es-EC" dirty="0" smtClean="0"/>
              </a:p>
              <a:p>
                <a:pPr marL="109728" indent="0">
                  <a:buNone/>
                </a:pPr>
                <a:endParaRPr lang="es-EC" dirty="0" smtClean="0"/>
              </a:p>
              <a:p>
                <a:pPr marL="109728" indent="0">
                  <a:buNone/>
                </a:pPr>
                <a:r>
                  <a:rPr lang="es-EC" dirty="0" smtClean="0"/>
                  <a:t>Si estos son verdaderos, esto quiere decir que:</a:t>
                </a:r>
              </a:p>
              <a:p>
                <a:pPr marL="109728" indent="0">
                  <a:buNone/>
                </a:pPr>
                <a14:m>
                  <m:oMath xmlns:m="http://schemas.openxmlformats.org/officeDocument/2006/math">
                    <m:r>
                      <a:rPr lang="es-EC" i="1">
                        <a:latin typeface="Cambria Math"/>
                        <a:ea typeface="Cambria Math"/>
                      </a:rPr>
                      <m:t>∀</m:t>
                    </m:r>
                    <m:r>
                      <a:rPr lang="es-EC" i="1">
                        <a:latin typeface="Cambria Math"/>
                        <a:ea typeface="Cambria Math"/>
                      </a:rPr>
                      <m:t>𝑥𝑝</m:t>
                    </m:r>
                    <m:d>
                      <m:dPr>
                        <m:ctrlPr>
                          <a:rPr lang="es-EC" i="1">
                            <a:latin typeface="Cambria Math"/>
                            <a:ea typeface="Cambria Math"/>
                          </a:rPr>
                        </m:ctrlPr>
                      </m:dPr>
                      <m:e>
                        <m:r>
                          <a:rPr lang="es-EC" i="1">
                            <a:latin typeface="Cambria Math"/>
                            <a:ea typeface="Cambria Math"/>
                          </a:rPr>
                          <m:t>𝑥</m:t>
                        </m:r>
                      </m:e>
                    </m:d>
                    <m:r>
                      <a:rPr lang="es-EC" i="1">
                        <a:latin typeface="Cambria Math"/>
                        <a:ea typeface="Cambria Math"/>
                      </a:rPr>
                      <m:t>⟹</m:t>
                    </m:r>
                    <m:r>
                      <a:rPr lang="es-EC" i="1">
                        <a:latin typeface="Cambria Math"/>
                        <a:ea typeface="Cambria Math"/>
                      </a:rPr>
                      <m:t>𝑝</m:t>
                    </m:r>
                    <m:d>
                      <m:dPr>
                        <m:ctrlPr>
                          <a:rPr lang="es-EC" i="1">
                            <a:latin typeface="Cambria Math"/>
                            <a:ea typeface="Cambria Math"/>
                          </a:rPr>
                        </m:ctrlPr>
                      </m:dPr>
                      <m:e>
                        <m:r>
                          <a:rPr lang="es-EC" i="1">
                            <a:latin typeface="Cambria Math"/>
                            <a:ea typeface="Cambria Math"/>
                          </a:rPr>
                          <m:t>𝑎</m:t>
                        </m:r>
                      </m:e>
                    </m:d>
                  </m:oMath>
                </a14:m>
                <a:r>
                  <a:rPr lang="es-EC" dirty="0" smtClean="0"/>
                  <a:t>: ‘Si todos los elementos del referencial satisfacen un predicado dado, entonces necesariamente </a:t>
                </a:r>
                <a14:m>
                  <m:oMath xmlns:m="http://schemas.openxmlformats.org/officeDocument/2006/math">
                    <m:r>
                      <a:rPr lang="es-EC" i="1" smtClean="0">
                        <a:solidFill>
                          <a:srgbClr val="FF0000"/>
                        </a:solidFill>
                        <a:latin typeface="Cambria Math"/>
                        <a:ea typeface="Cambria Math"/>
                      </a:rPr>
                      <m:t>𝑎</m:t>
                    </m:r>
                  </m:oMath>
                </a14:m>
                <a:r>
                  <a:rPr lang="es-EC" dirty="0" smtClean="0"/>
                  <a:t> satisface el predicado’</a:t>
                </a:r>
              </a:p>
              <a:p>
                <a:pPr marL="109728" indent="0">
                  <a:buNone/>
                </a:pPr>
                <a:endParaRPr lang="es-EC" dirty="0" smtClean="0"/>
              </a:p>
              <a:p>
                <a:pPr marL="109728" indent="0">
                  <a:buNone/>
                </a:pPr>
                <a14:m>
                  <m:oMath xmlns:m="http://schemas.openxmlformats.org/officeDocument/2006/math">
                    <m:r>
                      <a:rPr lang="es-EC" i="1">
                        <a:latin typeface="Cambria Math"/>
                      </a:rPr>
                      <m:t>𝑝</m:t>
                    </m:r>
                    <m:d>
                      <m:dPr>
                        <m:ctrlPr>
                          <a:rPr lang="es-EC" i="1">
                            <a:latin typeface="Cambria Math"/>
                          </a:rPr>
                        </m:ctrlPr>
                      </m:dPr>
                      <m:e>
                        <m:r>
                          <a:rPr lang="es-EC" i="1">
                            <a:latin typeface="Cambria Math"/>
                          </a:rPr>
                          <m:t>𝑎</m:t>
                        </m:r>
                      </m:e>
                    </m:d>
                    <m:r>
                      <a:rPr lang="es-EC" i="1">
                        <a:latin typeface="Cambria Math"/>
                      </a:rPr>
                      <m:t>⟹∃</m:t>
                    </m:r>
                    <m:r>
                      <a:rPr lang="es-EC" i="1">
                        <a:latin typeface="Cambria Math"/>
                        <a:ea typeface="Cambria Math"/>
                      </a:rPr>
                      <m:t>𝑥𝑝</m:t>
                    </m:r>
                    <m:d>
                      <m:dPr>
                        <m:ctrlPr>
                          <a:rPr lang="es-EC" i="1">
                            <a:latin typeface="Cambria Math"/>
                            <a:ea typeface="Cambria Math"/>
                          </a:rPr>
                        </m:ctrlPr>
                      </m:dPr>
                      <m:e>
                        <m:r>
                          <a:rPr lang="es-EC" i="1">
                            <a:latin typeface="Cambria Math"/>
                            <a:ea typeface="Cambria Math"/>
                          </a:rPr>
                          <m:t>𝑥</m:t>
                        </m:r>
                      </m:e>
                    </m:d>
                  </m:oMath>
                </a14:m>
                <a:r>
                  <a:rPr lang="es-EC" dirty="0" smtClean="0"/>
                  <a:t>: ‘Si </a:t>
                </a:r>
                <a14:m>
                  <m:oMath xmlns:m="http://schemas.openxmlformats.org/officeDocument/2006/math">
                    <m:r>
                      <a:rPr lang="es-EC" i="1">
                        <a:solidFill>
                          <a:srgbClr val="FF0000"/>
                        </a:solidFill>
                        <a:latin typeface="Cambria Math"/>
                        <a:ea typeface="Cambria Math"/>
                      </a:rPr>
                      <m:t>𝑎</m:t>
                    </m:r>
                  </m:oMath>
                </a14:m>
                <a:r>
                  <a:rPr lang="es-EC" dirty="0" smtClean="0"/>
                  <a:t> satisface el predicado, entonces necesariamente existirá por lo menos un elemento del referencial que satisface el predicado’</a:t>
                </a:r>
                <a:endParaRPr lang="es-EC" dirty="0"/>
              </a:p>
              <a:p>
                <a:pPr marL="109728" indent="0">
                  <a:buNone/>
                </a:pP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2060848"/>
                <a:ext cx="8229600" cy="4513688"/>
              </a:xfrm>
              <a:blipFill rotWithShape="1">
                <a:blip r:embed="rId3"/>
                <a:stretch>
                  <a:fillRect r="-2074"/>
                </a:stretch>
              </a:blipFill>
            </p:spPr>
            <p:txBody>
              <a:bodyPr/>
              <a:lstStyle/>
              <a:p>
                <a:r>
                  <a:rPr lang="es-EC">
                    <a:noFill/>
                  </a:rPr>
                  <a:t> </a:t>
                </a:r>
              </a:p>
            </p:txBody>
          </p:sp>
        </mc:Fallback>
      </mc:AlternateContent>
    </p:spTree>
    <p:extLst>
      <p:ext uri="{BB962C8B-B14F-4D97-AF65-F5344CB8AC3E}">
        <p14:creationId xmlns:p14="http://schemas.microsoft.com/office/powerpoint/2010/main" val="3722716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spTree>
    <p:extLst>
      <p:ext uri="{BB962C8B-B14F-4D97-AF65-F5344CB8AC3E}">
        <p14:creationId xmlns:p14="http://schemas.microsoft.com/office/powerpoint/2010/main" val="5213763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5533" y="576330"/>
            <a:ext cx="8229600" cy="1066800"/>
          </a:xfrm>
        </p:spPr>
        <p:txBody>
          <a:bodyPr>
            <a:normAutofit fontScale="90000"/>
          </a:bodyPr>
          <a:lstStyle/>
          <a:p>
            <a:r>
              <a:rPr lang="es-EC" dirty="0" smtClean="0">
                <a:solidFill>
                  <a:srgbClr val="FF0000"/>
                </a:solidFill>
              </a:rPr>
              <a:t>CASOS ESPECIALES DEL CONJUNTO REFERENCIAL</a:t>
            </a:r>
            <a:endParaRPr lang="es-EC" dirty="0">
              <a:solidFill>
                <a:srgbClr val="FF0000"/>
              </a:solidFill>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628800"/>
                <a:ext cx="8507288" cy="4945736"/>
              </a:xfrm>
            </p:spPr>
            <p:txBody>
              <a:bodyPr/>
              <a:lstStyle/>
              <a:p>
                <a:r>
                  <a:rPr lang="es-EC" sz="2600" b="1" dirty="0" smtClean="0">
                    <a:solidFill>
                      <a:srgbClr val="0070C0"/>
                    </a:solidFill>
                  </a:rPr>
                  <a:t>Caso 1: REFERENCIAL = CONJUNTO VACÍO</a:t>
                </a:r>
              </a:p>
              <a:p>
                <a:pPr marL="109728" indent="0">
                  <a:buNone/>
                </a:pPr>
                <a:r>
                  <a:rPr lang="es-EC" dirty="0" smtClean="0"/>
                  <a:t>Si </a:t>
                </a:r>
                <a14:m>
                  <m:oMath xmlns:m="http://schemas.openxmlformats.org/officeDocument/2006/math">
                    <m:r>
                      <a:rPr lang="es-EC" b="0" i="1" smtClean="0">
                        <a:latin typeface="Cambria Math"/>
                      </a:rPr>
                      <m:t>𝑅𝑒</m:t>
                    </m:r>
                    <m:r>
                      <a:rPr lang="es-EC" b="0" i="1" smtClean="0">
                        <a:latin typeface="Cambria Math"/>
                      </a:rPr>
                      <m:t>=∅</m:t>
                    </m:r>
                  </m:oMath>
                </a14:m>
                <a:r>
                  <a:rPr lang="es-EC" dirty="0" smtClean="0"/>
                  <a:t>, entonces </a:t>
                </a:r>
                <a14:m>
                  <m:oMath xmlns:m="http://schemas.openxmlformats.org/officeDocument/2006/math">
                    <m:r>
                      <a:rPr lang="es-EC" i="1" smtClean="0">
                        <a:latin typeface="Cambria Math"/>
                        <a:ea typeface="Cambria Math"/>
                      </a:rPr>
                      <m:t>∀</m:t>
                    </m:r>
                    <m:r>
                      <a:rPr lang="es-EC" b="0" i="1" smtClean="0">
                        <a:latin typeface="Cambria Math"/>
                        <a:ea typeface="Cambria Math"/>
                      </a:rPr>
                      <m:t>𝑥𝑝</m:t>
                    </m:r>
                    <m:d>
                      <m:dPr>
                        <m:ctrlPr>
                          <a:rPr lang="es-EC" b="0" i="1" smtClean="0">
                            <a:latin typeface="Cambria Math"/>
                            <a:ea typeface="Cambria Math"/>
                          </a:rPr>
                        </m:ctrlPr>
                      </m:dPr>
                      <m:e>
                        <m:r>
                          <a:rPr lang="es-EC" b="0" i="1" smtClean="0">
                            <a:latin typeface="Cambria Math"/>
                            <a:ea typeface="Cambria Math"/>
                          </a:rPr>
                          <m:t>𝑥</m:t>
                        </m:r>
                      </m:e>
                    </m:d>
                    <m:r>
                      <a:rPr lang="es-EC" b="0" i="1" smtClean="0">
                        <a:latin typeface="Cambria Math"/>
                        <a:ea typeface="Cambria Math"/>
                      </a:rPr>
                      <m:t>⟺1</m:t>
                    </m:r>
                  </m:oMath>
                </a14:m>
                <a:r>
                  <a:rPr lang="es-EC" dirty="0" smtClean="0"/>
                  <a:t> debido a que </a:t>
                </a:r>
                <a14:m>
                  <m:oMath xmlns:m="http://schemas.openxmlformats.org/officeDocument/2006/math">
                    <m:r>
                      <a:rPr lang="es-EC" b="0" i="1" smtClean="0">
                        <a:latin typeface="Cambria Math"/>
                      </a:rPr>
                      <m:t>𝐴𝑝</m:t>
                    </m:r>
                    <m:d>
                      <m:dPr>
                        <m:ctrlPr>
                          <a:rPr lang="es-EC" b="0" i="1" smtClean="0">
                            <a:latin typeface="Cambria Math"/>
                          </a:rPr>
                        </m:ctrlPr>
                      </m:dPr>
                      <m:e>
                        <m:r>
                          <a:rPr lang="es-EC" b="0" i="1" smtClean="0">
                            <a:latin typeface="Cambria Math"/>
                          </a:rPr>
                          <m:t>𝑥</m:t>
                        </m:r>
                      </m:e>
                    </m:d>
                    <m:r>
                      <a:rPr lang="es-EC" b="0" i="1" smtClean="0">
                        <a:latin typeface="Cambria Math"/>
                      </a:rPr>
                      <m:t>=</m:t>
                    </m:r>
                    <m:r>
                      <a:rPr lang="es-EC" b="0" i="1" smtClean="0">
                        <a:latin typeface="Cambria Math"/>
                      </a:rPr>
                      <m:t>𝑅𝑒</m:t>
                    </m:r>
                    <m:r>
                      <a:rPr lang="es-EC" b="0" i="1" smtClean="0">
                        <a:latin typeface="Cambria Math"/>
                      </a:rPr>
                      <m:t>=∅</m:t>
                    </m:r>
                  </m:oMath>
                </a14:m>
                <a:r>
                  <a:rPr lang="es-EC" dirty="0" smtClean="0"/>
                  <a:t>, por lo tanto: </a:t>
                </a:r>
                <a14:m>
                  <m:oMath xmlns:m="http://schemas.openxmlformats.org/officeDocument/2006/math">
                    <m:r>
                      <a:rPr lang="es-EC" i="1" smtClean="0">
                        <a:latin typeface="Cambria Math"/>
                        <a:ea typeface="Cambria Math"/>
                      </a:rPr>
                      <m:t>∃</m:t>
                    </m:r>
                    <m:r>
                      <a:rPr lang="es-EC" b="0" i="1" smtClean="0">
                        <a:latin typeface="Cambria Math"/>
                        <a:ea typeface="Cambria Math"/>
                      </a:rPr>
                      <m:t>𝑥𝑝</m:t>
                    </m:r>
                    <m:r>
                      <a:rPr lang="es-EC" b="0" i="1" smtClean="0">
                        <a:latin typeface="Cambria Math"/>
                        <a:ea typeface="Cambria Math"/>
                      </a:rPr>
                      <m:t>(</m:t>
                    </m:r>
                    <m:r>
                      <a:rPr lang="es-EC" b="0" i="1" smtClean="0">
                        <a:latin typeface="Cambria Math"/>
                        <a:ea typeface="Cambria Math"/>
                      </a:rPr>
                      <m:t>𝑥</m:t>
                    </m:r>
                    <m:r>
                      <a:rPr lang="es-EC" b="0" i="1" smtClean="0">
                        <a:latin typeface="Cambria Math"/>
                        <a:ea typeface="Cambria Math"/>
                      </a:rPr>
                      <m:t>)⟹∀</m:t>
                    </m:r>
                    <m:r>
                      <a:rPr lang="es-EC" b="0" i="1" smtClean="0">
                        <a:latin typeface="Cambria Math"/>
                        <a:ea typeface="Cambria Math"/>
                      </a:rPr>
                      <m:t>𝑥𝑝</m:t>
                    </m:r>
                    <m:d>
                      <m:dPr>
                        <m:ctrlPr>
                          <a:rPr lang="es-EC" b="0" i="1" smtClean="0">
                            <a:latin typeface="Cambria Math"/>
                            <a:ea typeface="Cambria Math"/>
                          </a:rPr>
                        </m:ctrlPr>
                      </m:dPr>
                      <m:e>
                        <m:r>
                          <a:rPr lang="es-EC" b="0" i="1" smtClean="0">
                            <a:latin typeface="Cambria Math"/>
                            <a:ea typeface="Cambria Math"/>
                          </a:rPr>
                          <m:t>𝑥</m:t>
                        </m:r>
                      </m:e>
                    </m:d>
                  </m:oMath>
                </a14:m>
                <a:r>
                  <a:rPr lang="es-EC" dirty="0" smtClean="0"/>
                  <a:t> es una proposición verdadera</a:t>
                </a:r>
              </a:p>
              <a:p>
                <a:pPr marL="109728" indent="0">
                  <a:buNone/>
                </a:pPr>
                <a:endParaRPr lang="es-EC" dirty="0" smtClean="0"/>
              </a:p>
              <a:p>
                <a:r>
                  <a:rPr lang="es-EC" sz="2600" b="1" dirty="0">
                    <a:solidFill>
                      <a:srgbClr val="0070C0"/>
                    </a:solidFill>
                  </a:rPr>
                  <a:t>Caso </a:t>
                </a:r>
                <a:r>
                  <a:rPr lang="es-EC" sz="2600" b="1" dirty="0" smtClean="0">
                    <a:solidFill>
                      <a:srgbClr val="0070C0"/>
                    </a:solidFill>
                  </a:rPr>
                  <a:t>2: </a:t>
                </a:r>
                <a:r>
                  <a:rPr lang="es-EC" sz="2600" b="1" dirty="0">
                    <a:solidFill>
                      <a:srgbClr val="0070C0"/>
                    </a:solidFill>
                  </a:rPr>
                  <a:t>REFERENCIAL = </a:t>
                </a:r>
                <a:r>
                  <a:rPr lang="es-EC" sz="2600" b="1" dirty="0" smtClean="0">
                    <a:solidFill>
                      <a:srgbClr val="0070C0"/>
                    </a:solidFill>
                  </a:rPr>
                  <a:t>UNITARIO</a:t>
                </a:r>
                <a:endParaRPr lang="es-EC" sz="2600" b="1" dirty="0">
                  <a:solidFill>
                    <a:srgbClr val="0070C0"/>
                  </a:solidFill>
                </a:endParaRPr>
              </a:p>
              <a:p>
                <a:pPr marL="109728" indent="0">
                  <a:buNone/>
                </a:pPr>
                <a:r>
                  <a:rPr lang="es-EC" dirty="0"/>
                  <a:t>Si </a:t>
                </a:r>
                <a14:m>
                  <m:oMath xmlns:m="http://schemas.openxmlformats.org/officeDocument/2006/math">
                    <m:r>
                      <a:rPr lang="es-EC" i="1">
                        <a:latin typeface="Cambria Math"/>
                      </a:rPr>
                      <m:t>𝑅𝑒</m:t>
                    </m:r>
                    <m:r>
                      <a:rPr lang="es-EC" i="1">
                        <a:latin typeface="Cambria Math"/>
                      </a:rPr>
                      <m:t>=</m:t>
                    </m:r>
                    <m:d>
                      <m:dPr>
                        <m:begChr m:val="{"/>
                        <m:endChr m:val="}"/>
                        <m:ctrlPr>
                          <a:rPr lang="es-EC" i="1" smtClean="0">
                            <a:latin typeface="Cambria Math"/>
                          </a:rPr>
                        </m:ctrlPr>
                      </m:dPr>
                      <m:e>
                        <m:r>
                          <a:rPr lang="es-EC" b="0" i="1" smtClean="0">
                            <a:latin typeface="Cambria Math"/>
                          </a:rPr>
                          <m:t>𝑎</m:t>
                        </m:r>
                      </m:e>
                    </m:d>
                  </m:oMath>
                </a14:m>
                <a:r>
                  <a:rPr lang="es-EC" dirty="0" smtClean="0"/>
                  <a:t> y </a:t>
                </a:r>
                <a14:m>
                  <m:oMath xmlns:m="http://schemas.openxmlformats.org/officeDocument/2006/math">
                    <m:r>
                      <a:rPr lang="es-EC" b="0" i="1" smtClean="0">
                        <a:latin typeface="Cambria Math"/>
                      </a:rPr>
                      <m:t>𝑝</m:t>
                    </m:r>
                    <m:r>
                      <a:rPr lang="es-EC" b="0" i="1" smtClean="0">
                        <a:latin typeface="Cambria Math"/>
                      </a:rPr>
                      <m:t>(</m:t>
                    </m:r>
                    <m:r>
                      <a:rPr lang="es-EC" b="0" i="1" smtClean="0">
                        <a:latin typeface="Cambria Math"/>
                      </a:rPr>
                      <m:t>𝑎</m:t>
                    </m:r>
                    <m:r>
                      <a:rPr lang="es-EC" b="0" i="1" smtClean="0">
                        <a:latin typeface="Cambria Math"/>
                      </a:rPr>
                      <m:t>)⟺1</m:t>
                    </m:r>
                  </m:oMath>
                </a14:m>
                <a:r>
                  <a:rPr lang="es-EC" dirty="0" smtClean="0"/>
                  <a:t>, </a:t>
                </a:r>
                <a14:m>
                  <m:oMath xmlns:m="http://schemas.openxmlformats.org/officeDocument/2006/math">
                    <m:r>
                      <a:rPr lang="es-EC" i="1">
                        <a:latin typeface="Cambria Math"/>
                        <a:ea typeface="Cambria Math"/>
                      </a:rPr>
                      <m:t>∀</m:t>
                    </m:r>
                    <m:r>
                      <a:rPr lang="es-EC" i="1">
                        <a:latin typeface="Cambria Math"/>
                        <a:ea typeface="Cambria Math"/>
                      </a:rPr>
                      <m:t>𝑥𝑝</m:t>
                    </m:r>
                    <m:d>
                      <m:dPr>
                        <m:ctrlPr>
                          <a:rPr lang="es-EC" i="1">
                            <a:latin typeface="Cambria Math"/>
                            <a:ea typeface="Cambria Math"/>
                          </a:rPr>
                        </m:ctrlPr>
                      </m:dPr>
                      <m:e>
                        <m:r>
                          <a:rPr lang="es-EC" i="1">
                            <a:latin typeface="Cambria Math"/>
                            <a:ea typeface="Cambria Math"/>
                          </a:rPr>
                          <m:t>𝑥</m:t>
                        </m:r>
                      </m:e>
                    </m:d>
                    <m:r>
                      <a:rPr lang="es-EC" i="1">
                        <a:latin typeface="Cambria Math"/>
                        <a:ea typeface="Cambria Math"/>
                      </a:rPr>
                      <m:t>⟺1</m:t>
                    </m:r>
                    <m:r>
                      <a:rPr lang="es-EC" b="0" i="1" smtClean="0">
                        <a:latin typeface="Cambria Math"/>
                        <a:ea typeface="Cambria Math"/>
                      </a:rPr>
                      <m:t>  </m:t>
                    </m:r>
                    <m:r>
                      <a:rPr lang="es-EC" b="0" i="1" smtClean="0">
                        <a:latin typeface="Cambria Math"/>
                        <a:ea typeface="Cambria Math"/>
                      </a:rPr>
                      <m:t>𝑦</m:t>
                    </m:r>
                    <m:r>
                      <a:rPr lang="es-EC" b="0" i="1" smtClean="0">
                        <a:latin typeface="Cambria Math"/>
                        <a:ea typeface="Cambria Math"/>
                      </a:rPr>
                      <m:t>  ∃</m:t>
                    </m:r>
                    <m:r>
                      <a:rPr lang="es-EC" b="0" i="1" smtClean="0">
                        <a:latin typeface="Cambria Math"/>
                        <a:ea typeface="Cambria Math"/>
                      </a:rPr>
                      <m:t>𝑥𝑝</m:t>
                    </m:r>
                    <m:d>
                      <m:dPr>
                        <m:ctrlPr>
                          <a:rPr lang="es-EC" b="0" i="1" smtClean="0">
                            <a:latin typeface="Cambria Math"/>
                            <a:ea typeface="Cambria Math"/>
                          </a:rPr>
                        </m:ctrlPr>
                      </m:dPr>
                      <m:e>
                        <m:r>
                          <a:rPr lang="es-EC" b="0" i="1" smtClean="0">
                            <a:latin typeface="Cambria Math"/>
                            <a:ea typeface="Cambria Math"/>
                          </a:rPr>
                          <m:t>𝑥</m:t>
                        </m:r>
                      </m:e>
                    </m:d>
                    <m:r>
                      <a:rPr lang="es-EC" b="0" i="1" smtClean="0">
                        <a:latin typeface="Cambria Math"/>
                        <a:ea typeface="Cambria Math"/>
                      </a:rPr>
                      <m:t>⟺1,</m:t>
                    </m:r>
                  </m:oMath>
                </a14:m>
                <a:r>
                  <a:rPr lang="es-EC" dirty="0" smtClean="0"/>
                  <a:t> por lo tanto </a:t>
                </a:r>
                <a14:m>
                  <m:oMath xmlns:m="http://schemas.openxmlformats.org/officeDocument/2006/math">
                    <m:r>
                      <a:rPr lang="es-EC" i="1">
                        <a:latin typeface="Cambria Math"/>
                        <a:ea typeface="Cambria Math"/>
                      </a:rPr>
                      <m:t>∃</m:t>
                    </m:r>
                    <m:r>
                      <a:rPr lang="es-EC" i="1">
                        <a:latin typeface="Cambria Math"/>
                        <a:ea typeface="Cambria Math"/>
                      </a:rPr>
                      <m:t>𝑥𝑝</m:t>
                    </m:r>
                    <m:r>
                      <a:rPr lang="es-EC" i="1">
                        <a:latin typeface="Cambria Math"/>
                        <a:ea typeface="Cambria Math"/>
                      </a:rPr>
                      <m:t>(</m:t>
                    </m:r>
                    <m:r>
                      <a:rPr lang="es-EC" i="1">
                        <a:latin typeface="Cambria Math"/>
                        <a:ea typeface="Cambria Math"/>
                      </a:rPr>
                      <m:t>𝑥</m:t>
                    </m:r>
                    <m:r>
                      <a:rPr lang="es-EC" i="1">
                        <a:latin typeface="Cambria Math"/>
                        <a:ea typeface="Cambria Math"/>
                      </a:rPr>
                      <m:t>)⟹∀</m:t>
                    </m:r>
                    <m:r>
                      <a:rPr lang="es-EC" i="1">
                        <a:latin typeface="Cambria Math"/>
                        <a:ea typeface="Cambria Math"/>
                      </a:rPr>
                      <m:t>𝑥𝑝</m:t>
                    </m:r>
                    <m:d>
                      <m:dPr>
                        <m:ctrlPr>
                          <a:rPr lang="es-EC" i="1">
                            <a:latin typeface="Cambria Math"/>
                            <a:ea typeface="Cambria Math"/>
                          </a:rPr>
                        </m:ctrlPr>
                      </m:dPr>
                      <m:e>
                        <m:r>
                          <a:rPr lang="es-EC" i="1">
                            <a:latin typeface="Cambria Math"/>
                            <a:ea typeface="Cambria Math"/>
                          </a:rPr>
                          <m:t>𝑥</m:t>
                        </m:r>
                      </m:e>
                    </m:d>
                  </m:oMath>
                </a14:m>
                <a:r>
                  <a:rPr lang="es-EC" dirty="0"/>
                  <a:t> es una proposición </a:t>
                </a:r>
                <a:r>
                  <a:rPr lang="es-EC" dirty="0" smtClean="0"/>
                  <a:t>verdadera y </a:t>
                </a:r>
                <a14:m>
                  <m:oMath xmlns:m="http://schemas.openxmlformats.org/officeDocument/2006/math">
                    <m:r>
                      <a:rPr lang="es-EC" i="1" smtClean="0">
                        <a:latin typeface="Cambria Math"/>
                        <a:ea typeface="Cambria Math"/>
                      </a:rPr>
                      <m:t>∀</m:t>
                    </m:r>
                    <m:r>
                      <a:rPr lang="es-EC" i="1">
                        <a:latin typeface="Cambria Math"/>
                        <a:ea typeface="Cambria Math"/>
                      </a:rPr>
                      <m:t>𝑥𝑝</m:t>
                    </m:r>
                    <m:r>
                      <a:rPr lang="es-EC" i="1">
                        <a:latin typeface="Cambria Math"/>
                        <a:ea typeface="Cambria Math"/>
                      </a:rPr>
                      <m:t>(</m:t>
                    </m:r>
                    <m:r>
                      <a:rPr lang="es-EC" i="1">
                        <a:latin typeface="Cambria Math"/>
                        <a:ea typeface="Cambria Math"/>
                      </a:rPr>
                      <m:t>𝑥</m:t>
                    </m:r>
                    <m:r>
                      <a:rPr lang="es-EC" i="1">
                        <a:latin typeface="Cambria Math"/>
                        <a:ea typeface="Cambria Math"/>
                      </a:rPr>
                      <m:t>)⟹∃</m:t>
                    </m:r>
                    <m:r>
                      <a:rPr lang="es-EC" i="1">
                        <a:latin typeface="Cambria Math"/>
                        <a:ea typeface="Cambria Math"/>
                      </a:rPr>
                      <m:t>𝑥𝑝</m:t>
                    </m:r>
                    <m:d>
                      <m:dPr>
                        <m:ctrlPr>
                          <a:rPr lang="es-EC" i="1">
                            <a:latin typeface="Cambria Math"/>
                            <a:ea typeface="Cambria Math"/>
                          </a:rPr>
                        </m:ctrlPr>
                      </m:dPr>
                      <m:e>
                        <m:r>
                          <a:rPr lang="es-EC" i="1">
                            <a:latin typeface="Cambria Math"/>
                            <a:ea typeface="Cambria Math"/>
                          </a:rPr>
                          <m:t>𝑥</m:t>
                        </m:r>
                      </m:e>
                    </m:d>
                  </m:oMath>
                </a14:m>
                <a:r>
                  <a:rPr lang="es-EC" dirty="0"/>
                  <a:t> </a:t>
                </a:r>
                <a:r>
                  <a:rPr lang="es-EC" dirty="0" smtClean="0"/>
                  <a:t>también lo es. Luego, se puede concluir que </a:t>
                </a:r>
                <a14:m>
                  <m:oMath xmlns:m="http://schemas.openxmlformats.org/officeDocument/2006/math">
                    <m:r>
                      <a:rPr lang="es-EC" i="1">
                        <a:latin typeface="Cambria Math"/>
                        <a:ea typeface="Cambria Math"/>
                      </a:rPr>
                      <m:t>∃</m:t>
                    </m:r>
                    <m:r>
                      <a:rPr lang="es-EC" i="1">
                        <a:latin typeface="Cambria Math"/>
                        <a:ea typeface="Cambria Math"/>
                      </a:rPr>
                      <m:t>𝑥𝑝</m:t>
                    </m:r>
                    <m:r>
                      <a:rPr lang="es-EC" i="1">
                        <a:latin typeface="Cambria Math"/>
                        <a:ea typeface="Cambria Math"/>
                      </a:rPr>
                      <m:t>(</m:t>
                    </m:r>
                    <m:r>
                      <a:rPr lang="es-EC" i="1">
                        <a:latin typeface="Cambria Math"/>
                        <a:ea typeface="Cambria Math"/>
                      </a:rPr>
                      <m:t>𝑥</m:t>
                    </m:r>
                    <m:r>
                      <a:rPr lang="es-EC" i="1">
                        <a:latin typeface="Cambria Math"/>
                        <a:ea typeface="Cambria Math"/>
                      </a:rPr>
                      <m:t>)⟺∀</m:t>
                    </m:r>
                    <m:r>
                      <a:rPr lang="es-EC" i="1">
                        <a:latin typeface="Cambria Math"/>
                        <a:ea typeface="Cambria Math"/>
                      </a:rPr>
                      <m:t>𝑥𝑝</m:t>
                    </m:r>
                    <m:d>
                      <m:dPr>
                        <m:ctrlPr>
                          <a:rPr lang="es-EC" i="1">
                            <a:latin typeface="Cambria Math"/>
                            <a:ea typeface="Cambria Math"/>
                          </a:rPr>
                        </m:ctrlPr>
                      </m:dPr>
                      <m:e>
                        <m:r>
                          <a:rPr lang="es-EC" i="1">
                            <a:latin typeface="Cambria Math"/>
                            <a:ea typeface="Cambria Math"/>
                          </a:rPr>
                          <m:t>𝑥</m:t>
                        </m:r>
                      </m:e>
                    </m:d>
                  </m:oMath>
                </a14:m>
                <a:endParaRPr lang="es-EC" dirty="0"/>
              </a:p>
              <a:p>
                <a:pPr marL="109728" indent="0">
                  <a:buNone/>
                </a:pPr>
                <a:endParaRPr lang="es-EC" dirty="0" smtClean="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628800"/>
                <a:ext cx="8507288" cy="4945736"/>
              </a:xfrm>
              <a:blipFill rotWithShape="1">
                <a:blip r:embed="rId2"/>
                <a:stretch>
                  <a:fillRect l="-143" t="-1108" r="-1791"/>
                </a:stretch>
              </a:blipFill>
            </p:spPr>
            <p:txBody>
              <a:bodyPr/>
              <a:lstStyle/>
              <a:p>
                <a:r>
                  <a:rPr lang="es-EC">
                    <a:noFill/>
                  </a:rPr>
                  <a:t> </a:t>
                </a:r>
              </a:p>
            </p:txBody>
          </p:sp>
        </mc:Fallback>
      </mc:AlternateContent>
    </p:spTree>
    <p:extLst>
      <p:ext uri="{BB962C8B-B14F-4D97-AF65-F5344CB8AC3E}">
        <p14:creationId xmlns:p14="http://schemas.microsoft.com/office/powerpoint/2010/main" val="26386779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Título"/>
              <p:cNvSpPr>
                <a:spLocks noGrp="1"/>
              </p:cNvSpPr>
              <p:nvPr>
                <p:ph type="title"/>
              </p:nvPr>
            </p:nvSpPr>
            <p:spPr>
              <a:xfrm>
                <a:off x="539552" y="548680"/>
                <a:ext cx="8229600" cy="1066800"/>
              </a:xfrm>
            </p:spPr>
            <p:txBody>
              <a:bodyPr/>
              <a:lstStyle/>
              <a:p>
                <a:r>
                  <a:rPr lang="es-EC" dirty="0" smtClean="0"/>
                  <a:t>Caso 3: </a:t>
                </a:r>
                <a14:m>
                  <m:oMath xmlns:m="http://schemas.openxmlformats.org/officeDocument/2006/math">
                    <m:r>
                      <a:rPr lang="es-EC" i="1" dirty="0" smtClean="0">
                        <a:latin typeface="Cambria Math"/>
                      </a:rPr>
                      <m:t>𝑁</m:t>
                    </m:r>
                    <m:r>
                      <a:rPr lang="es-EC" i="1" dirty="0" smtClean="0">
                        <a:latin typeface="Cambria Math"/>
                      </a:rPr>
                      <m:t>(</m:t>
                    </m:r>
                    <m:r>
                      <a:rPr lang="es-EC" i="1" dirty="0" smtClean="0">
                        <a:latin typeface="Cambria Math"/>
                      </a:rPr>
                      <m:t>𝑅𝑒</m:t>
                    </m:r>
                    <m:r>
                      <a:rPr lang="es-EC" i="1" dirty="0" smtClean="0">
                        <a:latin typeface="Cambria Math"/>
                      </a:rPr>
                      <m:t>)&gt;1</m:t>
                    </m:r>
                  </m:oMath>
                </a14:m>
                <a:endParaRPr lang="es-EC" dirty="0"/>
              </a:p>
            </p:txBody>
          </p:sp>
        </mc:Choice>
        <mc:Fallback xmlns="">
          <p:sp>
            <p:nvSpPr>
              <p:cNvPr id="2" name="1 Título"/>
              <p:cNvSpPr>
                <a:spLocks noGrp="1" noRot="1" noChangeAspect="1" noMove="1" noResize="1" noEditPoints="1" noAdjustHandles="1" noChangeArrowheads="1" noChangeShapeType="1" noTextEdit="1"/>
              </p:cNvSpPr>
              <p:nvPr>
                <p:ph type="title"/>
              </p:nvPr>
            </p:nvSpPr>
            <p:spPr>
              <a:xfrm>
                <a:off x="539552" y="548680"/>
                <a:ext cx="8229600" cy="1066800"/>
              </a:xfrm>
              <a:blipFill rotWithShape="1">
                <a:blip r:embed="rId2"/>
                <a:stretch>
                  <a:fillRect l="-2667" b="-742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251520" y="1484784"/>
                <a:ext cx="8712968" cy="5040560"/>
              </a:xfrm>
            </p:spPr>
            <p:txBody>
              <a:bodyPr/>
              <a:lstStyle/>
              <a:p>
                <a:r>
                  <a:rPr lang="es-EC" dirty="0" smtClean="0"/>
                  <a:t>En este caso se cumple que:</a:t>
                </a:r>
                <a:endParaRPr lang="es-EC" i="1" dirty="0" smtClean="0">
                  <a:latin typeface="Cambria Math"/>
                  <a:ea typeface="Cambria Math"/>
                </a:endParaRPr>
              </a:p>
              <a:p>
                <a:pPr marL="109728" indent="0">
                  <a:buNone/>
                </a:pPr>
                <a14:m>
                  <m:oMathPara xmlns:m="http://schemas.openxmlformats.org/officeDocument/2006/math">
                    <m:oMathParaPr>
                      <m:jc m:val="centerGroup"/>
                    </m:oMathParaPr>
                    <m:oMath xmlns:m="http://schemas.openxmlformats.org/officeDocument/2006/math">
                      <m:r>
                        <a:rPr lang="es-EC" i="1">
                          <a:latin typeface="Cambria Math"/>
                          <a:ea typeface="Cambria Math"/>
                        </a:rPr>
                        <m:t>∀</m:t>
                      </m:r>
                      <m:r>
                        <a:rPr lang="es-EC" i="1">
                          <a:latin typeface="Cambria Math"/>
                          <a:ea typeface="Cambria Math"/>
                        </a:rPr>
                        <m:t>𝑥𝑝</m:t>
                      </m:r>
                      <m:r>
                        <a:rPr lang="es-EC" i="1">
                          <a:latin typeface="Cambria Math"/>
                          <a:ea typeface="Cambria Math"/>
                        </a:rPr>
                        <m:t>(</m:t>
                      </m:r>
                      <m:r>
                        <a:rPr lang="es-EC" i="1">
                          <a:latin typeface="Cambria Math"/>
                          <a:ea typeface="Cambria Math"/>
                        </a:rPr>
                        <m:t>𝑥</m:t>
                      </m:r>
                      <m:r>
                        <a:rPr lang="es-EC" i="1">
                          <a:latin typeface="Cambria Math"/>
                          <a:ea typeface="Cambria Math"/>
                        </a:rPr>
                        <m:t>)⟹∃</m:t>
                      </m:r>
                      <m:r>
                        <a:rPr lang="es-EC" i="1">
                          <a:latin typeface="Cambria Math"/>
                          <a:ea typeface="Cambria Math"/>
                        </a:rPr>
                        <m:t>𝑥𝑝</m:t>
                      </m:r>
                      <m:d>
                        <m:dPr>
                          <m:ctrlPr>
                            <a:rPr lang="es-EC" i="1">
                              <a:latin typeface="Cambria Math"/>
                              <a:ea typeface="Cambria Math"/>
                            </a:rPr>
                          </m:ctrlPr>
                        </m:dPr>
                        <m:e>
                          <m:r>
                            <a:rPr lang="es-EC" i="1">
                              <a:latin typeface="Cambria Math"/>
                              <a:ea typeface="Cambria Math"/>
                            </a:rPr>
                            <m:t>𝑥</m:t>
                          </m:r>
                        </m:e>
                      </m:d>
                    </m:oMath>
                  </m:oMathPara>
                </a14:m>
                <a:endParaRPr lang="es-EC" dirty="0" smtClean="0"/>
              </a:p>
              <a:p>
                <a:pPr marL="109728" indent="0">
                  <a:buNone/>
                </a:pPr>
                <a:endParaRPr lang="es-EC" dirty="0" smtClean="0"/>
              </a:p>
              <a:p>
                <a:pPr marL="109728" indent="0">
                  <a:buNone/>
                </a:pP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251520" y="1484784"/>
                <a:ext cx="8712968" cy="5040560"/>
              </a:xfrm>
              <a:blipFill rotWithShape="1">
                <a:blip r:embed="rId3"/>
                <a:stretch>
                  <a:fillRect t="-109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graphicFrame>
            <p:nvGraphicFramePr>
              <p:cNvPr id="6" name="5 Tabla"/>
              <p:cNvGraphicFramePr>
                <a:graphicFrameLocks noGrp="1"/>
              </p:cNvGraphicFramePr>
              <p:nvPr>
                <p:extLst>
                  <p:ext uri="{D42A27DB-BD31-4B8C-83A1-F6EECF244321}">
                    <p14:modId xmlns:p14="http://schemas.microsoft.com/office/powerpoint/2010/main" val="287979995"/>
                  </p:ext>
                </p:extLst>
              </p:nvPr>
            </p:nvGraphicFramePr>
            <p:xfrm>
              <a:off x="323528" y="2636912"/>
              <a:ext cx="8568952" cy="3322320"/>
            </p:xfrm>
            <a:graphic>
              <a:graphicData uri="http://schemas.openxmlformats.org/drawingml/2006/table">
                <a:tbl>
                  <a:tblPr firstRow="1" bandRow="1">
                    <a:tableStyleId>{5940675A-B579-460E-94D1-54222C63F5DA}</a:tableStyleId>
                  </a:tblPr>
                  <a:tblGrid>
                    <a:gridCol w="2313617"/>
                    <a:gridCol w="6255335"/>
                  </a:tblGrid>
                  <a:tr h="370840">
                    <a:tc rowSpan="2">
                      <a:txBody>
                        <a:bodyPr/>
                        <a:lstStyle/>
                        <a:p>
                          <a:r>
                            <a:rPr lang="es-EC" b="1" dirty="0" smtClean="0">
                              <a:solidFill>
                                <a:srgbClr val="0070C0"/>
                              </a:solidFill>
                            </a:rPr>
                            <a:t>DE MORGAN</a:t>
                          </a:r>
                          <a:endParaRPr lang="es-EC" b="1" dirty="0">
                            <a:solidFill>
                              <a:srgbClr val="0070C0"/>
                            </a:solidFill>
                          </a:endParaRPr>
                        </a:p>
                      </a:txBody>
                      <a:tcPr/>
                    </a:tc>
                    <a:tc>
                      <a:txBody>
                        <a:bodyPr/>
                        <a:lstStyle/>
                        <a:p>
                          <a:pPr/>
                          <a14:m>
                            <m:oMathPara xmlns:m="http://schemas.openxmlformats.org/officeDocument/2006/math">
                              <m:oMathParaPr>
                                <m:jc m:val="centerGroup"/>
                              </m:oMathParaPr>
                              <m:oMath xmlns:m="http://schemas.openxmlformats.org/officeDocument/2006/math">
                                <m:r>
                                  <a:rPr lang="es-EC" sz="2600" i="1" smtClean="0">
                                    <a:latin typeface="Cambria Math"/>
                                    <a:ea typeface="Cambria Math"/>
                                  </a:rPr>
                                  <m:t>¬∀</m:t>
                                </m:r>
                                <m:r>
                                  <a:rPr lang="es-EC" sz="2600" b="0" i="1" smtClean="0">
                                    <a:latin typeface="Cambria Math"/>
                                    <a:ea typeface="Cambria Math"/>
                                  </a:rPr>
                                  <m:t>𝑥𝑝</m:t>
                                </m:r>
                                <m:r>
                                  <a:rPr lang="es-EC" sz="2600" b="0" i="1" smtClean="0">
                                    <a:latin typeface="Cambria Math"/>
                                    <a:ea typeface="Cambria Math"/>
                                  </a:rPr>
                                  <m:t>(</m:t>
                                </m:r>
                                <m:r>
                                  <a:rPr lang="es-EC" sz="2600" b="0" i="1" smtClean="0">
                                    <a:latin typeface="Cambria Math"/>
                                    <a:ea typeface="Cambria Math"/>
                                  </a:rPr>
                                  <m:t>𝑥</m:t>
                                </m:r>
                                <m:r>
                                  <a:rPr lang="es-EC" sz="2600" b="0" i="1" smtClean="0">
                                    <a:latin typeface="Cambria Math"/>
                                    <a:ea typeface="Cambria Math"/>
                                  </a:rPr>
                                  <m:t>)⟺∃</m:t>
                                </m:r>
                                <m:r>
                                  <a:rPr lang="es-EC" sz="2600" b="0" i="1" smtClean="0">
                                    <a:latin typeface="Cambria Math"/>
                                    <a:ea typeface="Cambria Math"/>
                                  </a:rPr>
                                  <m:t>𝑥</m:t>
                                </m:r>
                                <m:r>
                                  <a:rPr lang="es-EC" sz="2600" b="0" i="1" smtClean="0">
                                    <a:latin typeface="Cambria Math"/>
                                    <a:ea typeface="Cambria Math"/>
                                  </a:rPr>
                                  <m:t>¬</m:t>
                                </m:r>
                                <m:r>
                                  <a:rPr lang="es-EC" sz="2600" b="0" i="1" smtClean="0">
                                    <a:latin typeface="Cambria Math"/>
                                    <a:ea typeface="Cambria Math"/>
                                  </a:rPr>
                                  <m:t>𝑝</m:t>
                                </m:r>
                                <m:r>
                                  <a:rPr lang="es-EC" sz="2600" b="0" i="1" smtClean="0">
                                    <a:latin typeface="Cambria Math"/>
                                    <a:ea typeface="Cambria Math"/>
                                  </a:rPr>
                                  <m:t>(</m:t>
                                </m:r>
                                <m:r>
                                  <a:rPr lang="es-EC" sz="2600" b="0" i="1" smtClean="0">
                                    <a:latin typeface="Cambria Math"/>
                                    <a:ea typeface="Cambria Math"/>
                                  </a:rPr>
                                  <m:t>𝑥</m:t>
                                </m:r>
                                <m:r>
                                  <a:rPr lang="es-EC" sz="2600" b="0" i="1" smtClean="0">
                                    <a:latin typeface="Cambria Math"/>
                                    <a:ea typeface="Cambria Math"/>
                                  </a:rPr>
                                  <m:t>)</m:t>
                                </m:r>
                              </m:oMath>
                            </m:oMathPara>
                          </a14:m>
                          <a:endParaRPr lang="es-EC" sz="2600" dirty="0"/>
                        </a:p>
                      </a:txBody>
                      <a:tcPr/>
                    </a:tc>
                  </a:tr>
                  <a:tr h="370840">
                    <a:tc vMerge="1">
                      <a:txBody>
                        <a:bodyPr/>
                        <a:lstStyle/>
                        <a:p>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2600" i="1" smtClean="0">
                                    <a:latin typeface="Cambria Math"/>
                                    <a:ea typeface="Cambria Math"/>
                                  </a:rPr>
                                  <m:t>¬∃</m:t>
                                </m:r>
                                <m:r>
                                  <a:rPr lang="es-EC" sz="2600" b="0" i="1" smtClean="0">
                                    <a:latin typeface="Cambria Math"/>
                                    <a:ea typeface="Cambria Math"/>
                                  </a:rPr>
                                  <m:t>𝑥𝑝</m:t>
                                </m:r>
                                <m:r>
                                  <a:rPr lang="es-EC" sz="2600" b="0" i="1" smtClean="0">
                                    <a:latin typeface="Cambria Math"/>
                                    <a:ea typeface="Cambria Math"/>
                                  </a:rPr>
                                  <m:t>(</m:t>
                                </m:r>
                                <m:r>
                                  <a:rPr lang="es-EC" sz="2600" b="0" i="1" smtClean="0">
                                    <a:latin typeface="Cambria Math"/>
                                    <a:ea typeface="Cambria Math"/>
                                  </a:rPr>
                                  <m:t>𝑥</m:t>
                                </m:r>
                                <m:r>
                                  <a:rPr lang="es-EC" sz="2600" b="0" i="1" smtClean="0">
                                    <a:latin typeface="Cambria Math"/>
                                    <a:ea typeface="Cambria Math"/>
                                  </a:rPr>
                                  <m:t>)⟺∀</m:t>
                                </m:r>
                                <m:r>
                                  <a:rPr lang="es-EC" sz="2600" b="0" i="1" smtClean="0">
                                    <a:latin typeface="Cambria Math"/>
                                    <a:ea typeface="Cambria Math"/>
                                  </a:rPr>
                                  <m:t>𝑥</m:t>
                                </m:r>
                                <m:r>
                                  <a:rPr lang="es-EC" sz="2600" b="0" i="1" smtClean="0">
                                    <a:latin typeface="Cambria Math"/>
                                    <a:ea typeface="Cambria Math"/>
                                  </a:rPr>
                                  <m:t>¬</m:t>
                                </m:r>
                                <m:r>
                                  <a:rPr lang="es-EC" sz="2600" b="0" i="1" smtClean="0">
                                    <a:latin typeface="Cambria Math"/>
                                    <a:ea typeface="Cambria Math"/>
                                  </a:rPr>
                                  <m:t>𝑝</m:t>
                                </m:r>
                                <m:r>
                                  <a:rPr lang="es-EC" sz="2600" b="0" i="1" smtClean="0">
                                    <a:latin typeface="Cambria Math"/>
                                    <a:ea typeface="Cambria Math"/>
                                  </a:rPr>
                                  <m:t>(</m:t>
                                </m:r>
                                <m:r>
                                  <a:rPr lang="es-EC" sz="2600" b="0" i="1" smtClean="0">
                                    <a:latin typeface="Cambria Math"/>
                                    <a:ea typeface="Cambria Math"/>
                                  </a:rPr>
                                  <m:t>𝑥</m:t>
                                </m:r>
                                <m:r>
                                  <a:rPr lang="es-EC" sz="2600" b="0" i="1" smtClean="0">
                                    <a:latin typeface="Cambria Math"/>
                                    <a:ea typeface="Cambria Math"/>
                                  </a:rPr>
                                  <m:t>)</m:t>
                                </m:r>
                              </m:oMath>
                            </m:oMathPara>
                          </a14:m>
                          <a:endParaRPr lang="es-EC" sz="2600" dirty="0"/>
                        </a:p>
                      </a:txBody>
                      <a:tcPr/>
                    </a:tc>
                  </a:tr>
                  <a:tr h="370840">
                    <a:tc rowSpan="4">
                      <a:txBody>
                        <a:bodyPr/>
                        <a:lstStyle/>
                        <a:p>
                          <a:r>
                            <a:rPr lang="es-EC" b="1" dirty="0" smtClean="0">
                              <a:solidFill>
                                <a:srgbClr val="0070C0"/>
                              </a:solidFill>
                            </a:rPr>
                            <a:t>DISTRUBUTIVAS</a:t>
                          </a:r>
                          <a:endParaRPr lang="es-EC" b="1" dirty="0">
                            <a:solidFill>
                              <a:srgbClr val="0070C0"/>
                            </a:solidFill>
                          </a:endParaRPr>
                        </a:p>
                      </a:txBody>
                      <a:tcPr/>
                    </a:tc>
                    <a:tc>
                      <a:txBody>
                        <a:bodyPr/>
                        <a:lstStyle/>
                        <a:p>
                          <a:pPr/>
                          <a14:m>
                            <m:oMathPara xmlns:m="http://schemas.openxmlformats.org/officeDocument/2006/math">
                              <m:oMathParaPr>
                                <m:jc m:val="centerGroup"/>
                              </m:oMathParaPr>
                              <m:oMath xmlns:m="http://schemas.openxmlformats.org/officeDocument/2006/math">
                                <m:r>
                                  <a:rPr lang="es-EC" sz="2600" i="1" smtClean="0">
                                    <a:latin typeface="Cambria Math"/>
                                    <a:ea typeface="Cambria Math"/>
                                  </a:rPr>
                                  <m:t>∀</m:t>
                                </m:r>
                                <m:r>
                                  <a:rPr lang="es-EC" sz="2600" b="0" i="1" smtClean="0">
                                    <a:latin typeface="Cambria Math"/>
                                    <a:ea typeface="Cambria Math"/>
                                  </a:rPr>
                                  <m:t>𝑥</m:t>
                                </m:r>
                                <m:d>
                                  <m:dPr>
                                    <m:begChr m:val="["/>
                                    <m:endChr m:val="]"/>
                                    <m:ctrlPr>
                                      <a:rPr lang="es-EC" sz="2600" b="0" i="1" smtClean="0">
                                        <a:latin typeface="Cambria Math"/>
                                        <a:ea typeface="Cambria Math"/>
                                      </a:rPr>
                                    </m:ctrlPr>
                                  </m:dPr>
                                  <m:e>
                                    <m:r>
                                      <a:rPr lang="es-EC" sz="2600" b="0" i="1" smtClean="0">
                                        <a:latin typeface="Cambria Math"/>
                                        <a:ea typeface="Cambria Math"/>
                                      </a:rPr>
                                      <m:t>𝑝</m:t>
                                    </m:r>
                                    <m:d>
                                      <m:dPr>
                                        <m:ctrlPr>
                                          <a:rPr lang="es-EC" sz="2600" b="0" i="1" smtClean="0">
                                            <a:latin typeface="Cambria Math"/>
                                            <a:ea typeface="Cambria Math"/>
                                          </a:rPr>
                                        </m:ctrlPr>
                                      </m:dPr>
                                      <m:e>
                                        <m:r>
                                          <a:rPr lang="es-EC" sz="2600" b="0" i="1" smtClean="0">
                                            <a:latin typeface="Cambria Math"/>
                                            <a:ea typeface="Cambria Math"/>
                                          </a:rPr>
                                          <m:t>𝑥</m:t>
                                        </m:r>
                                      </m:e>
                                    </m:d>
                                    <m:r>
                                      <a:rPr lang="es-EC" sz="2600" b="0" i="1" smtClean="0">
                                        <a:latin typeface="Cambria Math"/>
                                        <a:ea typeface="Cambria Math"/>
                                      </a:rPr>
                                      <m:t>∧</m:t>
                                    </m:r>
                                    <m:r>
                                      <a:rPr lang="es-EC" sz="2600" b="0" i="1" smtClean="0">
                                        <a:latin typeface="Cambria Math"/>
                                        <a:ea typeface="Cambria Math"/>
                                      </a:rPr>
                                      <m:t>𝑞</m:t>
                                    </m:r>
                                    <m:d>
                                      <m:dPr>
                                        <m:ctrlPr>
                                          <a:rPr lang="es-EC" sz="2600" b="0" i="1" smtClean="0">
                                            <a:latin typeface="Cambria Math"/>
                                            <a:ea typeface="Cambria Math"/>
                                          </a:rPr>
                                        </m:ctrlPr>
                                      </m:dPr>
                                      <m:e>
                                        <m:r>
                                          <a:rPr lang="es-EC" sz="2600" b="0" i="1" smtClean="0">
                                            <a:latin typeface="Cambria Math"/>
                                            <a:ea typeface="Cambria Math"/>
                                          </a:rPr>
                                          <m:t>𝑥</m:t>
                                        </m:r>
                                      </m:e>
                                    </m:d>
                                  </m:e>
                                </m:d>
                                <m:r>
                                  <a:rPr lang="es-EC" sz="2600" b="0" i="1" smtClean="0">
                                    <a:latin typeface="Cambria Math"/>
                                    <a:ea typeface="Cambria Math"/>
                                  </a:rPr>
                                  <m:t>⟺</m:t>
                                </m:r>
                                <m:r>
                                  <a:rPr lang="es-EC" sz="2600" i="1" smtClean="0">
                                    <a:latin typeface="Cambria Math"/>
                                    <a:ea typeface="Cambria Math"/>
                                  </a:rPr>
                                  <m:t>∀</m:t>
                                </m:r>
                                <m:r>
                                  <a:rPr lang="es-EC" sz="2600" b="0" i="1" smtClean="0">
                                    <a:latin typeface="Cambria Math"/>
                                    <a:ea typeface="Cambria Math"/>
                                  </a:rPr>
                                  <m:t>𝑥</m:t>
                                </m:r>
                                <m:d>
                                  <m:dPr>
                                    <m:begChr m:val="["/>
                                    <m:endChr m:val="]"/>
                                    <m:ctrlPr>
                                      <a:rPr lang="es-EC" sz="2600" b="0" i="1" smtClean="0">
                                        <a:latin typeface="Cambria Math"/>
                                        <a:ea typeface="Cambria Math"/>
                                      </a:rPr>
                                    </m:ctrlPr>
                                  </m:dPr>
                                  <m:e>
                                    <m:r>
                                      <a:rPr lang="es-EC" sz="2600" b="0" i="1" smtClean="0">
                                        <a:latin typeface="Cambria Math"/>
                                        <a:ea typeface="Cambria Math"/>
                                      </a:rPr>
                                      <m:t>𝑝</m:t>
                                    </m:r>
                                    <m:d>
                                      <m:dPr>
                                        <m:ctrlPr>
                                          <a:rPr lang="es-EC" sz="2600" b="0" i="1" smtClean="0">
                                            <a:latin typeface="Cambria Math"/>
                                            <a:ea typeface="Cambria Math"/>
                                          </a:rPr>
                                        </m:ctrlPr>
                                      </m:dPr>
                                      <m:e>
                                        <m:r>
                                          <a:rPr lang="es-EC" sz="2600" b="0" i="1" smtClean="0">
                                            <a:latin typeface="Cambria Math"/>
                                            <a:ea typeface="Cambria Math"/>
                                          </a:rPr>
                                          <m:t>𝑥</m:t>
                                        </m:r>
                                      </m:e>
                                    </m:d>
                                  </m:e>
                                </m:d>
                                <m:r>
                                  <a:rPr lang="es-EC" sz="2600" b="0" i="1" smtClean="0">
                                    <a:latin typeface="Cambria Math"/>
                                    <a:ea typeface="Cambria Math"/>
                                  </a:rPr>
                                  <m:t>∧∀</m:t>
                                </m:r>
                                <m:d>
                                  <m:dPr>
                                    <m:begChr m:val="["/>
                                    <m:endChr m:val="]"/>
                                    <m:ctrlPr>
                                      <a:rPr lang="es-EC" sz="2600" b="0" i="1" smtClean="0">
                                        <a:latin typeface="Cambria Math"/>
                                        <a:ea typeface="Cambria Math"/>
                                      </a:rPr>
                                    </m:ctrlPr>
                                  </m:dPr>
                                  <m:e>
                                    <m:r>
                                      <a:rPr lang="es-EC" sz="2600" b="0" i="1" smtClean="0">
                                        <a:latin typeface="Cambria Math"/>
                                        <a:ea typeface="Cambria Math"/>
                                      </a:rPr>
                                      <m:t>𝑞</m:t>
                                    </m:r>
                                    <m:r>
                                      <a:rPr lang="es-EC" sz="2600" b="0" i="1" smtClean="0">
                                        <a:latin typeface="Cambria Math"/>
                                        <a:ea typeface="Cambria Math"/>
                                      </a:rPr>
                                      <m:t>(</m:t>
                                    </m:r>
                                    <m:r>
                                      <a:rPr lang="es-EC" sz="2600" b="0" i="1" smtClean="0">
                                        <a:latin typeface="Cambria Math"/>
                                        <a:ea typeface="Cambria Math"/>
                                      </a:rPr>
                                      <m:t>𝑥</m:t>
                                    </m:r>
                                    <m:r>
                                      <a:rPr lang="es-EC" sz="2600" b="0" i="1" smtClean="0">
                                        <a:latin typeface="Cambria Math"/>
                                        <a:ea typeface="Cambria Math"/>
                                      </a:rPr>
                                      <m:t>)</m:t>
                                    </m:r>
                                  </m:e>
                                </m:d>
                              </m:oMath>
                            </m:oMathPara>
                          </a14:m>
                          <a:endParaRPr lang="es-EC" sz="2600" dirty="0"/>
                        </a:p>
                      </a:txBody>
                      <a:tcPr/>
                    </a:tc>
                  </a:tr>
                  <a:tr h="370840">
                    <a:tc vMerge="1">
                      <a:txBody>
                        <a:bodyPr/>
                        <a:lstStyle/>
                        <a:p>
                          <a:endParaRPr lang="es-EC"/>
                        </a:p>
                      </a:txBody>
                      <a:tcPr/>
                    </a:tc>
                    <a:tc>
                      <a:txBody>
                        <a:bodyPr/>
                        <a:lstStyle/>
                        <a:p>
                          <a:pPr/>
                          <a14:m>
                            <m:oMathPara xmlns:m="http://schemas.openxmlformats.org/officeDocument/2006/math">
                              <m:oMathParaPr>
                                <m:jc m:val="centerGroup"/>
                              </m:oMathParaPr>
                              <m:oMath xmlns:m="http://schemas.openxmlformats.org/officeDocument/2006/math">
                                <m:r>
                                  <a:rPr lang="es-EC" sz="2600" b="0" i="1" smtClean="0">
                                    <a:latin typeface="Cambria Math"/>
                                    <a:ea typeface="Cambria Math"/>
                                  </a:rPr>
                                  <m:t>∃</m:t>
                                </m:r>
                                <m:r>
                                  <a:rPr lang="es-EC" sz="2600" b="0" i="1" smtClean="0">
                                    <a:latin typeface="Cambria Math"/>
                                    <a:ea typeface="Cambria Math"/>
                                  </a:rPr>
                                  <m:t>𝑥</m:t>
                                </m:r>
                                <m:d>
                                  <m:dPr>
                                    <m:begChr m:val="["/>
                                    <m:endChr m:val="]"/>
                                    <m:ctrlPr>
                                      <a:rPr lang="es-EC" sz="2600" b="0" i="1" smtClean="0">
                                        <a:latin typeface="Cambria Math"/>
                                        <a:ea typeface="Cambria Math"/>
                                      </a:rPr>
                                    </m:ctrlPr>
                                  </m:dPr>
                                  <m:e>
                                    <m:r>
                                      <a:rPr lang="es-EC" sz="2600" b="0" i="1" smtClean="0">
                                        <a:latin typeface="Cambria Math"/>
                                        <a:ea typeface="Cambria Math"/>
                                      </a:rPr>
                                      <m:t>𝑝</m:t>
                                    </m:r>
                                    <m:d>
                                      <m:dPr>
                                        <m:ctrlPr>
                                          <a:rPr lang="es-EC" sz="2600" b="0" i="1" smtClean="0">
                                            <a:latin typeface="Cambria Math"/>
                                            <a:ea typeface="Cambria Math"/>
                                          </a:rPr>
                                        </m:ctrlPr>
                                      </m:dPr>
                                      <m:e>
                                        <m:r>
                                          <a:rPr lang="es-EC" sz="2600" b="0" i="1" smtClean="0">
                                            <a:latin typeface="Cambria Math"/>
                                            <a:ea typeface="Cambria Math"/>
                                          </a:rPr>
                                          <m:t>𝑥</m:t>
                                        </m:r>
                                      </m:e>
                                    </m:d>
                                    <m:r>
                                      <a:rPr lang="es-EC" sz="2600" b="0" i="1" smtClean="0">
                                        <a:latin typeface="Cambria Math"/>
                                        <a:ea typeface="Cambria Math"/>
                                      </a:rPr>
                                      <m:t>∨</m:t>
                                    </m:r>
                                    <m:r>
                                      <a:rPr lang="es-EC" sz="2600" b="0" i="1" smtClean="0">
                                        <a:latin typeface="Cambria Math"/>
                                        <a:ea typeface="Cambria Math"/>
                                      </a:rPr>
                                      <m:t>𝑞</m:t>
                                    </m:r>
                                    <m:d>
                                      <m:dPr>
                                        <m:ctrlPr>
                                          <a:rPr lang="es-EC" sz="2600" b="0" i="1" smtClean="0">
                                            <a:latin typeface="Cambria Math"/>
                                            <a:ea typeface="Cambria Math"/>
                                          </a:rPr>
                                        </m:ctrlPr>
                                      </m:dPr>
                                      <m:e>
                                        <m:r>
                                          <a:rPr lang="es-EC" sz="2600" b="0" i="1" smtClean="0">
                                            <a:latin typeface="Cambria Math"/>
                                            <a:ea typeface="Cambria Math"/>
                                          </a:rPr>
                                          <m:t>𝑥</m:t>
                                        </m:r>
                                      </m:e>
                                    </m:d>
                                  </m:e>
                                </m:d>
                                <m:r>
                                  <a:rPr lang="es-EC" sz="2600" b="0" i="1" smtClean="0">
                                    <a:latin typeface="Cambria Math"/>
                                    <a:ea typeface="Cambria Math"/>
                                  </a:rPr>
                                  <m:t>⟺</m:t>
                                </m:r>
                                <m:d>
                                  <m:dPr>
                                    <m:begChr m:val="["/>
                                    <m:endChr m:val="]"/>
                                    <m:ctrlPr>
                                      <a:rPr lang="es-EC" sz="2600" b="0" i="1" smtClean="0">
                                        <a:latin typeface="Cambria Math"/>
                                        <a:ea typeface="Cambria Math"/>
                                      </a:rPr>
                                    </m:ctrlPr>
                                  </m:dPr>
                                  <m:e>
                                    <m:r>
                                      <a:rPr lang="es-EC" sz="2600" b="0" i="1" smtClean="0">
                                        <a:latin typeface="Cambria Math"/>
                                        <a:ea typeface="Cambria Math"/>
                                      </a:rPr>
                                      <m:t>∃</m:t>
                                    </m:r>
                                    <m:r>
                                      <a:rPr lang="es-EC" sz="2600" b="0" i="1" smtClean="0">
                                        <a:latin typeface="Cambria Math"/>
                                        <a:ea typeface="Cambria Math"/>
                                      </a:rPr>
                                      <m:t>𝑥𝑝</m:t>
                                    </m:r>
                                    <m:d>
                                      <m:dPr>
                                        <m:ctrlPr>
                                          <a:rPr lang="es-EC" sz="2600" b="0" i="1" smtClean="0">
                                            <a:latin typeface="Cambria Math"/>
                                            <a:ea typeface="Cambria Math"/>
                                          </a:rPr>
                                        </m:ctrlPr>
                                      </m:dPr>
                                      <m:e>
                                        <m:r>
                                          <a:rPr lang="es-EC" sz="2600" b="0" i="1" smtClean="0">
                                            <a:latin typeface="Cambria Math"/>
                                            <a:ea typeface="Cambria Math"/>
                                          </a:rPr>
                                          <m:t>𝑥</m:t>
                                        </m:r>
                                      </m:e>
                                    </m:d>
                                  </m:e>
                                </m:d>
                                <m:r>
                                  <a:rPr lang="es-EC" sz="2600" b="0" i="1" smtClean="0">
                                    <a:latin typeface="Cambria Math"/>
                                    <a:ea typeface="Cambria Math"/>
                                  </a:rPr>
                                  <m:t>∨</m:t>
                                </m:r>
                                <m:d>
                                  <m:dPr>
                                    <m:begChr m:val="["/>
                                    <m:endChr m:val="]"/>
                                    <m:ctrlPr>
                                      <a:rPr lang="es-EC" sz="2600" b="0" i="1" smtClean="0">
                                        <a:latin typeface="Cambria Math"/>
                                        <a:ea typeface="Cambria Math"/>
                                      </a:rPr>
                                    </m:ctrlPr>
                                  </m:dPr>
                                  <m:e>
                                    <m:r>
                                      <a:rPr lang="es-EC" sz="2600" b="0" i="1" smtClean="0">
                                        <a:latin typeface="Cambria Math"/>
                                        <a:ea typeface="Cambria Math"/>
                                      </a:rPr>
                                      <m:t>∃</m:t>
                                    </m:r>
                                    <m:r>
                                      <a:rPr lang="es-EC" sz="2600" b="0" i="1" smtClean="0">
                                        <a:latin typeface="Cambria Math"/>
                                        <a:ea typeface="Cambria Math"/>
                                      </a:rPr>
                                      <m:t>𝑥𝑞</m:t>
                                    </m:r>
                                    <m:r>
                                      <a:rPr lang="es-EC" sz="2600" b="0" i="1" smtClean="0">
                                        <a:latin typeface="Cambria Math"/>
                                        <a:ea typeface="Cambria Math"/>
                                      </a:rPr>
                                      <m:t>(</m:t>
                                    </m:r>
                                    <m:r>
                                      <a:rPr lang="es-EC" sz="2600" b="0" i="1" smtClean="0">
                                        <a:latin typeface="Cambria Math"/>
                                        <a:ea typeface="Cambria Math"/>
                                      </a:rPr>
                                      <m:t>𝑥</m:t>
                                    </m:r>
                                    <m:r>
                                      <a:rPr lang="es-EC" sz="2600" b="0" i="1" smtClean="0">
                                        <a:latin typeface="Cambria Math"/>
                                        <a:ea typeface="Cambria Math"/>
                                      </a:rPr>
                                      <m:t>)</m:t>
                                    </m:r>
                                  </m:e>
                                </m:d>
                              </m:oMath>
                            </m:oMathPara>
                          </a14:m>
                          <a:endParaRPr lang="es-EC" sz="2600" dirty="0"/>
                        </a:p>
                      </a:txBody>
                      <a:tcPr/>
                    </a:tc>
                  </a:tr>
                  <a:tr h="370840">
                    <a:tc vMerge="1">
                      <a:txBody>
                        <a:bodyPr/>
                        <a:lstStyle/>
                        <a:p>
                          <a:endParaRPr lang="es-EC"/>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s-EC" sz="2600" i="1" smtClean="0">
                                        <a:latin typeface="Cambria Math"/>
                                        <a:ea typeface="Cambria Math"/>
                                      </a:rPr>
                                    </m:ctrlPr>
                                  </m:dPr>
                                  <m:e>
                                    <m:r>
                                      <a:rPr lang="es-EC" sz="2600" i="1" smtClean="0">
                                        <a:latin typeface="Cambria Math"/>
                                        <a:ea typeface="Cambria Math"/>
                                      </a:rPr>
                                      <m:t>∀</m:t>
                                    </m:r>
                                    <m:r>
                                      <a:rPr lang="es-EC" sz="2600" b="0" i="1" smtClean="0">
                                        <a:latin typeface="Cambria Math"/>
                                        <a:ea typeface="Cambria Math"/>
                                      </a:rPr>
                                      <m:t>𝑥𝑝</m:t>
                                    </m:r>
                                    <m:r>
                                      <a:rPr lang="es-EC" sz="2600" b="0" i="1" smtClean="0">
                                        <a:latin typeface="Cambria Math"/>
                                        <a:ea typeface="Cambria Math"/>
                                      </a:rPr>
                                      <m:t>(</m:t>
                                    </m:r>
                                    <m:r>
                                      <a:rPr lang="es-EC" sz="2600" b="0" i="1" smtClean="0">
                                        <a:latin typeface="Cambria Math"/>
                                        <a:ea typeface="Cambria Math"/>
                                      </a:rPr>
                                      <m:t>𝑥</m:t>
                                    </m:r>
                                    <m:r>
                                      <a:rPr lang="es-EC" sz="2600" b="0" i="1" smtClean="0">
                                        <a:latin typeface="Cambria Math"/>
                                        <a:ea typeface="Cambria Math"/>
                                      </a:rPr>
                                      <m:t>)∨∀</m:t>
                                    </m:r>
                                    <m:r>
                                      <a:rPr lang="es-EC" sz="2600" b="0" i="1" smtClean="0">
                                        <a:latin typeface="Cambria Math"/>
                                        <a:ea typeface="Cambria Math"/>
                                      </a:rPr>
                                      <m:t>𝑥𝑞</m:t>
                                    </m:r>
                                    <m:r>
                                      <a:rPr lang="es-EC" sz="2600" b="0" i="1" smtClean="0">
                                        <a:latin typeface="Cambria Math"/>
                                        <a:ea typeface="Cambria Math"/>
                                      </a:rPr>
                                      <m:t>(</m:t>
                                    </m:r>
                                    <m:r>
                                      <a:rPr lang="es-EC" sz="2600" b="0" i="1" smtClean="0">
                                        <a:latin typeface="Cambria Math"/>
                                        <a:ea typeface="Cambria Math"/>
                                      </a:rPr>
                                      <m:t>𝑥</m:t>
                                    </m:r>
                                    <m:r>
                                      <a:rPr lang="es-EC" sz="2600" b="0" i="1" smtClean="0">
                                        <a:latin typeface="Cambria Math"/>
                                        <a:ea typeface="Cambria Math"/>
                                      </a:rPr>
                                      <m:t>)</m:t>
                                    </m:r>
                                  </m:e>
                                </m:d>
                                <m:r>
                                  <a:rPr lang="es-EC" sz="2600" b="0" i="1" smtClean="0">
                                    <a:latin typeface="Cambria Math"/>
                                    <a:ea typeface="Cambria Math"/>
                                  </a:rPr>
                                  <m:t>⟹</m:t>
                                </m:r>
                                <m:r>
                                  <a:rPr lang="es-EC" sz="2600" i="1" smtClean="0">
                                    <a:latin typeface="Cambria Math"/>
                                    <a:ea typeface="Cambria Math"/>
                                  </a:rPr>
                                  <m:t>∀</m:t>
                                </m:r>
                                <m:r>
                                  <a:rPr lang="es-EC" sz="2600" b="0" i="1" smtClean="0">
                                    <a:latin typeface="Cambria Math"/>
                                    <a:ea typeface="Cambria Math"/>
                                  </a:rPr>
                                  <m:t>𝑥</m:t>
                                </m:r>
                                <m:d>
                                  <m:dPr>
                                    <m:begChr m:val="["/>
                                    <m:endChr m:val="]"/>
                                    <m:ctrlPr>
                                      <a:rPr lang="es-EC" sz="2600" b="0" i="1" smtClean="0">
                                        <a:latin typeface="Cambria Math"/>
                                        <a:ea typeface="Cambria Math"/>
                                      </a:rPr>
                                    </m:ctrlPr>
                                  </m:dPr>
                                  <m:e>
                                    <m:r>
                                      <a:rPr lang="es-EC" sz="2600" b="0" i="1" smtClean="0">
                                        <a:latin typeface="Cambria Math"/>
                                        <a:ea typeface="Cambria Math"/>
                                      </a:rPr>
                                      <m:t>𝑝</m:t>
                                    </m:r>
                                    <m:d>
                                      <m:dPr>
                                        <m:ctrlPr>
                                          <a:rPr lang="es-EC" sz="2600" b="0" i="1" smtClean="0">
                                            <a:latin typeface="Cambria Math"/>
                                            <a:ea typeface="Cambria Math"/>
                                          </a:rPr>
                                        </m:ctrlPr>
                                      </m:dPr>
                                      <m:e>
                                        <m:r>
                                          <a:rPr lang="es-EC" sz="2600" b="0" i="1" smtClean="0">
                                            <a:latin typeface="Cambria Math"/>
                                            <a:ea typeface="Cambria Math"/>
                                          </a:rPr>
                                          <m:t>𝑥</m:t>
                                        </m:r>
                                      </m:e>
                                    </m:d>
                                    <m:r>
                                      <a:rPr lang="es-EC" sz="2600" b="0" i="1" smtClean="0">
                                        <a:latin typeface="Cambria Math"/>
                                        <a:ea typeface="Cambria Math"/>
                                      </a:rPr>
                                      <m:t>∨</m:t>
                                    </m:r>
                                    <m:r>
                                      <a:rPr lang="es-EC" sz="2600" b="0" i="1" smtClean="0">
                                        <a:latin typeface="Cambria Math"/>
                                        <a:ea typeface="Cambria Math"/>
                                      </a:rPr>
                                      <m:t>𝑞</m:t>
                                    </m:r>
                                    <m:r>
                                      <a:rPr lang="es-EC" sz="2600" b="0" i="1" smtClean="0">
                                        <a:latin typeface="Cambria Math"/>
                                        <a:ea typeface="Cambria Math"/>
                                      </a:rPr>
                                      <m:t>(</m:t>
                                    </m:r>
                                    <m:r>
                                      <a:rPr lang="es-EC" sz="2600" b="0" i="1" smtClean="0">
                                        <a:latin typeface="Cambria Math"/>
                                        <a:ea typeface="Cambria Math"/>
                                      </a:rPr>
                                      <m:t>𝑥</m:t>
                                    </m:r>
                                    <m:r>
                                      <a:rPr lang="es-EC" sz="2600" b="0" i="1" smtClean="0">
                                        <a:latin typeface="Cambria Math"/>
                                        <a:ea typeface="Cambria Math"/>
                                      </a:rPr>
                                      <m:t>)</m:t>
                                    </m:r>
                                  </m:e>
                                </m:d>
                              </m:oMath>
                            </m:oMathPara>
                          </a14:m>
                          <a:endParaRPr lang="es-EC" sz="2600" dirty="0"/>
                        </a:p>
                      </a:txBody>
                      <a:tcPr/>
                    </a:tc>
                  </a:tr>
                  <a:tr h="370840">
                    <a:tc vMerge="1">
                      <a:txBody>
                        <a:bodyPr/>
                        <a:lstStyle/>
                        <a:p>
                          <a:endParaRPr lang="es-EC"/>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2600" b="0" i="1" smtClean="0">
                                    <a:latin typeface="Cambria Math"/>
                                    <a:ea typeface="Cambria Math"/>
                                  </a:rPr>
                                  <m:t>∃</m:t>
                                </m:r>
                                <m:r>
                                  <a:rPr lang="es-EC" sz="2600" b="0" i="1" smtClean="0">
                                    <a:latin typeface="Cambria Math"/>
                                    <a:ea typeface="Cambria Math"/>
                                  </a:rPr>
                                  <m:t>𝑥</m:t>
                                </m:r>
                                <m:d>
                                  <m:dPr>
                                    <m:begChr m:val="["/>
                                    <m:endChr m:val="]"/>
                                    <m:ctrlPr>
                                      <a:rPr lang="es-EC" sz="2600" b="0" i="1" smtClean="0">
                                        <a:latin typeface="Cambria Math"/>
                                        <a:ea typeface="Cambria Math"/>
                                      </a:rPr>
                                    </m:ctrlPr>
                                  </m:dPr>
                                  <m:e>
                                    <m:r>
                                      <a:rPr lang="es-EC" sz="2600" b="0" i="1" smtClean="0">
                                        <a:latin typeface="Cambria Math"/>
                                        <a:ea typeface="Cambria Math"/>
                                      </a:rPr>
                                      <m:t>𝑝</m:t>
                                    </m:r>
                                    <m:d>
                                      <m:dPr>
                                        <m:ctrlPr>
                                          <a:rPr lang="es-EC" sz="2600" b="0" i="1" smtClean="0">
                                            <a:latin typeface="Cambria Math"/>
                                            <a:ea typeface="Cambria Math"/>
                                          </a:rPr>
                                        </m:ctrlPr>
                                      </m:dPr>
                                      <m:e>
                                        <m:r>
                                          <a:rPr lang="es-EC" sz="2600" b="0" i="1" smtClean="0">
                                            <a:latin typeface="Cambria Math"/>
                                            <a:ea typeface="Cambria Math"/>
                                          </a:rPr>
                                          <m:t>𝑥</m:t>
                                        </m:r>
                                      </m:e>
                                    </m:d>
                                    <m:r>
                                      <a:rPr lang="es-EC" sz="2600" b="0" i="1" smtClean="0">
                                        <a:latin typeface="Cambria Math"/>
                                        <a:ea typeface="Cambria Math"/>
                                      </a:rPr>
                                      <m:t>∧</m:t>
                                    </m:r>
                                    <m:r>
                                      <a:rPr lang="es-EC" sz="2600" b="0" i="1" smtClean="0">
                                        <a:latin typeface="Cambria Math"/>
                                        <a:ea typeface="Cambria Math"/>
                                      </a:rPr>
                                      <m:t>𝑞</m:t>
                                    </m:r>
                                    <m:d>
                                      <m:dPr>
                                        <m:ctrlPr>
                                          <a:rPr lang="es-EC" sz="2600" b="0" i="1" smtClean="0">
                                            <a:latin typeface="Cambria Math"/>
                                            <a:ea typeface="Cambria Math"/>
                                          </a:rPr>
                                        </m:ctrlPr>
                                      </m:dPr>
                                      <m:e>
                                        <m:r>
                                          <a:rPr lang="es-EC" sz="2600" b="0" i="1" smtClean="0">
                                            <a:latin typeface="Cambria Math"/>
                                            <a:ea typeface="Cambria Math"/>
                                          </a:rPr>
                                          <m:t>𝑥</m:t>
                                        </m:r>
                                      </m:e>
                                    </m:d>
                                  </m:e>
                                </m:d>
                                <m:r>
                                  <a:rPr lang="es-EC" sz="2600" b="0" i="1" smtClean="0">
                                    <a:latin typeface="Cambria Math"/>
                                    <a:ea typeface="Cambria Math"/>
                                  </a:rPr>
                                  <m:t>⟹</m:t>
                                </m:r>
                                <m:d>
                                  <m:dPr>
                                    <m:begChr m:val="["/>
                                    <m:endChr m:val="]"/>
                                    <m:ctrlPr>
                                      <a:rPr lang="es-EC" sz="2600" b="0" i="1" smtClean="0">
                                        <a:latin typeface="Cambria Math"/>
                                        <a:ea typeface="Cambria Math"/>
                                      </a:rPr>
                                    </m:ctrlPr>
                                  </m:dPr>
                                  <m:e>
                                    <m:r>
                                      <a:rPr lang="es-EC" sz="2600" b="0" i="1" smtClean="0">
                                        <a:latin typeface="Cambria Math"/>
                                        <a:ea typeface="Cambria Math"/>
                                      </a:rPr>
                                      <m:t>∃</m:t>
                                    </m:r>
                                    <m:r>
                                      <a:rPr lang="es-EC" sz="2600" b="0" i="1" smtClean="0">
                                        <a:latin typeface="Cambria Math"/>
                                        <a:ea typeface="Cambria Math"/>
                                      </a:rPr>
                                      <m:t>𝑥𝑝</m:t>
                                    </m:r>
                                    <m:d>
                                      <m:dPr>
                                        <m:ctrlPr>
                                          <a:rPr lang="es-EC" sz="2600" b="0" i="1" smtClean="0">
                                            <a:latin typeface="Cambria Math"/>
                                            <a:ea typeface="Cambria Math"/>
                                          </a:rPr>
                                        </m:ctrlPr>
                                      </m:dPr>
                                      <m:e>
                                        <m:r>
                                          <a:rPr lang="es-EC" sz="2600" b="0" i="1" smtClean="0">
                                            <a:latin typeface="Cambria Math"/>
                                            <a:ea typeface="Cambria Math"/>
                                          </a:rPr>
                                          <m:t>𝑥</m:t>
                                        </m:r>
                                      </m:e>
                                    </m:d>
                                  </m:e>
                                </m:d>
                                <m:r>
                                  <a:rPr lang="es-EC" sz="2600" b="0" i="1" smtClean="0">
                                    <a:latin typeface="Cambria Math"/>
                                    <a:ea typeface="Cambria Math"/>
                                  </a:rPr>
                                  <m:t>∧</m:t>
                                </m:r>
                                <m:d>
                                  <m:dPr>
                                    <m:begChr m:val="["/>
                                    <m:endChr m:val="]"/>
                                    <m:ctrlPr>
                                      <a:rPr lang="es-EC" sz="2600" b="0" i="1" smtClean="0">
                                        <a:latin typeface="Cambria Math"/>
                                        <a:ea typeface="Cambria Math"/>
                                      </a:rPr>
                                    </m:ctrlPr>
                                  </m:dPr>
                                  <m:e>
                                    <m:r>
                                      <a:rPr lang="es-EC" sz="2600" b="0" i="1" smtClean="0">
                                        <a:latin typeface="Cambria Math"/>
                                        <a:ea typeface="Cambria Math"/>
                                      </a:rPr>
                                      <m:t>∃</m:t>
                                    </m:r>
                                    <m:r>
                                      <a:rPr lang="es-EC" sz="2600" b="0" i="1" smtClean="0">
                                        <a:latin typeface="Cambria Math"/>
                                        <a:ea typeface="Cambria Math"/>
                                      </a:rPr>
                                      <m:t>𝑥𝑞</m:t>
                                    </m:r>
                                    <m:r>
                                      <a:rPr lang="es-EC" sz="2600" b="0" i="1" smtClean="0">
                                        <a:latin typeface="Cambria Math"/>
                                        <a:ea typeface="Cambria Math"/>
                                      </a:rPr>
                                      <m:t>(</m:t>
                                    </m:r>
                                    <m:r>
                                      <a:rPr lang="es-EC" sz="2600" b="0" i="1" smtClean="0">
                                        <a:latin typeface="Cambria Math"/>
                                        <a:ea typeface="Cambria Math"/>
                                      </a:rPr>
                                      <m:t>𝑥</m:t>
                                    </m:r>
                                    <m:r>
                                      <a:rPr lang="es-EC" sz="2600" b="0" i="1" smtClean="0">
                                        <a:latin typeface="Cambria Math"/>
                                        <a:ea typeface="Cambria Math"/>
                                      </a:rPr>
                                      <m:t>)</m:t>
                                    </m:r>
                                  </m:e>
                                </m:d>
                              </m:oMath>
                            </m:oMathPara>
                          </a14:m>
                          <a:endParaRPr lang="es-EC" sz="2600" dirty="0"/>
                        </a:p>
                        <a:p>
                          <a:endParaRPr lang="es-EC" sz="2600" dirty="0"/>
                        </a:p>
                      </a:txBody>
                      <a:tcPr/>
                    </a:tc>
                  </a:tr>
                </a:tbl>
              </a:graphicData>
            </a:graphic>
          </p:graphicFrame>
        </mc:Choice>
        <mc:Fallback xmlns="">
          <p:graphicFrame>
            <p:nvGraphicFramePr>
              <p:cNvPr id="6" name="5 Tabla"/>
              <p:cNvGraphicFramePr>
                <a:graphicFrameLocks noGrp="1"/>
              </p:cNvGraphicFramePr>
              <p:nvPr>
                <p:extLst>
                  <p:ext uri="{D42A27DB-BD31-4B8C-83A1-F6EECF244321}">
                    <p14:modId xmlns:p14="http://schemas.microsoft.com/office/powerpoint/2010/main" val="287979995"/>
                  </p:ext>
                </p:extLst>
              </p:nvPr>
            </p:nvGraphicFramePr>
            <p:xfrm>
              <a:off x="323528" y="2636912"/>
              <a:ext cx="8568952" cy="3322320"/>
            </p:xfrm>
            <a:graphic>
              <a:graphicData uri="http://schemas.openxmlformats.org/drawingml/2006/table">
                <a:tbl>
                  <a:tblPr firstRow="1" bandRow="1">
                    <a:tableStyleId>{5940675A-B579-460E-94D1-54222C63F5DA}</a:tableStyleId>
                  </a:tblPr>
                  <a:tblGrid>
                    <a:gridCol w="2313617"/>
                    <a:gridCol w="6255335"/>
                  </a:tblGrid>
                  <a:tr h="487680">
                    <a:tc rowSpan="2">
                      <a:txBody>
                        <a:bodyPr/>
                        <a:lstStyle/>
                        <a:p>
                          <a:r>
                            <a:rPr lang="es-EC" b="1" dirty="0" smtClean="0">
                              <a:solidFill>
                                <a:srgbClr val="0070C0"/>
                              </a:solidFill>
                            </a:rPr>
                            <a:t>DE MORGAN</a:t>
                          </a:r>
                          <a:endParaRPr lang="es-EC" b="1" dirty="0">
                            <a:solidFill>
                              <a:srgbClr val="0070C0"/>
                            </a:solidFill>
                          </a:endParaRPr>
                        </a:p>
                      </a:txBody>
                      <a:tcPr/>
                    </a:tc>
                    <a:tc>
                      <a:txBody>
                        <a:bodyPr/>
                        <a:lstStyle/>
                        <a:p>
                          <a:endParaRPr lang="es-EC"/>
                        </a:p>
                      </a:txBody>
                      <a:tcPr>
                        <a:blipFill rotWithShape="1">
                          <a:blip r:embed="rId4"/>
                          <a:stretch>
                            <a:fillRect l="-37037" t="-6250" b="-581250"/>
                          </a:stretch>
                        </a:blipFill>
                      </a:tcPr>
                    </a:tc>
                  </a:tr>
                  <a:tr h="487680">
                    <a:tc vMerge="1">
                      <a:txBody>
                        <a:bodyPr/>
                        <a:lstStyle/>
                        <a:p>
                          <a:endParaRPr lang="es-EC" dirty="0"/>
                        </a:p>
                      </a:txBody>
                      <a:tcPr/>
                    </a:tc>
                    <a:tc>
                      <a:txBody>
                        <a:bodyPr/>
                        <a:lstStyle/>
                        <a:p>
                          <a:endParaRPr lang="es-EC"/>
                        </a:p>
                      </a:txBody>
                      <a:tcPr>
                        <a:blipFill rotWithShape="1">
                          <a:blip r:embed="rId4"/>
                          <a:stretch>
                            <a:fillRect l="-37037" t="-106250" b="-481250"/>
                          </a:stretch>
                        </a:blipFill>
                      </a:tcPr>
                    </a:tc>
                  </a:tr>
                  <a:tr h="487680">
                    <a:tc rowSpan="4">
                      <a:txBody>
                        <a:bodyPr/>
                        <a:lstStyle/>
                        <a:p>
                          <a:r>
                            <a:rPr lang="es-EC" b="1" dirty="0" smtClean="0">
                              <a:solidFill>
                                <a:srgbClr val="0070C0"/>
                              </a:solidFill>
                            </a:rPr>
                            <a:t>DISTRUBUTIVAS</a:t>
                          </a:r>
                          <a:endParaRPr lang="es-EC" b="1" dirty="0">
                            <a:solidFill>
                              <a:srgbClr val="0070C0"/>
                            </a:solidFill>
                          </a:endParaRPr>
                        </a:p>
                      </a:txBody>
                      <a:tcPr/>
                    </a:tc>
                    <a:tc>
                      <a:txBody>
                        <a:bodyPr/>
                        <a:lstStyle/>
                        <a:p>
                          <a:endParaRPr lang="es-EC"/>
                        </a:p>
                      </a:txBody>
                      <a:tcPr>
                        <a:blipFill rotWithShape="1">
                          <a:blip r:embed="rId4"/>
                          <a:stretch>
                            <a:fillRect l="-37037" t="-206250" b="-381250"/>
                          </a:stretch>
                        </a:blipFill>
                      </a:tcPr>
                    </a:tc>
                  </a:tr>
                  <a:tr h="487680">
                    <a:tc vMerge="1">
                      <a:txBody>
                        <a:bodyPr/>
                        <a:lstStyle/>
                        <a:p>
                          <a:endParaRPr lang="es-EC"/>
                        </a:p>
                      </a:txBody>
                      <a:tcPr/>
                    </a:tc>
                    <a:tc>
                      <a:txBody>
                        <a:bodyPr/>
                        <a:lstStyle/>
                        <a:p>
                          <a:endParaRPr lang="es-EC"/>
                        </a:p>
                      </a:txBody>
                      <a:tcPr>
                        <a:blipFill rotWithShape="1">
                          <a:blip r:embed="rId4"/>
                          <a:stretch>
                            <a:fillRect l="-37037" t="-306250" b="-281250"/>
                          </a:stretch>
                        </a:blipFill>
                      </a:tcPr>
                    </a:tc>
                  </a:tr>
                  <a:tr h="487680">
                    <a:tc vMerge="1">
                      <a:txBody>
                        <a:bodyPr/>
                        <a:lstStyle/>
                        <a:p>
                          <a:endParaRPr lang="es-EC"/>
                        </a:p>
                      </a:txBody>
                      <a:tcPr/>
                    </a:tc>
                    <a:tc>
                      <a:txBody>
                        <a:bodyPr/>
                        <a:lstStyle/>
                        <a:p>
                          <a:endParaRPr lang="es-EC"/>
                        </a:p>
                      </a:txBody>
                      <a:tcPr>
                        <a:blipFill rotWithShape="1">
                          <a:blip r:embed="rId4"/>
                          <a:stretch>
                            <a:fillRect l="-37037" t="-406250" b="-181250"/>
                          </a:stretch>
                        </a:blipFill>
                      </a:tcPr>
                    </a:tc>
                  </a:tr>
                  <a:tr h="883920">
                    <a:tc vMerge="1">
                      <a:txBody>
                        <a:bodyPr/>
                        <a:lstStyle/>
                        <a:p>
                          <a:endParaRPr lang="es-EC"/>
                        </a:p>
                      </a:txBody>
                      <a:tcPr/>
                    </a:tc>
                    <a:tc>
                      <a:txBody>
                        <a:bodyPr/>
                        <a:lstStyle/>
                        <a:p>
                          <a:endParaRPr lang="es-EC"/>
                        </a:p>
                      </a:txBody>
                      <a:tcPr>
                        <a:blipFill rotWithShape="1">
                          <a:blip r:embed="rId4"/>
                          <a:stretch>
                            <a:fillRect l="-37037" t="-279310"/>
                          </a:stretch>
                        </a:blipFill>
                      </a:tcPr>
                    </a:tc>
                  </a:tr>
                </a:tbl>
              </a:graphicData>
            </a:graphic>
          </p:graphicFrame>
        </mc:Fallback>
      </mc:AlternateContent>
    </p:spTree>
    <p:extLst>
      <p:ext uri="{BB962C8B-B14F-4D97-AF65-F5344CB8AC3E}">
        <p14:creationId xmlns:p14="http://schemas.microsoft.com/office/powerpoint/2010/main" val="39667195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6000" contrast="29000"/>
                    </a14:imgEffect>
                  </a14:imgLayer>
                </a14:imgProps>
              </a:ext>
              <a:ext uri="{28A0092B-C50C-407E-A947-70E740481C1C}">
                <a14:useLocalDpi xmlns:a14="http://schemas.microsoft.com/office/drawing/2010/main" val="0"/>
              </a:ext>
            </a:extLst>
          </a:blip>
          <a:srcRect/>
          <a:stretch>
            <a:fillRect/>
          </a:stretch>
        </p:blipFill>
        <p:spPr bwMode="auto">
          <a:xfrm>
            <a:off x="555063" y="764704"/>
            <a:ext cx="828092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6668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88640"/>
            <a:ext cx="8229600" cy="1066800"/>
          </a:xfrm>
        </p:spPr>
        <p:txBody>
          <a:bodyPr>
            <a:normAutofit/>
          </a:bodyPr>
          <a:lstStyle/>
          <a:p>
            <a:r>
              <a:rPr lang="es-EC" dirty="0" smtClean="0"/>
              <a:t>Traducciones con cuantificadores</a:t>
            </a:r>
            <a:endParaRPr lang="es-EC" dirty="0"/>
          </a:p>
        </p:txBody>
      </p:sp>
      <p:sp>
        <p:nvSpPr>
          <p:cNvPr id="3" name="2 Marcador de contenido"/>
          <p:cNvSpPr>
            <a:spLocks noGrp="1"/>
          </p:cNvSpPr>
          <p:nvPr>
            <p:ph idx="1"/>
          </p:nvPr>
        </p:nvSpPr>
        <p:spPr>
          <a:xfrm>
            <a:off x="251520" y="1049404"/>
            <a:ext cx="8892480" cy="5805264"/>
          </a:xfrm>
        </p:spPr>
        <p:txBody>
          <a:bodyPr>
            <a:normAutofit fontScale="92500" lnSpcReduction="20000"/>
          </a:bodyPr>
          <a:lstStyle/>
          <a:p>
            <a:pPr marL="109728" indent="0">
              <a:buNone/>
            </a:pPr>
            <a:r>
              <a:rPr lang="es-EC" b="1" dirty="0" smtClean="0">
                <a:solidFill>
                  <a:srgbClr val="7030A0"/>
                </a:solidFill>
              </a:rPr>
              <a:t>Dada las siguientes proposiciones, traducir al lenguaje formal utilizando cuantificadores universales y existenciales. Además negar la proposición y volverla a traducir al lenguaje común.</a:t>
            </a:r>
          </a:p>
          <a:p>
            <a:r>
              <a:rPr lang="es-EC" dirty="0" smtClean="0"/>
              <a:t>a</a:t>
            </a:r>
            <a:r>
              <a:rPr lang="es-EC" dirty="0"/>
              <a:t>. Para todo </a:t>
            </a:r>
            <a:r>
              <a:rPr lang="es-EC" i="1" dirty="0"/>
              <a:t>y, </a:t>
            </a:r>
            <a:r>
              <a:rPr lang="es-EC" i="1" dirty="0" smtClean="0"/>
              <a:t>y es </a:t>
            </a:r>
            <a:r>
              <a:rPr lang="es-EC" dirty="0"/>
              <a:t>igual a </a:t>
            </a:r>
            <a:r>
              <a:rPr lang="es-EC" i="1" dirty="0"/>
              <a:t>a</a:t>
            </a:r>
            <a:r>
              <a:rPr lang="es-EC" i="1" dirty="0" smtClean="0"/>
              <a:t> </a:t>
            </a:r>
            <a:r>
              <a:rPr lang="es-EC" dirty="0"/>
              <a:t>y </a:t>
            </a:r>
            <a:r>
              <a:rPr lang="es-EC" i="1" dirty="0" err="1"/>
              <a:t>y</a:t>
            </a:r>
            <a:r>
              <a:rPr lang="es-EC" i="1" dirty="0"/>
              <a:t> </a:t>
            </a:r>
            <a:r>
              <a:rPr lang="es-EC" dirty="0"/>
              <a:t>no es mayor que </a:t>
            </a:r>
            <a:r>
              <a:rPr lang="es-EC" i="1" dirty="0"/>
              <a:t>a</a:t>
            </a:r>
            <a:r>
              <a:rPr lang="es-EC" i="1" dirty="0" smtClean="0"/>
              <a:t>.</a:t>
            </a:r>
            <a:endParaRPr lang="es-EC" i="1" dirty="0"/>
          </a:p>
          <a:p>
            <a:r>
              <a:rPr lang="es-EC" dirty="0"/>
              <a:t>b. Todo ha sido dicho.</a:t>
            </a:r>
          </a:p>
          <a:p>
            <a:r>
              <a:rPr lang="es-EC" dirty="0"/>
              <a:t>c. Ningún hombre es a la vez loco y cuerdo.</a:t>
            </a:r>
          </a:p>
          <a:p>
            <a:r>
              <a:rPr lang="es-EC" dirty="0"/>
              <a:t>d. Ningún número es a la vez par e impar.</a:t>
            </a:r>
          </a:p>
          <a:p>
            <a:r>
              <a:rPr lang="es-EC" dirty="0"/>
              <a:t>e. Todo hombre es mortal.</a:t>
            </a:r>
          </a:p>
          <a:p>
            <a:r>
              <a:rPr lang="es-EC" dirty="0"/>
              <a:t>f. A todo el </a:t>
            </a:r>
            <a:r>
              <a:rPr lang="es-EC" dirty="0" smtClean="0"/>
              <a:t>mundo le </a:t>
            </a:r>
            <a:r>
              <a:rPr lang="es-EC" dirty="0"/>
              <a:t>gusta el circo.</a:t>
            </a:r>
          </a:p>
          <a:p>
            <a:r>
              <a:rPr lang="es-EC" dirty="0"/>
              <a:t>g. Nadie es o totalmente juicioso o totalmente estúpido.</a:t>
            </a:r>
          </a:p>
          <a:p>
            <a:r>
              <a:rPr lang="es-EC" dirty="0"/>
              <a:t>h. Todo es o inmutable o mutable.</a:t>
            </a:r>
          </a:p>
          <a:p>
            <a:r>
              <a:rPr lang="es-EC" dirty="0"/>
              <a:t>i. Para todo </a:t>
            </a:r>
            <a:r>
              <a:rPr lang="es-EC" i="1" dirty="0"/>
              <a:t>x, x </a:t>
            </a:r>
            <a:r>
              <a:rPr lang="es-EC" dirty="0"/>
              <a:t>es positivo si y sólo si x es mayor que cero,</a:t>
            </a:r>
          </a:p>
          <a:p>
            <a:r>
              <a:rPr lang="es-EC" dirty="0"/>
              <a:t>j. Ninguna música es ruido.</a:t>
            </a:r>
          </a:p>
        </p:txBody>
      </p:sp>
    </p:spTree>
    <p:extLst>
      <p:ext uri="{BB962C8B-B14F-4D97-AF65-F5344CB8AC3E}">
        <p14:creationId xmlns:p14="http://schemas.microsoft.com/office/powerpoint/2010/main" val="27480593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2000" contrast="76000"/>
                    </a14:imgEffect>
                  </a14:imgLayer>
                </a14:imgProps>
              </a:ext>
              <a:ext uri="{28A0092B-C50C-407E-A947-70E740481C1C}">
                <a14:useLocalDpi xmlns:a14="http://schemas.microsoft.com/office/drawing/2010/main" val="0"/>
              </a:ext>
            </a:extLst>
          </a:blip>
          <a:srcRect/>
          <a:stretch>
            <a:fillRect/>
          </a:stretch>
        </p:blipFill>
        <p:spPr bwMode="auto">
          <a:xfrm>
            <a:off x="502051" y="980728"/>
            <a:ext cx="8322175" cy="3165128"/>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9571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81000"/>
                    </a14:imgEffect>
                  </a14:imgLayer>
                </a14:imgProps>
              </a:ext>
              <a:ext uri="{28A0092B-C50C-407E-A947-70E740481C1C}">
                <a14:useLocalDpi xmlns:a14="http://schemas.microsoft.com/office/drawing/2010/main" val="0"/>
              </a:ext>
            </a:extLst>
          </a:blip>
          <a:srcRect/>
          <a:stretch>
            <a:fillRect/>
          </a:stretch>
        </p:blipFill>
        <p:spPr bwMode="auto">
          <a:xfrm>
            <a:off x="528186" y="836713"/>
            <a:ext cx="8388424" cy="4344020"/>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78585" y="5220015"/>
            <a:ext cx="7675047" cy="369332"/>
          </a:xfrm>
          <a:prstGeom prst="rect">
            <a:avLst/>
          </a:prstGeom>
          <a:noFill/>
        </p:spPr>
        <p:txBody>
          <a:bodyPr wrap="square" rtlCol="0">
            <a:spAutoFit/>
          </a:bodyPr>
          <a:lstStyle/>
          <a:p>
            <a:r>
              <a:rPr lang="es-EC" b="1" dirty="0" smtClean="0"/>
              <a:t>R: Todo camarón que se duerme se lo lleva la corriente</a:t>
            </a:r>
            <a:endParaRPr lang="es-EC" b="1" dirty="0"/>
          </a:p>
        </p:txBody>
      </p:sp>
      <p:sp>
        <p:nvSpPr>
          <p:cNvPr id="5" name="4 CuadroTexto"/>
          <p:cNvSpPr txBox="1"/>
          <p:nvPr/>
        </p:nvSpPr>
        <p:spPr>
          <a:xfrm>
            <a:off x="827584" y="375047"/>
            <a:ext cx="6912768" cy="461665"/>
          </a:xfrm>
          <a:prstGeom prst="rect">
            <a:avLst/>
          </a:prstGeom>
          <a:noFill/>
        </p:spPr>
        <p:txBody>
          <a:bodyPr wrap="square" rtlCol="0">
            <a:spAutoFit/>
          </a:bodyPr>
          <a:lstStyle/>
          <a:p>
            <a:r>
              <a:rPr lang="es-EC" sz="2400" b="1" dirty="0" smtClean="0">
                <a:solidFill>
                  <a:srgbClr val="FF0000"/>
                </a:solidFill>
              </a:rPr>
              <a:t>TALLER GRUPAL  N° 01</a:t>
            </a:r>
            <a:endParaRPr lang="es-EC" sz="2400" b="1" dirty="0">
              <a:solidFill>
                <a:srgbClr val="FF0000"/>
              </a:solidFill>
            </a:endParaRPr>
          </a:p>
        </p:txBody>
      </p:sp>
      <p:sp>
        <p:nvSpPr>
          <p:cNvPr id="6" name="5 CuadroTexto"/>
          <p:cNvSpPr txBox="1"/>
          <p:nvPr/>
        </p:nvSpPr>
        <p:spPr>
          <a:xfrm>
            <a:off x="528186" y="5572022"/>
            <a:ext cx="8087627" cy="830997"/>
          </a:xfrm>
          <a:prstGeom prst="rect">
            <a:avLst/>
          </a:prstGeom>
          <a:noFill/>
        </p:spPr>
        <p:txBody>
          <a:bodyPr wrap="square" rtlCol="0">
            <a:spAutoFit/>
          </a:bodyPr>
          <a:lstStyle/>
          <a:p>
            <a:r>
              <a:rPr lang="es-EC" sz="2400" b="1" dirty="0" smtClean="0">
                <a:solidFill>
                  <a:srgbClr val="002060"/>
                </a:solidFill>
              </a:rPr>
              <a:t>Luego cada proposición negarla usando la simbología y traducirla al final al lenguaje común.</a:t>
            </a:r>
            <a:endParaRPr lang="es-EC" sz="2400" b="1" dirty="0">
              <a:solidFill>
                <a:srgbClr val="002060"/>
              </a:solidFill>
            </a:endParaRPr>
          </a:p>
        </p:txBody>
      </p:sp>
    </p:spTree>
    <p:extLst>
      <p:ext uri="{BB962C8B-B14F-4D97-AF65-F5344CB8AC3E}">
        <p14:creationId xmlns:p14="http://schemas.microsoft.com/office/powerpoint/2010/main" val="32511121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764704"/>
            <a:ext cx="8229600" cy="5837280"/>
          </a:xfrm>
        </p:spPr>
        <p:txBody>
          <a:bodyPr>
            <a:normAutofit fontScale="92500" lnSpcReduction="20000"/>
          </a:bodyPr>
          <a:lstStyle/>
          <a:p>
            <a:pPr marL="109728" indent="0">
              <a:buNone/>
            </a:pPr>
            <a:r>
              <a:rPr lang="es-EC" dirty="0" smtClean="0">
                <a:solidFill>
                  <a:srgbClr val="FF0000"/>
                </a:solidFill>
              </a:rPr>
              <a:t>TALLER GRUPAL (MÁXIMO GRUPO DE 2)</a:t>
            </a:r>
          </a:p>
          <a:p>
            <a:pPr marL="109728" indent="0">
              <a:buNone/>
            </a:pPr>
            <a:r>
              <a:rPr lang="es-EC" dirty="0" smtClean="0">
                <a:solidFill>
                  <a:srgbClr val="FF0000"/>
                </a:solidFill>
              </a:rPr>
              <a:t>TRADUCIR AL LENGUAJE FORMAL LAS SIGUIENTES PROPOSICIONES. LUEGO NEGARLAS Y VOLVERLAS A TRADUCIR.</a:t>
            </a:r>
          </a:p>
          <a:p>
            <a:pPr marL="109728" indent="0">
              <a:buNone/>
            </a:pPr>
            <a:r>
              <a:rPr lang="es-EC" dirty="0" smtClean="0"/>
              <a:t>1) Toda </a:t>
            </a:r>
            <a:r>
              <a:rPr lang="es-EC" dirty="0"/>
              <a:t>sociedad </a:t>
            </a:r>
            <a:r>
              <a:rPr lang="es-EC" dirty="0" smtClean="0"/>
              <a:t>evoluciona </a:t>
            </a:r>
          </a:p>
          <a:p>
            <a:pPr marL="109728" indent="0">
              <a:buNone/>
            </a:pPr>
            <a:r>
              <a:rPr lang="es-EC" dirty="0" smtClean="0"/>
              <a:t>2)Algunas sociedades evolucionan</a:t>
            </a:r>
          </a:p>
          <a:p>
            <a:pPr marL="109728" indent="0">
              <a:buNone/>
            </a:pPr>
            <a:r>
              <a:rPr lang="es-EC" dirty="0" smtClean="0"/>
              <a:t>3) Toda </a:t>
            </a:r>
            <a:r>
              <a:rPr lang="es-EC" dirty="0"/>
              <a:t>sociedad evoluciona y se </a:t>
            </a:r>
            <a:r>
              <a:rPr lang="es-EC" dirty="0" smtClean="0"/>
              <a:t>transforma</a:t>
            </a:r>
          </a:p>
          <a:p>
            <a:pPr marL="109728" indent="0">
              <a:buNone/>
            </a:pPr>
            <a:r>
              <a:rPr lang="es-EC" dirty="0" smtClean="0"/>
              <a:t>4) Algunas </a:t>
            </a:r>
            <a:r>
              <a:rPr lang="es-EC" dirty="0"/>
              <a:t>sociedades evolucionan y </a:t>
            </a:r>
            <a:r>
              <a:rPr lang="es-EC" dirty="0" smtClean="0"/>
              <a:t>se transforman</a:t>
            </a:r>
          </a:p>
          <a:p>
            <a:pPr marL="109728" indent="0">
              <a:buNone/>
            </a:pPr>
            <a:r>
              <a:rPr lang="es-EC" dirty="0" smtClean="0"/>
              <a:t>5) Nada evoluciona</a:t>
            </a:r>
          </a:p>
          <a:p>
            <a:pPr marL="109728" indent="0">
              <a:buNone/>
            </a:pPr>
            <a:r>
              <a:rPr lang="es-EC" dirty="0" smtClean="0"/>
              <a:t>6)Algo </a:t>
            </a:r>
            <a:r>
              <a:rPr lang="es-EC" dirty="0"/>
              <a:t>no </a:t>
            </a:r>
            <a:r>
              <a:rPr lang="es-EC" dirty="0" smtClean="0"/>
              <a:t>evoluciona</a:t>
            </a:r>
          </a:p>
          <a:p>
            <a:pPr marL="109728" indent="0">
              <a:buNone/>
            </a:pPr>
            <a:r>
              <a:rPr lang="es-EC" dirty="0" smtClean="0"/>
              <a:t>7) Ninguna </a:t>
            </a:r>
            <a:r>
              <a:rPr lang="es-EC" dirty="0"/>
              <a:t>sociedad </a:t>
            </a:r>
            <a:r>
              <a:rPr lang="es-EC" dirty="0" smtClean="0"/>
              <a:t>evoluciona</a:t>
            </a:r>
          </a:p>
          <a:p>
            <a:pPr marL="109728" indent="0">
              <a:buNone/>
            </a:pPr>
            <a:r>
              <a:rPr lang="es-EC" dirty="0" smtClean="0"/>
              <a:t>8) Algunas </a:t>
            </a:r>
            <a:r>
              <a:rPr lang="es-EC" dirty="0"/>
              <a:t>sociedades no </a:t>
            </a:r>
            <a:r>
              <a:rPr lang="es-EC" dirty="0" smtClean="0"/>
              <a:t>evolucionan</a:t>
            </a:r>
          </a:p>
          <a:p>
            <a:pPr marL="109728" indent="0">
              <a:buNone/>
            </a:pPr>
            <a:r>
              <a:rPr lang="es-EC" dirty="0" smtClean="0"/>
              <a:t>9) Ninguna </a:t>
            </a:r>
            <a:r>
              <a:rPr lang="es-EC" dirty="0"/>
              <a:t>sociedad evoluciona y se </a:t>
            </a:r>
            <a:r>
              <a:rPr lang="es-EC" dirty="0" smtClean="0"/>
              <a:t>transforma</a:t>
            </a:r>
          </a:p>
          <a:p>
            <a:pPr marL="109728" indent="0">
              <a:buNone/>
            </a:pPr>
            <a:r>
              <a:rPr lang="es-EC" dirty="0" smtClean="0"/>
              <a:t>10) Hay </a:t>
            </a:r>
            <a:r>
              <a:rPr lang="es-EC" dirty="0"/>
              <a:t>sociedades que no evolucionan ni se</a:t>
            </a:r>
          </a:p>
          <a:p>
            <a:r>
              <a:rPr lang="es-EC" dirty="0"/>
              <a:t>transforman</a:t>
            </a:r>
          </a:p>
        </p:txBody>
      </p:sp>
    </p:spTree>
    <p:extLst>
      <p:ext uri="{BB962C8B-B14F-4D97-AF65-F5344CB8AC3E}">
        <p14:creationId xmlns:p14="http://schemas.microsoft.com/office/powerpoint/2010/main" val="41868780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TRADUCCIONES CON CUANTIFICADORES Y PROPOSICIONES SIMPLES</a:t>
            </a:r>
            <a:endParaRPr lang="es-EC" dirty="0"/>
          </a:p>
        </p:txBody>
      </p:sp>
      <p:sp>
        <p:nvSpPr>
          <p:cNvPr id="3" name="2 Marcador de contenido"/>
          <p:cNvSpPr>
            <a:spLocks noGrp="1"/>
          </p:cNvSpPr>
          <p:nvPr>
            <p:ph idx="1"/>
          </p:nvPr>
        </p:nvSpPr>
        <p:spPr/>
        <p:txBody>
          <a:bodyPr>
            <a:normAutofit fontScale="92500" lnSpcReduction="20000"/>
          </a:bodyPr>
          <a:lstStyle/>
          <a:p>
            <a:r>
              <a:rPr lang="es-EC" dirty="0" smtClean="0"/>
              <a:t>1) Rafael Correa es socialista, pero no es quiteño sino guayaquileño.</a:t>
            </a:r>
          </a:p>
          <a:p>
            <a:r>
              <a:rPr lang="es-EC" dirty="0" smtClean="0"/>
              <a:t>2) </a:t>
            </a:r>
            <a:r>
              <a:rPr lang="es-EC" dirty="0"/>
              <a:t>Si Cuauhtémoc era azteca, entonces no todos los aztecas eran cobardes o </a:t>
            </a:r>
            <a:r>
              <a:rPr lang="es-EC" dirty="0" smtClean="0"/>
              <a:t>supersticiosos</a:t>
            </a:r>
          </a:p>
          <a:p>
            <a:pPr marL="109728" indent="0">
              <a:buNone/>
            </a:pPr>
            <a:r>
              <a:rPr lang="es-EC" dirty="0" smtClean="0"/>
              <a:t>3) Ningún </a:t>
            </a:r>
            <a:r>
              <a:rPr lang="es-EC" dirty="0"/>
              <a:t>azteca era cobarde; sin embargo algunos de ellos eran supersticiosos </a:t>
            </a:r>
            <a:r>
              <a:rPr lang="es-EC" dirty="0" smtClean="0"/>
              <a:t>y Moctezuma </a:t>
            </a:r>
            <a:r>
              <a:rPr lang="es-EC" dirty="0"/>
              <a:t>era supersticioso</a:t>
            </a:r>
            <a:r>
              <a:rPr lang="es-EC" dirty="0" smtClean="0"/>
              <a:t>.</a:t>
            </a:r>
          </a:p>
          <a:p>
            <a:pPr marL="109728" indent="0">
              <a:buNone/>
            </a:pPr>
            <a:r>
              <a:rPr lang="es-EC" dirty="0" smtClean="0"/>
              <a:t>4) La </a:t>
            </a:r>
            <a:r>
              <a:rPr lang="es-EC" dirty="0"/>
              <a:t>Franja de Gaza no es territorio egipcio ni israelí, sólo si ningún palestino </a:t>
            </a:r>
            <a:r>
              <a:rPr lang="es-EC" dirty="0" smtClean="0"/>
              <a:t>es ciudadano </a:t>
            </a:r>
            <a:r>
              <a:rPr lang="es-EC" dirty="0"/>
              <a:t>egipcio o </a:t>
            </a:r>
            <a:r>
              <a:rPr lang="es-EC" dirty="0" smtClean="0"/>
              <a:t>israelí.</a:t>
            </a:r>
          </a:p>
          <a:p>
            <a:pPr marL="109728" indent="0">
              <a:buNone/>
            </a:pPr>
            <a:r>
              <a:rPr lang="es-EC" dirty="0" smtClean="0"/>
              <a:t>5) Los Alanos </a:t>
            </a:r>
            <a:r>
              <a:rPr lang="es-EC" dirty="0"/>
              <a:t>y los </a:t>
            </a:r>
            <a:r>
              <a:rPr lang="es-EC" dirty="0" err="1"/>
              <a:t>C</a:t>
            </a:r>
            <a:r>
              <a:rPr lang="es-EC" dirty="0" err="1" smtClean="0"/>
              <a:t>imbrios</a:t>
            </a:r>
            <a:r>
              <a:rPr lang="es-EC" dirty="0" smtClean="0"/>
              <a:t> </a:t>
            </a:r>
            <a:r>
              <a:rPr lang="es-EC" dirty="0"/>
              <a:t>eran germanos. En consecuencia, los </a:t>
            </a:r>
            <a:r>
              <a:rPr lang="es-EC" dirty="0" err="1"/>
              <a:t>cimbrios</a:t>
            </a:r>
            <a:r>
              <a:rPr lang="es-EC" dirty="0"/>
              <a:t> no </a:t>
            </a:r>
            <a:r>
              <a:rPr lang="es-EC" dirty="0" err="1" smtClean="0"/>
              <a:t>eranmusulmanes</a:t>
            </a:r>
            <a:r>
              <a:rPr lang="es-EC" dirty="0" smtClean="0"/>
              <a:t> </a:t>
            </a:r>
            <a:r>
              <a:rPr lang="es-EC" dirty="0"/>
              <a:t>y los alanos tampoco; pues ningún germano era musulmán.</a:t>
            </a:r>
          </a:p>
        </p:txBody>
      </p:sp>
    </p:spTree>
    <p:extLst>
      <p:ext uri="{BB962C8B-B14F-4D97-AF65-F5344CB8AC3E}">
        <p14:creationId xmlns:p14="http://schemas.microsoft.com/office/powerpoint/2010/main" val="11791613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RAZONAMIENTOS CON CUANTIFICADORES</a:t>
            </a:r>
            <a:endParaRPr lang="es-EC" dirty="0"/>
          </a:p>
        </p:txBody>
      </p:sp>
      <p:sp>
        <p:nvSpPr>
          <p:cNvPr id="3" name="2 Marcador de contenido"/>
          <p:cNvSpPr>
            <a:spLocks noGrp="1"/>
          </p:cNvSpPr>
          <p:nvPr>
            <p:ph idx="1"/>
          </p:nvPr>
        </p:nvSpPr>
        <p:spPr/>
        <p:txBody>
          <a:bodyPr/>
          <a:lstStyle/>
          <a:p>
            <a:r>
              <a:rPr lang="es-EC" dirty="0" smtClean="0"/>
              <a:t>P1: Algún hombre no es ignorante</a:t>
            </a:r>
          </a:p>
          <a:p>
            <a:r>
              <a:rPr lang="es-EC" dirty="0" smtClean="0"/>
              <a:t>P2: Todo hombre es mortal</a:t>
            </a:r>
          </a:p>
          <a:p>
            <a:endParaRPr lang="es-EC" dirty="0"/>
          </a:p>
          <a:p>
            <a:r>
              <a:rPr lang="es-EC" dirty="0" smtClean="0"/>
              <a:t>La conclusión que se obtiene en ambas premisas es:</a:t>
            </a:r>
          </a:p>
          <a:p>
            <a:pPr marL="624078" indent="-514350">
              <a:buAutoNum type="alphaLcParenR"/>
            </a:pPr>
            <a:r>
              <a:rPr lang="es-EC" dirty="0" smtClean="0"/>
              <a:t>Algún ignorante no es mortal</a:t>
            </a:r>
          </a:p>
          <a:p>
            <a:pPr marL="624078" indent="-514350">
              <a:buAutoNum type="alphaLcParenR"/>
            </a:pPr>
            <a:r>
              <a:rPr lang="es-EC" dirty="0" smtClean="0"/>
              <a:t>Todo ignorante es mortal</a:t>
            </a:r>
          </a:p>
          <a:p>
            <a:pPr marL="624078" indent="-514350">
              <a:buAutoNum type="alphaLcParenR"/>
            </a:pPr>
            <a:r>
              <a:rPr lang="es-EC" dirty="0" smtClean="0"/>
              <a:t>Algún mortal no es ignorante</a:t>
            </a:r>
          </a:p>
          <a:p>
            <a:pPr marL="624078" indent="-514350">
              <a:buAutoNum type="alphaLcParenR"/>
            </a:pPr>
            <a:r>
              <a:rPr lang="es-EC" dirty="0" smtClean="0"/>
              <a:t>Algún mortal es ignorante</a:t>
            </a:r>
            <a:endParaRPr lang="es-EC" dirty="0"/>
          </a:p>
        </p:txBody>
      </p:sp>
    </p:spTree>
    <p:extLst>
      <p:ext uri="{BB962C8B-B14F-4D97-AF65-F5344CB8AC3E}">
        <p14:creationId xmlns:p14="http://schemas.microsoft.com/office/powerpoint/2010/main" val="27180447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476672"/>
            <a:ext cx="8568952" cy="5472608"/>
          </a:xfrm>
        </p:spPr>
        <p:txBody>
          <a:bodyPr>
            <a:normAutofit fontScale="25000" lnSpcReduction="20000"/>
          </a:bodyPr>
          <a:lstStyle/>
          <a:p>
            <a:pPr marL="109728" indent="0">
              <a:buNone/>
            </a:pPr>
            <a:endParaRPr lang="es-EC" sz="9600" b="1" dirty="0" smtClean="0">
              <a:solidFill>
                <a:srgbClr val="002060"/>
              </a:solidFill>
            </a:endParaRPr>
          </a:p>
          <a:p>
            <a:pPr marL="109728" indent="0">
              <a:buNone/>
            </a:pPr>
            <a:r>
              <a:rPr lang="es-EC" sz="9600" b="1" dirty="0" smtClean="0">
                <a:solidFill>
                  <a:srgbClr val="002060"/>
                </a:solidFill>
              </a:rPr>
              <a:t>TRADUCIR AL LENGUAJE FORMAL LOS SIGUIENTES RAZONAMIENTOS Y DETERMINAR SU VALIDEZ</a:t>
            </a:r>
          </a:p>
          <a:p>
            <a:r>
              <a:rPr lang="es-EC" sz="8000" dirty="0" smtClean="0"/>
              <a:t>Todos </a:t>
            </a:r>
            <a:r>
              <a:rPr lang="es-EC" sz="8000" dirty="0"/>
              <a:t>los españoles son músicos</a:t>
            </a:r>
            <a:br>
              <a:rPr lang="es-EC" sz="8000" dirty="0"/>
            </a:br>
            <a:r>
              <a:rPr lang="es-EC" sz="8000" u="sng" dirty="0"/>
              <a:t>Todos los españoles son europeos</a:t>
            </a:r>
            <a:br>
              <a:rPr lang="es-EC" sz="8000" u="sng" dirty="0"/>
            </a:br>
            <a:r>
              <a:rPr lang="es-EC" sz="8000" dirty="0"/>
              <a:t>Algunos europeos son músicos</a:t>
            </a:r>
          </a:p>
          <a:p>
            <a:endParaRPr lang="es-EC" sz="8000" dirty="0" smtClean="0"/>
          </a:p>
          <a:p>
            <a:r>
              <a:rPr lang="es-EC" sz="8000" dirty="0" smtClean="0"/>
              <a:t>Todos </a:t>
            </a:r>
            <a:r>
              <a:rPr lang="es-EC" sz="8000" dirty="0"/>
              <a:t>los campesinos cultivan la tierra </a:t>
            </a:r>
            <a:br>
              <a:rPr lang="es-EC" sz="8000" dirty="0"/>
            </a:br>
            <a:r>
              <a:rPr lang="es-EC" sz="8000" u="sng" dirty="0"/>
              <a:t>Algunos campesinos no obtienen buenas cosechas</a:t>
            </a:r>
            <a:br>
              <a:rPr lang="es-EC" sz="8000" u="sng" dirty="0"/>
            </a:br>
            <a:r>
              <a:rPr lang="es-EC" sz="8000" dirty="0"/>
              <a:t>Algunos de los que cultivan la tierra no obtienen buenas cosechas</a:t>
            </a:r>
          </a:p>
          <a:p>
            <a:endParaRPr lang="es-EC" sz="8000" dirty="0" smtClean="0"/>
          </a:p>
          <a:p>
            <a:r>
              <a:rPr lang="es-EC" sz="8000" dirty="0" smtClean="0"/>
              <a:t>Algunos </a:t>
            </a:r>
            <a:r>
              <a:rPr lang="es-EC" sz="8000" dirty="0"/>
              <a:t>animales son agresivos </a:t>
            </a:r>
            <a:br>
              <a:rPr lang="es-EC" sz="8000" dirty="0"/>
            </a:br>
            <a:r>
              <a:rPr lang="es-EC" sz="8000" u="sng" dirty="0"/>
              <a:t>Algunos monos son agresivos</a:t>
            </a:r>
            <a:br>
              <a:rPr lang="es-EC" sz="8000" u="sng" dirty="0"/>
            </a:br>
            <a:r>
              <a:rPr lang="es-EC" sz="8000" dirty="0"/>
              <a:t>Algunos animales son monos</a:t>
            </a:r>
          </a:p>
          <a:p>
            <a:endParaRPr lang="es-EC" sz="8000" dirty="0" smtClean="0"/>
          </a:p>
          <a:p>
            <a:r>
              <a:rPr lang="es-EC" sz="8000" dirty="0" smtClean="0"/>
              <a:t>Ningún </a:t>
            </a:r>
            <a:r>
              <a:rPr lang="es-EC" sz="8000" dirty="0"/>
              <a:t>elefante es ágil </a:t>
            </a:r>
            <a:br>
              <a:rPr lang="es-EC" sz="8000" dirty="0"/>
            </a:br>
            <a:r>
              <a:rPr lang="es-EC" sz="8000" u="sng" dirty="0"/>
              <a:t>Algunos perros son ágiles</a:t>
            </a:r>
            <a:br>
              <a:rPr lang="es-EC" sz="8000" u="sng" dirty="0"/>
            </a:br>
            <a:r>
              <a:rPr lang="es-EC" sz="8000" dirty="0"/>
              <a:t>Algunos perros no son elefantes</a:t>
            </a:r>
          </a:p>
          <a:p>
            <a:endParaRPr lang="es-EC" sz="8000" dirty="0" smtClean="0"/>
          </a:p>
          <a:p>
            <a:r>
              <a:rPr lang="es-EC" sz="8000" dirty="0" smtClean="0"/>
              <a:t>Los </a:t>
            </a:r>
            <a:r>
              <a:rPr lang="es-EC" sz="8000" dirty="0"/>
              <a:t>porteños son optimistas </a:t>
            </a:r>
            <a:br>
              <a:rPr lang="es-EC" sz="8000" dirty="0"/>
            </a:br>
            <a:r>
              <a:rPr lang="es-EC" sz="8000" u="sng" dirty="0"/>
              <a:t>Algunos porteños no son amables</a:t>
            </a:r>
            <a:br>
              <a:rPr lang="es-EC" sz="8000" u="sng" dirty="0"/>
            </a:br>
            <a:r>
              <a:rPr lang="es-EC" sz="8000" dirty="0"/>
              <a:t>Algunos optimistas no son amables.</a:t>
            </a:r>
          </a:p>
          <a:p>
            <a:endParaRPr lang="es-EC" dirty="0"/>
          </a:p>
        </p:txBody>
      </p:sp>
    </p:spTree>
    <p:extLst>
      <p:ext uri="{BB962C8B-B14F-4D97-AF65-F5344CB8AC3E}">
        <p14:creationId xmlns:p14="http://schemas.microsoft.com/office/powerpoint/2010/main" val="4049517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066800"/>
          </a:xfrm>
        </p:spPr>
        <p:txBody>
          <a:bodyPr/>
          <a:lstStyle/>
          <a:p>
            <a:r>
              <a:rPr lang="es-EC" dirty="0" smtClean="0"/>
              <a:t>Actividad N°02 </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95536" y="1412776"/>
                <a:ext cx="8229600" cy="5040560"/>
              </a:xfrm>
            </p:spPr>
            <p:txBody>
              <a:bodyPr>
                <a:normAutofit fontScale="85000" lnSpcReduction="20000"/>
              </a:bodyPr>
              <a:lstStyle/>
              <a:p>
                <a:r>
                  <a:rPr lang="es-EC" dirty="0" smtClean="0"/>
                  <a:t>Del cuadro anterior, demostrar las siguientes equivalencias utilizando las propiedades elementales del Algebra proposicional.</a:t>
                </a:r>
              </a:p>
              <a:p>
                <a:pPr marL="0" indent="0">
                  <a:buNone/>
                </a:pPr>
                <a:r>
                  <a:rPr lang="es-EC" b="1" dirty="0"/>
                  <a:t>a</a:t>
                </a:r>
                <a:r>
                  <a:rPr lang="es-EC" b="1" dirty="0" smtClean="0"/>
                  <a:t>) </a:t>
                </a:r>
                <a14:m>
                  <m:oMath xmlns:m="http://schemas.openxmlformats.org/officeDocument/2006/math">
                    <m:d>
                      <m:dPr>
                        <m:begChr m:val="["/>
                        <m:endChr m:val="]"/>
                        <m:ctrlPr>
                          <a:rPr lang="es-EC" b="1" i="1">
                            <a:latin typeface="Cambria Math"/>
                          </a:rPr>
                        </m:ctrlPr>
                      </m:dPr>
                      <m:e>
                        <m:d>
                          <m:dPr>
                            <m:ctrlPr>
                              <a:rPr lang="es-EC" b="1"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rPr>
                          <m:t>∨¬</m:t>
                        </m:r>
                        <m:d>
                          <m:dPr>
                            <m:ctrlPr>
                              <a:rPr lang="es-EC" i="1">
                                <a:latin typeface="Cambria Math"/>
                              </a:rPr>
                            </m:ctrlPr>
                          </m:dPr>
                          <m:e>
                            <m:r>
                              <a:rPr lang="es-EC" i="1">
                                <a:latin typeface="Cambria Math"/>
                              </a:rPr>
                              <m:t>𝑞</m:t>
                            </m:r>
                            <m:r>
                              <a:rPr lang="es-EC" i="1">
                                <a:latin typeface="Cambria Math"/>
                              </a:rPr>
                              <m:t>→</m:t>
                            </m:r>
                            <m:r>
                              <a:rPr lang="es-EC" i="1">
                                <a:latin typeface="Cambria Math"/>
                              </a:rPr>
                              <m:t>𝑝</m:t>
                            </m:r>
                          </m:e>
                        </m:d>
                      </m:e>
                    </m:d>
                    <m:r>
                      <a:rPr lang="es-EC" b="1" i="1">
                        <a:latin typeface="Cambria Math"/>
                      </a:rPr>
                      <m:t>≡</m:t>
                    </m:r>
                    <m:r>
                      <a:rPr lang="es-EC" i="1">
                        <a:latin typeface="Cambria Math"/>
                      </a:rPr>
                      <m:t>(</m:t>
                    </m:r>
                    <m:r>
                      <a:rPr lang="es-EC" i="1">
                        <a:latin typeface="Cambria Math"/>
                      </a:rPr>
                      <m:t>𝑝</m:t>
                    </m:r>
                    <m:r>
                      <a:rPr lang="es-EC" i="1">
                        <a:latin typeface="Cambria Math"/>
                      </a:rPr>
                      <m:t>→</m:t>
                    </m:r>
                    <m:r>
                      <a:rPr lang="es-EC" i="1">
                        <a:latin typeface="Cambria Math"/>
                      </a:rPr>
                      <m:t>𝑞</m:t>
                    </m:r>
                    <m:r>
                      <a:rPr lang="es-EC" i="1">
                        <a:latin typeface="Cambria Math"/>
                      </a:rPr>
                      <m:t>)</m:t>
                    </m:r>
                  </m:oMath>
                </a14:m>
                <a:endParaRPr lang="es-EC" dirty="0"/>
              </a:p>
              <a:p>
                <a:pPr marL="0" indent="0" fontAlgn="t">
                  <a:buNone/>
                </a:pPr>
                <a:r>
                  <a:rPr lang="es-EC" dirty="0" smtClean="0"/>
                  <a:t>b) </a:t>
                </a:r>
                <a14:m>
                  <m:oMath xmlns:m="http://schemas.openxmlformats.org/officeDocument/2006/math">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𝑟</m:t>
                            </m:r>
                          </m:e>
                        </m:d>
                        <m:r>
                          <a:rPr lang="es-EC" i="1">
                            <a:latin typeface="Cambria Math"/>
                          </a:rPr>
                          <m:t>∧</m:t>
                        </m:r>
                        <m:d>
                          <m:dPr>
                            <m:ctrlPr>
                              <a:rPr lang="es-EC" i="1">
                                <a:latin typeface="Cambria Math"/>
                              </a:rPr>
                            </m:ctrlPr>
                          </m:dPr>
                          <m:e>
                            <m:r>
                              <a:rPr lang="es-EC" i="1">
                                <a:latin typeface="Cambria Math"/>
                              </a:rPr>
                              <m:t>𝑞</m:t>
                            </m:r>
                            <m:r>
                              <a:rPr lang="es-EC" i="1">
                                <a:latin typeface="Cambria Math"/>
                              </a:rPr>
                              <m:t>→</m:t>
                            </m:r>
                            <m:r>
                              <a:rPr lang="es-EC" i="1">
                                <a:latin typeface="Cambria Math"/>
                              </a:rPr>
                              <m:t>𝑟</m:t>
                            </m:r>
                          </m:e>
                        </m:d>
                      </m:e>
                    </m:d>
                    <m:r>
                      <a:rPr lang="es-EC" i="1">
                        <a:latin typeface="Cambria Math"/>
                      </a:rPr>
                      <m:t>≡</m:t>
                    </m:r>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rPr>
                          <m:t>→</m:t>
                        </m:r>
                        <m:r>
                          <a:rPr lang="es-EC" i="1">
                            <a:latin typeface="Cambria Math"/>
                          </a:rPr>
                          <m:t>𝑟</m:t>
                        </m:r>
                        <m:r>
                          <m:rPr>
                            <m:nor/>
                          </m:rPr>
                          <a:rPr lang="es-EC"/>
                          <m:t> </m:t>
                        </m:r>
                      </m:e>
                    </m:d>
                  </m:oMath>
                </a14:m>
                <a:endParaRPr lang="es-EC" dirty="0"/>
              </a:p>
              <a:p>
                <a:pPr marL="0" indent="0">
                  <a:buNone/>
                </a:pPr>
                <a:r>
                  <a:rPr lang="es-EC" dirty="0" smtClean="0"/>
                  <a:t>c) </a:t>
                </a:r>
                <a14:m>
                  <m:oMath xmlns:m="http://schemas.openxmlformats.org/officeDocument/2006/math">
                    <m:d>
                      <m:dPr>
                        <m:begChr m:val="["/>
                        <m:endChr m:val="]"/>
                        <m:ctrlPr>
                          <a:rPr lang="es-EC" i="1">
                            <a:latin typeface="Cambria Math"/>
                          </a:rPr>
                        </m:ctrlPr>
                      </m:dPr>
                      <m:e>
                        <m:d>
                          <m:dPr>
                            <m:ctrlPr>
                              <a:rPr lang="es-EC"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rPr>
                          <m:t>∧</m:t>
                        </m:r>
                        <m:d>
                          <m:dPr>
                            <m:ctrlPr>
                              <a:rPr lang="es-EC" i="1">
                                <a:latin typeface="Cambria Math"/>
                              </a:rPr>
                            </m:ctrlPr>
                          </m:dPr>
                          <m:e>
                            <m:r>
                              <a:rPr lang="es-EC" i="1">
                                <a:latin typeface="Cambria Math"/>
                              </a:rPr>
                              <m:t>𝑝</m:t>
                            </m:r>
                            <m:r>
                              <a:rPr lang="es-EC" i="1">
                                <a:latin typeface="Cambria Math"/>
                              </a:rPr>
                              <m:t>→</m:t>
                            </m:r>
                            <m:r>
                              <a:rPr lang="es-EC" i="1">
                                <a:latin typeface="Cambria Math"/>
                              </a:rPr>
                              <m:t>𝑟</m:t>
                            </m:r>
                          </m:e>
                        </m:d>
                      </m:e>
                    </m:d>
                    <m:r>
                      <a:rPr lang="es-EC" i="1">
                        <a:latin typeface="Cambria Math"/>
                      </a:rPr>
                      <m:t>≡</m:t>
                    </m:r>
                    <m:d>
                      <m:dPr>
                        <m:begChr m:val="["/>
                        <m:endChr m:val="]"/>
                        <m:ctrlPr>
                          <a:rPr lang="es-EC" i="1">
                            <a:latin typeface="Cambria Math"/>
                          </a:rPr>
                        </m:ctrlPr>
                      </m:dPr>
                      <m:e>
                        <m:r>
                          <a:rPr lang="es-EC" i="1">
                            <a:latin typeface="Cambria Math"/>
                          </a:rPr>
                          <m:t>𝑝</m:t>
                        </m:r>
                        <m:r>
                          <a:rPr lang="es-EC" i="1">
                            <a:latin typeface="Cambria Math"/>
                          </a:rPr>
                          <m:t>→(</m:t>
                        </m:r>
                        <m:r>
                          <a:rPr lang="es-EC" i="1">
                            <a:latin typeface="Cambria Math"/>
                          </a:rPr>
                          <m:t>𝑞</m:t>
                        </m:r>
                        <m:r>
                          <a:rPr lang="es-EC" i="1">
                            <a:latin typeface="Cambria Math"/>
                          </a:rPr>
                          <m:t>∧</m:t>
                        </m:r>
                        <m:r>
                          <a:rPr lang="es-EC" i="1">
                            <a:latin typeface="Cambria Math"/>
                          </a:rPr>
                          <m:t>𝑟</m:t>
                        </m:r>
                        <m:r>
                          <a:rPr lang="es-EC" i="1">
                            <a:latin typeface="Cambria Math"/>
                          </a:rPr>
                          <m:t>)</m:t>
                        </m:r>
                        <m:r>
                          <m:rPr>
                            <m:nor/>
                          </m:rPr>
                          <a:rPr lang="es-EC"/>
                          <m:t> </m:t>
                        </m:r>
                      </m:e>
                    </m:d>
                  </m:oMath>
                </a14:m>
                <a:endParaRPr lang="es-EC" dirty="0" smtClean="0"/>
              </a:p>
              <a:p>
                <a:pPr marL="0" indent="0">
                  <a:buNone/>
                </a:pPr>
                <a:r>
                  <a:rPr lang="es-EC" dirty="0" smtClean="0"/>
                  <a:t>d) </a:t>
                </a:r>
                <a14:m>
                  <m:oMath xmlns:m="http://schemas.openxmlformats.org/officeDocument/2006/math">
                    <m:d>
                      <m:dPr>
                        <m:ctrlPr>
                          <a:rPr lang="es-EC" i="1">
                            <a:latin typeface="Cambria Math"/>
                          </a:rPr>
                        </m:ctrlPr>
                      </m:dPr>
                      <m:e>
                        <m:r>
                          <a:rPr lang="es-EC" i="1">
                            <a:latin typeface="Cambria Math"/>
                          </a:rPr>
                          <m:t>𝑝</m:t>
                        </m:r>
                        <m:r>
                          <a:rPr lang="es-EC" i="1">
                            <a:latin typeface="Cambria Math"/>
                          </a:rPr>
                          <m:t>→</m:t>
                        </m:r>
                        <m:r>
                          <a:rPr lang="es-EC" i="1">
                            <a:latin typeface="Cambria Math"/>
                          </a:rPr>
                          <m:t>𝑞</m:t>
                        </m:r>
                      </m:e>
                    </m:d>
                    <m:r>
                      <a:rPr lang="es-EC" i="1">
                        <a:latin typeface="Cambria Math"/>
                        <a:ea typeface="Cambria Math"/>
                      </a:rPr>
                      <m:t>≡</m:t>
                    </m:r>
                    <m:d>
                      <m:dPr>
                        <m:begChr m:val="["/>
                        <m:endChr m:val="]"/>
                        <m:ctrlPr>
                          <a:rPr lang="es-EC" i="1">
                            <a:latin typeface="Cambria Math"/>
                            <a:ea typeface="Cambria Math"/>
                          </a:rPr>
                        </m:ctrlPr>
                      </m:dPr>
                      <m:e>
                        <m:d>
                          <m:dPr>
                            <m:ctrlPr>
                              <a:rPr lang="es-EC" i="1">
                                <a:latin typeface="Cambria Math"/>
                                <a:ea typeface="Cambria Math"/>
                              </a:rPr>
                            </m:ctrlPr>
                          </m:dPr>
                          <m:e>
                            <m:r>
                              <a:rPr lang="es-EC" i="1">
                                <a:latin typeface="Cambria Math"/>
                                <a:ea typeface="Cambria Math"/>
                              </a:rPr>
                              <m:t>𝑝</m:t>
                            </m:r>
                            <m:r>
                              <a:rPr lang="es-EC" i="1">
                                <a:latin typeface="Cambria Math"/>
                                <a:ea typeface="Cambria Math"/>
                              </a:rPr>
                              <m:t>∧¬</m:t>
                            </m:r>
                            <m:r>
                              <a:rPr lang="es-EC" i="1">
                                <a:latin typeface="Cambria Math"/>
                                <a:ea typeface="Cambria Math"/>
                              </a:rPr>
                              <m:t>𝑞</m:t>
                            </m:r>
                          </m:e>
                        </m:d>
                        <m:r>
                          <a:rPr lang="es-EC" i="1">
                            <a:latin typeface="Cambria Math"/>
                            <a:ea typeface="Cambria Math"/>
                          </a:rPr>
                          <m:t>→0</m:t>
                        </m:r>
                      </m:e>
                    </m:d>
                  </m:oMath>
                </a14:m>
                <a:endParaRPr lang="es-EC" dirty="0" smtClean="0"/>
              </a:p>
              <a:p>
                <a:pPr marL="0" indent="0">
                  <a:buNone/>
                </a:pPr>
                <a:r>
                  <a:rPr lang="es-EC" dirty="0" smtClean="0"/>
                  <a:t>e) </a:t>
                </a:r>
                <a14:m>
                  <m:oMath xmlns:m="http://schemas.openxmlformats.org/officeDocument/2006/math">
                    <m:r>
                      <a:rPr lang="es-EC" b="0" i="1" smtClean="0">
                        <a:latin typeface="Cambria Math"/>
                      </a:rPr>
                      <m:t>𝑝</m:t>
                    </m:r>
                    <m:r>
                      <a:rPr lang="es-EC" b="0" i="1" smtClean="0">
                        <a:latin typeface="Cambria Math"/>
                        <a:ea typeface="Cambria Math"/>
                      </a:rPr>
                      <m:t>∧</m:t>
                    </m:r>
                    <m:d>
                      <m:dPr>
                        <m:ctrlPr>
                          <a:rPr lang="es-EC" b="0" i="1" smtClean="0">
                            <a:latin typeface="Cambria Math"/>
                            <a:ea typeface="Cambria Math"/>
                          </a:rPr>
                        </m:ctrlPr>
                      </m:dPr>
                      <m:e>
                        <m:r>
                          <a:rPr lang="es-EC" b="0" i="1" smtClean="0">
                            <a:latin typeface="Cambria Math"/>
                            <a:ea typeface="Cambria Math"/>
                          </a:rPr>
                          <m:t>𝑝</m:t>
                        </m:r>
                        <m:r>
                          <a:rPr lang="es-EC" b="0" i="1" smtClean="0">
                            <a:latin typeface="Cambria Math"/>
                            <a:ea typeface="Cambria Math"/>
                          </a:rPr>
                          <m:t>∨</m:t>
                        </m:r>
                        <m:r>
                          <a:rPr lang="es-EC" b="0" i="1" smtClean="0">
                            <a:latin typeface="Cambria Math"/>
                            <a:ea typeface="Cambria Math"/>
                          </a:rPr>
                          <m:t>𝑞</m:t>
                        </m:r>
                      </m:e>
                    </m:d>
                    <m:r>
                      <a:rPr lang="es-EC" b="0" i="1" smtClean="0">
                        <a:latin typeface="Cambria Math"/>
                        <a:ea typeface="Cambria Math"/>
                      </a:rPr>
                      <m:t>≡</m:t>
                    </m:r>
                    <m:r>
                      <a:rPr lang="es-EC" b="0" i="1" smtClean="0">
                        <a:latin typeface="Cambria Math"/>
                        <a:ea typeface="Cambria Math"/>
                      </a:rPr>
                      <m:t>𝑝</m:t>
                    </m:r>
                    <m:r>
                      <a:rPr lang="es-EC" b="0" i="1" smtClean="0">
                        <a:latin typeface="Cambria Math"/>
                        <a:ea typeface="Cambria Math"/>
                      </a:rPr>
                      <m:t>∨</m:t>
                    </m:r>
                    <m:d>
                      <m:dPr>
                        <m:ctrlPr>
                          <a:rPr lang="es-EC" b="0" i="1" smtClean="0">
                            <a:latin typeface="Cambria Math"/>
                            <a:ea typeface="Cambria Math"/>
                          </a:rPr>
                        </m:ctrlPr>
                      </m:dPr>
                      <m:e>
                        <m:r>
                          <a:rPr lang="es-EC" b="0" i="1" smtClean="0">
                            <a:latin typeface="Cambria Math"/>
                            <a:ea typeface="Cambria Math"/>
                          </a:rPr>
                          <m:t>𝑝</m:t>
                        </m:r>
                        <m:r>
                          <a:rPr lang="es-EC" b="0" i="1" smtClean="0">
                            <a:latin typeface="Cambria Math"/>
                            <a:ea typeface="Cambria Math"/>
                          </a:rPr>
                          <m:t>∧</m:t>
                        </m:r>
                        <m:r>
                          <a:rPr lang="es-EC" b="0" i="1" smtClean="0">
                            <a:latin typeface="Cambria Math"/>
                            <a:ea typeface="Cambria Math"/>
                          </a:rPr>
                          <m:t>𝑞</m:t>
                        </m:r>
                      </m:e>
                    </m:d>
                    <m:r>
                      <a:rPr lang="es-EC" b="0" i="1" smtClean="0">
                        <a:latin typeface="Cambria Math"/>
                        <a:ea typeface="Cambria Math"/>
                      </a:rPr>
                      <m:t>≡</m:t>
                    </m:r>
                    <m:r>
                      <a:rPr lang="es-EC" b="0" i="1" smtClean="0">
                        <a:latin typeface="Cambria Math"/>
                        <a:ea typeface="Cambria Math"/>
                      </a:rPr>
                      <m:t>𝑝</m:t>
                    </m:r>
                  </m:oMath>
                </a14:m>
                <a:endParaRPr lang="es-EC" dirty="0" smtClean="0"/>
              </a:p>
              <a:p>
                <a:pPr marL="0" indent="0">
                  <a:buNone/>
                </a:pPr>
                <a:r>
                  <a:rPr lang="es-EC" dirty="0" smtClean="0"/>
                  <a:t>f) </a:t>
                </a:r>
                <a14:m>
                  <m:oMath xmlns:m="http://schemas.openxmlformats.org/officeDocument/2006/math">
                    <m:r>
                      <a:rPr lang="es-EC" i="1" smtClean="0">
                        <a:latin typeface="Cambria Math"/>
                        <a:ea typeface="Cambria Math"/>
                      </a:rPr>
                      <m:t>¬</m:t>
                    </m:r>
                    <m:d>
                      <m:dPr>
                        <m:begChr m:val="["/>
                        <m:endChr m:val="]"/>
                        <m:ctrlPr>
                          <a:rPr lang="es-EC" i="1" smtClean="0">
                            <a:latin typeface="Cambria Math"/>
                          </a:rPr>
                        </m:ctrlPr>
                      </m:dPr>
                      <m:e>
                        <m:r>
                          <a:rPr lang="es-EC" b="0" i="1" smtClean="0">
                            <a:latin typeface="Cambria Math"/>
                          </a:rPr>
                          <m:t>𝑝</m:t>
                        </m:r>
                        <m:r>
                          <a:rPr lang="es-EC" b="0" i="1" smtClean="0">
                            <a:latin typeface="Cambria Math"/>
                          </a:rPr>
                          <m:t>→</m:t>
                        </m:r>
                        <m:d>
                          <m:dPr>
                            <m:ctrlPr>
                              <a:rPr lang="es-EC" b="0" i="1" smtClean="0">
                                <a:latin typeface="Cambria Math"/>
                              </a:rPr>
                            </m:ctrlPr>
                          </m:dPr>
                          <m:e>
                            <m:r>
                              <a:rPr lang="es-EC" b="0" i="1" smtClean="0">
                                <a:latin typeface="Cambria Math"/>
                              </a:rPr>
                              <m:t>𝑞</m:t>
                            </m:r>
                            <m:r>
                              <a:rPr lang="es-EC" b="0" i="1" smtClean="0">
                                <a:latin typeface="Cambria Math"/>
                                <a:ea typeface="Cambria Math"/>
                              </a:rPr>
                              <m:t>∧</m:t>
                            </m:r>
                            <m:r>
                              <a:rPr lang="es-EC" b="0" i="1" smtClean="0">
                                <a:latin typeface="Cambria Math"/>
                                <a:ea typeface="Cambria Math"/>
                              </a:rPr>
                              <m:t>𝑟</m:t>
                            </m:r>
                          </m:e>
                        </m:d>
                      </m:e>
                    </m:d>
                    <m:r>
                      <a:rPr lang="es-EC" i="1" smtClean="0">
                        <a:latin typeface="Cambria Math"/>
                        <a:ea typeface="Cambria Math"/>
                      </a:rPr>
                      <m:t>∨¬</m:t>
                    </m:r>
                    <m:r>
                      <a:rPr lang="es-EC" b="0" i="1" smtClean="0">
                        <a:latin typeface="Cambria Math"/>
                        <a:ea typeface="Cambria Math"/>
                      </a:rPr>
                      <m:t>𝑝</m:t>
                    </m:r>
                    <m:r>
                      <a:rPr lang="es-EC" b="0" i="1" smtClean="0">
                        <a:latin typeface="Cambria Math"/>
                        <a:ea typeface="Cambria Math"/>
                      </a:rPr>
                      <m:t>≡¬</m:t>
                    </m:r>
                    <m:d>
                      <m:dPr>
                        <m:ctrlPr>
                          <a:rPr lang="es-EC" b="0" i="1" smtClean="0">
                            <a:latin typeface="Cambria Math"/>
                            <a:ea typeface="Cambria Math"/>
                          </a:rPr>
                        </m:ctrlPr>
                      </m:dPr>
                      <m:e>
                        <m:r>
                          <a:rPr lang="es-EC" b="0" i="1" smtClean="0">
                            <a:latin typeface="Cambria Math"/>
                            <a:ea typeface="Cambria Math"/>
                          </a:rPr>
                          <m:t>𝑝</m:t>
                        </m:r>
                        <m:r>
                          <a:rPr lang="es-EC" b="0" i="1" smtClean="0">
                            <a:latin typeface="Cambria Math"/>
                            <a:ea typeface="Cambria Math"/>
                          </a:rPr>
                          <m:t>∧</m:t>
                        </m:r>
                        <m:r>
                          <a:rPr lang="es-EC" b="0" i="1" smtClean="0">
                            <a:latin typeface="Cambria Math"/>
                            <a:ea typeface="Cambria Math"/>
                          </a:rPr>
                          <m:t>𝑞</m:t>
                        </m:r>
                        <m:r>
                          <a:rPr lang="es-EC" b="0" i="1" smtClean="0">
                            <a:latin typeface="Cambria Math"/>
                            <a:ea typeface="Cambria Math"/>
                          </a:rPr>
                          <m:t>∧</m:t>
                        </m:r>
                        <m:r>
                          <a:rPr lang="es-EC" b="0" i="1" smtClean="0">
                            <a:latin typeface="Cambria Math"/>
                            <a:ea typeface="Cambria Math"/>
                          </a:rPr>
                          <m:t>𝑟</m:t>
                        </m:r>
                      </m:e>
                    </m:d>
                  </m:oMath>
                </a14:m>
                <a:endParaRPr lang="es-EC" dirty="0" smtClean="0"/>
              </a:p>
              <a:p>
                <a:pPr marL="0" indent="0">
                  <a:buNone/>
                </a:pPr>
                <a:r>
                  <a:rPr lang="es-EC" dirty="0" smtClean="0"/>
                  <a:t>g)</a:t>
                </a:r>
                <a14:m>
                  <m:oMath xmlns:m="http://schemas.openxmlformats.org/officeDocument/2006/math">
                    <m:r>
                      <a:rPr lang="es-EC" i="1">
                        <a:latin typeface="Cambria Math"/>
                        <a:ea typeface="Cambria Math"/>
                      </a:rPr>
                      <m:t>¬</m:t>
                    </m:r>
                    <m:d>
                      <m:dPr>
                        <m:begChr m:val="["/>
                        <m:endChr m:val="]"/>
                        <m:ctrlPr>
                          <a:rPr lang="es-EC" i="1">
                            <a:latin typeface="Cambria Math"/>
                          </a:rPr>
                        </m:ctrlPr>
                      </m:dPr>
                      <m:e>
                        <m:r>
                          <a:rPr lang="es-EC" i="1">
                            <a:latin typeface="Cambria Math"/>
                          </a:rPr>
                          <m:t>𝑝</m:t>
                        </m:r>
                        <m:r>
                          <a:rPr lang="es-EC" i="1">
                            <a:latin typeface="Cambria Math"/>
                          </a:rPr>
                          <m:t>→</m:t>
                        </m:r>
                        <m:d>
                          <m:dPr>
                            <m:ctrlPr>
                              <a:rPr lang="es-EC" i="1">
                                <a:latin typeface="Cambria Math"/>
                              </a:rPr>
                            </m:ctrlPr>
                          </m:dPr>
                          <m:e>
                            <m:r>
                              <a:rPr lang="es-EC" i="1">
                                <a:latin typeface="Cambria Math"/>
                              </a:rPr>
                              <m:t>𝑞</m:t>
                            </m:r>
                            <m:r>
                              <a:rPr lang="es-EC" i="1" smtClean="0">
                                <a:latin typeface="Cambria Math"/>
                                <a:ea typeface="Cambria Math"/>
                              </a:rPr>
                              <m:t>∨</m:t>
                            </m:r>
                            <m:r>
                              <a:rPr lang="es-EC" i="1">
                                <a:latin typeface="Cambria Math"/>
                                <a:ea typeface="Cambria Math"/>
                              </a:rPr>
                              <m:t>𝑟</m:t>
                            </m:r>
                          </m:e>
                        </m:d>
                      </m:e>
                    </m:d>
                    <m:r>
                      <a:rPr lang="es-EC" i="1">
                        <a:latin typeface="Cambria Math"/>
                        <a:ea typeface="Cambria Math"/>
                      </a:rPr>
                      <m:t>∨¬</m:t>
                    </m:r>
                    <m:r>
                      <a:rPr lang="es-EC" i="1">
                        <a:latin typeface="Cambria Math"/>
                        <a:ea typeface="Cambria Math"/>
                      </a:rPr>
                      <m:t>𝑝</m:t>
                    </m:r>
                    <m:r>
                      <a:rPr lang="es-EC" i="1">
                        <a:latin typeface="Cambria Math"/>
                        <a:ea typeface="Cambria Math"/>
                      </a:rPr>
                      <m:t>≡</m:t>
                    </m:r>
                    <m:r>
                      <a:rPr lang="es-EC" b="0" i="1" smtClean="0">
                        <a:latin typeface="Cambria Math"/>
                        <a:ea typeface="Cambria Math"/>
                      </a:rPr>
                      <m:t>𝑝</m:t>
                    </m:r>
                    <m:r>
                      <a:rPr lang="es-EC" b="0" i="1" smtClean="0">
                        <a:latin typeface="Cambria Math"/>
                        <a:ea typeface="Cambria Math"/>
                      </a:rPr>
                      <m:t>→¬</m:t>
                    </m:r>
                    <m:d>
                      <m:dPr>
                        <m:ctrlPr>
                          <a:rPr lang="es-EC" b="0" i="1" smtClean="0">
                            <a:latin typeface="Cambria Math"/>
                            <a:ea typeface="Cambria Math"/>
                          </a:rPr>
                        </m:ctrlPr>
                      </m:dPr>
                      <m:e>
                        <m:r>
                          <a:rPr lang="es-EC" b="0" i="1" smtClean="0">
                            <a:latin typeface="Cambria Math"/>
                            <a:ea typeface="Cambria Math"/>
                          </a:rPr>
                          <m:t>𝑞</m:t>
                        </m:r>
                        <m:r>
                          <a:rPr lang="es-EC" b="0" i="1" smtClean="0">
                            <a:latin typeface="Cambria Math"/>
                            <a:ea typeface="Cambria Math"/>
                          </a:rPr>
                          <m:t>∨</m:t>
                        </m:r>
                        <m:r>
                          <a:rPr lang="es-EC" b="0" i="1" smtClean="0">
                            <a:latin typeface="Cambria Math"/>
                            <a:ea typeface="Cambria Math"/>
                          </a:rPr>
                          <m:t>𝑟</m:t>
                        </m:r>
                      </m:e>
                    </m:d>
                  </m:oMath>
                </a14:m>
                <a:endParaRPr lang="es-EC" dirty="0" smtClean="0"/>
              </a:p>
              <a:p>
                <a:pPr marL="0" indent="0">
                  <a:buNone/>
                </a:pPr>
                <a:r>
                  <a:rPr lang="es-EC" dirty="0" smtClean="0"/>
                  <a:t>A qué serían equivalentes las siguientes formas proposicionales</a:t>
                </a:r>
              </a:p>
              <a:p>
                <a:pPr marL="0" indent="0">
                  <a:buNone/>
                </a:pPr>
                <a:r>
                  <a:rPr lang="es-EC" dirty="0" smtClean="0"/>
                  <a:t>h</a:t>
                </a:r>
                <a:r>
                  <a:rPr lang="es-EC" dirty="0"/>
                  <a:t>)</a:t>
                </a:r>
                <a14:m>
                  <m:oMath xmlns:m="http://schemas.openxmlformats.org/officeDocument/2006/math">
                    <m:r>
                      <a:rPr lang="es-EC" i="1">
                        <a:latin typeface="Cambria Math"/>
                        <a:ea typeface="Cambria Math"/>
                      </a:rPr>
                      <m:t>¬</m:t>
                    </m:r>
                    <m:d>
                      <m:dPr>
                        <m:begChr m:val="["/>
                        <m:endChr m:val="]"/>
                        <m:ctrlPr>
                          <a:rPr lang="es-EC" i="1">
                            <a:latin typeface="Cambria Math"/>
                          </a:rPr>
                        </m:ctrlPr>
                      </m:dPr>
                      <m:e>
                        <m:r>
                          <a:rPr lang="es-EC" i="1">
                            <a:latin typeface="Cambria Math"/>
                          </a:rPr>
                          <m:t>𝑝</m:t>
                        </m:r>
                        <m:r>
                          <a:rPr lang="es-EC" i="1">
                            <a:latin typeface="Cambria Math"/>
                          </a:rPr>
                          <m:t>→</m:t>
                        </m:r>
                        <m:d>
                          <m:dPr>
                            <m:ctrlPr>
                              <a:rPr lang="es-EC" i="1">
                                <a:latin typeface="Cambria Math"/>
                              </a:rPr>
                            </m:ctrlPr>
                          </m:dPr>
                          <m:e>
                            <m:r>
                              <a:rPr lang="es-EC" i="1">
                                <a:latin typeface="Cambria Math"/>
                              </a:rPr>
                              <m:t>𝑞</m:t>
                            </m:r>
                            <m:r>
                              <a:rPr lang="es-EC" i="1">
                                <a:latin typeface="Cambria Math"/>
                                <a:ea typeface="Cambria Math"/>
                              </a:rPr>
                              <m:t>∨</m:t>
                            </m:r>
                            <m:r>
                              <a:rPr lang="es-EC" i="1">
                                <a:latin typeface="Cambria Math"/>
                                <a:ea typeface="Cambria Math"/>
                              </a:rPr>
                              <m:t>𝑟</m:t>
                            </m:r>
                          </m:e>
                        </m:d>
                      </m:e>
                    </m:d>
                    <m:r>
                      <a:rPr lang="es-EC" i="1">
                        <a:latin typeface="Cambria Math"/>
                        <a:ea typeface="Cambria Math"/>
                      </a:rPr>
                      <m:t>∧¬</m:t>
                    </m:r>
                    <m:r>
                      <a:rPr lang="es-EC" i="1">
                        <a:latin typeface="Cambria Math"/>
                        <a:ea typeface="Cambria Math"/>
                      </a:rPr>
                      <m:t>𝑝</m:t>
                    </m:r>
                    <m:r>
                      <a:rPr lang="es-EC" i="1">
                        <a:latin typeface="Cambria Math"/>
                        <a:ea typeface="Cambria Math"/>
                      </a:rPr>
                      <m:t>≡?</m:t>
                    </m:r>
                  </m:oMath>
                </a14:m>
                <a:endParaRPr lang="es-EC" b="0" dirty="0" smtClean="0">
                  <a:ea typeface="Cambria Math"/>
                </a:endParaRPr>
              </a:p>
              <a:p>
                <a:pPr marL="0" indent="0">
                  <a:buNone/>
                </a:pPr>
                <a:r>
                  <a:rPr lang="es-EC" dirty="0" smtClean="0"/>
                  <a:t>i</a:t>
                </a:r>
                <a:r>
                  <a:rPr lang="es-EC" dirty="0"/>
                  <a:t>)</a:t>
                </a:r>
                <a14:m>
                  <m:oMath xmlns:m="http://schemas.openxmlformats.org/officeDocument/2006/math">
                    <m:r>
                      <a:rPr lang="es-EC" i="1">
                        <a:latin typeface="Cambria Math"/>
                        <a:ea typeface="Cambria Math"/>
                      </a:rPr>
                      <m:t>¬</m:t>
                    </m:r>
                    <m:d>
                      <m:dPr>
                        <m:begChr m:val="["/>
                        <m:endChr m:val="]"/>
                        <m:ctrlPr>
                          <a:rPr lang="es-EC" i="1">
                            <a:latin typeface="Cambria Math"/>
                          </a:rPr>
                        </m:ctrlPr>
                      </m:dPr>
                      <m:e>
                        <m:r>
                          <a:rPr lang="es-EC" i="1">
                            <a:latin typeface="Cambria Math"/>
                          </a:rPr>
                          <m:t>𝑝</m:t>
                        </m:r>
                        <m:r>
                          <a:rPr lang="es-EC" i="1">
                            <a:latin typeface="Cambria Math"/>
                          </a:rPr>
                          <m:t>→</m:t>
                        </m:r>
                        <m:d>
                          <m:dPr>
                            <m:ctrlPr>
                              <a:rPr lang="es-EC" i="1">
                                <a:latin typeface="Cambria Math"/>
                              </a:rPr>
                            </m:ctrlPr>
                          </m:dPr>
                          <m:e>
                            <m:r>
                              <a:rPr lang="es-EC" i="1">
                                <a:latin typeface="Cambria Math"/>
                              </a:rPr>
                              <m:t>𝑞</m:t>
                            </m:r>
                            <m:r>
                              <a:rPr lang="es-EC" i="1">
                                <a:latin typeface="Cambria Math"/>
                                <a:ea typeface="Cambria Math"/>
                              </a:rPr>
                              <m:t>∨</m:t>
                            </m:r>
                            <m:r>
                              <a:rPr lang="es-EC" i="1">
                                <a:latin typeface="Cambria Math"/>
                                <a:ea typeface="Cambria Math"/>
                              </a:rPr>
                              <m:t>𝑟</m:t>
                            </m:r>
                          </m:e>
                        </m:d>
                      </m:e>
                    </m:d>
                    <m:r>
                      <a:rPr lang="es-EC" i="1">
                        <a:latin typeface="Cambria Math"/>
                        <a:ea typeface="Cambria Math"/>
                      </a:rPr>
                      <m:t>∧¬</m:t>
                    </m:r>
                    <m:r>
                      <a:rPr lang="es-EC" b="0" i="1" smtClean="0">
                        <a:latin typeface="Cambria Math"/>
                        <a:ea typeface="Cambria Math"/>
                      </a:rPr>
                      <m:t>𝑞</m:t>
                    </m:r>
                    <m:r>
                      <a:rPr lang="es-EC" i="1">
                        <a:latin typeface="Cambria Math"/>
                        <a:ea typeface="Cambria Math"/>
                      </a:rPr>
                      <m:t>≡?</m:t>
                    </m:r>
                  </m:oMath>
                </a14:m>
                <a:endParaRPr lang="es-EC" dirty="0" smtClean="0">
                  <a:ea typeface="Cambria Math"/>
                </a:endParaRPr>
              </a:p>
              <a:p>
                <a:pPr marL="0" indent="0">
                  <a:buNone/>
                </a:pPr>
                <a:r>
                  <a:rPr lang="es-EC" dirty="0" smtClean="0"/>
                  <a:t>j</a:t>
                </a:r>
                <a:r>
                  <a:rPr lang="es-EC" dirty="0"/>
                  <a:t>)</a:t>
                </a:r>
                <a14:m>
                  <m:oMath xmlns:m="http://schemas.openxmlformats.org/officeDocument/2006/math">
                    <m:r>
                      <a:rPr lang="es-EC" i="1" dirty="0">
                        <a:latin typeface="Cambria Math"/>
                        <a:ea typeface="Cambria Math"/>
                      </a:rPr>
                      <m:t> </m:t>
                    </m:r>
                    <m:r>
                      <a:rPr lang="es-EC" b="0" i="1" dirty="0" smtClean="0">
                        <a:latin typeface="Cambria Math"/>
                        <a:ea typeface="Cambria Math"/>
                      </a:rPr>
                      <m:t>   </m:t>
                    </m:r>
                    <m:d>
                      <m:dPr>
                        <m:begChr m:val="["/>
                        <m:endChr m:val="]"/>
                        <m:ctrlPr>
                          <a:rPr lang="es-EC" i="1">
                            <a:latin typeface="Cambria Math"/>
                          </a:rPr>
                        </m:ctrlPr>
                      </m:dPr>
                      <m:e>
                        <m:r>
                          <a:rPr lang="es-EC" i="1">
                            <a:latin typeface="Cambria Math"/>
                          </a:rPr>
                          <m:t>𝑝</m:t>
                        </m:r>
                        <m:r>
                          <a:rPr lang="es-EC" i="1">
                            <a:latin typeface="Cambria Math"/>
                          </a:rPr>
                          <m:t>→</m:t>
                        </m:r>
                        <m:d>
                          <m:dPr>
                            <m:ctrlPr>
                              <a:rPr lang="es-EC" i="1">
                                <a:latin typeface="Cambria Math"/>
                              </a:rPr>
                            </m:ctrlPr>
                          </m:dPr>
                          <m:e>
                            <m:r>
                              <a:rPr lang="es-EC" i="1">
                                <a:latin typeface="Cambria Math"/>
                              </a:rPr>
                              <m:t>𝑞</m:t>
                            </m:r>
                            <m:r>
                              <a:rPr lang="es-EC" i="1">
                                <a:latin typeface="Cambria Math"/>
                                <a:ea typeface="Cambria Math"/>
                              </a:rPr>
                              <m:t>∨</m:t>
                            </m:r>
                            <m:r>
                              <a:rPr lang="es-EC" i="1">
                                <a:latin typeface="Cambria Math"/>
                                <a:ea typeface="Cambria Math"/>
                              </a:rPr>
                              <m:t>𝑟</m:t>
                            </m:r>
                          </m:e>
                        </m:d>
                      </m:e>
                    </m:d>
                    <m:r>
                      <a:rPr lang="es-EC" i="1">
                        <a:latin typeface="Cambria Math"/>
                        <a:ea typeface="Cambria Math"/>
                      </a:rPr>
                      <m:t>∧¬</m:t>
                    </m:r>
                    <m:r>
                      <a:rPr lang="es-EC" b="0" i="1" smtClean="0">
                        <a:latin typeface="Cambria Math"/>
                        <a:ea typeface="Cambria Math"/>
                      </a:rPr>
                      <m:t>𝑞</m:t>
                    </m:r>
                    <m:r>
                      <a:rPr lang="es-EC" i="1">
                        <a:latin typeface="Cambria Math"/>
                        <a:ea typeface="Cambria Math"/>
                      </a:rPr>
                      <m:t>≡?</m:t>
                    </m:r>
                  </m:oMath>
                </a14:m>
                <a:endParaRPr lang="es-EC" dirty="0">
                  <a:ea typeface="Cambria Math"/>
                </a:endParaRPr>
              </a:p>
              <a:p>
                <a:pPr marL="0" indent="0">
                  <a:buNone/>
                </a:pPr>
                <a:endParaRPr lang="es-EC" b="0" dirty="0" smtClean="0">
                  <a:ea typeface="Cambria Math"/>
                </a:endParaRPr>
              </a:p>
              <a:p>
                <a:pPr marL="0" indent="0">
                  <a:buNone/>
                </a:pPr>
                <a:endParaRPr lang="es-EC" dirty="0" smtClean="0"/>
              </a:p>
              <a:p>
                <a:pPr marL="0" indent="0">
                  <a:buNone/>
                </a:pPr>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95536" y="1412776"/>
                <a:ext cx="8229600" cy="5040560"/>
              </a:xfrm>
              <a:blipFill rotWithShape="1">
                <a:blip r:embed="rId2"/>
                <a:stretch>
                  <a:fillRect l="-1185" t="-2418" r="-741"/>
                </a:stretch>
              </a:blipFill>
            </p:spPr>
            <p:txBody>
              <a:bodyPr/>
              <a:lstStyle/>
              <a:p>
                <a:r>
                  <a:rPr lang="es-EC">
                    <a:noFill/>
                  </a:rPr>
                  <a:t> </a:t>
                </a:r>
              </a:p>
            </p:txBody>
          </p:sp>
        </mc:Fallback>
      </mc:AlternateContent>
    </p:spTree>
    <p:extLst>
      <p:ext uri="{BB962C8B-B14F-4D97-AF65-F5344CB8AC3E}">
        <p14:creationId xmlns:p14="http://schemas.microsoft.com/office/powerpoint/2010/main" val="18402539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496944" cy="1066800"/>
          </a:xfrm>
        </p:spPr>
        <p:txBody>
          <a:bodyPr>
            <a:normAutofit fontScale="90000"/>
          </a:bodyPr>
          <a:lstStyle/>
          <a:p>
            <a:r>
              <a:rPr lang="es-EC" dirty="0" smtClean="0">
                <a:solidFill>
                  <a:srgbClr val="FF0000"/>
                </a:solidFill>
              </a:rPr>
              <a:t>RAZONAMIENTOS CON CUANTIFICADORES Y PREDICADOS</a:t>
            </a:r>
            <a:r>
              <a:rPr lang="es-EC" dirty="0" smtClean="0"/>
              <a:t>.</a:t>
            </a:r>
            <a:endParaRPr lang="es-EC" dirty="0"/>
          </a:p>
        </p:txBody>
      </p:sp>
      <p:sp>
        <p:nvSpPr>
          <p:cNvPr id="4" name="3 Marcador de contenido"/>
          <p:cNvSpPr>
            <a:spLocks noGrp="1"/>
          </p:cNvSpPr>
          <p:nvPr>
            <p:ph idx="1"/>
          </p:nvPr>
        </p:nvSpPr>
        <p:spPr>
          <a:xfrm>
            <a:off x="395536" y="1628800"/>
            <a:ext cx="8229600" cy="3744416"/>
          </a:xfrm>
        </p:spPr>
        <p:txBody>
          <a:bodyPr>
            <a:normAutofit fontScale="25000" lnSpcReduction="20000"/>
          </a:bodyPr>
          <a:lstStyle/>
          <a:p>
            <a:pPr marL="624078" indent="-514350">
              <a:buAutoNum type="arabicParenR"/>
            </a:pPr>
            <a:r>
              <a:rPr lang="es-EC" sz="9600" b="1" dirty="0" smtClean="0">
                <a:solidFill>
                  <a:srgbClr val="002060"/>
                </a:solidFill>
              </a:rPr>
              <a:t>TRADUCIR AL LENGUAJE FORMAL LOS SIGUIENTES RAZONAMIENTOS</a:t>
            </a:r>
            <a:endParaRPr lang="es-EC" sz="9600" b="1" dirty="0">
              <a:solidFill>
                <a:srgbClr val="002060"/>
              </a:solidFill>
            </a:endParaRPr>
          </a:p>
          <a:p>
            <a:pPr marL="109728" indent="0">
              <a:buNone/>
            </a:pPr>
            <a:r>
              <a:rPr lang="es-EC" sz="7400" dirty="0" smtClean="0"/>
              <a:t>a) Todos </a:t>
            </a:r>
            <a:r>
              <a:rPr lang="es-EC" sz="7400" dirty="0"/>
              <a:t>los leones son depredadores. Ningún murciélago es león. Por lo tanto, ningún murciélago es depredador. </a:t>
            </a:r>
            <a:endParaRPr lang="es-EC" sz="7400" dirty="0" smtClean="0"/>
          </a:p>
          <a:p>
            <a:pPr marL="109728" indent="0">
              <a:buNone/>
            </a:pPr>
            <a:endParaRPr lang="es-EC" sz="7400" dirty="0" smtClean="0"/>
          </a:p>
          <a:p>
            <a:pPr marL="109728" indent="0">
              <a:buNone/>
            </a:pPr>
            <a:r>
              <a:rPr lang="es-EC" sz="7400" dirty="0" smtClean="0"/>
              <a:t>b) Todos </a:t>
            </a:r>
            <a:r>
              <a:rPr lang="es-EC" sz="7400" dirty="0"/>
              <a:t>los boxeadores que no pelean están retirados. Todos los boxeadores son hombres. Algunos boxeadores no están retirados. Por lo tanto, hay hombres que pelean. </a:t>
            </a:r>
          </a:p>
          <a:p>
            <a:pPr marL="109728" indent="0">
              <a:buNone/>
            </a:pPr>
            <a:endParaRPr lang="es-EC" sz="7400" dirty="0" smtClean="0"/>
          </a:p>
          <a:p>
            <a:pPr marL="109728" indent="0">
              <a:buNone/>
            </a:pPr>
            <a:r>
              <a:rPr lang="es-EC" sz="7400" dirty="0" smtClean="0"/>
              <a:t>c) Todo </a:t>
            </a:r>
            <a:r>
              <a:rPr lang="es-EC" sz="7400" dirty="0"/>
              <a:t>guerrero romano lucha en la arena del coliseo. Algunos romanos se divierten. Ninguno que luche en la arena se divierte. Por lo tanto, no todos los que luchan en la arena son guerreros. </a:t>
            </a:r>
            <a:endParaRPr lang="es-EC" sz="7400" dirty="0" smtClean="0"/>
          </a:p>
          <a:p>
            <a:pPr marL="109728" indent="0">
              <a:buNone/>
            </a:pPr>
            <a:endParaRPr lang="es-EC" sz="7400" dirty="0"/>
          </a:p>
          <a:p>
            <a:pPr marL="109728" indent="0">
              <a:buNone/>
            </a:pPr>
            <a:r>
              <a:rPr lang="es-EC" sz="7400" dirty="0" smtClean="0"/>
              <a:t>d) Cada </a:t>
            </a:r>
            <a:r>
              <a:rPr lang="es-EC" sz="7400" dirty="0"/>
              <a:t>cosa viviente es una planta o un animal. El pez de Efraín está vivo y no es una planta. Todos los animales tienen corazón. Por consiguiente, el pez de Efraín tiene corazón. </a:t>
            </a:r>
            <a:endParaRPr lang="es-EC" sz="7400" dirty="0" smtClean="0"/>
          </a:p>
          <a:p>
            <a:pPr marL="109728" indent="0">
              <a:buNone/>
            </a:pPr>
            <a:endParaRPr lang="es-EC" sz="7400" dirty="0" smtClean="0"/>
          </a:p>
          <a:p>
            <a:pPr marL="109728" indent="0">
              <a:buNone/>
            </a:pPr>
            <a:r>
              <a:rPr lang="es-EC" sz="7400" dirty="0" smtClean="0"/>
              <a:t>e) Los </a:t>
            </a:r>
            <a:r>
              <a:rPr lang="es-EC" sz="7400" dirty="0"/>
              <a:t>compuestos del argón y los compuestos del sodio son aceitosos o volátiles. No todos los compuestos del sodio son aceitosos. En consecuencia, algunos compuestos del argón son volátiles. </a:t>
            </a:r>
          </a:p>
          <a:p>
            <a:pPr marL="109728" indent="0">
              <a:buNone/>
            </a:pPr>
            <a:endParaRPr lang="es-EC" dirty="0"/>
          </a:p>
          <a:p>
            <a:endParaRPr lang="es-EC" dirty="0"/>
          </a:p>
        </p:txBody>
      </p:sp>
    </p:spTree>
    <p:extLst>
      <p:ext uri="{BB962C8B-B14F-4D97-AF65-F5344CB8AC3E}">
        <p14:creationId xmlns:p14="http://schemas.microsoft.com/office/powerpoint/2010/main" val="39235736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96752"/>
            <a:ext cx="8229600" cy="1066800"/>
          </a:xfrm>
        </p:spPr>
        <p:txBody>
          <a:bodyPr>
            <a:normAutofit fontScale="90000"/>
          </a:bodyPr>
          <a:lstStyle/>
          <a:p>
            <a:r>
              <a:rPr lang="es-EC" dirty="0" smtClean="0"/>
              <a:t>2) De los razonamientos anteriores utilice alguna de las técnicas aprendidas en clase para determinar su validez</a:t>
            </a:r>
            <a:br>
              <a:rPr lang="es-EC" dirty="0" smtClean="0"/>
            </a:br>
            <a:endParaRPr lang="es-EC" dirty="0"/>
          </a:p>
        </p:txBody>
      </p:sp>
      <p:sp>
        <p:nvSpPr>
          <p:cNvPr id="3" name="2 Marcador de contenido"/>
          <p:cNvSpPr>
            <a:spLocks noGrp="1"/>
          </p:cNvSpPr>
          <p:nvPr>
            <p:ph idx="1"/>
          </p:nvPr>
        </p:nvSpPr>
        <p:spPr>
          <a:xfrm>
            <a:off x="467544" y="2420888"/>
            <a:ext cx="8229600" cy="4325112"/>
          </a:xfrm>
        </p:spPr>
        <p:txBody>
          <a:bodyPr>
            <a:normAutofit fontScale="77500" lnSpcReduction="20000"/>
          </a:bodyPr>
          <a:lstStyle/>
          <a:p>
            <a:pPr marL="109728" indent="0">
              <a:buNone/>
            </a:pPr>
            <a:r>
              <a:rPr lang="es-EC" dirty="0" smtClean="0"/>
              <a:t>a) Todos </a:t>
            </a:r>
            <a:r>
              <a:rPr lang="es-EC" dirty="0"/>
              <a:t>los leones son depredadores. Ningún murciélago es león. Por lo tanto, ningún murciélago es depredador. </a:t>
            </a:r>
          </a:p>
          <a:p>
            <a:pPr marL="109728" indent="0">
              <a:buNone/>
            </a:pPr>
            <a:r>
              <a:rPr lang="es-EC" dirty="0" smtClean="0"/>
              <a:t>b) Todos </a:t>
            </a:r>
            <a:r>
              <a:rPr lang="es-EC" dirty="0"/>
              <a:t>los boxeadores que no pelean están retirados. Todos los boxeadores son hombres. Algunos boxeadores no están retirados. Por lo tanto, hay hombres que pelean. </a:t>
            </a:r>
            <a:endParaRPr lang="es-EC" dirty="0" smtClean="0"/>
          </a:p>
          <a:p>
            <a:pPr marL="109728" indent="0">
              <a:buNone/>
            </a:pPr>
            <a:r>
              <a:rPr lang="es-EC" dirty="0" smtClean="0"/>
              <a:t>c)  </a:t>
            </a:r>
            <a:r>
              <a:rPr lang="es-EC" dirty="0"/>
              <a:t>Todo guerrero romano lucha en la arena del coliseo. Algunos romanos se divierten. Ninguno que luche en la arena se divierte. Por lo tanto, no todos los que luchan en la arena son guerreros. </a:t>
            </a:r>
          </a:p>
          <a:p>
            <a:pPr marL="109728" indent="0">
              <a:buNone/>
            </a:pPr>
            <a:r>
              <a:rPr lang="es-EC" dirty="0" smtClean="0"/>
              <a:t>d) Cada </a:t>
            </a:r>
            <a:r>
              <a:rPr lang="es-EC" dirty="0"/>
              <a:t>cosa viviente es una planta o un animal. El pez de Efraín está vivo y no es una planta. Todos los animales tienen corazón. Por consiguiente, el pez de Efraín tiene corazón. </a:t>
            </a:r>
          </a:p>
          <a:p>
            <a:pPr marL="109728" indent="0">
              <a:buNone/>
            </a:pPr>
            <a:r>
              <a:rPr lang="es-EC" dirty="0" smtClean="0"/>
              <a:t>e) Los </a:t>
            </a:r>
            <a:r>
              <a:rPr lang="es-EC" dirty="0"/>
              <a:t>compuestos del argón y los compuestos del sodio son aceitosos o volátiles. No todos los compuestos del sodio son aceitosos. En consecuencia, algunos compuestos del argón son volátiles. </a:t>
            </a:r>
          </a:p>
          <a:p>
            <a:endParaRPr lang="es-EC" dirty="0"/>
          </a:p>
        </p:txBody>
      </p:sp>
    </p:spTree>
    <p:extLst>
      <p:ext uri="{BB962C8B-B14F-4D97-AF65-F5344CB8AC3E}">
        <p14:creationId xmlns:p14="http://schemas.microsoft.com/office/powerpoint/2010/main" val="523800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Desafío en clase: Determine la validez del siguiente razonamiento.</a:t>
            </a:r>
            <a:endParaRPr lang="es-EC" dirty="0"/>
          </a:p>
        </p:txBody>
      </p:sp>
      <p:sp>
        <p:nvSpPr>
          <p:cNvPr id="3" name="2 Marcador de contenido"/>
          <p:cNvSpPr>
            <a:spLocks noGrp="1"/>
          </p:cNvSpPr>
          <p:nvPr>
            <p:ph idx="1"/>
          </p:nvPr>
        </p:nvSpPr>
        <p:spPr/>
        <p:txBody>
          <a:bodyPr>
            <a:normAutofit fontScale="92500" lnSpcReduction="20000"/>
          </a:bodyPr>
          <a:lstStyle/>
          <a:p>
            <a:pPr algn="just"/>
            <a:endParaRPr lang="es-EC" dirty="0"/>
          </a:p>
          <a:p>
            <a:pPr algn="just"/>
            <a:r>
              <a:rPr lang="es-EC" dirty="0"/>
              <a:t>Algunos jóvenes que comenten delitos menores son encarcelados. Cualquier joven que es encarcelado esta expuesto a la influencia de criminales profesionales. Cada joven que se vea expuesto a la influencia de criminales profesionales, se tornará agresivo y aprenderá técnicas para cometer crímenes. Todo joven si es agresivo entonces, es una amenaza para la sociedad siempre que aprenda técnicas para cometer crímenes. Por lo tanto, algunos jóvenes que cometen delitos menores constituyen una amenaza para la sociedad. </a:t>
            </a:r>
          </a:p>
          <a:p>
            <a:endParaRPr lang="es-EC" dirty="0"/>
          </a:p>
        </p:txBody>
      </p:sp>
    </p:spTree>
    <p:extLst>
      <p:ext uri="{BB962C8B-B14F-4D97-AF65-F5344CB8AC3E}">
        <p14:creationId xmlns:p14="http://schemas.microsoft.com/office/powerpoint/2010/main" val="1734736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8229600" cy="1066800"/>
          </a:xfrm>
        </p:spPr>
        <p:txBody>
          <a:bodyPr/>
          <a:lstStyle/>
          <a:p>
            <a:r>
              <a:rPr lang="es-EC" dirty="0" smtClean="0"/>
              <a:t>Actividad N°03 </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67544" y="1628800"/>
                <a:ext cx="8229600" cy="4325112"/>
              </a:xfrm>
            </p:spPr>
            <p:txBody>
              <a:bodyPr>
                <a:normAutofit/>
              </a:bodyPr>
              <a:lstStyle/>
              <a:p>
                <a:r>
                  <a:rPr lang="es-EC" dirty="0" smtClean="0"/>
                  <a:t>Demostrar las siguientes equivalencias lógicas</a:t>
                </a:r>
              </a:p>
              <a:p>
                <a:pPr marL="0" indent="0">
                  <a:buNone/>
                </a:pPr>
                <a:r>
                  <a:rPr lang="es-EC" dirty="0"/>
                  <a:t>a</a:t>
                </a:r>
                <a:r>
                  <a:rPr lang="es-EC" dirty="0" smtClean="0"/>
                  <a:t>)</a:t>
                </a:r>
                <a14:m>
                  <m:oMath xmlns:m="http://schemas.openxmlformats.org/officeDocument/2006/math">
                    <m:r>
                      <a:rPr lang="es-EC" i="1" smtClean="0">
                        <a:latin typeface="Cambria Math"/>
                        <a:ea typeface="Cambria Math"/>
                      </a:rPr>
                      <m:t>¬</m:t>
                    </m:r>
                    <m:r>
                      <a:rPr lang="es-EC" i="1">
                        <a:latin typeface="Cambria Math"/>
                      </a:rPr>
                      <m:t>𝑝</m:t>
                    </m:r>
                    <m:r>
                      <a:rPr lang="es-EC" i="1">
                        <a:latin typeface="Cambria Math"/>
                        <a:ea typeface="Cambria Math"/>
                      </a:rPr>
                      <m:t>∧</m:t>
                    </m:r>
                    <m:d>
                      <m:dPr>
                        <m:ctrlPr>
                          <a:rPr lang="es-EC" i="1">
                            <a:latin typeface="Cambria Math"/>
                            <a:ea typeface="Cambria Math"/>
                          </a:rPr>
                        </m:ctrlPr>
                      </m:dPr>
                      <m:e>
                        <m:r>
                          <a:rPr lang="es-EC" i="1" smtClean="0">
                            <a:latin typeface="Cambria Math"/>
                            <a:ea typeface="Cambria Math"/>
                          </a:rPr>
                          <m:t>¬</m:t>
                        </m:r>
                        <m:r>
                          <a:rPr lang="es-EC" i="1">
                            <a:latin typeface="Cambria Math"/>
                            <a:ea typeface="Cambria Math"/>
                          </a:rPr>
                          <m:t>𝑝</m:t>
                        </m:r>
                        <m:r>
                          <a:rPr lang="es-EC" i="1">
                            <a:latin typeface="Cambria Math"/>
                            <a:ea typeface="Cambria Math"/>
                          </a:rPr>
                          <m:t>∨¬</m:t>
                        </m:r>
                        <m:r>
                          <a:rPr lang="es-EC" i="1">
                            <a:latin typeface="Cambria Math"/>
                            <a:ea typeface="Cambria Math"/>
                          </a:rPr>
                          <m:t>𝑞</m:t>
                        </m:r>
                      </m:e>
                    </m:d>
                    <m:r>
                      <a:rPr lang="es-EC" i="1">
                        <a:latin typeface="Cambria Math"/>
                        <a:ea typeface="Cambria Math"/>
                      </a:rPr>
                      <m:t>≡</m:t>
                    </m:r>
                    <m:r>
                      <a:rPr lang="es-EC" i="1" smtClean="0">
                        <a:latin typeface="Cambria Math"/>
                        <a:ea typeface="Cambria Math"/>
                      </a:rPr>
                      <m:t>¬</m:t>
                    </m:r>
                    <m:r>
                      <a:rPr lang="es-EC" i="1">
                        <a:latin typeface="Cambria Math"/>
                        <a:ea typeface="Cambria Math"/>
                      </a:rPr>
                      <m:t>𝑝</m:t>
                    </m:r>
                    <m:r>
                      <a:rPr lang="es-EC" i="1">
                        <a:latin typeface="Cambria Math"/>
                        <a:ea typeface="Cambria Math"/>
                      </a:rPr>
                      <m:t>∨</m:t>
                    </m:r>
                    <m:d>
                      <m:dPr>
                        <m:ctrlPr>
                          <a:rPr lang="es-EC" i="1">
                            <a:latin typeface="Cambria Math"/>
                            <a:ea typeface="Cambria Math"/>
                          </a:rPr>
                        </m:ctrlPr>
                      </m:dPr>
                      <m:e>
                        <m:r>
                          <a:rPr lang="es-EC" i="1" smtClean="0">
                            <a:latin typeface="Cambria Math"/>
                            <a:ea typeface="Cambria Math"/>
                          </a:rPr>
                          <m:t>¬</m:t>
                        </m:r>
                        <m:r>
                          <a:rPr lang="es-EC" i="1">
                            <a:latin typeface="Cambria Math"/>
                            <a:ea typeface="Cambria Math"/>
                          </a:rPr>
                          <m:t>𝑝</m:t>
                        </m:r>
                        <m:r>
                          <a:rPr lang="es-EC" i="1">
                            <a:latin typeface="Cambria Math"/>
                            <a:ea typeface="Cambria Math"/>
                          </a:rPr>
                          <m:t>∧¬</m:t>
                        </m:r>
                        <m:r>
                          <a:rPr lang="es-EC" i="1">
                            <a:latin typeface="Cambria Math"/>
                            <a:ea typeface="Cambria Math"/>
                          </a:rPr>
                          <m:t>𝑞</m:t>
                        </m:r>
                      </m:e>
                    </m:d>
                    <m:r>
                      <a:rPr lang="es-EC" i="1" smtClean="0">
                        <a:latin typeface="Cambria Math"/>
                        <a:ea typeface="Cambria Math"/>
                      </a:rPr>
                      <m:t>≡¬</m:t>
                    </m:r>
                    <m:r>
                      <a:rPr lang="es-EC" b="0" i="1" smtClean="0">
                        <a:latin typeface="Cambria Math"/>
                        <a:ea typeface="Cambria Math"/>
                      </a:rPr>
                      <m:t>𝑝</m:t>
                    </m:r>
                  </m:oMath>
                </a14:m>
                <a:endParaRPr lang="es-EC" dirty="0" smtClean="0"/>
              </a:p>
              <a:p>
                <a:pPr marL="0" indent="0">
                  <a:buNone/>
                </a:pPr>
                <a:r>
                  <a:rPr lang="es-EC" dirty="0"/>
                  <a:t>b</a:t>
                </a:r>
                <a:r>
                  <a:rPr lang="es-EC" dirty="0" smtClean="0"/>
                  <a:t>) </a:t>
                </a:r>
                <a14:m>
                  <m:oMath xmlns:m="http://schemas.openxmlformats.org/officeDocument/2006/math">
                    <m:r>
                      <a:rPr lang="es-EC" i="1" smtClean="0">
                        <a:latin typeface="Cambria Math"/>
                        <a:ea typeface="Cambria Math"/>
                      </a:rPr>
                      <m:t>¬</m:t>
                    </m:r>
                    <m:d>
                      <m:dPr>
                        <m:begChr m:val="["/>
                        <m:endChr m:val="]"/>
                        <m:ctrlPr>
                          <a:rPr lang="es-EC" i="1" smtClean="0">
                            <a:latin typeface="Cambria Math"/>
                            <a:ea typeface="Cambria Math"/>
                          </a:rPr>
                        </m:ctrlPr>
                      </m:dPr>
                      <m:e>
                        <m:r>
                          <a:rPr lang="es-EC" i="1" smtClean="0">
                            <a:latin typeface="Cambria Math"/>
                            <a:ea typeface="Cambria Math"/>
                          </a:rPr>
                          <m:t>¬</m:t>
                        </m:r>
                        <m:r>
                          <a:rPr lang="es-EC" b="0" i="1" smtClean="0">
                            <a:latin typeface="Cambria Math"/>
                            <a:ea typeface="Cambria Math"/>
                          </a:rPr>
                          <m:t>𝑝</m:t>
                        </m:r>
                        <m:r>
                          <a:rPr lang="es-EC" b="0" i="1" smtClean="0">
                            <a:latin typeface="Cambria Math"/>
                            <a:ea typeface="Cambria Math"/>
                          </a:rPr>
                          <m:t>∨</m:t>
                        </m:r>
                        <m:d>
                          <m:dPr>
                            <m:ctrlPr>
                              <a:rPr lang="es-EC" i="1" smtClean="0">
                                <a:latin typeface="Cambria Math"/>
                                <a:ea typeface="Cambria Math"/>
                              </a:rPr>
                            </m:ctrlPr>
                          </m:dPr>
                          <m:e>
                            <m:r>
                              <a:rPr lang="es-EC" b="0" i="1" smtClean="0">
                                <a:latin typeface="Cambria Math"/>
                                <a:ea typeface="Cambria Math"/>
                              </a:rPr>
                              <m:t>𝑝</m:t>
                            </m:r>
                            <m:r>
                              <a:rPr lang="es-EC" b="0" i="1" smtClean="0">
                                <a:latin typeface="Cambria Math"/>
                                <a:ea typeface="Cambria Math"/>
                              </a:rPr>
                              <m:t>→¬</m:t>
                            </m:r>
                            <m:r>
                              <a:rPr lang="es-EC" b="0" i="1" smtClean="0">
                                <a:latin typeface="Cambria Math"/>
                                <a:ea typeface="Cambria Math"/>
                              </a:rPr>
                              <m:t>𝑞</m:t>
                            </m:r>
                          </m:e>
                        </m:d>
                      </m:e>
                    </m:d>
                    <m:r>
                      <a:rPr lang="es-EC" b="0" i="1" smtClean="0">
                        <a:latin typeface="Cambria Math"/>
                        <a:ea typeface="Cambria Math"/>
                      </a:rPr>
                      <m:t>→</m:t>
                    </m:r>
                    <m:d>
                      <m:dPr>
                        <m:ctrlPr>
                          <a:rPr lang="es-EC" i="1" smtClean="0">
                            <a:latin typeface="Cambria Math"/>
                            <a:ea typeface="Cambria Math"/>
                          </a:rPr>
                        </m:ctrlPr>
                      </m:dPr>
                      <m:e>
                        <m:r>
                          <a:rPr lang="es-EC" b="0" i="1" smtClean="0">
                            <a:latin typeface="Cambria Math"/>
                            <a:ea typeface="Cambria Math"/>
                          </a:rPr>
                          <m:t>𝑞</m:t>
                        </m:r>
                        <m:r>
                          <a:rPr lang="es-EC" b="0" i="1" smtClean="0">
                            <a:latin typeface="Cambria Math"/>
                            <a:ea typeface="Cambria Math"/>
                          </a:rPr>
                          <m:t>→</m:t>
                        </m:r>
                        <m:r>
                          <a:rPr lang="es-EC" b="0" i="1" smtClean="0">
                            <a:latin typeface="Cambria Math"/>
                            <a:ea typeface="Cambria Math"/>
                          </a:rPr>
                          <m:t>𝑟</m:t>
                        </m:r>
                      </m:e>
                    </m:d>
                    <m:r>
                      <a:rPr lang="es-EC" i="1" smtClean="0">
                        <a:latin typeface="Cambria Math"/>
                        <a:ea typeface="Cambria Math"/>
                      </a:rPr>
                      <m:t>≡</m:t>
                    </m:r>
                    <m:r>
                      <a:rPr lang="es-EC" b="0" i="1" smtClean="0">
                        <a:latin typeface="Cambria Math"/>
                        <a:ea typeface="Cambria Math"/>
                      </a:rPr>
                      <m:t>𝑞</m:t>
                    </m:r>
                    <m:r>
                      <a:rPr lang="es-EC" b="0" i="1" smtClean="0">
                        <a:latin typeface="Cambria Math"/>
                        <a:ea typeface="Cambria Math"/>
                      </a:rPr>
                      <m:t>→</m:t>
                    </m:r>
                    <m:d>
                      <m:dPr>
                        <m:ctrlPr>
                          <a:rPr lang="es-EC" b="0" i="1" smtClean="0">
                            <a:latin typeface="Cambria Math"/>
                            <a:ea typeface="Cambria Math"/>
                          </a:rPr>
                        </m:ctrlPr>
                      </m:dPr>
                      <m:e>
                        <m:r>
                          <a:rPr lang="es-EC" b="0" i="1" smtClean="0">
                            <a:latin typeface="Cambria Math"/>
                            <a:ea typeface="Cambria Math"/>
                          </a:rPr>
                          <m:t>𝑝</m:t>
                        </m:r>
                        <m:r>
                          <a:rPr lang="es-EC" b="0" i="1" smtClean="0">
                            <a:latin typeface="Cambria Math"/>
                            <a:ea typeface="Cambria Math"/>
                          </a:rPr>
                          <m:t>→</m:t>
                        </m:r>
                        <m:r>
                          <a:rPr lang="es-EC" b="0" i="1" smtClean="0">
                            <a:latin typeface="Cambria Math"/>
                            <a:ea typeface="Cambria Math"/>
                          </a:rPr>
                          <m:t>𝑟</m:t>
                        </m:r>
                      </m:e>
                    </m:d>
                  </m:oMath>
                </a14:m>
                <a:endParaRPr lang="es-EC" dirty="0" smtClean="0"/>
              </a:p>
              <a:p>
                <a:pPr marL="0" indent="0">
                  <a:buNone/>
                </a:pPr>
                <a:endParaRPr lang="es-EC" dirty="0"/>
              </a:p>
              <a:p>
                <a:pPr marL="0" indent="0">
                  <a:buNone/>
                </a:pPr>
                <a:r>
                  <a:rPr lang="es-EC" dirty="0" smtClean="0"/>
                  <a:t>A qué sería equivalente la siguiente forma proposicional:</a:t>
                </a:r>
              </a:p>
              <a:p>
                <a:pPr marL="0" indent="0">
                  <a:buNone/>
                </a:pPr>
                <a14:m>
                  <m:oMathPara xmlns:m="http://schemas.openxmlformats.org/officeDocument/2006/math">
                    <m:oMathParaPr>
                      <m:jc m:val="centerGroup"/>
                    </m:oMathParaPr>
                    <m:oMath xmlns:m="http://schemas.openxmlformats.org/officeDocument/2006/math">
                      <m:d>
                        <m:dPr>
                          <m:begChr m:val="["/>
                          <m:endChr m:val="]"/>
                          <m:ctrlPr>
                            <a:rPr lang="es-EC" i="1" smtClean="0">
                              <a:latin typeface="Cambria Math"/>
                            </a:rPr>
                          </m:ctrlPr>
                        </m:dPr>
                        <m:e>
                          <m:r>
                            <a:rPr lang="es-EC" b="0" i="1" smtClean="0">
                              <a:latin typeface="Cambria Math"/>
                            </a:rPr>
                            <m:t>𝑝</m:t>
                          </m:r>
                          <m:r>
                            <a:rPr lang="es-EC" b="0" i="1" smtClean="0">
                              <a:latin typeface="Cambria Math"/>
                              <a:ea typeface="Cambria Math"/>
                            </a:rPr>
                            <m:t>∧</m:t>
                          </m:r>
                          <m:d>
                            <m:dPr>
                              <m:ctrlPr>
                                <a:rPr lang="es-EC" b="0" i="1" smtClean="0">
                                  <a:latin typeface="Cambria Math"/>
                                  <a:ea typeface="Cambria Math"/>
                                </a:rPr>
                              </m:ctrlPr>
                            </m:dPr>
                            <m:e>
                              <m:r>
                                <a:rPr lang="es-EC" b="0" i="1" smtClean="0">
                                  <a:latin typeface="Cambria Math"/>
                                  <a:ea typeface="Cambria Math"/>
                                </a:rPr>
                                <m:t>¬</m:t>
                              </m:r>
                              <m:r>
                                <a:rPr lang="es-EC" b="0" i="1" smtClean="0">
                                  <a:latin typeface="Cambria Math"/>
                                  <a:ea typeface="Cambria Math"/>
                                </a:rPr>
                                <m:t>𝑞</m:t>
                              </m:r>
                              <m:r>
                                <a:rPr lang="es-EC" b="0" i="1" smtClean="0">
                                  <a:latin typeface="Cambria Math"/>
                                  <a:ea typeface="Cambria Math"/>
                                </a:rPr>
                                <m:t>∨</m:t>
                              </m:r>
                              <m:r>
                                <a:rPr lang="es-EC" b="0" i="1" smtClean="0">
                                  <a:latin typeface="Cambria Math"/>
                                  <a:ea typeface="Cambria Math"/>
                                </a:rPr>
                                <m:t>𝑟</m:t>
                              </m:r>
                            </m:e>
                          </m:d>
                        </m:e>
                      </m:d>
                      <m:r>
                        <a:rPr lang="es-EC" i="1" smtClean="0">
                          <a:latin typeface="Cambria Math"/>
                          <a:ea typeface="Cambria Math"/>
                        </a:rPr>
                        <m:t>∨</m:t>
                      </m:r>
                      <m:r>
                        <a:rPr lang="es-EC" b="0" i="1" smtClean="0">
                          <a:latin typeface="Cambria Math"/>
                          <a:ea typeface="Cambria Math"/>
                        </a:rPr>
                        <m:t>𝑞</m:t>
                      </m:r>
                    </m:oMath>
                  </m:oMathPara>
                </a14:m>
                <a:endParaRPr lang="es-EC" dirty="0" smtClean="0"/>
              </a:p>
              <a:p>
                <a:pPr marL="0" indent="0">
                  <a:buNone/>
                </a:pPr>
                <a:r>
                  <a:rPr lang="es-EC" dirty="0" smtClean="0"/>
                  <a:t>Indique 3 equivalencias válidas.</a:t>
                </a:r>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67544" y="1628800"/>
                <a:ext cx="8229600" cy="4325112"/>
              </a:xfrm>
              <a:blipFill rotWithShape="1">
                <a:blip r:embed="rId2"/>
                <a:stretch>
                  <a:fillRect l="-1556" t="-1408"/>
                </a:stretch>
              </a:blipFill>
            </p:spPr>
            <p:txBody>
              <a:bodyPr/>
              <a:lstStyle/>
              <a:p>
                <a:r>
                  <a:rPr lang="es-EC">
                    <a:noFill/>
                  </a:rPr>
                  <a:t> </a:t>
                </a:r>
              </a:p>
            </p:txBody>
          </p:sp>
        </mc:Fallback>
      </mc:AlternateContent>
    </p:spTree>
    <p:extLst>
      <p:ext uri="{BB962C8B-B14F-4D97-AF65-F5344CB8AC3E}">
        <p14:creationId xmlns:p14="http://schemas.microsoft.com/office/powerpoint/2010/main" val="1129368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071"/>
            <a:ext cx="8229600" cy="1143000"/>
          </a:xfrm>
        </p:spPr>
        <p:txBody>
          <a:bodyPr>
            <a:normAutofit fontScale="90000"/>
          </a:bodyPr>
          <a:lstStyle/>
          <a:p>
            <a:r>
              <a:rPr lang="es-EC" dirty="0" smtClean="0"/>
              <a:t>LEYES DE LAS IMPLICACIONES LÓGICAS</a:t>
            </a:r>
            <a:endParaRPr lang="es-EC" dirty="0"/>
          </a:p>
        </p:txBody>
      </p:sp>
      <mc:AlternateContent xmlns:mc="http://schemas.openxmlformats.org/markup-compatibility/2006" xmlns:a14="http://schemas.microsoft.com/office/drawing/2010/main">
        <mc:Choice Requires="a14">
          <p:graphicFrame>
            <p:nvGraphicFramePr>
              <p:cNvPr id="4" name="3 Marcador de contenido"/>
              <p:cNvGraphicFramePr>
                <a:graphicFrameLocks noGrp="1"/>
              </p:cNvGraphicFramePr>
              <p:nvPr>
                <p:ph idx="1"/>
                <p:extLst>
                  <p:ext uri="{D42A27DB-BD31-4B8C-83A1-F6EECF244321}">
                    <p14:modId xmlns:p14="http://schemas.microsoft.com/office/powerpoint/2010/main" val="1378770421"/>
                  </p:ext>
                </p:extLst>
              </p:nvPr>
            </p:nvGraphicFramePr>
            <p:xfrm>
              <a:off x="467544" y="908720"/>
              <a:ext cx="8229600" cy="5329723"/>
            </p:xfrm>
            <a:graphic>
              <a:graphicData uri="http://schemas.openxmlformats.org/drawingml/2006/table">
                <a:tbl>
                  <a:tblPr firstRow="1" bandRow="1">
                    <a:tableStyleId>{5C22544A-7EE6-4342-B048-85BDC9FD1C3A}</a:tableStyleId>
                  </a:tblPr>
                  <a:tblGrid>
                    <a:gridCol w="4608512"/>
                    <a:gridCol w="3621088"/>
                  </a:tblGrid>
                  <a:tr h="487724">
                    <a:tc>
                      <a:txBody>
                        <a:bodyPr/>
                        <a:lstStyle/>
                        <a:p>
                          <a:r>
                            <a:rPr lang="es-EC" dirty="0" smtClean="0"/>
                            <a:t>FORMA SIMBÓLICA</a:t>
                          </a:r>
                          <a:endParaRPr lang="es-EC" dirty="0"/>
                        </a:p>
                      </a:txBody>
                      <a:tcPr/>
                    </a:tc>
                    <a:tc>
                      <a:txBody>
                        <a:bodyPr/>
                        <a:lstStyle/>
                        <a:p>
                          <a:r>
                            <a:rPr lang="es-EC" dirty="0" smtClean="0"/>
                            <a:t>TAUTOLÓGICA</a:t>
                          </a:r>
                          <a:endParaRPr lang="es-EC" dirty="0"/>
                        </a:p>
                      </a:txBody>
                      <a:tcPr/>
                    </a:tc>
                  </a:tr>
                  <a:tr h="487724">
                    <a:tc>
                      <a:txBody>
                        <a:bodyPr/>
                        <a:lstStyle/>
                        <a:p>
                          <a:pPr/>
                          <a14:m>
                            <m:oMathPara xmlns:m="http://schemas.openxmlformats.org/officeDocument/2006/math">
                              <m:oMathParaPr>
                                <m:jc m:val="centerGroup"/>
                              </m:oMathParaPr>
                              <m:oMath xmlns:m="http://schemas.openxmlformats.org/officeDocument/2006/math">
                                <m:r>
                                  <a:rPr lang="es-EC" sz="2400" b="0" i="1" smtClean="0">
                                    <a:latin typeface="Cambria Math"/>
                                  </a:rPr>
                                  <m:t>𝑝</m:t>
                                </m:r>
                                <m:r>
                                  <a:rPr lang="es-EC" sz="2400" b="0" i="1" smtClean="0">
                                    <a:latin typeface="Cambria Math"/>
                                    <a:ea typeface="Cambria Math"/>
                                  </a:rPr>
                                  <m:t>⇒</m:t>
                                </m:r>
                                <m:r>
                                  <a:rPr lang="es-EC" sz="2400" b="0" i="1" smtClean="0">
                                    <a:latin typeface="Cambria Math"/>
                                    <a:ea typeface="Cambria Math"/>
                                  </a:rPr>
                                  <m:t>𝑝</m:t>
                                </m:r>
                              </m:oMath>
                            </m:oMathPara>
                          </a14:m>
                          <a:endParaRPr lang="es-EC" sz="2400" dirty="0"/>
                        </a:p>
                      </a:txBody>
                      <a:tcPr/>
                    </a:tc>
                    <a:tc>
                      <a:txBody>
                        <a:bodyPr/>
                        <a:lstStyle/>
                        <a:p>
                          <a:r>
                            <a:rPr lang="es-EC" dirty="0" smtClean="0"/>
                            <a:t>TRIVIAL</a:t>
                          </a:r>
                          <a:endParaRPr lang="es-EC" dirty="0"/>
                        </a:p>
                      </a:txBody>
                      <a:tcPr/>
                    </a:tc>
                  </a:tr>
                  <a:tr h="841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2400" b="0" i="1" smtClean="0">
                                    <a:latin typeface="Cambria Math"/>
                                  </a:rPr>
                                  <m:t>𝑝</m:t>
                                </m:r>
                                <m:r>
                                  <a:rPr lang="es-EC" sz="2400" b="0" i="1" smtClean="0">
                                    <a:latin typeface="Cambria Math"/>
                                    <a:ea typeface="Cambria Math"/>
                                  </a:rPr>
                                  <m:t>⇒</m:t>
                                </m:r>
                                <m:d>
                                  <m:dPr>
                                    <m:ctrlPr>
                                      <a:rPr lang="es-EC" sz="2400" b="0" i="1" smtClean="0">
                                        <a:latin typeface="Cambria Math"/>
                                        <a:ea typeface="Cambria Math"/>
                                      </a:rPr>
                                    </m:ctrlPr>
                                  </m:dPr>
                                  <m:e>
                                    <m:r>
                                      <a:rPr lang="es-EC" sz="2400" b="0" i="1" smtClean="0">
                                        <a:latin typeface="Cambria Math"/>
                                        <a:ea typeface="Cambria Math"/>
                                      </a:rPr>
                                      <m:t>𝑝</m:t>
                                    </m:r>
                                    <m:r>
                                      <a:rPr lang="es-EC" sz="2400" b="0" i="1" smtClean="0">
                                        <a:latin typeface="Cambria Math"/>
                                        <a:ea typeface="Cambria Math"/>
                                      </a:rPr>
                                      <m:t>∨</m:t>
                                    </m:r>
                                    <m:r>
                                      <a:rPr lang="es-EC" sz="2400" b="0" i="1" smtClean="0">
                                        <a:latin typeface="Cambria Math"/>
                                        <a:ea typeface="Cambria Math"/>
                                      </a:rPr>
                                      <m:t>𝑞</m:t>
                                    </m:r>
                                  </m:e>
                                </m:d>
                              </m:oMath>
                            </m:oMathPara>
                          </a14:m>
                          <a:endParaRPr lang="es-EC" sz="2400" dirty="0"/>
                        </a:p>
                        <a:p>
                          <a:endParaRPr lang="es-EC" sz="2400" dirty="0"/>
                        </a:p>
                      </a:txBody>
                      <a:tcPr/>
                    </a:tc>
                    <a:tc>
                      <a:txBody>
                        <a:bodyPr/>
                        <a:lstStyle/>
                        <a:p>
                          <a:r>
                            <a:rPr lang="es-EC" dirty="0" smtClean="0"/>
                            <a:t>ADICIÓN</a:t>
                          </a:r>
                          <a:endParaRPr lang="es-EC" dirty="0"/>
                        </a:p>
                      </a:txBody>
                      <a:tcPr/>
                    </a:tc>
                  </a:tr>
                  <a:tr h="841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es-EC" sz="2400" b="0" i="1" smtClean="0">
                                        <a:latin typeface="Cambria Math"/>
                                      </a:rPr>
                                    </m:ctrlPr>
                                  </m:dPr>
                                  <m:e>
                                    <m:r>
                                      <a:rPr lang="es-EC" sz="2400" b="0" i="1" smtClean="0">
                                        <a:latin typeface="Cambria Math"/>
                                      </a:rPr>
                                      <m:t>𝑝</m:t>
                                    </m:r>
                                    <m:r>
                                      <a:rPr lang="es-EC" sz="2400" b="0" i="1" smtClean="0">
                                        <a:latin typeface="Cambria Math"/>
                                        <a:ea typeface="Cambria Math"/>
                                      </a:rPr>
                                      <m:t>∧</m:t>
                                    </m:r>
                                    <m:r>
                                      <a:rPr lang="es-EC" sz="2400" b="0" i="1" smtClean="0">
                                        <a:latin typeface="Cambria Math"/>
                                        <a:ea typeface="Cambria Math"/>
                                      </a:rPr>
                                      <m:t>𝑞</m:t>
                                    </m:r>
                                  </m:e>
                                </m:d>
                                <m:r>
                                  <a:rPr lang="es-EC" sz="2400" b="0" i="1" smtClean="0">
                                    <a:latin typeface="Cambria Math"/>
                                    <a:ea typeface="Cambria Math"/>
                                  </a:rPr>
                                  <m:t>⇒</m:t>
                                </m:r>
                                <m:r>
                                  <a:rPr lang="es-EC" sz="2400" b="0" i="1" smtClean="0">
                                    <a:latin typeface="Cambria Math"/>
                                    <a:ea typeface="Cambria Math"/>
                                  </a:rPr>
                                  <m:t>𝑝</m:t>
                                </m:r>
                              </m:oMath>
                            </m:oMathPara>
                          </a14:m>
                          <a:endParaRPr lang="es-EC" sz="2400" dirty="0"/>
                        </a:p>
                        <a:p>
                          <a:endParaRPr lang="es-EC" sz="2400" dirty="0"/>
                        </a:p>
                      </a:txBody>
                      <a:tcPr/>
                    </a:tc>
                    <a:tc>
                      <a:txBody>
                        <a:bodyPr/>
                        <a:lstStyle/>
                        <a:p>
                          <a:r>
                            <a:rPr lang="es-EC" dirty="0" smtClean="0"/>
                            <a:t>SIMPLIFICACIÓN</a:t>
                          </a:r>
                          <a:endParaRPr lang="es-EC" dirty="0"/>
                        </a:p>
                      </a:txBody>
                      <a:tcPr/>
                    </a:tc>
                  </a:tr>
                  <a:tr h="841825">
                    <a:tc>
                      <a:txBody>
                        <a:bodyPr/>
                        <a:lstStyle/>
                        <a:p>
                          <a:pPr/>
                          <a14:m>
                            <m:oMathPara xmlns:m="http://schemas.openxmlformats.org/officeDocument/2006/math">
                              <m:oMathParaPr>
                                <m:jc m:val="centerGroup"/>
                              </m:oMathParaPr>
                              <m:oMath xmlns:m="http://schemas.openxmlformats.org/officeDocument/2006/math">
                                <m:d>
                                  <m:dPr>
                                    <m:begChr m:val="["/>
                                    <m:endChr m:val="]"/>
                                    <m:ctrlPr>
                                      <a:rPr lang="es-EC" sz="2400" i="1" smtClean="0">
                                        <a:latin typeface="Cambria Math"/>
                                      </a:rPr>
                                    </m:ctrlPr>
                                  </m:dPr>
                                  <m:e>
                                    <m:d>
                                      <m:dPr>
                                        <m:ctrlPr>
                                          <a:rPr lang="es-EC" sz="2400" b="0" i="1" smtClean="0">
                                            <a:latin typeface="Cambria Math"/>
                                          </a:rPr>
                                        </m:ctrlPr>
                                      </m:dPr>
                                      <m:e>
                                        <m:r>
                                          <a:rPr lang="es-EC" sz="2400" b="0" i="1" smtClean="0">
                                            <a:latin typeface="Cambria Math"/>
                                          </a:rPr>
                                          <m:t>𝑝</m:t>
                                        </m:r>
                                        <m:r>
                                          <a:rPr lang="es-EC" sz="2400" b="0" i="1" smtClean="0">
                                            <a:latin typeface="Cambria Math"/>
                                          </a:rPr>
                                          <m:t>→</m:t>
                                        </m:r>
                                        <m:r>
                                          <a:rPr lang="es-EC" sz="2400" b="0" i="1" smtClean="0">
                                            <a:latin typeface="Cambria Math"/>
                                          </a:rPr>
                                          <m:t>𝑞</m:t>
                                        </m:r>
                                      </m:e>
                                    </m:d>
                                    <m:r>
                                      <a:rPr lang="es-EC" sz="2400" b="0" i="1" smtClean="0">
                                        <a:latin typeface="Cambria Math"/>
                                        <a:ea typeface="Cambria Math"/>
                                      </a:rPr>
                                      <m:t>∧</m:t>
                                    </m:r>
                                    <m:r>
                                      <a:rPr lang="es-EC" sz="2400" b="0" i="1" smtClean="0">
                                        <a:latin typeface="Cambria Math"/>
                                        <a:ea typeface="Cambria Math"/>
                                      </a:rPr>
                                      <m:t>𝑝</m:t>
                                    </m:r>
                                  </m:e>
                                </m:d>
                                <m:r>
                                  <a:rPr lang="es-EC" sz="2400" i="1" smtClean="0">
                                    <a:latin typeface="Cambria Math"/>
                                    <a:ea typeface="Cambria Math"/>
                                  </a:rPr>
                                  <m:t>⇒</m:t>
                                </m:r>
                                <m:r>
                                  <a:rPr lang="es-EC" sz="2400" b="0" i="1" smtClean="0">
                                    <a:latin typeface="Cambria Math"/>
                                    <a:ea typeface="Cambria Math"/>
                                  </a:rPr>
                                  <m:t>𝑞</m:t>
                                </m:r>
                              </m:oMath>
                            </m:oMathPara>
                          </a14:m>
                          <a:endParaRPr lang="es-EC" sz="2400" dirty="0"/>
                        </a:p>
                      </a:txBody>
                      <a:tcPr/>
                    </a:tc>
                    <a:tc>
                      <a:txBody>
                        <a:bodyPr/>
                        <a:lstStyle/>
                        <a:p>
                          <a:r>
                            <a:rPr lang="es-EC" dirty="0" smtClean="0"/>
                            <a:t>MODUS PONENDO</a:t>
                          </a:r>
                          <a:r>
                            <a:rPr lang="es-EC" baseline="0" dirty="0" smtClean="0"/>
                            <a:t> PONENS</a:t>
                          </a:r>
                        </a:p>
                        <a:p>
                          <a:r>
                            <a:rPr lang="es-EC" baseline="0" dirty="0" smtClean="0"/>
                            <a:t>SUPOSICIÓN DEL ANTECEDENTE</a:t>
                          </a:r>
                        </a:p>
                      </a:txBody>
                      <a:tcPr/>
                    </a:tc>
                  </a:tr>
                  <a:tr h="841825">
                    <a:tc>
                      <a:txBody>
                        <a:bodyPr/>
                        <a:lstStyle/>
                        <a:p>
                          <a:pPr/>
                          <a14:m>
                            <m:oMathPara xmlns:m="http://schemas.openxmlformats.org/officeDocument/2006/math">
                              <m:oMathParaPr>
                                <m:jc m:val="centerGroup"/>
                              </m:oMathParaPr>
                              <m:oMath xmlns:m="http://schemas.openxmlformats.org/officeDocument/2006/math">
                                <m:d>
                                  <m:dPr>
                                    <m:begChr m:val="["/>
                                    <m:endChr m:val="]"/>
                                    <m:ctrlPr>
                                      <a:rPr lang="es-EC" sz="2400" i="1" smtClean="0">
                                        <a:latin typeface="Cambria Math"/>
                                      </a:rPr>
                                    </m:ctrlPr>
                                  </m:dPr>
                                  <m:e>
                                    <m:d>
                                      <m:dPr>
                                        <m:ctrlPr>
                                          <a:rPr lang="es-EC" sz="2400" b="0" i="1" smtClean="0">
                                            <a:latin typeface="Cambria Math"/>
                                          </a:rPr>
                                        </m:ctrlPr>
                                      </m:dPr>
                                      <m:e>
                                        <m:r>
                                          <a:rPr lang="es-EC" sz="2400" b="0" i="1" smtClean="0">
                                            <a:latin typeface="Cambria Math"/>
                                          </a:rPr>
                                          <m:t>𝑝</m:t>
                                        </m:r>
                                        <m:r>
                                          <a:rPr lang="es-EC" sz="2400" b="0" i="1" smtClean="0">
                                            <a:latin typeface="Cambria Math"/>
                                          </a:rPr>
                                          <m:t>→</m:t>
                                        </m:r>
                                        <m:r>
                                          <a:rPr lang="es-EC" sz="2400" b="0" i="1" smtClean="0">
                                            <a:latin typeface="Cambria Math"/>
                                          </a:rPr>
                                          <m:t>𝑞</m:t>
                                        </m:r>
                                      </m:e>
                                    </m:d>
                                    <m:r>
                                      <a:rPr lang="es-EC" sz="2400" b="0" i="1" smtClean="0">
                                        <a:latin typeface="Cambria Math"/>
                                        <a:ea typeface="Cambria Math"/>
                                      </a:rPr>
                                      <m:t>∧¬</m:t>
                                    </m:r>
                                    <m:r>
                                      <a:rPr lang="es-EC" sz="2400" b="0" i="1" smtClean="0">
                                        <a:latin typeface="Cambria Math"/>
                                        <a:ea typeface="Cambria Math"/>
                                      </a:rPr>
                                      <m:t>𝑞</m:t>
                                    </m:r>
                                  </m:e>
                                </m:d>
                                <m:r>
                                  <a:rPr lang="es-EC" sz="2400" i="1" smtClean="0">
                                    <a:latin typeface="Cambria Math"/>
                                    <a:ea typeface="Cambria Math"/>
                                  </a:rPr>
                                  <m:t>⇒¬</m:t>
                                </m:r>
                                <m:r>
                                  <a:rPr lang="es-EC" sz="2400" b="0" i="1" smtClean="0">
                                    <a:latin typeface="Cambria Math"/>
                                    <a:ea typeface="Cambria Math"/>
                                  </a:rPr>
                                  <m:t>𝑝</m:t>
                                </m:r>
                              </m:oMath>
                            </m:oMathPara>
                          </a14:m>
                          <a:endParaRPr lang="es-EC" sz="2400" dirty="0"/>
                        </a:p>
                        <a:p>
                          <a:endParaRPr lang="es-EC" sz="2400" dirty="0"/>
                        </a:p>
                      </a:txBody>
                      <a:tcPr/>
                    </a:tc>
                    <a:tc>
                      <a:txBody>
                        <a:bodyPr/>
                        <a:lstStyle/>
                        <a:p>
                          <a:r>
                            <a:rPr lang="es-EC" dirty="0" smtClean="0"/>
                            <a:t>MODUS TOLENDO TOLLENS</a:t>
                          </a:r>
                        </a:p>
                        <a:p>
                          <a:r>
                            <a:rPr lang="es-EC" dirty="0" smtClean="0"/>
                            <a:t>NEGACIÓN  DEL CONSECUENTE</a:t>
                          </a:r>
                          <a:endParaRPr lang="es-EC" dirty="0"/>
                        </a:p>
                      </a:txBody>
                      <a:tcPr/>
                    </a:tc>
                  </a:tr>
                  <a:tr h="841825">
                    <a:tc>
                      <a:txBody>
                        <a:bodyPr/>
                        <a:lstStyle/>
                        <a:p>
                          <a:pPr/>
                          <a14:m>
                            <m:oMathPara xmlns:m="http://schemas.openxmlformats.org/officeDocument/2006/math">
                              <m:oMathParaPr>
                                <m:jc m:val="centerGroup"/>
                              </m:oMathParaPr>
                              <m:oMath xmlns:m="http://schemas.openxmlformats.org/officeDocument/2006/math">
                                <m:d>
                                  <m:dPr>
                                    <m:begChr m:val="["/>
                                    <m:endChr m:val="]"/>
                                    <m:ctrlPr>
                                      <a:rPr lang="es-EC" sz="2400" i="1" smtClean="0">
                                        <a:latin typeface="Cambria Math"/>
                                      </a:rPr>
                                    </m:ctrlPr>
                                  </m:dPr>
                                  <m:e>
                                    <m:d>
                                      <m:dPr>
                                        <m:ctrlPr>
                                          <a:rPr lang="es-EC" sz="2400" i="1" smtClean="0">
                                            <a:latin typeface="Cambria Math"/>
                                          </a:rPr>
                                        </m:ctrlPr>
                                      </m:dPr>
                                      <m:e>
                                        <m:r>
                                          <a:rPr lang="es-EC" sz="2400" b="0" i="1" smtClean="0">
                                            <a:latin typeface="Cambria Math"/>
                                          </a:rPr>
                                          <m:t>𝑝</m:t>
                                        </m:r>
                                        <m:r>
                                          <a:rPr lang="es-EC" sz="2400" b="0" i="1" smtClean="0">
                                            <a:latin typeface="Cambria Math"/>
                                            <a:ea typeface="Cambria Math"/>
                                          </a:rPr>
                                          <m:t>∨</m:t>
                                        </m:r>
                                        <m:r>
                                          <a:rPr lang="es-EC" sz="2400" b="0" i="1" smtClean="0">
                                            <a:latin typeface="Cambria Math"/>
                                            <a:ea typeface="Cambria Math"/>
                                          </a:rPr>
                                          <m:t>𝑞</m:t>
                                        </m:r>
                                      </m:e>
                                    </m:d>
                                    <m:r>
                                      <a:rPr lang="es-EC" sz="2400" i="1" smtClean="0">
                                        <a:latin typeface="Cambria Math"/>
                                        <a:ea typeface="Cambria Math"/>
                                      </a:rPr>
                                      <m:t>∧</m:t>
                                    </m:r>
                                    <m:d>
                                      <m:dPr>
                                        <m:ctrlPr>
                                          <a:rPr lang="es-EC" sz="2400" i="1" smtClean="0">
                                            <a:latin typeface="Cambria Math"/>
                                            <a:ea typeface="Cambria Math"/>
                                          </a:rPr>
                                        </m:ctrlPr>
                                      </m:dPr>
                                      <m:e>
                                        <m:r>
                                          <a:rPr lang="es-EC" sz="2400" i="1" smtClean="0">
                                            <a:latin typeface="Cambria Math"/>
                                            <a:ea typeface="Cambria Math"/>
                                          </a:rPr>
                                          <m:t>¬</m:t>
                                        </m:r>
                                        <m:r>
                                          <a:rPr lang="es-EC" sz="2400" b="0" i="1" smtClean="0">
                                            <a:latin typeface="Cambria Math"/>
                                            <a:ea typeface="Cambria Math"/>
                                          </a:rPr>
                                          <m:t>𝑝</m:t>
                                        </m:r>
                                      </m:e>
                                    </m:d>
                                  </m:e>
                                </m:d>
                                <m:r>
                                  <a:rPr lang="es-EC" sz="2400" i="1" smtClean="0">
                                    <a:latin typeface="Cambria Math"/>
                                    <a:ea typeface="Cambria Math"/>
                                  </a:rPr>
                                  <m:t>⇒</m:t>
                                </m:r>
                                <m:r>
                                  <a:rPr lang="es-EC" sz="2400" b="0" i="1" smtClean="0">
                                    <a:latin typeface="Cambria Math"/>
                                    <a:ea typeface="Cambria Math"/>
                                  </a:rPr>
                                  <m:t>𝑞</m:t>
                                </m:r>
                              </m:oMath>
                            </m:oMathPara>
                          </a14:m>
                          <a:endParaRPr lang="es-EC"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SILOGISMO DISYUNTIVO</a:t>
                          </a:r>
                        </a:p>
                        <a:p>
                          <a:endParaRPr lang="es-EC" dirty="0"/>
                        </a:p>
                      </a:txBody>
                      <a:tcPr/>
                    </a:tc>
                  </a:tr>
                </a:tbl>
              </a:graphicData>
            </a:graphic>
          </p:graphicFrame>
        </mc:Choice>
        <mc:Fallback xmlns="">
          <p:graphicFrame>
            <p:nvGraphicFramePr>
              <p:cNvPr id="4" name="3 Marcador de contenido"/>
              <p:cNvGraphicFramePr>
                <a:graphicFrameLocks noGrp="1"/>
              </p:cNvGraphicFramePr>
              <p:nvPr>
                <p:ph idx="1"/>
                <p:extLst>
                  <p:ext uri="{D42A27DB-BD31-4B8C-83A1-F6EECF244321}">
                    <p14:modId xmlns:p14="http://schemas.microsoft.com/office/powerpoint/2010/main" val="1378770421"/>
                  </p:ext>
                </p:extLst>
              </p:nvPr>
            </p:nvGraphicFramePr>
            <p:xfrm>
              <a:off x="467544" y="908720"/>
              <a:ext cx="8229600" cy="5329723"/>
            </p:xfrm>
            <a:graphic>
              <a:graphicData uri="http://schemas.openxmlformats.org/drawingml/2006/table">
                <a:tbl>
                  <a:tblPr firstRow="1" bandRow="1">
                    <a:tableStyleId>{5C22544A-7EE6-4342-B048-85BDC9FD1C3A}</a:tableStyleId>
                  </a:tblPr>
                  <a:tblGrid>
                    <a:gridCol w="4608512"/>
                    <a:gridCol w="3621088"/>
                  </a:tblGrid>
                  <a:tr h="487724">
                    <a:tc>
                      <a:txBody>
                        <a:bodyPr/>
                        <a:lstStyle/>
                        <a:p>
                          <a:r>
                            <a:rPr lang="es-EC" dirty="0" smtClean="0"/>
                            <a:t>FORMA SIMBÓLICA</a:t>
                          </a:r>
                          <a:endParaRPr lang="es-EC" dirty="0"/>
                        </a:p>
                      </a:txBody>
                      <a:tcPr/>
                    </a:tc>
                    <a:tc>
                      <a:txBody>
                        <a:bodyPr/>
                        <a:lstStyle/>
                        <a:p>
                          <a:r>
                            <a:rPr lang="es-EC" dirty="0" smtClean="0"/>
                            <a:t>TAUTOLÓGICA</a:t>
                          </a:r>
                          <a:endParaRPr lang="es-EC" dirty="0"/>
                        </a:p>
                      </a:txBody>
                      <a:tcPr/>
                    </a:tc>
                  </a:tr>
                  <a:tr h="487724">
                    <a:tc>
                      <a:txBody>
                        <a:bodyPr/>
                        <a:lstStyle/>
                        <a:p>
                          <a:endParaRPr lang="es-EC"/>
                        </a:p>
                      </a:txBody>
                      <a:tcPr>
                        <a:blipFill rotWithShape="1">
                          <a:blip r:embed="rId2"/>
                          <a:stretch>
                            <a:fillRect l="-132" t="-106250" r="-78571" b="-893750"/>
                          </a:stretch>
                        </a:blipFill>
                      </a:tcPr>
                    </a:tc>
                    <a:tc>
                      <a:txBody>
                        <a:bodyPr/>
                        <a:lstStyle/>
                        <a:p>
                          <a:r>
                            <a:rPr lang="es-EC" dirty="0" smtClean="0"/>
                            <a:t>TRIVIAL</a:t>
                          </a:r>
                          <a:endParaRPr lang="es-EC" dirty="0"/>
                        </a:p>
                      </a:txBody>
                      <a:tcPr/>
                    </a:tc>
                  </a:tr>
                  <a:tr h="841825">
                    <a:tc>
                      <a:txBody>
                        <a:bodyPr/>
                        <a:lstStyle/>
                        <a:p>
                          <a:endParaRPr lang="es-EC"/>
                        </a:p>
                      </a:txBody>
                      <a:tcPr>
                        <a:blipFill rotWithShape="1">
                          <a:blip r:embed="rId2"/>
                          <a:stretch>
                            <a:fillRect l="-132" t="-119565" r="-78571" b="-418116"/>
                          </a:stretch>
                        </a:blipFill>
                      </a:tcPr>
                    </a:tc>
                    <a:tc>
                      <a:txBody>
                        <a:bodyPr/>
                        <a:lstStyle/>
                        <a:p>
                          <a:r>
                            <a:rPr lang="es-EC" dirty="0" smtClean="0"/>
                            <a:t>ADICIÓN</a:t>
                          </a:r>
                          <a:endParaRPr lang="es-EC" dirty="0"/>
                        </a:p>
                      </a:txBody>
                      <a:tcPr/>
                    </a:tc>
                  </a:tr>
                  <a:tr h="841825">
                    <a:tc>
                      <a:txBody>
                        <a:bodyPr/>
                        <a:lstStyle/>
                        <a:p>
                          <a:endParaRPr lang="es-EC"/>
                        </a:p>
                      </a:txBody>
                      <a:tcPr>
                        <a:blipFill rotWithShape="1">
                          <a:blip r:embed="rId2"/>
                          <a:stretch>
                            <a:fillRect l="-132" t="-219565" r="-78571" b="-318116"/>
                          </a:stretch>
                        </a:blipFill>
                      </a:tcPr>
                    </a:tc>
                    <a:tc>
                      <a:txBody>
                        <a:bodyPr/>
                        <a:lstStyle/>
                        <a:p>
                          <a:r>
                            <a:rPr lang="es-EC" dirty="0" smtClean="0"/>
                            <a:t>SIMPLIFICACIÓN</a:t>
                          </a:r>
                          <a:endParaRPr lang="es-EC" dirty="0"/>
                        </a:p>
                      </a:txBody>
                      <a:tcPr/>
                    </a:tc>
                  </a:tr>
                  <a:tr h="914400">
                    <a:tc>
                      <a:txBody>
                        <a:bodyPr/>
                        <a:lstStyle/>
                        <a:p>
                          <a:endParaRPr lang="es-EC"/>
                        </a:p>
                      </a:txBody>
                      <a:tcPr>
                        <a:blipFill rotWithShape="1">
                          <a:blip r:embed="rId2"/>
                          <a:stretch>
                            <a:fillRect l="-132" t="-294000" r="-78571" b="-192667"/>
                          </a:stretch>
                        </a:blipFill>
                      </a:tcPr>
                    </a:tc>
                    <a:tc>
                      <a:txBody>
                        <a:bodyPr/>
                        <a:lstStyle/>
                        <a:p>
                          <a:r>
                            <a:rPr lang="es-EC" dirty="0" smtClean="0"/>
                            <a:t>MODUS PONENDO</a:t>
                          </a:r>
                          <a:r>
                            <a:rPr lang="es-EC" baseline="0" dirty="0" smtClean="0"/>
                            <a:t> PONENS</a:t>
                          </a:r>
                        </a:p>
                        <a:p>
                          <a:r>
                            <a:rPr lang="es-EC" baseline="0" dirty="0" smtClean="0"/>
                            <a:t>SUPOSICIÓN DEL ANTECEDENTE</a:t>
                          </a:r>
                        </a:p>
                      </a:txBody>
                      <a:tcPr/>
                    </a:tc>
                  </a:tr>
                  <a:tr h="914400">
                    <a:tc>
                      <a:txBody>
                        <a:bodyPr/>
                        <a:lstStyle/>
                        <a:p>
                          <a:endParaRPr lang="es-EC"/>
                        </a:p>
                      </a:txBody>
                      <a:tcPr>
                        <a:blipFill rotWithShape="1">
                          <a:blip r:embed="rId2"/>
                          <a:stretch>
                            <a:fillRect l="-132" t="-394000" r="-78571" b="-92667"/>
                          </a:stretch>
                        </a:blipFill>
                      </a:tcPr>
                    </a:tc>
                    <a:tc>
                      <a:txBody>
                        <a:bodyPr/>
                        <a:lstStyle/>
                        <a:p>
                          <a:r>
                            <a:rPr lang="es-EC" dirty="0" smtClean="0"/>
                            <a:t>MODUS TOLENDO TOLLENS</a:t>
                          </a:r>
                        </a:p>
                        <a:p>
                          <a:r>
                            <a:rPr lang="es-EC" dirty="0" smtClean="0"/>
                            <a:t>NEGACIÓN  DEL CONSECUENTE</a:t>
                          </a:r>
                          <a:endParaRPr lang="es-EC" dirty="0"/>
                        </a:p>
                      </a:txBody>
                      <a:tcPr/>
                    </a:tc>
                  </a:tr>
                  <a:tr h="841825">
                    <a:tc>
                      <a:txBody>
                        <a:bodyPr/>
                        <a:lstStyle/>
                        <a:p>
                          <a:endParaRPr lang="es-EC"/>
                        </a:p>
                      </a:txBody>
                      <a:tcPr>
                        <a:blipFill rotWithShape="1">
                          <a:blip r:embed="rId2"/>
                          <a:stretch>
                            <a:fillRect l="-132" t="-536957" r="-78571" b="-725"/>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SILOGISMO DISYUNTIVO</a:t>
                          </a:r>
                        </a:p>
                        <a:p>
                          <a:endParaRPr lang="es-EC" dirty="0"/>
                        </a:p>
                      </a:txBody>
                      <a:tcPr/>
                    </a:tc>
                  </a:tr>
                </a:tbl>
              </a:graphicData>
            </a:graphic>
          </p:graphicFrame>
        </mc:Fallback>
      </mc:AlternateContent>
    </p:spTree>
    <p:extLst>
      <p:ext uri="{BB962C8B-B14F-4D97-AF65-F5344CB8AC3E}">
        <p14:creationId xmlns:p14="http://schemas.microsoft.com/office/powerpoint/2010/main" val="15036983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12267</TotalTime>
  <Words>5429</Words>
  <Application>Microsoft Office PowerPoint</Application>
  <PresentationFormat>Presentación en pantalla (4:3)</PresentationFormat>
  <Paragraphs>476</Paragraphs>
  <Slides>72</Slides>
  <Notes>2</Notes>
  <HiddenSlides>0</HiddenSlides>
  <MMClips>0</MMClips>
  <ScaleCrop>false</ScaleCrop>
  <HeadingPairs>
    <vt:vector size="4" baseType="variant">
      <vt:variant>
        <vt:lpstr>Tema</vt:lpstr>
      </vt:variant>
      <vt:variant>
        <vt:i4>1</vt:i4>
      </vt:variant>
      <vt:variant>
        <vt:lpstr>Títulos de diapositiva</vt:lpstr>
      </vt:variant>
      <vt:variant>
        <vt:i4>72</vt:i4>
      </vt:variant>
    </vt:vector>
  </HeadingPairs>
  <TitlesOfParts>
    <vt:vector size="73" baseType="lpstr">
      <vt:lpstr>Urbano</vt:lpstr>
      <vt:lpstr>CAPÍTULO I</vt:lpstr>
      <vt:lpstr>Leyes de los Operadores Fundamentales Conjunción y Disyunción</vt:lpstr>
      <vt:lpstr>Leyes de los Operadores Negación, Condicional y Bicondicional</vt:lpstr>
      <vt:lpstr>EQUIVALENCIAS LÓGICAS</vt:lpstr>
      <vt:lpstr>Actividad N°01 </vt:lpstr>
      <vt:lpstr>Presentación de PowerPoint</vt:lpstr>
      <vt:lpstr>Actividad N°02 </vt:lpstr>
      <vt:lpstr>Actividad N°03 </vt:lpstr>
      <vt:lpstr>LEYES DE LAS IMPLICACIONES LÓGICAS</vt:lpstr>
      <vt:lpstr>Presentación de PowerPoint</vt:lpstr>
      <vt:lpstr>Actividad N°03 </vt:lpstr>
      <vt:lpstr>Actividad N°04 </vt:lpstr>
      <vt:lpstr>f) [(p→q)∧(q→r)]⇒(p→r)</vt:lpstr>
      <vt:lpstr>CADETE MORENO</vt:lpstr>
      <vt:lpstr>Tarea N°02</vt:lpstr>
      <vt:lpstr>Presentación de PowerPoint</vt:lpstr>
      <vt:lpstr>Razonamientos</vt:lpstr>
      <vt:lpstr>Razonamientos</vt:lpstr>
      <vt:lpstr>ESTRUCTURA DE UN RAZONAMIENTO</vt:lpstr>
      <vt:lpstr>VALIDEZ DE UN RAZONAMIENTO</vt:lpstr>
      <vt:lpstr>Presentación de PowerPoint</vt:lpstr>
      <vt:lpstr>Actividad N° 05 Grupal</vt:lpstr>
      <vt:lpstr>Presentación de PowerPoint</vt:lpstr>
      <vt:lpstr>ACTIVIDAD N° 06 Demostrar las siguientes equivalencias lógicas.</vt:lpstr>
      <vt:lpstr>DEMOSTRACIONES</vt:lpstr>
      <vt:lpstr>DEMOSTRACIONES POR CONTRAEJEMPLO</vt:lpstr>
      <vt:lpstr>CONJUNTOS     </vt:lpstr>
      <vt:lpstr>DESCRIPCIÓN DE CONJUNTOS</vt:lpstr>
      <vt:lpstr>RELACIÓN DE PERTENENCIA  ∈,   ∉</vt:lpstr>
      <vt:lpstr>Cardinalidad de Conjuntos</vt:lpstr>
      <vt:lpstr>Conjuntos relevantes</vt:lpstr>
      <vt:lpstr>Presentación de PowerPoint</vt:lpstr>
      <vt:lpstr>Presentación de PowerPoint</vt:lpstr>
      <vt:lpstr>ACTIVIDAD N° 07</vt:lpstr>
      <vt:lpstr>E={〖x∈R〗∕〖x^4-5x^2+6=0〗} </vt:lpstr>
      <vt:lpstr>CUANTIFICADORES   </vt:lpstr>
      <vt:lpstr>Presentación de PowerPoint</vt:lpstr>
      <vt:lpstr>Presentación de PowerPoint</vt:lpstr>
      <vt:lpstr>CUANTIFICADORES  </vt:lpstr>
      <vt:lpstr>SUBCONJUNTO</vt:lpstr>
      <vt:lpstr>CONJUNTO VACÍO</vt:lpstr>
      <vt:lpstr>CONJUNTO POTENCIA</vt:lpstr>
      <vt:lpstr>CONJUNTO POTENCIA </vt:lpstr>
      <vt:lpstr>Actividad N° 08</vt:lpstr>
      <vt:lpstr>Presentación de PowerPoint</vt:lpstr>
      <vt:lpstr>Presentación de PowerPoint</vt:lpstr>
      <vt:lpstr>IGUALDAD ENTRE CONJUNTOS</vt:lpstr>
      <vt:lpstr>OPERACIONES ENTRE CONJUNTOS</vt:lpstr>
      <vt:lpstr>COMPLEMENTACIÓN DE CONJUNTOS</vt:lpstr>
      <vt:lpstr>PROPIEDADES DE LAS OPERACIONES ENTRE CONJUNTOS</vt:lpstr>
      <vt:lpstr>Presentación de PowerPoint</vt:lpstr>
      <vt:lpstr>TAREA N° 04</vt:lpstr>
      <vt:lpstr>Presentación de PowerPoint</vt:lpstr>
      <vt:lpstr>2) Dado el siguiente conjunto determine el valor de verdad de las siguientes proposiciones</vt:lpstr>
      <vt:lpstr>Leyes de los conjuntos de Verdad de los predicados</vt:lpstr>
      <vt:lpstr>VALOR DE VERDAD DE PROPOSICIONES CON CUANTIFICADORES</vt:lpstr>
      <vt:lpstr>Presentación de PowerPoint</vt:lpstr>
      <vt:lpstr>Presentación de PowerPoint</vt:lpstr>
      <vt:lpstr>Obsérvese que si a∈Re, los siguientes enunciados hipotéticos:</vt:lpstr>
      <vt:lpstr>CASOS ESPECIALES DEL CONJUNTO REFERENCIAL</vt:lpstr>
      <vt:lpstr>Caso 3: N(Re)&gt;1</vt:lpstr>
      <vt:lpstr>Presentación de PowerPoint</vt:lpstr>
      <vt:lpstr>Traducciones con cuantificadores</vt:lpstr>
      <vt:lpstr>Presentación de PowerPoint</vt:lpstr>
      <vt:lpstr>Presentación de PowerPoint</vt:lpstr>
      <vt:lpstr>Presentación de PowerPoint</vt:lpstr>
      <vt:lpstr>TRADUCCIONES CON CUANTIFICADORES Y PROPOSICIONES SIMPLES</vt:lpstr>
      <vt:lpstr>RAZONAMIENTOS CON CUANTIFICADORES</vt:lpstr>
      <vt:lpstr>Presentación de PowerPoint</vt:lpstr>
      <vt:lpstr>RAZONAMIENTOS CON CUANTIFICADORES Y PREDICADOS.</vt:lpstr>
      <vt:lpstr>2) De los razonamientos anteriores utilice alguna de las técnicas aprendidas en clase para determinar su validez </vt:lpstr>
      <vt:lpstr>Desafío en clase: Determine la validez del siguiente razonamiento.</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CAPÍTULO I</dc:title>
  <dc:creator>Roberto Cabrera</dc:creator>
  <cp:lastModifiedBy>Roberto Cabrera</cp:lastModifiedBy>
  <cp:revision>145</cp:revision>
  <dcterms:created xsi:type="dcterms:W3CDTF">2013-05-03T13:10:50Z</dcterms:created>
  <dcterms:modified xsi:type="dcterms:W3CDTF">2013-07-09T16:23:39Z</dcterms:modified>
</cp:coreProperties>
</file>