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60" r:id="rId4"/>
    <p:sldId id="261" r:id="rId5"/>
    <p:sldId id="257" r:id="rId6"/>
    <p:sldId id="259" r:id="rId7"/>
    <p:sldId id="262" r:id="rId8"/>
    <p:sldId id="263" r:id="rId9"/>
    <p:sldId id="265" r:id="rId10"/>
    <p:sldId id="264" r:id="rId11"/>
    <p:sldId id="266" r:id="rId12"/>
    <p:sldId id="267" r:id="rId13"/>
    <p:sldId id="276" r:id="rId14"/>
    <p:sldId id="268" r:id="rId15"/>
    <p:sldId id="269" r:id="rId16"/>
    <p:sldId id="270" r:id="rId17"/>
    <p:sldId id="271" r:id="rId18"/>
    <p:sldId id="272" r:id="rId19"/>
    <p:sldId id="273" r:id="rId20"/>
    <p:sldId id="274" r:id="rId21"/>
    <p:sldId id="277" r:id="rId22"/>
    <p:sldId id="280" r:id="rId23"/>
    <p:sldId id="279" r:id="rId24"/>
    <p:sldId id="278" r:id="rId25"/>
    <p:sldId id="275" r:id="rId26"/>
    <p:sldId id="285" r:id="rId27"/>
    <p:sldId id="290" r:id="rId28"/>
    <p:sldId id="291" r:id="rId29"/>
    <p:sldId id="289" r:id="rId30"/>
    <p:sldId id="286" r:id="rId31"/>
    <p:sldId id="287" r:id="rId32"/>
    <p:sldId id="288" r:id="rId33"/>
    <p:sldId id="292" r:id="rId34"/>
    <p:sldId id="281" r:id="rId35"/>
    <p:sldId id="293" r:id="rId36"/>
    <p:sldId id="282" r:id="rId37"/>
    <p:sldId id="283" r:id="rId38"/>
    <p:sldId id="294" r:id="rId39"/>
    <p:sldId id="28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9" r:id="rId56"/>
    <p:sldId id="310" r:id="rId57"/>
    <p:sldId id="311" r:id="rId58"/>
    <p:sldId id="312" r:id="rId59"/>
    <p:sldId id="313" r:id="rId60"/>
    <p:sldId id="314" r:id="rId61"/>
    <p:sldId id="316" r:id="rId62"/>
    <p:sldId id="317" r:id="rId63"/>
    <p:sldId id="318" r:id="rId64"/>
    <p:sldId id="325" r:id="rId65"/>
    <p:sldId id="320" r:id="rId66"/>
    <p:sldId id="323" r:id="rId67"/>
    <p:sldId id="324" r:id="rId68"/>
    <p:sldId id="326" r:id="rId69"/>
    <p:sldId id="322" r:id="rId70"/>
    <p:sldId id="321" r:id="rId71"/>
    <p:sldId id="327" r:id="rId72"/>
    <p:sldId id="328" r:id="rId73"/>
    <p:sldId id="329" r:id="rId74"/>
    <p:sldId id="330" r:id="rId75"/>
    <p:sldId id="331" r:id="rId76"/>
    <p:sldId id="347" r:id="rId77"/>
    <p:sldId id="332" r:id="rId78"/>
    <p:sldId id="333" r:id="rId79"/>
    <p:sldId id="334" r:id="rId80"/>
    <p:sldId id="335" r:id="rId81"/>
    <p:sldId id="348" r:id="rId82"/>
    <p:sldId id="349" r:id="rId83"/>
    <p:sldId id="350" r:id="rId84"/>
    <p:sldId id="336" r:id="rId85"/>
    <p:sldId id="338" r:id="rId86"/>
    <p:sldId id="337" r:id="rId87"/>
    <p:sldId id="339" r:id="rId88"/>
    <p:sldId id="340" r:id="rId89"/>
    <p:sldId id="341" r:id="rId90"/>
    <p:sldId id="342" r:id="rId91"/>
    <p:sldId id="343" r:id="rId92"/>
    <p:sldId id="344" r:id="rId93"/>
    <p:sldId id="345" r:id="rId94"/>
    <p:sldId id="346" r:id="rId95"/>
    <p:sldId id="351" r:id="rId96"/>
    <p:sldId id="352" r:id="rId97"/>
    <p:sldId id="353" r:id="rId98"/>
    <p:sldId id="354" r:id="rId99"/>
    <p:sldId id="355" r:id="rId100"/>
    <p:sldId id="357" r:id="rId101"/>
    <p:sldId id="356" r:id="rId102"/>
    <p:sldId id="358" r:id="rId103"/>
    <p:sldId id="359" r:id="rId104"/>
    <p:sldId id="360" r:id="rId105"/>
    <p:sldId id="362" r:id="rId106"/>
    <p:sldId id="361"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80" r:id="rId123"/>
    <p:sldId id="381" r:id="rId124"/>
    <p:sldId id="378" r:id="rId125"/>
    <p:sldId id="379" r:id="rId126"/>
    <p:sldId id="382" r:id="rId127"/>
    <p:sldId id="388" r:id="rId128"/>
    <p:sldId id="389" r:id="rId129"/>
    <p:sldId id="383" r:id="rId130"/>
    <p:sldId id="384" r:id="rId131"/>
    <p:sldId id="386" r:id="rId132"/>
    <p:sldId id="387" r:id="rId133"/>
    <p:sldId id="391" r:id="rId134"/>
    <p:sldId id="390" r:id="rId135"/>
    <p:sldId id="392" r:id="rId136"/>
    <p:sldId id="393" r:id="rId137"/>
    <p:sldId id="394" r:id="rId138"/>
    <p:sldId id="395" r:id="rId139"/>
    <p:sldId id="396" r:id="rId140"/>
    <p:sldId id="397" r:id="rId141"/>
    <p:sldId id="398" r:id="rId142"/>
    <p:sldId id="399" r:id="rId1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9" autoAdjust="0"/>
    <p:restoredTop sz="94660"/>
  </p:normalViewPr>
  <p:slideViewPr>
    <p:cSldViewPr>
      <p:cViewPr varScale="1">
        <p:scale>
          <a:sx n="74" d="100"/>
          <a:sy n="74" d="100"/>
        </p:scale>
        <p:origin x="-12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AA135-D44B-4ABF-A86B-9051F15F4D1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B4B25969-CC5C-4689-A7E0-CDE03B82BB66}">
      <dgm:prSet phldrT="[Texto]"/>
      <dgm:spPr/>
      <dgm:t>
        <a:bodyPr/>
        <a:lstStyle/>
        <a:p>
          <a:r>
            <a:rPr lang="es-MX" dirty="0" smtClean="0"/>
            <a:t>Reflexionar sobre las </a:t>
          </a:r>
          <a:r>
            <a:rPr lang="es-MX" dirty="0" smtClean="0">
              <a:solidFill>
                <a:srgbClr val="FF0000"/>
              </a:solidFill>
            </a:rPr>
            <a:t>ventajas</a:t>
          </a:r>
          <a:r>
            <a:rPr lang="es-MX" dirty="0" smtClean="0"/>
            <a:t> y </a:t>
          </a:r>
          <a:r>
            <a:rPr lang="es-MX" dirty="0" smtClean="0">
              <a:solidFill>
                <a:srgbClr val="FF0000"/>
              </a:solidFill>
            </a:rPr>
            <a:t>desventajas</a:t>
          </a:r>
          <a:r>
            <a:rPr lang="es-MX" dirty="0" smtClean="0"/>
            <a:t> de la situación</a:t>
          </a:r>
          <a:endParaRPr lang="es-MX" dirty="0"/>
        </a:p>
      </dgm:t>
    </dgm:pt>
    <dgm:pt modelId="{B1B9071A-B4DE-4B1A-BB9E-7236375C628A}" type="parTrans" cxnId="{49DADB88-483A-424C-AE3A-53AF8C7E62B5}">
      <dgm:prSet/>
      <dgm:spPr/>
      <dgm:t>
        <a:bodyPr/>
        <a:lstStyle/>
        <a:p>
          <a:endParaRPr lang="es-MX"/>
        </a:p>
      </dgm:t>
    </dgm:pt>
    <dgm:pt modelId="{24E0CA95-6C5F-4412-96F0-035181905246}" type="sibTrans" cxnId="{49DADB88-483A-424C-AE3A-53AF8C7E62B5}">
      <dgm:prSet/>
      <dgm:spPr/>
      <dgm:t>
        <a:bodyPr/>
        <a:lstStyle/>
        <a:p>
          <a:endParaRPr lang="es-MX"/>
        </a:p>
      </dgm:t>
    </dgm:pt>
    <dgm:pt modelId="{EB988EE7-A257-4CED-805B-AA38DED11441}">
      <dgm:prSet phldrT="[Texto]"/>
      <dgm:spPr/>
      <dgm:t>
        <a:bodyPr/>
        <a:lstStyle/>
        <a:p>
          <a:r>
            <a:rPr lang="es-MX" dirty="0" smtClean="0"/>
            <a:t>Pensar en lo </a:t>
          </a:r>
          <a:r>
            <a:rPr lang="es-MX" dirty="0" smtClean="0">
              <a:solidFill>
                <a:srgbClr val="FF0000"/>
              </a:solidFill>
            </a:rPr>
            <a:t>adecuado</a:t>
          </a:r>
          <a:r>
            <a:rPr lang="es-MX" dirty="0" smtClean="0"/>
            <a:t> o </a:t>
          </a:r>
          <a:r>
            <a:rPr lang="es-MX" dirty="0" smtClean="0">
              <a:solidFill>
                <a:srgbClr val="FF0000"/>
              </a:solidFill>
            </a:rPr>
            <a:t>inadecuado</a:t>
          </a:r>
          <a:r>
            <a:rPr lang="es-MX" dirty="0" smtClean="0"/>
            <a:t> de la situación</a:t>
          </a:r>
          <a:endParaRPr lang="es-MX" dirty="0"/>
        </a:p>
      </dgm:t>
    </dgm:pt>
    <dgm:pt modelId="{DE1B03AB-8A7A-4E5C-BCA9-87C4F14064F1}" type="parTrans" cxnId="{96B6956A-3683-49E5-9608-1115BC65C3D6}">
      <dgm:prSet/>
      <dgm:spPr/>
      <dgm:t>
        <a:bodyPr/>
        <a:lstStyle/>
        <a:p>
          <a:endParaRPr lang="es-MX"/>
        </a:p>
      </dgm:t>
    </dgm:pt>
    <dgm:pt modelId="{7522A7CE-C4E0-4A83-93EC-3FDCA63A54B4}" type="sibTrans" cxnId="{96B6956A-3683-49E5-9608-1115BC65C3D6}">
      <dgm:prSet/>
      <dgm:spPr/>
      <dgm:t>
        <a:bodyPr/>
        <a:lstStyle/>
        <a:p>
          <a:endParaRPr lang="es-MX"/>
        </a:p>
      </dgm:t>
    </dgm:pt>
    <dgm:pt modelId="{89858BB9-A45D-4BDB-8205-A3A2ADC802C4}">
      <dgm:prSet phldrT="[Texto]"/>
      <dgm:spPr/>
      <dgm:t>
        <a:bodyPr/>
        <a:lstStyle/>
        <a:p>
          <a:r>
            <a:rPr lang="es-MX" dirty="0" smtClean="0"/>
            <a:t>Visualizar los </a:t>
          </a:r>
          <a:r>
            <a:rPr lang="es-MX" dirty="0" smtClean="0">
              <a:solidFill>
                <a:srgbClr val="FF0000"/>
              </a:solidFill>
            </a:rPr>
            <a:t>riesgos</a:t>
          </a:r>
          <a:r>
            <a:rPr lang="es-MX" dirty="0" smtClean="0"/>
            <a:t> y las </a:t>
          </a:r>
          <a:r>
            <a:rPr lang="es-MX" dirty="0" smtClean="0">
              <a:solidFill>
                <a:srgbClr val="FF0000"/>
              </a:solidFill>
            </a:rPr>
            <a:t>oportunidades</a:t>
          </a:r>
          <a:r>
            <a:rPr lang="es-MX" dirty="0" smtClean="0"/>
            <a:t> de una decisión</a:t>
          </a:r>
          <a:endParaRPr lang="es-MX" dirty="0"/>
        </a:p>
      </dgm:t>
    </dgm:pt>
    <dgm:pt modelId="{AA30D85E-E30D-4231-BACE-B605C1F2ED58}" type="parTrans" cxnId="{207F4512-C2D7-41DD-A116-0DF49A3ED7A4}">
      <dgm:prSet/>
      <dgm:spPr/>
      <dgm:t>
        <a:bodyPr/>
        <a:lstStyle/>
        <a:p>
          <a:endParaRPr lang="es-MX"/>
        </a:p>
      </dgm:t>
    </dgm:pt>
    <dgm:pt modelId="{D5D5634D-C40F-46A9-87FD-60F0492CD28E}" type="sibTrans" cxnId="{207F4512-C2D7-41DD-A116-0DF49A3ED7A4}">
      <dgm:prSet/>
      <dgm:spPr/>
      <dgm:t>
        <a:bodyPr/>
        <a:lstStyle/>
        <a:p>
          <a:endParaRPr lang="es-MX"/>
        </a:p>
      </dgm:t>
    </dgm:pt>
    <dgm:pt modelId="{8EBB8A18-59A4-4064-9F3C-78249D676A9A}">
      <dgm:prSet phldrT="[Texto]"/>
      <dgm:spPr/>
      <dgm:t>
        <a:bodyPr/>
        <a:lstStyle/>
        <a:p>
          <a:r>
            <a:rPr lang="es-MX" dirty="0" smtClean="0"/>
            <a:t>Considerar lo </a:t>
          </a:r>
          <a:r>
            <a:rPr lang="es-MX" dirty="0" smtClean="0">
              <a:solidFill>
                <a:srgbClr val="FF0000"/>
              </a:solidFill>
            </a:rPr>
            <a:t>útil</a:t>
          </a:r>
          <a:r>
            <a:rPr lang="es-MX" dirty="0" smtClean="0"/>
            <a:t> o </a:t>
          </a:r>
          <a:r>
            <a:rPr lang="es-MX" dirty="0" smtClean="0">
              <a:solidFill>
                <a:srgbClr val="FF0000"/>
              </a:solidFill>
            </a:rPr>
            <a:t>inútil</a:t>
          </a:r>
          <a:r>
            <a:rPr lang="es-MX" dirty="0" smtClean="0"/>
            <a:t> de una decisión</a:t>
          </a:r>
          <a:endParaRPr lang="es-MX" dirty="0"/>
        </a:p>
      </dgm:t>
    </dgm:pt>
    <dgm:pt modelId="{FB0687F4-8479-416B-84AC-B8125FF537FF}" type="parTrans" cxnId="{0AC3F1F1-D471-4E48-9693-B57458EE211F}">
      <dgm:prSet/>
      <dgm:spPr/>
      <dgm:t>
        <a:bodyPr/>
        <a:lstStyle/>
        <a:p>
          <a:endParaRPr lang="es-MX"/>
        </a:p>
      </dgm:t>
    </dgm:pt>
    <dgm:pt modelId="{938C2F6F-8701-40CF-8B27-469115D5DE4C}" type="sibTrans" cxnId="{0AC3F1F1-D471-4E48-9693-B57458EE211F}">
      <dgm:prSet/>
      <dgm:spPr/>
      <dgm:t>
        <a:bodyPr/>
        <a:lstStyle/>
        <a:p>
          <a:endParaRPr lang="es-MX"/>
        </a:p>
      </dgm:t>
    </dgm:pt>
    <dgm:pt modelId="{EBFF98E8-AEB3-4AF1-9F0F-3FDF50F97127}" type="pres">
      <dgm:prSet presAssocID="{B80AA135-D44B-4ABF-A86B-9051F15F4D1F}" presName="linear" presStyleCnt="0">
        <dgm:presLayoutVars>
          <dgm:dir/>
          <dgm:animLvl val="lvl"/>
          <dgm:resizeHandles val="exact"/>
        </dgm:presLayoutVars>
      </dgm:prSet>
      <dgm:spPr/>
      <dgm:t>
        <a:bodyPr/>
        <a:lstStyle/>
        <a:p>
          <a:endParaRPr lang="es-MX"/>
        </a:p>
      </dgm:t>
    </dgm:pt>
    <dgm:pt modelId="{4CF080B2-AF97-4B0D-BA91-0B60FF56E1E9}" type="pres">
      <dgm:prSet presAssocID="{B4B25969-CC5C-4689-A7E0-CDE03B82BB66}" presName="parentLin" presStyleCnt="0"/>
      <dgm:spPr/>
    </dgm:pt>
    <dgm:pt modelId="{E8AE0910-10C6-4654-9874-A871372698AC}" type="pres">
      <dgm:prSet presAssocID="{B4B25969-CC5C-4689-A7E0-CDE03B82BB66}" presName="parentLeftMargin" presStyleLbl="node1" presStyleIdx="0" presStyleCnt="4"/>
      <dgm:spPr/>
      <dgm:t>
        <a:bodyPr/>
        <a:lstStyle/>
        <a:p>
          <a:endParaRPr lang="es-MX"/>
        </a:p>
      </dgm:t>
    </dgm:pt>
    <dgm:pt modelId="{7535E03B-139B-4553-B08B-A8A5BECE1E3A}" type="pres">
      <dgm:prSet presAssocID="{B4B25969-CC5C-4689-A7E0-CDE03B82BB66}" presName="parentText" presStyleLbl="node1" presStyleIdx="0" presStyleCnt="4">
        <dgm:presLayoutVars>
          <dgm:chMax val="0"/>
          <dgm:bulletEnabled val="1"/>
        </dgm:presLayoutVars>
      </dgm:prSet>
      <dgm:spPr/>
      <dgm:t>
        <a:bodyPr/>
        <a:lstStyle/>
        <a:p>
          <a:endParaRPr lang="es-MX"/>
        </a:p>
      </dgm:t>
    </dgm:pt>
    <dgm:pt modelId="{DBC00B6A-8F08-4FB0-BD97-716B9F65C22F}" type="pres">
      <dgm:prSet presAssocID="{B4B25969-CC5C-4689-A7E0-CDE03B82BB66}" presName="negativeSpace" presStyleCnt="0"/>
      <dgm:spPr/>
    </dgm:pt>
    <dgm:pt modelId="{52B2E7F0-0EA9-43E3-8F84-B24BC7410FC2}" type="pres">
      <dgm:prSet presAssocID="{B4B25969-CC5C-4689-A7E0-CDE03B82BB66}" presName="childText" presStyleLbl="conFgAcc1" presStyleIdx="0" presStyleCnt="4">
        <dgm:presLayoutVars>
          <dgm:bulletEnabled val="1"/>
        </dgm:presLayoutVars>
      </dgm:prSet>
      <dgm:spPr/>
    </dgm:pt>
    <dgm:pt modelId="{EE95AD8F-5170-4DBD-9EE7-77C24D790E52}" type="pres">
      <dgm:prSet presAssocID="{24E0CA95-6C5F-4412-96F0-035181905246}" presName="spaceBetweenRectangles" presStyleCnt="0"/>
      <dgm:spPr/>
    </dgm:pt>
    <dgm:pt modelId="{03498634-8DEB-46EA-BB10-8762B2812F23}" type="pres">
      <dgm:prSet presAssocID="{EB988EE7-A257-4CED-805B-AA38DED11441}" presName="parentLin" presStyleCnt="0"/>
      <dgm:spPr/>
    </dgm:pt>
    <dgm:pt modelId="{653549F9-F219-49FE-9106-30DD7546D657}" type="pres">
      <dgm:prSet presAssocID="{EB988EE7-A257-4CED-805B-AA38DED11441}" presName="parentLeftMargin" presStyleLbl="node1" presStyleIdx="0" presStyleCnt="4"/>
      <dgm:spPr/>
      <dgm:t>
        <a:bodyPr/>
        <a:lstStyle/>
        <a:p>
          <a:endParaRPr lang="es-MX"/>
        </a:p>
      </dgm:t>
    </dgm:pt>
    <dgm:pt modelId="{FCD46056-2221-460F-BB4E-B42BE5024963}" type="pres">
      <dgm:prSet presAssocID="{EB988EE7-A257-4CED-805B-AA38DED11441}" presName="parentText" presStyleLbl="node1" presStyleIdx="1" presStyleCnt="4">
        <dgm:presLayoutVars>
          <dgm:chMax val="0"/>
          <dgm:bulletEnabled val="1"/>
        </dgm:presLayoutVars>
      </dgm:prSet>
      <dgm:spPr/>
      <dgm:t>
        <a:bodyPr/>
        <a:lstStyle/>
        <a:p>
          <a:endParaRPr lang="es-MX"/>
        </a:p>
      </dgm:t>
    </dgm:pt>
    <dgm:pt modelId="{09677C77-803D-4E82-B693-B25EB86F88AE}" type="pres">
      <dgm:prSet presAssocID="{EB988EE7-A257-4CED-805B-AA38DED11441}" presName="negativeSpace" presStyleCnt="0"/>
      <dgm:spPr/>
    </dgm:pt>
    <dgm:pt modelId="{1E8A5B7E-907C-4375-923A-7E4EB5B09B1E}" type="pres">
      <dgm:prSet presAssocID="{EB988EE7-A257-4CED-805B-AA38DED11441}" presName="childText" presStyleLbl="conFgAcc1" presStyleIdx="1" presStyleCnt="4">
        <dgm:presLayoutVars>
          <dgm:bulletEnabled val="1"/>
        </dgm:presLayoutVars>
      </dgm:prSet>
      <dgm:spPr/>
    </dgm:pt>
    <dgm:pt modelId="{169A2CC8-ADC2-4B75-A150-4E7D436EB904}" type="pres">
      <dgm:prSet presAssocID="{7522A7CE-C4E0-4A83-93EC-3FDCA63A54B4}" presName="spaceBetweenRectangles" presStyleCnt="0"/>
      <dgm:spPr/>
    </dgm:pt>
    <dgm:pt modelId="{3BCB0C5A-AAF9-4CBB-B1F1-C4F676541F53}" type="pres">
      <dgm:prSet presAssocID="{89858BB9-A45D-4BDB-8205-A3A2ADC802C4}" presName="parentLin" presStyleCnt="0"/>
      <dgm:spPr/>
    </dgm:pt>
    <dgm:pt modelId="{ED7963F5-8C1A-4BA5-A9C2-C86E938620AD}" type="pres">
      <dgm:prSet presAssocID="{89858BB9-A45D-4BDB-8205-A3A2ADC802C4}" presName="parentLeftMargin" presStyleLbl="node1" presStyleIdx="1" presStyleCnt="4"/>
      <dgm:spPr/>
      <dgm:t>
        <a:bodyPr/>
        <a:lstStyle/>
        <a:p>
          <a:endParaRPr lang="es-MX"/>
        </a:p>
      </dgm:t>
    </dgm:pt>
    <dgm:pt modelId="{ED43303C-2871-42C8-88E0-A2EA062ADEAE}" type="pres">
      <dgm:prSet presAssocID="{89858BB9-A45D-4BDB-8205-A3A2ADC802C4}" presName="parentText" presStyleLbl="node1" presStyleIdx="2" presStyleCnt="4">
        <dgm:presLayoutVars>
          <dgm:chMax val="0"/>
          <dgm:bulletEnabled val="1"/>
        </dgm:presLayoutVars>
      </dgm:prSet>
      <dgm:spPr/>
      <dgm:t>
        <a:bodyPr/>
        <a:lstStyle/>
        <a:p>
          <a:endParaRPr lang="es-MX"/>
        </a:p>
      </dgm:t>
    </dgm:pt>
    <dgm:pt modelId="{B8B40D0A-B506-4428-840E-76FADEE07A41}" type="pres">
      <dgm:prSet presAssocID="{89858BB9-A45D-4BDB-8205-A3A2ADC802C4}" presName="negativeSpace" presStyleCnt="0"/>
      <dgm:spPr/>
    </dgm:pt>
    <dgm:pt modelId="{5B0FB53F-09BE-44FA-96EB-D2E541CD5850}" type="pres">
      <dgm:prSet presAssocID="{89858BB9-A45D-4BDB-8205-A3A2ADC802C4}" presName="childText" presStyleLbl="conFgAcc1" presStyleIdx="2" presStyleCnt="4">
        <dgm:presLayoutVars>
          <dgm:bulletEnabled val="1"/>
        </dgm:presLayoutVars>
      </dgm:prSet>
      <dgm:spPr/>
    </dgm:pt>
    <dgm:pt modelId="{B5DBCF54-9856-439D-A620-B11C19CE216A}" type="pres">
      <dgm:prSet presAssocID="{D5D5634D-C40F-46A9-87FD-60F0492CD28E}" presName="spaceBetweenRectangles" presStyleCnt="0"/>
      <dgm:spPr/>
    </dgm:pt>
    <dgm:pt modelId="{620F8E46-C522-418C-ACE6-3478784D1001}" type="pres">
      <dgm:prSet presAssocID="{8EBB8A18-59A4-4064-9F3C-78249D676A9A}" presName="parentLin" presStyleCnt="0"/>
      <dgm:spPr/>
    </dgm:pt>
    <dgm:pt modelId="{6142049F-CF98-40A2-8999-AAC5B9AEEB5D}" type="pres">
      <dgm:prSet presAssocID="{8EBB8A18-59A4-4064-9F3C-78249D676A9A}" presName="parentLeftMargin" presStyleLbl="node1" presStyleIdx="2" presStyleCnt="4"/>
      <dgm:spPr/>
      <dgm:t>
        <a:bodyPr/>
        <a:lstStyle/>
        <a:p>
          <a:endParaRPr lang="es-MX"/>
        </a:p>
      </dgm:t>
    </dgm:pt>
    <dgm:pt modelId="{3D925F38-1C27-4DA9-AA14-32185264320D}" type="pres">
      <dgm:prSet presAssocID="{8EBB8A18-59A4-4064-9F3C-78249D676A9A}" presName="parentText" presStyleLbl="node1" presStyleIdx="3" presStyleCnt="4">
        <dgm:presLayoutVars>
          <dgm:chMax val="0"/>
          <dgm:bulletEnabled val="1"/>
        </dgm:presLayoutVars>
      </dgm:prSet>
      <dgm:spPr/>
      <dgm:t>
        <a:bodyPr/>
        <a:lstStyle/>
        <a:p>
          <a:endParaRPr lang="es-MX"/>
        </a:p>
      </dgm:t>
    </dgm:pt>
    <dgm:pt modelId="{AAF5C378-8F53-4CE2-97C0-A6729D79CF99}" type="pres">
      <dgm:prSet presAssocID="{8EBB8A18-59A4-4064-9F3C-78249D676A9A}" presName="negativeSpace" presStyleCnt="0"/>
      <dgm:spPr/>
    </dgm:pt>
    <dgm:pt modelId="{5E330159-B3F0-4055-B47C-6D740A88947B}" type="pres">
      <dgm:prSet presAssocID="{8EBB8A18-59A4-4064-9F3C-78249D676A9A}" presName="childText" presStyleLbl="conFgAcc1" presStyleIdx="3" presStyleCnt="4">
        <dgm:presLayoutVars>
          <dgm:bulletEnabled val="1"/>
        </dgm:presLayoutVars>
      </dgm:prSet>
      <dgm:spPr/>
    </dgm:pt>
  </dgm:ptLst>
  <dgm:cxnLst>
    <dgm:cxn modelId="{207F4512-C2D7-41DD-A116-0DF49A3ED7A4}" srcId="{B80AA135-D44B-4ABF-A86B-9051F15F4D1F}" destId="{89858BB9-A45D-4BDB-8205-A3A2ADC802C4}" srcOrd="2" destOrd="0" parTransId="{AA30D85E-E30D-4231-BACE-B605C1F2ED58}" sibTransId="{D5D5634D-C40F-46A9-87FD-60F0492CD28E}"/>
    <dgm:cxn modelId="{111B5B2E-F2A8-47E9-BD83-B3A467CCFC83}" type="presOf" srcId="{EB988EE7-A257-4CED-805B-AA38DED11441}" destId="{FCD46056-2221-460F-BB4E-B42BE5024963}" srcOrd="1" destOrd="0" presId="urn:microsoft.com/office/officeart/2005/8/layout/list1"/>
    <dgm:cxn modelId="{170E0138-F4C7-4B46-9204-FAF302F37B80}" type="presOf" srcId="{B80AA135-D44B-4ABF-A86B-9051F15F4D1F}" destId="{EBFF98E8-AEB3-4AF1-9F0F-3FDF50F97127}" srcOrd="0" destOrd="0" presId="urn:microsoft.com/office/officeart/2005/8/layout/list1"/>
    <dgm:cxn modelId="{A1805B9F-35C8-488A-AC46-4218016167C3}" type="presOf" srcId="{B4B25969-CC5C-4689-A7E0-CDE03B82BB66}" destId="{7535E03B-139B-4553-B08B-A8A5BECE1E3A}" srcOrd="1" destOrd="0" presId="urn:microsoft.com/office/officeart/2005/8/layout/list1"/>
    <dgm:cxn modelId="{036EBC6E-1029-4BB9-A4A6-63E6BDBD197F}" type="presOf" srcId="{89858BB9-A45D-4BDB-8205-A3A2ADC802C4}" destId="{ED7963F5-8C1A-4BA5-A9C2-C86E938620AD}" srcOrd="0" destOrd="0" presId="urn:microsoft.com/office/officeart/2005/8/layout/list1"/>
    <dgm:cxn modelId="{96B6956A-3683-49E5-9608-1115BC65C3D6}" srcId="{B80AA135-D44B-4ABF-A86B-9051F15F4D1F}" destId="{EB988EE7-A257-4CED-805B-AA38DED11441}" srcOrd="1" destOrd="0" parTransId="{DE1B03AB-8A7A-4E5C-BCA9-87C4F14064F1}" sibTransId="{7522A7CE-C4E0-4A83-93EC-3FDCA63A54B4}"/>
    <dgm:cxn modelId="{FA84964C-FAA1-46D3-A9A9-32ADB2D621F9}" type="presOf" srcId="{B4B25969-CC5C-4689-A7E0-CDE03B82BB66}" destId="{E8AE0910-10C6-4654-9874-A871372698AC}" srcOrd="0" destOrd="0" presId="urn:microsoft.com/office/officeart/2005/8/layout/list1"/>
    <dgm:cxn modelId="{BE63095F-4EDC-451B-B4AA-DE2B73794297}" type="presOf" srcId="{8EBB8A18-59A4-4064-9F3C-78249D676A9A}" destId="{3D925F38-1C27-4DA9-AA14-32185264320D}" srcOrd="1" destOrd="0" presId="urn:microsoft.com/office/officeart/2005/8/layout/list1"/>
    <dgm:cxn modelId="{49DADB88-483A-424C-AE3A-53AF8C7E62B5}" srcId="{B80AA135-D44B-4ABF-A86B-9051F15F4D1F}" destId="{B4B25969-CC5C-4689-A7E0-CDE03B82BB66}" srcOrd="0" destOrd="0" parTransId="{B1B9071A-B4DE-4B1A-BB9E-7236375C628A}" sibTransId="{24E0CA95-6C5F-4412-96F0-035181905246}"/>
    <dgm:cxn modelId="{0AC3F1F1-D471-4E48-9693-B57458EE211F}" srcId="{B80AA135-D44B-4ABF-A86B-9051F15F4D1F}" destId="{8EBB8A18-59A4-4064-9F3C-78249D676A9A}" srcOrd="3" destOrd="0" parTransId="{FB0687F4-8479-416B-84AC-B8125FF537FF}" sibTransId="{938C2F6F-8701-40CF-8B27-469115D5DE4C}"/>
    <dgm:cxn modelId="{D461BA25-910A-40B0-ACCB-F80DFE91C89D}" type="presOf" srcId="{EB988EE7-A257-4CED-805B-AA38DED11441}" destId="{653549F9-F219-49FE-9106-30DD7546D657}" srcOrd="0" destOrd="0" presId="urn:microsoft.com/office/officeart/2005/8/layout/list1"/>
    <dgm:cxn modelId="{4EB262BA-E151-41A1-A9B4-9C9B61B77C5B}" type="presOf" srcId="{89858BB9-A45D-4BDB-8205-A3A2ADC802C4}" destId="{ED43303C-2871-42C8-88E0-A2EA062ADEAE}" srcOrd="1" destOrd="0" presId="urn:microsoft.com/office/officeart/2005/8/layout/list1"/>
    <dgm:cxn modelId="{7320ED3C-E407-45AC-8135-813B70199D51}" type="presOf" srcId="{8EBB8A18-59A4-4064-9F3C-78249D676A9A}" destId="{6142049F-CF98-40A2-8999-AAC5B9AEEB5D}" srcOrd="0" destOrd="0" presId="urn:microsoft.com/office/officeart/2005/8/layout/list1"/>
    <dgm:cxn modelId="{C9358EF5-1882-4421-9169-5DB337DE9F0A}" type="presParOf" srcId="{EBFF98E8-AEB3-4AF1-9F0F-3FDF50F97127}" destId="{4CF080B2-AF97-4B0D-BA91-0B60FF56E1E9}" srcOrd="0" destOrd="0" presId="urn:microsoft.com/office/officeart/2005/8/layout/list1"/>
    <dgm:cxn modelId="{E958555B-7E62-4F97-89CC-9579795B1121}" type="presParOf" srcId="{4CF080B2-AF97-4B0D-BA91-0B60FF56E1E9}" destId="{E8AE0910-10C6-4654-9874-A871372698AC}" srcOrd="0" destOrd="0" presId="urn:microsoft.com/office/officeart/2005/8/layout/list1"/>
    <dgm:cxn modelId="{85120E3E-7CCD-47AA-96CC-36C9E10BF407}" type="presParOf" srcId="{4CF080B2-AF97-4B0D-BA91-0B60FF56E1E9}" destId="{7535E03B-139B-4553-B08B-A8A5BECE1E3A}" srcOrd="1" destOrd="0" presId="urn:microsoft.com/office/officeart/2005/8/layout/list1"/>
    <dgm:cxn modelId="{BDCB3325-AE09-4C1B-81BE-141A74B97F40}" type="presParOf" srcId="{EBFF98E8-AEB3-4AF1-9F0F-3FDF50F97127}" destId="{DBC00B6A-8F08-4FB0-BD97-716B9F65C22F}" srcOrd="1" destOrd="0" presId="urn:microsoft.com/office/officeart/2005/8/layout/list1"/>
    <dgm:cxn modelId="{044DB09E-395C-47BE-A7A7-782150B8CA31}" type="presParOf" srcId="{EBFF98E8-AEB3-4AF1-9F0F-3FDF50F97127}" destId="{52B2E7F0-0EA9-43E3-8F84-B24BC7410FC2}" srcOrd="2" destOrd="0" presId="urn:microsoft.com/office/officeart/2005/8/layout/list1"/>
    <dgm:cxn modelId="{D9681D69-5493-466D-B74F-1DC08B86759E}" type="presParOf" srcId="{EBFF98E8-AEB3-4AF1-9F0F-3FDF50F97127}" destId="{EE95AD8F-5170-4DBD-9EE7-77C24D790E52}" srcOrd="3" destOrd="0" presId="urn:microsoft.com/office/officeart/2005/8/layout/list1"/>
    <dgm:cxn modelId="{F8D4FC1F-F248-460F-8AB8-DA31119734D5}" type="presParOf" srcId="{EBFF98E8-AEB3-4AF1-9F0F-3FDF50F97127}" destId="{03498634-8DEB-46EA-BB10-8762B2812F23}" srcOrd="4" destOrd="0" presId="urn:microsoft.com/office/officeart/2005/8/layout/list1"/>
    <dgm:cxn modelId="{25D519CC-38A1-4B03-BF6A-3412D833B512}" type="presParOf" srcId="{03498634-8DEB-46EA-BB10-8762B2812F23}" destId="{653549F9-F219-49FE-9106-30DD7546D657}" srcOrd="0" destOrd="0" presId="urn:microsoft.com/office/officeart/2005/8/layout/list1"/>
    <dgm:cxn modelId="{497D9B62-B7BC-4D27-B4D7-D81BDBD97831}" type="presParOf" srcId="{03498634-8DEB-46EA-BB10-8762B2812F23}" destId="{FCD46056-2221-460F-BB4E-B42BE5024963}" srcOrd="1" destOrd="0" presId="urn:microsoft.com/office/officeart/2005/8/layout/list1"/>
    <dgm:cxn modelId="{BECA107F-3F15-4153-AE24-FF5AF71E452E}" type="presParOf" srcId="{EBFF98E8-AEB3-4AF1-9F0F-3FDF50F97127}" destId="{09677C77-803D-4E82-B693-B25EB86F88AE}" srcOrd="5" destOrd="0" presId="urn:microsoft.com/office/officeart/2005/8/layout/list1"/>
    <dgm:cxn modelId="{FB8E5481-3926-48C8-B0D4-7EB452C08EB5}" type="presParOf" srcId="{EBFF98E8-AEB3-4AF1-9F0F-3FDF50F97127}" destId="{1E8A5B7E-907C-4375-923A-7E4EB5B09B1E}" srcOrd="6" destOrd="0" presId="urn:microsoft.com/office/officeart/2005/8/layout/list1"/>
    <dgm:cxn modelId="{E2E6D4AF-A15F-4A00-A2DD-604FB5AAF4C2}" type="presParOf" srcId="{EBFF98E8-AEB3-4AF1-9F0F-3FDF50F97127}" destId="{169A2CC8-ADC2-4B75-A150-4E7D436EB904}" srcOrd="7" destOrd="0" presId="urn:microsoft.com/office/officeart/2005/8/layout/list1"/>
    <dgm:cxn modelId="{3DA0330D-9CE4-490E-BB9A-FBAF6D394107}" type="presParOf" srcId="{EBFF98E8-AEB3-4AF1-9F0F-3FDF50F97127}" destId="{3BCB0C5A-AAF9-4CBB-B1F1-C4F676541F53}" srcOrd="8" destOrd="0" presId="urn:microsoft.com/office/officeart/2005/8/layout/list1"/>
    <dgm:cxn modelId="{FB7C7493-551E-4D3B-A0D0-EE82B649B15A}" type="presParOf" srcId="{3BCB0C5A-AAF9-4CBB-B1F1-C4F676541F53}" destId="{ED7963F5-8C1A-4BA5-A9C2-C86E938620AD}" srcOrd="0" destOrd="0" presId="urn:microsoft.com/office/officeart/2005/8/layout/list1"/>
    <dgm:cxn modelId="{E2F7939E-C192-47E4-AD5C-3FE6A364D587}" type="presParOf" srcId="{3BCB0C5A-AAF9-4CBB-B1F1-C4F676541F53}" destId="{ED43303C-2871-42C8-88E0-A2EA062ADEAE}" srcOrd="1" destOrd="0" presId="urn:microsoft.com/office/officeart/2005/8/layout/list1"/>
    <dgm:cxn modelId="{BBFA8F41-2F85-4556-BCC0-93F907397A7B}" type="presParOf" srcId="{EBFF98E8-AEB3-4AF1-9F0F-3FDF50F97127}" destId="{B8B40D0A-B506-4428-840E-76FADEE07A41}" srcOrd="9" destOrd="0" presId="urn:microsoft.com/office/officeart/2005/8/layout/list1"/>
    <dgm:cxn modelId="{8748EDAA-BE4F-4CD6-8564-79547B446251}" type="presParOf" srcId="{EBFF98E8-AEB3-4AF1-9F0F-3FDF50F97127}" destId="{5B0FB53F-09BE-44FA-96EB-D2E541CD5850}" srcOrd="10" destOrd="0" presId="urn:microsoft.com/office/officeart/2005/8/layout/list1"/>
    <dgm:cxn modelId="{B9AFA963-1FAF-4F64-BEEF-724231DBFD04}" type="presParOf" srcId="{EBFF98E8-AEB3-4AF1-9F0F-3FDF50F97127}" destId="{B5DBCF54-9856-439D-A620-B11C19CE216A}" srcOrd="11" destOrd="0" presId="urn:microsoft.com/office/officeart/2005/8/layout/list1"/>
    <dgm:cxn modelId="{36204879-A499-474C-A9FA-81C8194DC323}" type="presParOf" srcId="{EBFF98E8-AEB3-4AF1-9F0F-3FDF50F97127}" destId="{620F8E46-C522-418C-ACE6-3478784D1001}" srcOrd="12" destOrd="0" presId="urn:microsoft.com/office/officeart/2005/8/layout/list1"/>
    <dgm:cxn modelId="{D4262B17-6B45-46C8-8FCB-2C4878F3DC20}" type="presParOf" srcId="{620F8E46-C522-418C-ACE6-3478784D1001}" destId="{6142049F-CF98-40A2-8999-AAC5B9AEEB5D}" srcOrd="0" destOrd="0" presId="urn:microsoft.com/office/officeart/2005/8/layout/list1"/>
    <dgm:cxn modelId="{3CB51A9E-927B-4FD1-9754-68B6FE16D2D6}" type="presParOf" srcId="{620F8E46-C522-418C-ACE6-3478784D1001}" destId="{3D925F38-1C27-4DA9-AA14-32185264320D}" srcOrd="1" destOrd="0" presId="urn:microsoft.com/office/officeart/2005/8/layout/list1"/>
    <dgm:cxn modelId="{5D6854EF-13BE-462A-AC50-798211232BC2}" type="presParOf" srcId="{EBFF98E8-AEB3-4AF1-9F0F-3FDF50F97127}" destId="{AAF5C378-8F53-4CE2-97C0-A6729D79CF99}" srcOrd="13" destOrd="0" presId="urn:microsoft.com/office/officeart/2005/8/layout/list1"/>
    <dgm:cxn modelId="{B20D57D3-7E31-4941-A46A-2B0E62CC027D}" type="presParOf" srcId="{EBFF98E8-AEB3-4AF1-9F0F-3FDF50F97127}" destId="{5E330159-B3F0-4055-B47C-6D740A88947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FFAB7E-3133-41DA-8F55-5594E18FCBF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MX"/>
        </a:p>
      </dgm:t>
    </dgm:pt>
    <dgm:pt modelId="{A34ADDDE-7B47-437F-AAA6-48F06D8E2D07}">
      <dgm:prSet phldrT="[Texto]"/>
      <dgm:spPr/>
      <dgm:t>
        <a:bodyPr/>
        <a:lstStyle/>
        <a:p>
          <a:r>
            <a:rPr lang="es-MX" dirty="0" smtClean="0"/>
            <a:t>Variables</a:t>
          </a:r>
        </a:p>
      </dgm:t>
    </dgm:pt>
    <dgm:pt modelId="{83BAAA79-0A12-47DC-AAE8-84FF540290D2}" type="parTrans" cxnId="{56A21720-9182-495C-AFBA-F66177D56FB1}">
      <dgm:prSet/>
      <dgm:spPr/>
      <dgm:t>
        <a:bodyPr/>
        <a:lstStyle/>
        <a:p>
          <a:endParaRPr lang="es-MX"/>
        </a:p>
      </dgm:t>
    </dgm:pt>
    <dgm:pt modelId="{3486711C-25A0-4090-A396-48813A5C67D3}" type="sibTrans" cxnId="{56A21720-9182-495C-AFBA-F66177D56FB1}">
      <dgm:prSet/>
      <dgm:spPr/>
      <dgm:t>
        <a:bodyPr/>
        <a:lstStyle/>
        <a:p>
          <a:endParaRPr lang="es-MX"/>
        </a:p>
      </dgm:t>
    </dgm:pt>
    <dgm:pt modelId="{27719234-1924-49A8-A63B-F07537912126}">
      <dgm:prSet phldrT="[Texto]"/>
      <dgm:spPr/>
      <dgm:t>
        <a:bodyPr/>
        <a:lstStyle/>
        <a:p>
          <a:r>
            <a:rPr lang="es-MX" dirty="0" smtClean="0"/>
            <a:t>Peso </a:t>
          </a:r>
          <a:endParaRPr lang="es-MX" dirty="0"/>
        </a:p>
      </dgm:t>
    </dgm:pt>
    <dgm:pt modelId="{F6A7244B-01F2-4ADC-8588-2B50D1D04AE1}" type="parTrans" cxnId="{75392139-CAB7-43BD-8688-1C20E176FC66}">
      <dgm:prSet/>
      <dgm:spPr/>
      <dgm:t>
        <a:bodyPr/>
        <a:lstStyle/>
        <a:p>
          <a:endParaRPr lang="es-MX"/>
        </a:p>
      </dgm:t>
    </dgm:pt>
    <dgm:pt modelId="{370520DE-E5F0-4931-9632-483478A660D4}" type="sibTrans" cxnId="{75392139-CAB7-43BD-8688-1C20E176FC66}">
      <dgm:prSet/>
      <dgm:spPr/>
      <dgm:t>
        <a:bodyPr/>
        <a:lstStyle/>
        <a:p>
          <a:endParaRPr lang="es-MX"/>
        </a:p>
      </dgm:t>
    </dgm:pt>
    <dgm:pt modelId="{C02E6115-4546-4E5B-961C-D73CB317C23B}">
      <dgm:prSet phldrT="[Texto]"/>
      <dgm:spPr/>
      <dgm:t>
        <a:bodyPr/>
        <a:lstStyle/>
        <a:p>
          <a:r>
            <a:rPr lang="es-MX" dirty="0" smtClean="0"/>
            <a:t>Color</a:t>
          </a:r>
          <a:endParaRPr lang="es-MX" dirty="0"/>
        </a:p>
      </dgm:t>
    </dgm:pt>
    <dgm:pt modelId="{256F57B1-C3F1-4B06-82FC-6B26CFFA43BB}" type="parTrans" cxnId="{2A0298E5-1A50-41D6-8EC2-FB4B4BA2EEEF}">
      <dgm:prSet/>
      <dgm:spPr/>
      <dgm:t>
        <a:bodyPr/>
        <a:lstStyle/>
        <a:p>
          <a:endParaRPr lang="es-MX"/>
        </a:p>
      </dgm:t>
    </dgm:pt>
    <dgm:pt modelId="{A09B9E23-F408-4D70-ADEF-DC785C455516}" type="sibTrans" cxnId="{2A0298E5-1A50-41D6-8EC2-FB4B4BA2EEEF}">
      <dgm:prSet/>
      <dgm:spPr/>
      <dgm:t>
        <a:bodyPr/>
        <a:lstStyle/>
        <a:p>
          <a:endParaRPr lang="es-MX"/>
        </a:p>
      </dgm:t>
    </dgm:pt>
    <dgm:pt modelId="{0FDD2324-E0D0-40DE-A2BE-985FAC00C439}">
      <dgm:prSet phldrT="[Texto]"/>
      <dgm:spPr/>
      <dgm:t>
        <a:bodyPr/>
        <a:lstStyle/>
        <a:p>
          <a:r>
            <a:rPr lang="es-MX" dirty="0" smtClean="0"/>
            <a:t>Características</a:t>
          </a:r>
          <a:endParaRPr lang="es-MX" dirty="0"/>
        </a:p>
      </dgm:t>
    </dgm:pt>
    <dgm:pt modelId="{6AA63413-1BA8-4E75-A236-E22665334479}" type="parTrans" cxnId="{8D1D9D23-046E-4FF7-BA29-C61CE6426758}">
      <dgm:prSet/>
      <dgm:spPr/>
      <dgm:t>
        <a:bodyPr/>
        <a:lstStyle/>
        <a:p>
          <a:endParaRPr lang="es-MX"/>
        </a:p>
      </dgm:t>
    </dgm:pt>
    <dgm:pt modelId="{F6D40DD1-C794-4703-8242-2AD952ED6EC0}" type="sibTrans" cxnId="{8D1D9D23-046E-4FF7-BA29-C61CE6426758}">
      <dgm:prSet/>
      <dgm:spPr/>
      <dgm:t>
        <a:bodyPr/>
        <a:lstStyle/>
        <a:p>
          <a:endParaRPr lang="es-MX"/>
        </a:p>
      </dgm:t>
    </dgm:pt>
    <dgm:pt modelId="{07071287-5B05-4800-9AF5-A75876A06B78}">
      <dgm:prSet phldrT="[Texto]"/>
      <dgm:spPr/>
      <dgm:t>
        <a:bodyPr/>
        <a:lstStyle/>
        <a:p>
          <a:r>
            <a:rPr lang="es-MX" dirty="0" smtClean="0"/>
            <a:t>48 kg.</a:t>
          </a:r>
          <a:endParaRPr lang="es-MX" dirty="0"/>
        </a:p>
      </dgm:t>
    </dgm:pt>
    <dgm:pt modelId="{F6B0029E-24E5-4F82-BACE-DB5122720CBC}" type="parTrans" cxnId="{E2649BB1-C073-42E9-B30F-9BF8392477B6}">
      <dgm:prSet/>
      <dgm:spPr/>
      <dgm:t>
        <a:bodyPr/>
        <a:lstStyle/>
        <a:p>
          <a:endParaRPr lang="es-MX"/>
        </a:p>
      </dgm:t>
    </dgm:pt>
    <dgm:pt modelId="{66C839DB-0FBE-40B4-8CD9-673E9B641337}" type="sibTrans" cxnId="{E2649BB1-C073-42E9-B30F-9BF8392477B6}">
      <dgm:prSet/>
      <dgm:spPr/>
      <dgm:t>
        <a:bodyPr/>
        <a:lstStyle/>
        <a:p>
          <a:endParaRPr lang="es-MX"/>
        </a:p>
      </dgm:t>
    </dgm:pt>
    <dgm:pt modelId="{FB72BC79-ADEC-4A1C-80B6-0558948A66D6}">
      <dgm:prSet phldrT="[Texto]"/>
      <dgm:spPr/>
      <dgm:t>
        <a:bodyPr/>
        <a:lstStyle/>
        <a:p>
          <a:r>
            <a:rPr lang="es-MX" dirty="0" smtClean="0"/>
            <a:t>Temperatura</a:t>
          </a:r>
          <a:endParaRPr lang="es-MX" dirty="0"/>
        </a:p>
      </dgm:t>
    </dgm:pt>
    <dgm:pt modelId="{0CD03911-789B-4A87-9207-DC8FF6920FD4}" type="parTrans" cxnId="{1262AA5D-4B4D-4C01-BD07-FA27A8C8FDAA}">
      <dgm:prSet/>
      <dgm:spPr/>
      <dgm:t>
        <a:bodyPr/>
        <a:lstStyle/>
        <a:p>
          <a:endParaRPr lang="es-MX"/>
        </a:p>
      </dgm:t>
    </dgm:pt>
    <dgm:pt modelId="{4CF95845-B8FD-4133-A126-C0478CF519D9}" type="sibTrans" cxnId="{1262AA5D-4B4D-4C01-BD07-FA27A8C8FDAA}">
      <dgm:prSet/>
      <dgm:spPr/>
      <dgm:t>
        <a:bodyPr/>
        <a:lstStyle/>
        <a:p>
          <a:endParaRPr lang="es-MX"/>
        </a:p>
      </dgm:t>
    </dgm:pt>
    <dgm:pt modelId="{39E25C9E-6DBC-4A24-B241-E49EA84EC1E9}">
      <dgm:prSet phldrT="[Texto]"/>
      <dgm:spPr/>
      <dgm:t>
        <a:bodyPr/>
        <a:lstStyle/>
        <a:p>
          <a:r>
            <a:rPr lang="es-MX" dirty="0" smtClean="0"/>
            <a:t>Rojo</a:t>
          </a:r>
          <a:endParaRPr lang="es-MX" dirty="0"/>
        </a:p>
      </dgm:t>
    </dgm:pt>
    <dgm:pt modelId="{479CB8CE-728E-4D5E-8F5E-7C4EB6F15CDA}" type="parTrans" cxnId="{39137CED-53D4-4D88-A274-54553E6D8777}">
      <dgm:prSet/>
      <dgm:spPr/>
      <dgm:t>
        <a:bodyPr/>
        <a:lstStyle/>
        <a:p>
          <a:endParaRPr lang="es-EC"/>
        </a:p>
      </dgm:t>
    </dgm:pt>
    <dgm:pt modelId="{C13B9B16-2177-4365-B36F-93E1FDF787D8}" type="sibTrans" cxnId="{39137CED-53D4-4D88-A274-54553E6D8777}">
      <dgm:prSet/>
      <dgm:spPr/>
      <dgm:t>
        <a:bodyPr/>
        <a:lstStyle/>
        <a:p>
          <a:endParaRPr lang="es-EC"/>
        </a:p>
      </dgm:t>
    </dgm:pt>
    <dgm:pt modelId="{A21F3126-1AFC-4365-A046-BA1C8E533A51}">
      <dgm:prSet phldrT="[Texto]"/>
      <dgm:spPr/>
      <dgm:t>
        <a:bodyPr/>
        <a:lstStyle/>
        <a:p>
          <a:r>
            <a:rPr lang="es-MX" dirty="0" smtClean="0"/>
            <a:t>28 grados</a:t>
          </a:r>
          <a:endParaRPr lang="es-MX" dirty="0"/>
        </a:p>
      </dgm:t>
    </dgm:pt>
    <dgm:pt modelId="{E89D00D5-0299-4364-AC45-AF67DF774B78}" type="parTrans" cxnId="{D7657AAE-7544-4185-92BC-B4781BD950DF}">
      <dgm:prSet/>
      <dgm:spPr/>
      <dgm:t>
        <a:bodyPr/>
        <a:lstStyle/>
        <a:p>
          <a:endParaRPr lang="es-EC"/>
        </a:p>
      </dgm:t>
    </dgm:pt>
    <dgm:pt modelId="{10398AB2-6B70-41B3-80B3-BD1AD30D64E5}" type="sibTrans" cxnId="{D7657AAE-7544-4185-92BC-B4781BD950DF}">
      <dgm:prSet/>
      <dgm:spPr/>
      <dgm:t>
        <a:bodyPr/>
        <a:lstStyle/>
        <a:p>
          <a:endParaRPr lang="es-EC"/>
        </a:p>
      </dgm:t>
    </dgm:pt>
    <dgm:pt modelId="{1376404A-7744-470A-9341-4A8A39652C81}" type="pres">
      <dgm:prSet presAssocID="{61FFAB7E-3133-41DA-8F55-5594E18FCBF0}" presName="diagram" presStyleCnt="0">
        <dgm:presLayoutVars>
          <dgm:chPref val="1"/>
          <dgm:dir/>
          <dgm:animOne val="branch"/>
          <dgm:animLvl val="lvl"/>
          <dgm:resizeHandles/>
        </dgm:presLayoutVars>
      </dgm:prSet>
      <dgm:spPr/>
      <dgm:t>
        <a:bodyPr/>
        <a:lstStyle/>
        <a:p>
          <a:endParaRPr lang="es-EC"/>
        </a:p>
      </dgm:t>
    </dgm:pt>
    <dgm:pt modelId="{11F0E485-86C9-4B7C-83F8-ED15214AB2D0}" type="pres">
      <dgm:prSet presAssocID="{A34ADDDE-7B47-437F-AAA6-48F06D8E2D07}" presName="root" presStyleCnt="0"/>
      <dgm:spPr/>
    </dgm:pt>
    <dgm:pt modelId="{1FD2AC2A-0CCE-41FF-AC4A-A401DD48C070}" type="pres">
      <dgm:prSet presAssocID="{A34ADDDE-7B47-437F-AAA6-48F06D8E2D07}" presName="rootComposite" presStyleCnt="0"/>
      <dgm:spPr/>
    </dgm:pt>
    <dgm:pt modelId="{76EB50C4-7CEE-404B-9531-EFA4D25C463F}" type="pres">
      <dgm:prSet presAssocID="{A34ADDDE-7B47-437F-AAA6-48F06D8E2D07}" presName="rootText" presStyleLbl="node1" presStyleIdx="0" presStyleCnt="2"/>
      <dgm:spPr/>
      <dgm:t>
        <a:bodyPr/>
        <a:lstStyle/>
        <a:p>
          <a:endParaRPr lang="es-EC"/>
        </a:p>
      </dgm:t>
    </dgm:pt>
    <dgm:pt modelId="{710512F3-1F7F-4ADF-8C85-E462A8800B51}" type="pres">
      <dgm:prSet presAssocID="{A34ADDDE-7B47-437F-AAA6-48F06D8E2D07}" presName="rootConnector" presStyleLbl="node1" presStyleIdx="0" presStyleCnt="2"/>
      <dgm:spPr/>
      <dgm:t>
        <a:bodyPr/>
        <a:lstStyle/>
        <a:p>
          <a:endParaRPr lang="es-EC"/>
        </a:p>
      </dgm:t>
    </dgm:pt>
    <dgm:pt modelId="{846A532B-BC63-47D5-AC65-0205E74E4215}" type="pres">
      <dgm:prSet presAssocID="{A34ADDDE-7B47-437F-AAA6-48F06D8E2D07}" presName="childShape" presStyleCnt="0"/>
      <dgm:spPr/>
    </dgm:pt>
    <dgm:pt modelId="{B2A6B77D-2762-44D3-A77F-754302290B5A}" type="pres">
      <dgm:prSet presAssocID="{F6A7244B-01F2-4ADC-8588-2B50D1D04AE1}" presName="Name13" presStyleLbl="parChTrans1D2" presStyleIdx="0" presStyleCnt="6"/>
      <dgm:spPr/>
      <dgm:t>
        <a:bodyPr/>
        <a:lstStyle/>
        <a:p>
          <a:endParaRPr lang="es-EC"/>
        </a:p>
      </dgm:t>
    </dgm:pt>
    <dgm:pt modelId="{311C8814-90CC-4388-8D1D-9FE145D12BEA}" type="pres">
      <dgm:prSet presAssocID="{27719234-1924-49A8-A63B-F07537912126}" presName="childText" presStyleLbl="bgAcc1" presStyleIdx="0" presStyleCnt="6">
        <dgm:presLayoutVars>
          <dgm:bulletEnabled val="1"/>
        </dgm:presLayoutVars>
      </dgm:prSet>
      <dgm:spPr/>
      <dgm:t>
        <a:bodyPr/>
        <a:lstStyle/>
        <a:p>
          <a:endParaRPr lang="es-EC"/>
        </a:p>
      </dgm:t>
    </dgm:pt>
    <dgm:pt modelId="{E58DBFE4-E5CC-4541-BF4A-1AB1E83E502D}" type="pres">
      <dgm:prSet presAssocID="{256F57B1-C3F1-4B06-82FC-6B26CFFA43BB}" presName="Name13" presStyleLbl="parChTrans1D2" presStyleIdx="1" presStyleCnt="6"/>
      <dgm:spPr/>
      <dgm:t>
        <a:bodyPr/>
        <a:lstStyle/>
        <a:p>
          <a:endParaRPr lang="es-EC"/>
        </a:p>
      </dgm:t>
    </dgm:pt>
    <dgm:pt modelId="{0E1585DD-3BF0-4F13-BF55-07AB9CB277E0}" type="pres">
      <dgm:prSet presAssocID="{C02E6115-4546-4E5B-961C-D73CB317C23B}" presName="childText" presStyleLbl="bgAcc1" presStyleIdx="1" presStyleCnt="6" custLinFactNeighborX="5071" custLinFactNeighborY="1191">
        <dgm:presLayoutVars>
          <dgm:bulletEnabled val="1"/>
        </dgm:presLayoutVars>
      </dgm:prSet>
      <dgm:spPr/>
      <dgm:t>
        <a:bodyPr/>
        <a:lstStyle/>
        <a:p>
          <a:endParaRPr lang="es-EC"/>
        </a:p>
      </dgm:t>
    </dgm:pt>
    <dgm:pt modelId="{2BE700B1-B0B8-4DE8-9EFE-945A5A75DE7E}" type="pres">
      <dgm:prSet presAssocID="{0CD03911-789B-4A87-9207-DC8FF6920FD4}" presName="Name13" presStyleLbl="parChTrans1D2" presStyleIdx="2" presStyleCnt="6"/>
      <dgm:spPr/>
      <dgm:t>
        <a:bodyPr/>
        <a:lstStyle/>
        <a:p>
          <a:endParaRPr lang="es-EC"/>
        </a:p>
      </dgm:t>
    </dgm:pt>
    <dgm:pt modelId="{EE085847-0D98-41C7-89FD-34297D1F90C2}" type="pres">
      <dgm:prSet presAssocID="{FB72BC79-ADEC-4A1C-80B6-0558948A66D6}" presName="childText" presStyleLbl="bgAcc1" presStyleIdx="2" presStyleCnt="6" custLinFactNeighborX="5071" custLinFactNeighborY="-2515">
        <dgm:presLayoutVars>
          <dgm:bulletEnabled val="1"/>
        </dgm:presLayoutVars>
      </dgm:prSet>
      <dgm:spPr/>
      <dgm:t>
        <a:bodyPr/>
        <a:lstStyle/>
        <a:p>
          <a:endParaRPr lang="es-MX"/>
        </a:p>
      </dgm:t>
    </dgm:pt>
    <dgm:pt modelId="{EC0846C9-B796-41A3-860E-3366D26C007D}" type="pres">
      <dgm:prSet presAssocID="{0FDD2324-E0D0-40DE-A2BE-985FAC00C439}" presName="root" presStyleCnt="0"/>
      <dgm:spPr/>
    </dgm:pt>
    <dgm:pt modelId="{B3DFF269-BC02-400C-854C-030FFCBAD3C4}" type="pres">
      <dgm:prSet presAssocID="{0FDD2324-E0D0-40DE-A2BE-985FAC00C439}" presName="rootComposite" presStyleCnt="0"/>
      <dgm:spPr/>
    </dgm:pt>
    <dgm:pt modelId="{669739D7-2F14-4D1F-AE9B-B6865065566A}" type="pres">
      <dgm:prSet presAssocID="{0FDD2324-E0D0-40DE-A2BE-985FAC00C439}" presName="rootText" presStyleLbl="node1" presStyleIdx="1" presStyleCnt="2"/>
      <dgm:spPr/>
      <dgm:t>
        <a:bodyPr/>
        <a:lstStyle/>
        <a:p>
          <a:endParaRPr lang="es-EC"/>
        </a:p>
      </dgm:t>
    </dgm:pt>
    <dgm:pt modelId="{0969A83C-C390-4280-999A-FBFADDF1E8EB}" type="pres">
      <dgm:prSet presAssocID="{0FDD2324-E0D0-40DE-A2BE-985FAC00C439}" presName="rootConnector" presStyleLbl="node1" presStyleIdx="1" presStyleCnt="2"/>
      <dgm:spPr/>
      <dgm:t>
        <a:bodyPr/>
        <a:lstStyle/>
        <a:p>
          <a:endParaRPr lang="es-EC"/>
        </a:p>
      </dgm:t>
    </dgm:pt>
    <dgm:pt modelId="{1654778C-E05B-4766-B326-AF7DACBACC1A}" type="pres">
      <dgm:prSet presAssocID="{0FDD2324-E0D0-40DE-A2BE-985FAC00C439}" presName="childShape" presStyleCnt="0"/>
      <dgm:spPr/>
    </dgm:pt>
    <dgm:pt modelId="{20B80AD5-1088-449D-880F-32712871E025}" type="pres">
      <dgm:prSet presAssocID="{F6B0029E-24E5-4F82-BACE-DB5122720CBC}" presName="Name13" presStyleLbl="parChTrans1D2" presStyleIdx="3" presStyleCnt="6"/>
      <dgm:spPr/>
      <dgm:t>
        <a:bodyPr/>
        <a:lstStyle/>
        <a:p>
          <a:endParaRPr lang="es-EC"/>
        </a:p>
      </dgm:t>
    </dgm:pt>
    <dgm:pt modelId="{A5E6A71B-7A30-4AD7-B5AE-347B9A80EF80}" type="pres">
      <dgm:prSet presAssocID="{07071287-5B05-4800-9AF5-A75876A06B78}" presName="childText" presStyleLbl="bgAcc1" presStyleIdx="3" presStyleCnt="6">
        <dgm:presLayoutVars>
          <dgm:bulletEnabled val="1"/>
        </dgm:presLayoutVars>
      </dgm:prSet>
      <dgm:spPr/>
      <dgm:t>
        <a:bodyPr/>
        <a:lstStyle/>
        <a:p>
          <a:endParaRPr lang="es-EC"/>
        </a:p>
      </dgm:t>
    </dgm:pt>
    <dgm:pt modelId="{A847B755-30C8-4035-A43B-8EB024082B2C}" type="pres">
      <dgm:prSet presAssocID="{479CB8CE-728E-4D5E-8F5E-7C4EB6F15CDA}" presName="Name13" presStyleLbl="parChTrans1D2" presStyleIdx="4" presStyleCnt="6"/>
      <dgm:spPr/>
      <dgm:t>
        <a:bodyPr/>
        <a:lstStyle/>
        <a:p>
          <a:endParaRPr lang="es-MX"/>
        </a:p>
      </dgm:t>
    </dgm:pt>
    <dgm:pt modelId="{C7B2C77D-48BF-4768-A9E7-F4EE73C1CB49}" type="pres">
      <dgm:prSet presAssocID="{39E25C9E-6DBC-4A24-B241-E49EA84EC1E9}" presName="childText" presStyleLbl="bgAcc1" presStyleIdx="4" presStyleCnt="6">
        <dgm:presLayoutVars>
          <dgm:bulletEnabled val="1"/>
        </dgm:presLayoutVars>
      </dgm:prSet>
      <dgm:spPr/>
      <dgm:t>
        <a:bodyPr/>
        <a:lstStyle/>
        <a:p>
          <a:endParaRPr lang="es-EC"/>
        </a:p>
      </dgm:t>
    </dgm:pt>
    <dgm:pt modelId="{547429AE-4FAB-4955-9964-AC313C958676}" type="pres">
      <dgm:prSet presAssocID="{E89D00D5-0299-4364-AC45-AF67DF774B78}" presName="Name13" presStyleLbl="parChTrans1D2" presStyleIdx="5" presStyleCnt="6"/>
      <dgm:spPr/>
      <dgm:t>
        <a:bodyPr/>
        <a:lstStyle/>
        <a:p>
          <a:endParaRPr lang="es-MX"/>
        </a:p>
      </dgm:t>
    </dgm:pt>
    <dgm:pt modelId="{86C80499-8BA4-4093-9845-05A3E4E1C498}" type="pres">
      <dgm:prSet presAssocID="{A21F3126-1AFC-4365-A046-BA1C8E533A51}" presName="childText" presStyleLbl="bgAcc1" presStyleIdx="5" presStyleCnt="6">
        <dgm:presLayoutVars>
          <dgm:bulletEnabled val="1"/>
        </dgm:presLayoutVars>
      </dgm:prSet>
      <dgm:spPr/>
      <dgm:t>
        <a:bodyPr/>
        <a:lstStyle/>
        <a:p>
          <a:endParaRPr lang="es-EC"/>
        </a:p>
      </dgm:t>
    </dgm:pt>
  </dgm:ptLst>
  <dgm:cxnLst>
    <dgm:cxn modelId="{72C2F86A-CBC3-4867-82F1-B7E4EBF2C383}" type="presOf" srcId="{27719234-1924-49A8-A63B-F07537912126}" destId="{311C8814-90CC-4388-8D1D-9FE145D12BEA}" srcOrd="0" destOrd="0" presId="urn:microsoft.com/office/officeart/2005/8/layout/hierarchy3"/>
    <dgm:cxn modelId="{8B011DCC-4D78-4475-90FD-C97CF579FF47}" type="presOf" srcId="{C02E6115-4546-4E5B-961C-D73CB317C23B}" destId="{0E1585DD-3BF0-4F13-BF55-07AB9CB277E0}" srcOrd="0" destOrd="0" presId="urn:microsoft.com/office/officeart/2005/8/layout/hierarchy3"/>
    <dgm:cxn modelId="{FD937F5C-DEF0-4725-A5CE-C5176A63A660}" type="presOf" srcId="{0FDD2324-E0D0-40DE-A2BE-985FAC00C439}" destId="{0969A83C-C390-4280-999A-FBFADDF1E8EB}" srcOrd="1" destOrd="0" presId="urn:microsoft.com/office/officeart/2005/8/layout/hierarchy3"/>
    <dgm:cxn modelId="{1262AA5D-4B4D-4C01-BD07-FA27A8C8FDAA}" srcId="{A34ADDDE-7B47-437F-AAA6-48F06D8E2D07}" destId="{FB72BC79-ADEC-4A1C-80B6-0558948A66D6}" srcOrd="2" destOrd="0" parTransId="{0CD03911-789B-4A87-9207-DC8FF6920FD4}" sibTransId="{4CF95845-B8FD-4133-A126-C0478CF519D9}"/>
    <dgm:cxn modelId="{E2649BB1-C073-42E9-B30F-9BF8392477B6}" srcId="{0FDD2324-E0D0-40DE-A2BE-985FAC00C439}" destId="{07071287-5B05-4800-9AF5-A75876A06B78}" srcOrd="0" destOrd="0" parTransId="{F6B0029E-24E5-4F82-BACE-DB5122720CBC}" sibTransId="{66C839DB-0FBE-40B4-8CD9-673E9B641337}"/>
    <dgm:cxn modelId="{3E0AD053-5713-49F0-9B59-4C2AC0EC7C7F}" type="presOf" srcId="{A21F3126-1AFC-4365-A046-BA1C8E533A51}" destId="{86C80499-8BA4-4093-9845-05A3E4E1C498}" srcOrd="0" destOrd="0" presId="urn:microsoft.com/office/officeart/2005/8/layout/hierarchy3"/>
    <dgm:cxn modelId="{CA15515B-27A0-47D4-BD3A-6799BB85D542}" type="presOf" srcId="{0FDD2324-E0D0-40DE-A2BE-985FAC00C439}" destId="{669739D7-2F14-4D1F-AE9B-B6865065566A}" srcOrd="0" destOrd="0" presId="urn:microsoft.com/office/officeart/2005/8/layout/hierarchy3"/>
    <dgm:cxn modelId="{D7657AAE-7544-4185-92BC-B4781BD950DF}" srcId="{0FDD2324-E0D0-40DE-A2BE-985FAC00C439}" destId="{A21F3126-1AFC-4365-A046-BA1C8E533A51}" srcOrd="2" destOrd="0" parTransId="{E89D00D5-0299-4364-AC45-AF67DF774B78}" sibTransId="{10398AB2-6B70-41B3-80B3-BD1AD30D64E5}"/>
    <dgm:cxn modelId="{0A120C92-6844-4A85-A1AB-36F47C51A002}" type="presOf" srcId="{A34ADDDE-7B47-437F-AAA6-48F06D8E2D07}" destId="{76EB50C4-7CEE-404B-9531-EFA4D25C463F}" srcOrd="0" destOrd="0" presId="urn:microsoft.com/office/officeart/2005/8/layout/hierarchy3"/>
    <dgm:cxn modelId="{C0DB52B4-7E11-491A-8036-A8815A9BB3A9}" type="presOf" srcId="{07071287-5B05-4800-9AF5-A75876A06B78}" destId="{A5E6A71B-7A30-4AD7-B5AE-347B9A80EF80}" srcOrd="0" destOrd="0" presId="urn:microsoft.com/office/officeart/2005/8/layout/hierarchy3"/>
    <dgm:cxn modelId="{4397B2AE-6013-4215-86C6-252561790AF1}" type="presOf" srcId="{39E25C9E-6DBC-4A24-B241-E49EA84EC1E9}" destId="{C7B2C77D-48BF-4768-A9E7-F4EE73C1CB49}" srcOrd="0" destOrd="0" presId="urn:microsoft.com/office/officeart/2005/8/layout/hierarchy3"/>
    <dgm:cxn modelId="{179B5DC1-5D5F-4982-AAA8-7EF9832F1261}" type="presOf" srcId="{F6B0029E-24E5-4F82-BACE-DB5122720CBC}" destId="{20B80AD5-1088-449D-880F-32712871E025}" srcOrd="0" destOrd="0" presId="urn:microsoft.com/office/officeart/2005/8/layout/hierarchy3"/>
    <dgm:cxn modelId="{7E81B5F4-2A1B-4AE0-B2B5-39E3D779DD80}" type="presOf" srcId="{256F57B1-C3F1-4B06-82FC-6B26CFFA43BB}" destId="{E58DBFE4-E5CC-4541-BF4A-1AB1E83E502D}" srcOrd="0" destOrd="0" presId="urn:microsoft.com/office/officeart/2005/8/layout/hierarchy3"/>
    <dgm:cxn modelId="{56A21720-9182-495C-AFBA-F66177D56FB1}" srcId="{61FFAB7E-3133-41DA-8F55-5594E18FCBF0}" destId="{A34ADDDE-7B47-437F-AAA6-48F06D8E2D07}" srcOrd="0" destOrd="0" parTransId="{83BAAA79-0A12-47DC-AAE8-84FF540290D2}" sibTransId="{3486711C-25A0-4090-A396-48813A5C67D3}"/>
    <dgm:cxn modelId="{26AA3C8E-6835-47D8-8316-284EA8405CBE}" type="presOf" srcId="{0CD03911-789B-4A87-9207-DC8FF6920FD4}" destId="{2BE700B1-B0B8-4DE8-9EFE-945A5A75DE7E}" srcOrd="0" destOrd="0" presId="urn:microsoft.com/office/officeart/2005/8/layout/hierarchy3"/>
    <dgm:cxn modelId="{6CE33883-7346-4346-90AB-AB67F116E248}" type="presOf" srcId="{61FFAB7E-3133-41DA-8F55-5594E18FCBF0}" destId="{1376404A-7744-470A-9341-4A8A39652C81}" srcOrd="0" destOrd="0" presId="urn:microsoft.com/office/officeart/2005/8/layout/hierarchy3"/>
    <dgm:cxn modelId="{5ABF4C8B-A30B-4E97-B9B2-380B2620167F}" type="presOf" srcId="{479CB8CE-728E-4D5E-8F5E-7C4EB6F15CDA}" destId="{A847B755-30C8-4035-A43B-8EB024082B2C}" srcOrd="0" destOrd="0" presId="urn:microsoft.com/office/officeart/2005/8/layout/hierarchy3"/>
    <dgm:cxn modelId="{C126C473-9229-43AF-9877-6234811612CD}" type="presOf" srcId="{E89D00D5-0299-4364-AC45-AF67DF774B78}" destId="{547429AE-4FAB-4955-9964-AC313C958676}" srcOrd="0" destOrd="0" presId="urn:microsoft.com/office/officeart/2005/8/layout/hierarchy3"/>
    <dgm:cxn modelId="{56017830-A0D0-41CF-91AE-92C1579FE238}" type="presOf" srcId="{A34ADDDE-7B47-437F-AAA6-48F06D8E2D07}" destId="{710512F3-1F7F-4ADF-8C85-E462A8800B51}" srcOrd="1" destOrd="0" presId="urn:microsoft.com/office/officeart/2005/8/layout/hierarchy3"/>
    <dgm:cxn modelId="{2A0298E5-1A50-41D6-8EC2-FB4B4BA2EEEF}" srcId="{A34ADDDE-7B47-437F-AAA6-48F06D8E2D07}" destId="{C02E6115-4546-4E5B-961C-D73CB317C23B}" srcOrd="1" destOrd="0" parTransId="{256F57B1-C3F1-4B06-82FC-6B26CFFA43BB}" sibTransId="{A09B9E23-F408-4D70-ADEF-DC785C455516}"/>
    <dgm:cxn modelId="{0D31C916-5DB5-4C7B-957E-E5878FC94AD3}" type="presOf" srcId="{F6A7244B-01F2-4ADC-8588-2B50D1D04AE1}" destId="{B2A6B77D-2762-44D3-A77F-754302290B5A}" srcOrd="0" destOrd="0" presId="urn:microsoft.com/office/officeart/2005/8/layout/hierarchy3"/>
    <dgm:cxn modelId="{75392139-CAB7-43BD-8688-1C20E176FC66}" srcId="{A34ADDDE-7B47-437F-AAA6-48F06D8E2D07}" destId="{27719234-1924-49A8-A63B-F07537912126}" srcOrd="0" destOrd="0" parTransId="{F6A7244B-01F2-4ADC-8588-2B50D1D04AE1}" sibTransId="{370520DE-E5F0-4931-9632-483478A660D4}"/>
    <dgm:cxn modelId="{39137CED-53D4-4D88-A274-54553E6D8777}" srcId="{0FDD2324-E0D0-40DE-A2BE-985FAC00C439}" destId="{39E25C9E-6DBC-4A24-B241-E49EA84EC1E9}" srcOrd="1" destOrd="0" parTransId="{479CB8CE-728E-4D5E-8F5E-7C4EB6F15CDA}" sibTransId="{C13B9B16-2177-4365-B36F-93E1FDF787D8}"/>
    <dgm:cxn modelId="{44DBBA1A-8500-4A2E-B7DE-02D4D6D43859}" type="presOf" srcId="{FB72BC79-ADEC-4A1C-80B6-0558948A66D6}" destId="{EE085847-0D98-41C7-89FD-34297D1F90C2}" srcOrd="0" destOrd="0" presId="urn:microsoft.com/office/officeart/2005/8/layout/hierarchy3"/>
    <dgm:cxn modelId="{8D1D9D23-046E-4FF7-BA29-C61CE6426758}" srcId="{61FFAB7E-3133-41DA-8F55-5594E18FCBF0}" destId="{0FDD2324-E0D0-40DE-A2BE-985FAC00C439}" srcOrd="1" destOrd="0" parTransId="{6AA63413-1BA8-4E75-A236-E22665334479}" sibTransId="{F6D40DD1-C794-4703-8242-2AD952ED6EC0}"/>
    <dgm:cxn modelId="{4B3831EE-B0EE-4743-A8FE-7F182BD57476}" type="presParOf" srcId="{1376404A-7744-470A-9341-4A8A39652C81}" destId="{11F0E485-86C9-4B7C-83F8-ED15214AB2D0}" srcOrd="0" destOrd="0" presId="urn:microsoft.com/office/officeart/2005/8/layout/hierarchy3"/>
    <dgm:cxn modelId="{8AB4A5FC-8250-4E16-A664-360505AC4880}" type="presParOf" srcId="{11F0E485-86C9-4B7C-83F8-ED15214AB2D0}" destId="{1FD2AC2A-0CCE-41FF-AC4A-A401DD48C070}" srcOrd="0" destOrd="0" presId="urn:microsoft.com/office/officeart/2005/8/layout/hierarchy3"/>
    <dgm:cxn modelId="{0367534E-8A0C-4269-AC15-77C7400EBEB4}" type="presParOf" srcId="{1FD2AC2A-0CCE-41FF-AC4A-A401DD48C070}" destId="{76EB50C4-7CEE-404B-9531-EFA4D25C463F}" srcOrd="0" destOrd="0" presId="urn:microsoft.com/office/officeart/2005/8/layout/hierarchy3"/>
    <dgm:cxn modelId="{1B2EEBDC-9F77-483A-B012-CDCBF9081831}" type="presParOf" srcId="{1FD2AC2A-0CCE-41FF-AC4A-A401DD48C070}" destId="{710512F3-1F7F-4ADF-8C85-E462A8800B51}" srcOrd="1" destOrd="0" presId="urn:microsoft.com/office/officeart/2005/8/layout/hierarchy3"/>
    <dgm:cxn modelId="{9FBE3C06-0B4F-4E16-8104-E6D23E41ECC1}" type="presParOf" srcId="{11F0E485-86C9-4B7C-83F8-ED15214AB2D0}" destId="{846A532B-BC63-47D5-AC65-0205E74E4215}" srcOrd="1" destOrd="0" presId="urn:microsoft.com/office/officeart/2005/8/layout/hierarchy3"/>
    <dgm:cxn modelId="{65F698F9-02B3-4A60-A284-28C2F9E579B5}" type="presParOf" srcId="{846A532B-BC63-47D5-AC65-0205E74E4215}" destId="{B2A6B77D-2762-44D3-A77F-754302290B5A}" srcOrd="0" destOrd="0" presId="urn:microsoft.com/office/officeart/2005/8/layout/hierarchy3"/>
    <dgm:cxn modelId="{A27BFE03-3194-4DA7-BDE6-15D1D6D6650D}" type="presParOf" srcId="{846A532B-BC63-47D5-AC65-0205E74E4215}" destId="{311C8814-90CC-4388-8D1D-9FE145D12BEA}" srcOrd="1" destOrd="0" presId="urn:microsoft.com/office/officeart/2005/8/layout/hierarchy3"/>
    <dgm:cxn modelId="{3C266C57-5BCB-44A0-BFF5-EE5F5603F161}" type="presParOf" srcId="{846A532B-BC63-47D5-AC65-0205E74E4215}" destId="{E58DBFE4-E5CC-4541-BF4A-1AB1E83E502D}" srcOrd="2" destOrd="0" presId="urn:microsoft.com/office/officeart/2005/8/layout/hierarchy3"/>
    <dgm:cxn modelId="{B421291C-B4E7-456C-A237-0590B33CEDD9}" type="presParOf" srcId="{846A532B-BC63-47D5-AC65-0205E74E4215}" destId="{0E1585DD-3BF0-4F13-BF55-07AB9CB277E0}" srcOrd="3" destOrd="0" presId="urn:microsoft.com/office/officeart/2005/8/layout/hierarchy3"/>
    <dgm:cxn modelId="{C89E54FA-FA20-4993-8122-BFE68114CF21}" type="presParOf" srcId="{846A532B-BC63-47D5-AC65-0205E74E4215}" destId="{2BE700B1-B0B8-4DE8-9EFE-945A5A75DE7E}" srcOrd="4" destOrd="0" presId="urn:microsoft.com/office/officeart/2005/8/layout/hierarchy3"/>
    <dgm:cxn modelId="{36F849AC-1EEA-4AB8-BA2E-BB0D5DE03EBC}" type="presParOf" srcId="{846A532B-BC63-47D5-AC65-0205E74E4215}" destId="{EE085847-0D98-41C7-89FD-34297D1F90C2}" srcOrd="5" destOrd="0" presId="urn:microsoft.com/office/officeart/2005/8/layout/hierarchy3"/>
    <dgm:cxn modelId="{E13EE004-FE67-434C-B0D4-01A51A7D8957}" type="presParOf" srcId="{1376404A-7744-470A-9341-4A8A39652C81}" destId="{EC0846C9-B796-41A3-860E-3366D26C007D}" srcOrd="1" destOrd="0" presId="urn:microsoft.com/office/officeart/2005/8/layout/hierarchy3"/>
    <dgm:cxn modelId="{1A6CDA43-E2E0-403A-B8A3-92D853D860F2}" type="presParOf" srcId="{EC0846C9-B796-41A3-860E-3366D26C007D}" destId="{B3DFF269-BC02-400C-854C-030FFCBAD3C4}" srcOrd="0" destOrd="0" presId="urn:microsoft.com/office/officeart/2005/8/layout/hierarchy3"/>
    <dgm:cxn modelId="{1440B7D4-E448-4036-B1C3-59F50131CB20}" type="presParOf" srcId="{B3DFF269-BC02-400C-854C-030FFCBAD3C4}" destId="{669739D7-2F14-4D1F-AE9B-B6865065566A}" srcOrd="0" destOrd="0" presId="urn:microsoft.com/office/officeart/2005/8/layout/hierarchy3"/>
    <dgm:cxn modelId="{C77CD082-70E1-4A22-968A-B4C5A0963BB2}" type="presParOf" srcId="{B3DFF269-BC02-400C-854C-030FFCBAD3C4}" destId="{0969A83C-C390-4280-999A-FBFADDF1E8EB}" srcOrd="1" destOrd="0" presId="urn:microsoft.com/office/officeart/2005/8/layout/hierarchy3"/>
    <dgm:cxn modelId="{1DA2FE81-4EBE-4E26-8582-26E3FFEFDD45}" type="presParOf" srcId="{EC0846C9-B796-41A3-860E-3366D26C007D}" destId="{1654778C-E05B-4766-B326-AF7DACBACC1A}" srcOrd="1" destOrd="0" presId="urn:microsoft.com/office/officeart/2005/8/layout/hierarchy3"/>
    <dgm:cxn modelId="{DB9AF419-7156-40B7-979C-149348E47C50}" type="presParOf" srcId="{1654778C-E05B-4766-B326-AF7DACBACC1A}" destId="{20B80AD5-1088-449D-880F-32712871E025}" srcOrd="0" destOrd="0" presId="urn:microsoft.com/office/officeart/2005/8/layout/hierarchy3"/>
    <dgm:cxn modelId="{4226463D-CA37-41D7-A085-955ADDD28558}" type="presParOf" srcId="{1654778C-E05B-4766-B326-AF7DACBACC1A}" destId="{A5E6A71B-7A30-4AD7-B5AE-347B9A80EF80}" srcOrd="1" destOrd="0" presId="urn:microsoft.com/office/officeart/2005/8/layout/hierarchy3"/>
    <dgm:cxn modelId="{BB184440-7459-4EE7-9687-B32715C6B70D}" type="presParOf" srcId="{1654778C-E05B-4766-B326-AF7DACBACC1A}" destId="{A847B755-30C8-4035-A43B-8EB024082B2C}" srcOrd="2" destOrd="0" presId="urn:microsoft.com/office/officeart/2005/8/layout/hierarchy3"/>
    <dgm:cxn modelId="{A228FCA4-EDB5-4EED-8BA3-9402B1DB72C1}" type="presParOf" srcId="{1654778C-E05B-4766-B326-AF7DACBACC1A}" destId="{C7B2C77D-48BF-4768-A9E7-F4EE73C1CB49}" srcOrd="3" destOrd="0" presId="urn:microsoft.com/office/officeart/2005/8/layout/hierarchy3"/>
    <dgm:cxn modelId="{5D17E6BD-AAF2-4BD8-AEA6-E6CDB6A4C23F}" type="presParOf" srcId="{1654778C-E05B-4766-B326-AF7DACBACC1A}" destId="{547429AE-4FAB-4955-9964-AC313C958676}" srcOrd="4" destOrd="0" presId="urn:microsoft.com/office/officeart/2005/8/layout/hierarchy3"/>
    <dgm:cxn modelId="{0A31D64E-6514-4E0F-9A29-01A0A575ECC6}" type="presParOf" srcId="{1654778C-E05B-4766-B326-AF7DACBACC1A}" destId="{86C80499-8BA4-4093-9845-05A3E4E1C498}" srcOrd="5" destOrd="0" presId="urn:microsoft.com/office/officeart/2005/8/layout/hierarchy3"/>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1606F0-BFD7-4E77-899C-0D83DFF79449}"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MX"/>
        </a:p>
      </dgm:t>
    </dgm:pt>
    <dgm:pt modelId="{2A5E8D9D-F18C-4316-B698-611A4E696959}">
      <dgm:prSet phldrT="[Texto]" custT="1"/>
      <dgm:spPr/>
      <dgm:t>
        <a:bodyPr/>
        <a:lstStyle/>
        <a:p>
          <a:r>
            <a:rPr lang="es-MX" sz="4400" dirty="0" smtClean="0">
              <a:latin typeface="+mj-lt"/>
            </a:rPr>
            <a:t>Según el tipo de característica</a:t>
          </a:r>
          <a:endParaRPr lang="es-MX" sz="4400" dirty="0">
            <a:latin typeface="+mj-lt"/>
          </a:endParaRPr>
        </a:p>
      </dgm:t>
    </dgm:pt>
    <dgm:pt modelId="{4130ED31-6731-4BD3-9C7B-A918A32EBECC}" type="parTrans" cxnId="{77A1E9F1-43D7-493E-9747-BEB81C73E831}">
      <dgm:prSet/>
      <dgm:spPr/>
      <dgm:t>
        <a:bodyPr/>
        <a:lstStyle/>
        <a:p>
          <a:endParaRPr lang="es-MX" sz="4400">
            <a:latin typeface="+mj-lt"/>
          </a:endParaRPr>
        </a:p>
      </dgm:t>
    </dgm:pt>
    <dgm:pt modelId="{BB831BF5-C21B-4926-8E16-82E57F75AC7F}" type="sibTrans" cxnId="{77A1E9F1-43D7-493E-9747-BEB81C73E831}">
      <dgm:prSet/>
      <dgm:spPr/>
      <dgm:t>
        <a:bodyPr/>
        <a:lstStyle/>
        <a:p>
          <a:endParaRPr lang="es-MX" sz="4400">
            <a:latin typeface="+mj-lt"/>
          </a:endParaRPr>
        </a:p>
      </dgm:t>
    </dgm:pt>
    <dgm:pt modelId="{50CC62A0-000E-43B5-8627-198908B9C501}">
      <dgm:prSet phldrT="[Texto]" custT="1"/>
      <dgm:spPr/>
      <dgm:t>
        <a:bodyPr/>
        <a:lstStyle/>
        <a:p>
          <a:r>
            <a:rPr lang="es-MX" sz="4400" b="1" dirty="0" smtClean="0">
              <a:latin typeface="+mj-lt"/>
            </a:rPr>
            <a:t>Cualitativa</a:t>
          </a:r>
          <a:endParaRPr lang="es-MX" sz="4400" b="1" dirty="0">
            <a:latin typeface="+mj-lt"/>
          </a:endParaRPr>
        </a:p>
      </dgm:t>
    </dgm:pt>
    <dgm:pt modelId="{2E60E6B9-9F8F-48D3-9224-436028913BE6}" type="parTrans" cxnId="{FC1EE112-C4C6-45AE-985C-4544DE720E31}">
      <dgm:prSet/>
      <dgm:spPr/>
      <dgm:t>
        <a:bodyPr/>
        <a:lstStyle/>
        <a:p>
          <a:endParaRPr lang="es-MX" sz="4400">
            <a:latin typeface="+mj-lt"/>
          </a:endParaRPr>
        </a:p>
      </dgm:t>
    </dgm:pt>
    <dgm:pt modelId="{10B96AE2-215F-4D18-AF9D-FEFDD667A0F8}" type="sibTrans" cxnId="{FC1EE112-C4C6-45AE-985C-4544DE720E31}">
      <dgm:prSet/>
      <dgm:spPr/>
      <dgm:t>
        <a:bodyPr/>
        <a:lstStyle/>
        <a:p>
          <a:endParaRPr lang="es-MX" sz="4400">
            <a:latin typeface="+mj-lt"/>
          </a:endParaRPr>
        </a:p>
      </dgm:t>
    </dgm:pt>
    <dgm:pt modelId="{997D019A-24B4-4420-85B2-EA417D2FAD39}">
      <dgm:prSet phldrT="[Texto]" custT="1"/>
      <dgm:spPr/>
      <dgm:t>
        <a:bodyPr/>
        <a:lstStyle/>
        <a:p>
          <a:r>
            <a:rPr lang="es-MX" sz="4400" b="1" dirty="0" smtClean="0">
              <a:latin typeface="+mj-lt"/>
            </a:rPr>
            <a:t>Cuantitativa</a:t>
          </a:r>
          <a:endParaRPr lang="es-MX" sz="4400" b="1" dirty="0">
            <a:latin typeface="+mj-lt"/>
          </a:endParaRPr>
        </a:p>
      </dgm:t>
    </dgm:pt>
    <dgm:pt modelId="{EC963DF1-6C0D-4BB9-8876-F411F2519929}" type="parTrans" cxnId="{80AA04D3-9271-42DF-A36F-3794963F2844}">
      <dgm:prSet/>
      <dgm:spPr/>
      <dgm:t>
        <a:bodyPr/>
        <a:lstStyle/>
        <a:p>
          <a:endParaRPr lang="es-MX" sz="4400">
            <a:latin typeface="+mj-lt"/>
          </a:endParaRPr>
        </a:p>
      </dgm:t>
    </dgm:pt>
    <dgm:pt modelId="{29B804CC-229F-4570-AD71-342ED1391ED0}" type="sibTrans" cxnId="{80AA04D3-9271-42DF-A36F-3794963F2844}">
      <dgm:prSet/>
      <dgm:spPr/>
      <dgm:t>
        <a:bodyPr/>
        <a:lstStyle/>
        <a:p>
          <a:endParaRPr lang="es-MX" sz="4400">
            <a:latin typeface="+mj-lt"/>
          </a:endParaRPr>
        </a:p>
      </dgm:t>
    </dgm:pt>
    <dgm:pt modelId="{CF782E7C-ED55-429D-BD78-DA4361EAF1A9}">
      <dgm:prSet phldrT="[Texto]" custT="1"/>
      <dgm:spPr/>
      <dgm:t>
        <a:bodyPr/>
        <a:lstStyle/>
        <a:p>
          <a:r>
            <a:rPr lang="es-MX" sz="4400" dirty="0" smtClean="0">
              <a:latin typeface="+mj-lt"/>
            </a:rPr>
            <a:t>Color</a:t>
          </a:r>
          <a:endParaRPr lang="es-MX" sz="4400" dirty="0">
            <a:latin typeface="+mj-lt"/>
          </a:endParaRPr>
        </a:p>
      </dgm:t>
    </dgm:pt>
    <dgm:pt modelId="{41CB556C-7EDE-4CFD-BE06-2A6274E4E0B0}" type="parTrans" cxnId="{886872C1-2659-4DBA-8978-44D60EF7E818}">
      <dgm:prSet/>
      <dgm:spPr/>
      <dgm:t>
        <a:bodyPr/>
        <a:lstStyle/>
        <a:p>
          <a:endParaRPr lang="es-MX" sz="4400">
            <a:latin typeface="+mj-lt"/>
          </a:endParaRPr>
        </a:p>
      </dgm:t>
    </dgm:pt>
    <dgm:pt modelId="{12313AC2-329F-44B7-A3B1-B797C881FB01}" type="sibTrans" cxnId="{886872C1-2659-4DBA-8978-44D60EF7E818}">
      <dgm:prSet/>
      <dgm:spPr/>
      <dgm:t>
        <a:bodyPr/>
        <a:lstStyle/>
        <a:p>
          <a:endParaRPr lang="es-MX" sz="4400">
            <a:latin typeface="+mj-lt"/>
          </a:endParaRPr>
        </a:p>
      </dgm:t>
    </dgm:pt>
    <dgm:pt modelId="{8AE169AA-C557-40D6-A667-5C532EAD5A52}">
      <dgm:prSet phldrT="[Texto]" custT="1"/>
      <dgm:spPr/>
      <dgm:t>
        <a:bodyPr/>
        <a:lstStyle/>
        <a:p>
          <a:r>
            <a:rPr lang="es-MX" sz="4400" dirty="0" smtClean="0">
              <a:latin typeface="+mj-lt"/>
            </a:rPr>
            <a:t>edad</a:t>
          </a:r>
          <a:endParaRPr lang="es-MX" sz="4400" dirty="0">
            <a:latin typeface="+mj-lt"/>
          </a:endParaRPr>
        </a:p>
      </dgm:t>
    </dgm:pt>
    <dgm:pt modelId="{DFECB32A-C34A-43CD-A824-76FC8622D3A1}" type="parTrans" cxnId="{40C9B0B3-9496-4FB6-B692-FAACBD82A5DC}">
      <dgm:prSet/>
      <dgm:spPr/>
      <dgm:t>
        <a:bodyPr/>
        <a:lstStyle/>
        <a:p>
          <a:endParaRPr lang="es-MX" sz="4400">
            <a:latin typeface="+mj-lt"/>
          </a:endParaRPr>
        </a:p>
      </dgm:t>
    </dgm:pt>
    <dgm:pt modelId="{2E7EB2F5-6B45-47C7-AE65-400D68CFF81D}" type="sibTrans" cxnId="{40C9B0B3-9496-4FB6-B692-FAACBD82A5DC}">
      <dgm:prSet/>
      <dgm:spPr/>
      <dgm:t>
        <a:bodyPr/>
        <a:lstStyle/>
        <a:p>
          <a:endParaRPr lang="es-MX" sz="4400">
            <a:latin typeface="+mj-lt"/>
          </a:endParaRPr>
        </a:p>
      </dgm:t>
    </dgm:pt>
    <dgm:pt modelId="{356994AA-41B6-4720-A0F9-186CDF2D0477}" type="pres">
      <dgm:prSet presAssocID="{CA1606F0-BFD7-4E77-899C-0D83DFF79449}" presName="composite" presStyleCnt="0">
        <dgm:presLayoutVars>
          <dgm:chMax val="1"/>
          <dgm:dir/>
          <dgm:resizeHandles val="exact"/>
        </dgm:presLayoutVars>
      </dgm:prSet>
      <dgm:spPr/>
      <dgm:t>
        <a:bodyPr/>
        <a:lstStyle/>
        <a:p>
          <a:endParaRPr lang="es-EC"/>
        </a:p>
      </dgm:t>
    </dgm:pt>
    <dgm:pt modelId="{53E080CF-9B3E-4C38-9CB3-BA61F365A9DC}" type="pres">
      <dgm:prSet presAssocID="{2A5E8D9D-F18C-4316-B698-611A4E696959}" presName="roof" presStyleLbl="dkBgShp" presStyleIdx="0" presStyleCnt="2" custLinFactNeighborX="-676"/>
      <dgm:spPr/>
      <dgm:t>
        <a:bodyPr/>
        <a:lstStyle/>
        <a:p>
          <a:endParaRPr lang="es-MX"/>
        </a:p>
      </dgm:t>
    </dgm:pt>
    <dgm:pt modelId="{46F506E9-1469-4E31-83B7-F5D17A7E4CD4}" type="pres">
      <dgm:prSet presAssocID="{2A5E8D9D-F18C-4316-B698-611A4E696959}" presName="pillars" presStyleCnt="0"/>
      <dgm:spPr/>
    </dgm:pt>
    <dgm:pt modelId="{98ED5469-316A-4126-9F01-4B93A82154B9}" type="pres">
      <dgm:prSet presAssocID="{2A5E8D9D-F18C-4316-B698-611A4E696959}" presName="pillar1" presStyleLbl="node1" presStyleIdx="0" presStyleCnt="2">
        <dgm:presLayoutVars>
          <dgm:bulletEnabled val="1"/>
        </dgm:presLayoutVars>
      </dgm:prSet>
      <dgm:spPr/>
      <dgm:t>
        <a:bodyPr/>
        <a:lstStyle/>
        <a:p>
          <a:endParaRPr lang="es-MX"/>
        </a:p>
      </dgm:t>
    </dgm:pt>
    <dgm:pt modelId="{7E0EAD01-6B75-40CB-A516-EA956586DCA0}" type="pres">
      <dgm:prSet presAssocID="{997D019A-24B4-4420-85B2-EA417D2FAD39}" presName="pillarX" presStyleLbl="node1" presStyleIdx="1" presStyleCnt="2">
        <dgm:presLayoutVars>
          <dgm:bulletEnabled val="1"/>
        </dgm:presLayoutVars>
      </dgm:prSet>
      <dgm:spPr/>
      <dgm:t>
        <a:bodyPr/>
        <a:lstStyle/>
        <a:p>
          <a:endParaRPr lang="es-EC"/>
        </a:p>
      </dgm:t>
    </dgm:pt>
    <dgm:pt modelId="{2CD492D5-2983-419A-85CF-5BBC9359916D}" type="pres">
      <dgm:prSet presAssocID="{2A5E8D9D-F18C-4316-B698-611A4E696959}" presName="base" presStyleLbl="dkBgShp" presStyleIdx="1" presStyleCnt="2"/>
      <dgm:spPr/>
    </dgm:pt>
  </dgm:ptLst>
  <dgm:cxnLst>
    <dgm:cxn modelId="{77A1E9F1-43D7-493E-9747-BEB81C73E831}" srcId="{CA1606F0-BFD7-4E77-899C-0D83DFF79449}" destId="{2A5E8D9D-F18C-4316-B698-611A4E696959}" srcOrd="0" destOrd="0" parTransId="{4130ED31-6731-4BD3-9C7B-A918A32EBECC}" sibTransId="{BB831BF5-C21B-4926-8E16-82E57F75AC7F}"/>
    <dgm:cxn modelId="{065C0395-3374-48CE-A9A0-A2849E7FCB80}" type="presOf" srcId="{997D019A-24B4-4420-85B2-EA417D2FAD39}" destId="{7E0EAD01-6B75-40CB-A516-EA956586DCA0}" srcOrd="0" destOrd="0" presId="urn:microsoft.com/office/officeart/2005/8/layout/hList3"/>
    <dgm:cxn modelId="{2AFA2EDA-780D-4958-AFE4-0D9465D30A54}" type="presOf" srcId="{CA1606F0-BFD7-4E77-899C-0D83DFF79449}" destId="{356994AA-41B6-4720-A0F9-186CDF2D0477}" srcOrd="0" destOrd="0" presId="urn:microsoft.com/office/officeart/2005/8/layout/hList3"/>
    <dgm:cxn modelId="{B3648DC7-FF3A-44BC-881D-6A83CC19F095}" type="presOf" srcId="{50CC62A0-000E-43B5-8627-198908B9C501}" destId="{98ED5469-316A-4126-9F01-4B93A82154B9}" srcOrd="0" destOrd="0" presId="urn:microsoft.com/office/officeart/2005/8/layout/hList3"/>
    <dgm:cxn modelId="{40C9B0B3-9496-4FB6-B692-FAACBD82A5DC}" srcId="{997D019A-24B4-4420-85B2-EA417D2FAD39}" destId="{8AE169AA-C557-40D6-A667-5C532EAD5A52}" srcOrd="0" destOrd="0" parTransId="{DFECB32A-C34A-43CD-A824-76FC8622D3A1}" sibTransId="{2E7EB2F5-6B45-47C7-AE65-400D68CFF81D}"/>
    <dgm:cxn modelId="{80AA04D3-9271-42DF-A36F-3794963F2844}" srcId="{2A5E8D9D-F18C-4316-B698-611A4E696959}" destId="{997D019A-24B4-4420-85B2-EA417D2FAD39}" srcOrd="1" destOrd="0" parTransId="{EC963DF1-6C0D-4BB9-8876-F411F2519929}" sibTransId="{29B804CC-229F-4570-AD71-342ED1391ED0}"/>
    <dgm:cxn modelId="{DBC2E139-DCC2-4EBC-9F48-9495593ABEE1}" type="presOf" srcId="{8AE169AA-C557-40D6-A667-5C532EAD5A52}" destId="{7E0EAD01-6B75-40CB-A516-EA956586DCA0}" srcOrd="0" destOrd="1" presId="urn:microsoft.com/office/officeart/2005/8/layout/hList3"/>
    <dgm:cxn modelId="{886872C1-2659-4DBA-8978-44D60EF7E818}" srcId="{50CC62A0-000E-43B5-8627-198908B9C501}" destId="{CF782E7C-ED55-429D-BD78-DA4361EAF1A9}" srcOrd="0" destOrd="0" parTransId="{41CB556C-7EDE-4CFD-BE06-2A6274E4E0B0}" sibTransId="{12313AC2-329F-44B7-A3B1-B797C881FB01}"/>
    <dgm:cxn modelId="{FC1EE112-C4C6-45AE-985C-4544DE720E31}" srcId="{2A5E8D9D-F18C-4316-B698-611A4E696959}" destId="{50CC62A0-000E-43B5-8627-198908B9C501}" srcOrd="0" destOrd="0" parTransId="{2E60E6B9-9F8F-48D3-9224-436028913BE6}" sibTransId="{10B96AE2-215F-4D18-AF9D-FEFDD667A0F8}"/>
    <dgm:cxn modelId="{B2BCBF11-5968-4A35-B73C-CF610F8370CD}" type="presOf" srcId="{2A5E8D9D-F18C-4316-B698-611A4E696959}" destId="{53E080CF-9B3E-4C38-9CB3-BA61F365A9DC}" srcOrd="0" destOrd="0" presId="urn:microsoft.com/office/officeart/2005/8/layout/hList3"/>
    <dgm:cxn modelId="{446B6F0E-36A6-47B7-B816-9AFCB8C58252}" type="presOf" srcId="{CF782E7C-ED55-429D-BD78-DA4361EAF1A9}" destId="{98ED5469-316A-4126-9F01-4B93A82154B9}" srcOrd="0" destOrd="1" presId="urn:microsoft.com/office/officeart/2005/8/layout/hList3"/>
    <dgm:cxn modelId="{44E9ABD9-1E54-498C-B97E-4D39A38AFCE3}" type="presParOf" srcId="{356994AA-41B6-4720-A0F9-186CDF2D0477}" destId="{53E080CF-9B3E-4C38-9CB3-BA61F365A9DC}" srcOrd="0" destOrd="0" presId="urn:microsoft.com/office/officeart/2005/8/layout/hList3"/>
    <dgm:cxn modelId="{3E603929-87C2-4F43-B884-58BDBF91F51C}" type="presParOf" srcId="{356994AA-41B6-4720-A0F9-186CDF2D0477}" destId="{46F506E9-1469-4E31-83B7-F5D17A7E4CD4}" srcOrd="1" destOrd="0" presId="urn:microsoft.com/office/officeart/2005/8/layout/hList3"/>
    <dgm:cxn modelId="{B54BE650-9F91-4015-9915-73E9D02C083C}" type="presParOf" srcId="{46F506E9-1469-4E31-83B7-F5D17A7E4CD4}" destId="{98ED5469-316A-4126-9F01-4B93A82154B9}" srcOrd="0" destOrd="0" presId="urn:microsoft.com/office/officeart/2005/8/layout/hList3"/>
    <dgm:cxn modelId="{07ED20F4-D3BD-4AED-BCBD-325801CA6CE4}" type="presParOf" srcId="{46F506E9-1469-4E31-83B7-F5D17A7E4CD4}" destId="{7E0EAD01-6B75-40CB-A516-EA956586DCA0}" srcOrd="1" destOrd="0" presId="urn:microsoft.com/office/officeart/2005/8/layout/hList3"/>
    <dgm:cxn modelId="{F74AC705-EBA6-453F-B5CD-EA710E9B56B5}" type="presParOf" srcId="{356994AA-41B6-4720-A0F9-186CDF2D0477}" destId="{2CD492D5-2983-419A-85CF-5BBC9359916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606F0-BFD7-4E77-899C-0D83DFF79449}"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s-MX"/>
        </a:p>
      </dgm:t>
    </dgm:pt>
    <dgm:pt modelId="{2A5E8D9D-F18C-4316-B698-611A4E696959}">
      <dgm:prSet phldrT="[Texto]" custT="1"/>
      <dgm:spPr/>
      <dgm:t>
        <a:bodyPr/>
        <a:lstStyle/>
        <a:p>
          <a:r>
            <a:rPr lang="es-MX" sz="4800" dirty="0" smtClean="0">
              <a:latin typeface="+mj-lt"/>
            </a:rPr>
            <a:t>Según la función de la característica</a:t>
          </a:r>
          <a:endParaRPr lang="es-MX" sz="4800" dirty="0">
            <a:latin typeface="+mj-lt"/>
          </a:endParaRPr>
        </a:p>
      </dgm:t>
    </dgm:pt>
    <dgm:pt modelId="{4130ED31-6731-4BD3-9C7B-A918A32EBECC}" type="parTrans" cxnId="{77A1E9F1-43D7-493E-9747-BEB81C73E831}">
      <dgm:prSet/>
      <dgm:spPr/>
      <dgm:t>
        <a:bodyPr/>
        <a:lstStyle/>
        <a:p>
          <a:endParaRPr lang="es-MX"/>
        </a:p>
      </dgm:t>
    </dgm:pt>
    <dgm:pt modelId="{BB831BF5-C21B-4926-8E16-82E57F75AC7F}" type="sibTrans" cxnId="{77A1E9F1-43D7-493E-9747-BEB81C73E831}">
      <dgm:prSet/>
      <dgm:spPr/>
      <dgm:t>
        <a:bodyPr/>
        <a:lstStyle/>
        <a:p>
          <a:endParaRPr lang="es-MX"/>
        </a:p>
      </dgm:t>
    </dgm:pt>
    <dgm:pt modelId="{50CC62A0-000E-43B5-8627-198908B9C501}">
      <dgm:prSet phldrT="[Texto]" custT="1"/>
      <dgm:spPr/>
      <dgm:t>
        <a:bodyPr/>
        <a:lstStyle/>
        <a:p>
          <a:r>
            <a:rPr lang="es-MX" sz="4400" b="1" dirty="0" smtClean="0">
              <a:latin typeface="+mj-lt"/>
            </a:rPr>
            <a:t>Semántica</a:t>
          </a:r>
          <a:endParaRPr lang="es-MX" sz="4400" b="1" dirty="0">
            <a:latin typeface="+mj-lt"/>
          </a:endParaRPr>
        </a:p>
      </dgm:t>
    </dgm:pt>
    <dgm:pt modelId="{2E60E6B9-9F8F-48D3-9224-436028913BE6}" type="parTrans" cxnId="{FC1EE112-C4C6-45AE-985C-4544DE720E31}">
      <dgm:prSet/>
      <dgm:spPr/>
      <dgm:t>
        <a:bodyPr/>
        <a:lstStyle/>
        <a:p>
          <a:endParaRPr lang="es-MX"/>
        </a:p>
      </dgm:t>
    </dgm:pt>
    <dgm:pt modelId="{10B96AE2-215F-4D18-AF9D-FEFDD667A0F8}" type="sibTrans" cxnId="{FC1EE112-C4C6-45AE-985C-4544DE720E31}">
      <dgm:prSet/>
      <dgm:spPr/>
      <dgm:t>
        <a:bodyPr/>
        <a:lstStyle/>
        <a:p>
          <a:endParaRPr lang="es-MX"/>
        </a:p>
      </dgm:t>
    </dgm:pt>
    <dgm:pt modelId="{997D019A-24B4-4420-85B2-EA417D2FAD39}">
      <dgm:prSet phldrT="[Texto]" custT="1"/>
      <dgm:spPr/>
      <dgm:t>
        <a:bodyPr/>
        <a:lstStyle/>
        <a:p>
          <a:r>
            <a:rPr lang="es-MX" sz="4400" b="1" dirty="0" smtClean="0">
              <a:latin typeface="+mj-lt"/>
            </a:rPr>
            <a:t>Lógica</a:t>
          </a:r>
          <a:endParaRPr lang="es-MX" sz="4400" b="1" dirty="0">
            <a:latin typeface="+mj-lt"/>
          </a:endParaRPr>
        </a:p>
      </dgm:t>
    </dgm:pt>
    <dgm:pt modelId="{EC963DF1-6C0D-4BB9-8876-F411F2519929}" type="parTrans" cxnId="{80AA04D3-9271-42DF-A36F-3794963F2844}">
      <dgm:prSet/>
      <dgm:spPr/>
      <dgm:t>
        <a:bodyPr/>
        <a:lstStyle/>
        <a:p>
          <a:endParaRPr lang="es-MX"/>
        </a:p>
      </dgm:t>
    </dgm:pt>
    <dgm:pt modelId="{29B804CC-229F-4570-AD71-342ED1391ED0}" type="sibTrans" cxnId="{80AA04D3-9271-42DF-A36F-3794963F2844}">
      <dgm:prSet/>
      <dgm:spPr/>
      <dgm:t>
        <a:bodyPr/>
        <a:lstStyle/>
        <a:p>
          <a:endParaRPr lang="es-MX"/>
        </a:p>
      </dgm:t>
    </dgm:pt>
    <dgm:pt modelId="{CF782E7C-ED55-429D-BD78-DA4361EAF1A9}">
      <dgm:prSet phldrT="[Texto]" custT="1"/>
      <dgm:spPr/>
      <dgm:t>
        <a:bodyPr/>
        <a:lstStyle/>
        <a:p>
          <a:r>
            <a:rPr lang="es-MX" sz="4400" dirty="0" smtClean="0">
              <a:latin typeface="+mj-lt"/>
            </a:rPr>
            <a:t>Sexo, Color</a:t>
          </a:r>
          <a:endParaRPr lang="es-MX" sz="4400" dirty="0">
            <a:latin typeface="+mj-lt"/>
          </a:endParaRPr>
        </a:p>
      </dgm:t>
    </dgm:pt>
    <dgm:pt modelId="{41CB556C-7EDE-4CFD-BE06-2A6274E4E0B0}" type="parTrans" cxnId="{886872C1-2659-4DBA-8978-44D60EF7E818}">
      <dgm:prSet/>
      <dgm:spPr/>
      <dgm:t>
        <a:bodyPr/>
        <a:lstStyle/>
        <a:p>
          <a:endParaRPr lang="es-MX"/>
        </a:p>
      </dgm:t>
    </dgm:pt>
    <dgm:pt modelId="{12313AC2-329F-44B7-A3B1-B797C881FB01}" type="sibTrans" cxnId="{886872C1-2659-4DBA-8978-44D60EF7E818}">
      <dgm:prSet/>
      <dgm:spPr/>
      <dgm:t>
        <a:bodyPr/>
        <a:lstStyle/>
        <a:p>
          <a:endParaRPr lang="es-MX"/>
        </a:p>
      </dgm:t>
    </dgm:pt>
    <dgm:pt modelId="{8AE169AA-C557-40D6-A667-5C532EAD5A52}">
      <dgm:prSet phldrT="[Texto]" custT="1"/>
      <dgm:spPr/>
      <dgm:t>
        <a:bodyPr/>
        <a:lstStyle/>
        <a:p>
          <a:r>
            <a:rPr lang="es-MX" sz="4400" dirty="0" smtClean="0">
              <a:latin typeface="+mj-lt"/>
            </a:rPr>
            <a:t>Presencia o ausencia de anteojo</a:t>
          </a:r>
          <a:endParaRPr lang="es-MX" sz="4400" dirty="0">
            <a:latin typeface="+mj-lt"/>
          </a:endParaRPr>
        </a:p>
      </dgm:t>
    </dgm:pt>
    <dgm:pt modelId="{DFECB32A-C34A-43CD-A824-76FC8622D3A1}" type="parTrans" cxnId="{40C9B0B3-9496-4FB6-B692-FAACBD82A5DC}">
      <dgm:prSet/>
      <dgm:spPr/>
      <dgm:t>
        <a:bodyPr/>
        <a:lstStyle/>
        <a:p>
          <a:endParaRPr lang="es-MX"/>
        </a:p>
      </dgm:t>
    </dgm:pt>
    <dgm:pt modelId="{2E7EB2F5-6B45-47C7-AE65-400D68CFF81D}" type="sibTrans" cxnId="{40C9B0B3-9496-4FB6-B692-FAACBD82A5DC}">
      <dgm:prSet/>
      <dgm:spPr/>
      <dgm:t>
        <a:bodyPr/>
        <a:lstStyle/>
        <a:p>
          <a:endParaRPr lang="es-MX"/>
        </a:p>
      </dgm:t>
    </dgm:pt>
    <dgm:pt modelId="{356994AA-41B6-4720-A0F9-186CDF2D0477}" type="pres">
      <dgm:prSet presAssocID="{CA1606F0-BFD7-4E77-899C-0D83DFF79449}" presName="composite" presStyleCnt="0">
        <dgm:presLayoutVars>
          <dgm:chMax val="1"/>
          <dgm:dir/>
          <dgm:resizeHandles val="exact"/>
        </dgm:presLayoutVars>
      </dgm:prSet>
      <dgm:spPr/>
      <dgm:t>
        <a:bodyPr/>
        <a:lstStyle/>
        <a:p>
          <a:endParaRPr lang="es-EC"/>
        </a:p>
      </dgm:t>
    </dgm:pt>
    <dgm:pt modelId="{53E080CF-9B3E-4C38-9CB3-BA61F365A9DC}" type="pres">
      <dgm:prSet presAssocID="{2A5E8D9D-F18C-4316-B698-611A4E696959}" presName="roof" presStyleLbl="dkBgShp" presStyleIdx="0" presStyleCnt="2"/>
      <dgm:spPr/>
      <dgm:t>
        <a:bodyPr/>
        <a:lstStyle/>
        <a:p>
          <a:endParaRPr lang="es-MX"/>
        </a:p>
      </dgm:t>
    </dgm:pt>
    <dgm:pt modelId="{46F506E9-1469-4E31-83B7-F5D17A7E4CD4}" type="pres">
      <dgm:prSet presAssocID="{2A5E8D9D-F18C-4316-B698-611A4E696959}" presName="pillars" presStyleCnt="0"/>
      <dgm:spPr/>
    </dgm:pt>
    <dgm:pt modelId="{98ED5469-316A-4126-9F01-4B93A82154B9}" type="pres">
      <dgm:prSet presAssocID="{2A5E8D9D-F18C-4316-B698-611A4E696959}" presName="pillar1" presStyleLbl="node1" presStyleIdx="0" presStyleCnt="2">
        <dgm:presLayoutVars>
          <dgm:bulletEnabled val="1"/>
        </dgm:presLayoutVars>
      </dgm:prSet>
      <dgm:spPr/>
      <dgm:t>
        <a:bodyPr/>
        <a:lstStyle/>
        <a:p>
          <a:endParaRPr lang="es-MX"/>
        </a:p>
      </dgm:t>
    </dgm:pt>
    <dgm:pt modelId="{7E0EAD01-6B75-40CB-A516-EA956586DCA0}" type="pres">
      <dgm:prSet presAssocID="{997D019A-24B4-4420-85B2-EA417D2FAD39}" presName="pillarX" presStyleLbl="node1" presStyleIdx="1" presStyleCnt="2">
        <dgm:presLayoutVars>
          <dgm:bulletEnabled val="1"/>
        </dgm:presLayoutVars>
      </dgm:prSet>
      <dgm:spPr/>
      <dgm:t>
        <a:bodyPr/>
        <a:lstStyle/>
        <a:p>
          <a:endParaRPr lang="es-MX"/>
        </a:p>
      </dgm:t>
    </dgm:pt>
    <dgm:pt modelId="{2CD492D5-2983-419A-85CF-5BBC9359916D}" type="pres">
      <dgm:prSet presAssocID="{2A5E8D9D-F18C-4316-B698-611A4E696959}" presName="base" presStyleLbl="dkBgShp" presStyleIdx="1" presStyleCnt="2"/>
      <dgm:spPr/>
    </dgm:pt>
  </dgm:ptLst>
  <dgm:cxnLst>
    <dgm:cxn modelId="{77A1E9F1-43D7-493E-9747-BEB81C73E831}" srcId="{CA1606F0-BFD7-4E77-899C-0D83DFF79449}" destId="{2A5E8D9D-F18C-4316-B698-611A4E696959}" srcOrd="0" destOrd="0" parTransId="{4130ED31-6731-4BD3-9C7B-A918A32EBECC}" sibTransId="{BB831BF5-C21B-4926-8E16-82E57F75AC7F}"/>
    <dgm:cxn modelId="{1BADCAB2-9358-4F7F-AE2E-D78F435F94D9}" type="presOf" srcId="{50CC62A0-000E-43B5-8627-198908B9C501}" destId="{98ED5469-316A-4126-9F01-4B93A82154B9}" srcOrd="0" destOrd="0" presId="urn:microsoft.com/office/officeart/2005/8/layout/hList3"/>
    <dgm:cxn modelId="{35F18949-BB6E-4783-A121-C38FD4DA41BC}" type="presOf" srcId="{CA1606F0-BFD7-4E77-899C-0D83DFF79449}" destId="{356994AA-41B6-4720-A0F9-186CDF2D0477}" srcOrd="0" destOrd="0" presId="urn:microsoft.com/office/officeart/2005/8/layout/hList3"/>
    <dgm:cxn modelId="{260AB6E2-A53F-4732-BBF9-EA9A14279796}" type="presOf" srcId="{8AE169AA-C557-40D6-A667-5C532EAD5A52}" destId="{7E0EAD01-6B75-40CB-A516-EA956586DCA0}" srcOrd="0" destOrd="1" presId="urn:microsoft.com/office/officeart/2005/8/layout/hList3"/>
    <dgm:cxn modelId="{40C9B0B3-9496-4FB6-B692-FAACBD82A5DC}" srcId="{997D019A-24B4-4420-85B2-EA417D2FAD39}" destId="{8AE169AA-C557-40D6-A667-5C532EAD5A52}" srcOrd="0" destOrd="0" parTransId="{DFECB32A-C34A-43CD-A824-76FC8622D3A1}" sibTransId="{2E7EB2F5-6B45-47C7-AE65-400D68CFF81D}"/>
    <dgm:cxn modelId="{80AA04D3-9271-42DF-A36F-3794963F2844}" srcId="{2A5E8D9D-F18C-4316-B698-611A4E696959}" destId="{997D019A-24B4-4420-85B2-EA417D2FAD39}" srcOrd="1" destOrd="0" parTransId="{EC963DF1-6C0D-4BB9-8876-F411F2519929}" sibTransId="{29B804CC-229F-4570-AD71-342ED1391ED0}"/>
    <dgm:cxn modelId="{886872C1-2659-4DBA-8978-44D60EF7E818}" srcId="{50CC62A0-000E-43B5-8627-198908B9C501}" destId="{CF782E7C-ED55-429D-BD78-DA4361EAF1A9}" srcOrd="0" destOrd="0" parTransId="{41CB556C-7EDE-4CFD-BE06-2A6274E4E0B0}" sibTransId="{12313AC2-329F-44B7-A3B1-B797C881FB01}"/>
    <dgm:cxn modelId="{FC1EE112-C4C6-45AE-985C-4544DE720E31}" srcId="{2A5E8D9D-F18C-4316-B698-611A4E696959}" destId="{50CC62A0-000E-43B5-8627-198908B9C501}" srcOrd="0" destOrd="0" parTransId="{2E60E6B9-9F8F-48D3-9224-436028913BE6}" sibTransId="{10B96AE2-215F-4D18-AF9D-FEFDD667A0F8}"/>
    <dgm:cxn modelId="{52F36AFE-E3D6-471A-AE84-5406F6D04E47}" type="presOf" srcId="{2A5E8D9D-F18C-4316-B698-611A4E696959}" destId="{53E080CF-9B3E-4C38-9CB3-BA61F365A9DC}" srcOrd="0" destOrd="0" presId="urn:microsoft.com/office/officeart/2005/8/layout/hList3"/>
    <dgm:cxn modelId="{2D181AF1-A389-426A-9658-BF4D654C601F}" type="presOf" srcId="{997D019A-24B4-4420-85B2-EA417D2FAD39}" destId="{7E0EAD01-6B75-40CB-A516-EA956586DCA0}" srcOrd="0" destOrd="0" presId="urn:microsoft.com/office/officeart/2005/8/layout/hList3"/>
    <dgm:cxn modelId="{17A8D246-12F4-4BCD-9473-DEEF828B7887}" type="presOf" srcId="{CF782E7C-ED55-429D-BD78-DA4361EAF1A9}" destId="{98ED5469-316A-4126-9F01-4B93A82154B9}" srcOrd="0" destOrd="1" presId="urn:microsoft.com/office/officeart/2005/8/layout/hList3"/>
    <dgm:cxn modelId="{2D314234-4F6E-44C6-A12C-2A60BA0D7BE1}" type="presParOf" srcId="{356994AA-41B6-4720-A0F9-186CDF2D0477}" destId="{53E080CF-9B3E-4C38-9CB3-BA61F365A9DC}" srcOrd="0" destOrd="0" presId="urn:microsoft.com/office/officeart/2005/8/layout/hList3"/>
    <dgm:cxn modelId="{5F5F2D62-8A55-4EB3-B286-1DD8DACA1171}" type="presParOf" srcId="{356994AA-41B6-4720-A0F9-186CDF2D0477}" destId="{46F506E9-1469-4E31-83B7-F5D17A7E4CD4}" srcOrd="1" destOrd="0" presId="urn:microsoft.com/office/officeart/2005/8/layout/hList3"/>
    <dgm:cxn modelId="{DEBB910B-1CBA-4028-901B-4857277C89C3}" type="presParOf" srcId="{46F506E9-1469-4E31-83B7-F5D17A7E4CD4}" destId="{98ED5469-316A-4126-9F01-4B93A82154B9}" srcOrd="0" destOrd="0" presId="urn:microsoft.com/office/officeart/2005/8/layout/hList3"/>
    <dgm:cxn modelId="{5AE714D7-0A66-4CFE-81E4-4F316A2E8C2F}" type="presParOf" srcId="{46F506E9-1469-4E31-83B7-F5D17A7E4CD4}" destId="{7E0EAD01-6B75-40CB-A516-EA956586DCA0}" srcOrd="1" destOrd="0" presId="urn:microsoft.com/office/officeart/2005/8/layout/hList3"/>
    <dgm:cxn modelId="{0E0D4E32-3FD7-40E8-B7EA-071E98A36DD8}" type="presParOf" srcId="{356994AA-41B6-4720-A0F9-186CDF2D0477}" destId="{2CD492D5-2983-419A-85CF-5BBC9359916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FA04D2-0C91-41C6-97DA-27D142C20D6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3518FD48-4B87-431C-8F3C-8AE014683E61}">
      <dgm:prSet phldrT="[Texto]" custT="1"/>
      <dgm:spPr/>
      <dgm:t>
        <a:bodyPr/>
        <a:lstStyle/>
        <a:p>
          <a:r>
            <a:rPr lang="es-EC" sz="4000" dirty="0" smtClean="0">
              <a:latin typeface="+mj-lt"/>
            </a:rPr>
            <a:t>Observación Directa</a:t>
          </a:r>
        </a:p>
      </dgm:t>
    </dgm:pt>
    <dgm:pt modelId="{168267E8-1E33-4272-AF50-5BC5F692C74E}" type="parTrans" cxnId="{8BB0B057-AACE-4048-B065-1A9D9CAE5994}">
      <dgm:prSet/>
      <dgm:spPr/>
      <dgm:t>
        <a:bodyPr/>
        <a:lstStyle/>
        <a:p>
          <a:endParaRPr lang="es-EC" sz="4000">
            <a:latin typeface="+mj-lt"/>
          </a:endParaRPr>
        </a:p>
      </dgm:t>
    </dgm:pt>
    <dgm:pt modelId="{F50697BA-BC06-4AA3-BBE6-AF58C5C4252C}" type="sibTrans" cxnId="{8BB0B057-AACE-4048-B065-1A9D9CAE5994}">
      <dgm:prSet/>
      <dgm:spPr/>
      <dgm:t>
        <a:bodyPr/>
        <a:lstStyle/>
        <a:p>
          <a:endParaRPr lang="es-EC" sz="4000">
            <a:latin typeface="+mj-lt"/>
          </a:endParaRPr>
        </a:p>
      </dgm:t>
    </dgm:pt>
    <dgm:pt modelId="{73CC5BC1-ABD1-4802-9CA1-8343E4161D44}">
      <dgm:prSet phldrT="[Texto]" custT="1"/>
      <dgm:spPr/>
      <dgm:t>
        <a:bodyPr/>
        <a:lstStyle/>
        <a:p>
          <a:r>
            <a:rPr lang="es-EC" sz="4000" dirty="0" smtClean="0">
              <a:latin typeface="+mj-lt"/>
            </a:rPr>
            <a:t>Observación Indirecta</a:t>
          </a:r>
          <a:endParaRPr lang="es-EC" sz="4000" dirty="0">
            <a:latin typeface="+mj-lt"/>
          </a:endParaRPr>
        </a:p>
      </dgm:t>
    </dgm:pt>
    <dgm:pt modelId="{2D039D0D-B037-4982-897B-7882D575ADA1}" type="parTrans" cxnId="{AF2CE2FC-0206-4B48-AABE-DD74E564929D}">
      <dgm:prSet/>
      <dgm:spPr/>
      <dgm:t>
        <a:bodyPr/>
        <a:lstStyle/>
        <a:p>
          <a:endParaRPr lang="es-EC" sz="4000">
            <a:latin typeface="+mj-lt"/>
          </a:endParaRPr>
        </a:p>
      </dgm:t>
    </dgm:pt>
    <dgm:pt modelId="{1B0E94BD-F298-4DE0-829F-76F59D3CC7F6}" type="sibTrans" cxnId="{AF2CE2FC-0206-4B48-AABE-DD74E564929D}">
      <dgm:prSet/>
      <dgm:spPr/>
      <dgm:t>
        <a:bodyPr/>
        <a:lstStyle/>
        <a:p>
          <a:endParaRPr lang="es-EC" sz="4000">
            <a:latin typeface="+mj-lt"/>
          </a:endParaRPr>
        </a:p>
      </dgm:t>
    </dgm:pt>
    <dgm:pt modelId="{E14E4EA3-561B-4980-9A30-7AE9423F2A9C}">
      <dgm:prSet phldrT="[Texto]" custT="1"/>
      <dgm:spPr>
        <a:solidFill>
          <a:srgbClr val="0070C0"/>
        </a:solidFill>
      </dgm:spPr>
      <dgm:t>
        <a:bodyPr/>
        <a:lstStyle/>
        <a:p>
          <a:r>
            <a:rPr lang="es-EC" sz="4000" dirty="0" smtClean="0">
              <a:latin typeface="+mj-lt"/>
            </a:rPr>
            <a:t>Observación Concreta</a:t>
          </a:r>
          <a:endParaRPr lang="es-EC" sz="4000" dirty="0">
            <a:latin typeface="+mj-lt"/>
          </a:endParaRPr>
        </a:p>
      </dgm:t>
    </dgm:pt>
    <dgm:pt modelId="{02C0711F-BDCF-4822-BBCE-A2BE41243BB6}" type="parTrans" cxnId="{C71625DD-A59E-496A-B0E3-C0B7431693A7}">
      <dgm:prSet/>
      <dgm:spPr/>
      <dgm:t>
        <a:bodyPr/>
        <a:lstStyle/>
        <a:p>
          <a:endParaRPr lang="es-EC" sz="4000"/>
        </a:p>
      </dgm:t>
    </dgm:pt>
    <dgm:pt modelId="{442A0210-BF9A-484B-B95F-444B77662AF8}" type="sibTrans" cxnId="{C71625DD-A59E-496A-B0E3-C0B7431693A7}">
      <dgm:prSet/>
      <dgm:spPr/>
      <dgm:t>
        <a:bodyPr/>
        <a:lstStyle/>
        <a:p>
          <a:endParaRPr lang="es-EC" sz="4000"/>
        </a:p>
      </dgm:t>
    </dgm:pt>
    <dgm:pt modelId="{FA5DC4B2-DDBA-4FB4-A8EC-403260C13574}">
      <dgm:prSet phldrT="[Texto]" custT="1"/>
      <dgm:spPr>
        <a:solidFill>
          <a:srgbClr val="0070C0"/>
        </a:solidFill>
      </dgm:spPr>
      <dgm:t>
        <a:bodyPr/>
        <a:lstStyle/>
        <a:p>
          <a:r>
            <a:rPr lang="es-EC" sz="4000" dirty="0" smtClean="0">
              <a:latin typeface="+mj-lt"/>
            </a:rPr>
            <a:t>Observación Abstracta</a:t>
          </a:r>
          <a:endParaRPr lang="es-EC" sz="4000" dirty="0">
            <a:latin typeface="+mj-lt"/>
          </a:endParaRPr>
        </a:p>
      </dgm:t>
    </dgm:pt>
    <dgm:pt modelId="{CDA878CD-A940-4BE2-8BE2-C73C80FE58F2}" type="parTrans" cxnId="{1627D47F-E3AE-495B-9270-C9E915EF2FFE}">
      <dgm:prSet/>
      <dgm:spPr/>
      <dgm:t>
        <a:bodyPr/>
        <a:lstStyle/>
        <a:p>
          <a:endParaRPr lang="es-EC" sz="4000"/>
        </a:p>
      </dgm:t>
    </dgm:pt>
    <dgm:pt modelId="{BC69E4FD-7B02-4F58-B619-63ED2A69CA63}" type="sibTrans" cxnId="{1627D47F-E3AE-495B-9270-C9E915EF2FFE}">
      <dgm:prSet/>
      <dgm:spPr/>
      <dgm:t>
        <a:bodyPr/>
        <a:lstStyle/>
        <a:p>
          <a:endParaRPr lang="es-EC" sz="4000"/>
        </a:p>
      </dgm:t>
    </dgm:pt>
    <dgm:pt modelId="{49D3623F-1EC5-419A-95B2-E12797BF9FFE}" type="pres">
      <dgm:prSet presAssocID="{7DFA04D2-0C91-41C6-97DA-27D142C20D67}" presName="linear" presStyleCnt="0">
        <dgm:presLayoutVars>
          <dgm:dir/>
          <dgm:animLvl val="lvl"/>
          <dgm:resizeHandles val="exact"/>
        </dgm:presLayoutVars>
      </dgm:prSet>
      <dgm:spPr/>
      <dgm:t>
        <a:bodyPr/>
        <a:lstStyle/>
        <a:p>
          <a:endParaRPr lang="es-MX"/>
        </a:p>
      </dgm:t>
    </dgm:pt>
    <dgm:pt modelId="{339ED76A-2DC9-46E8-AC6F-2E7FD9E9AEB7}" type="pres">
      <dgm:prSet presAssocID="{3518FD48-4B87-431C-8F3C-8AE014683E61}" presName="parentLin" presStyleCnt="0"/>
      <dgm:spPr/>
    </dgm:pt>
    <dgm:pt modelId="{8D7E6C57-2DD0-47DC-AFB1-907D39D972DC}" type="pres">
      <dgm:prSet presAssocID="{3518FD48-4B87-431C-8F3C-8AE014683E61}" presName="parentLeftMargin" presStyleLbl="node1" presStyleIdx="0" presStyleCnt="4"/>
      <dgm:spPr/>
      <dgm:t>
        <a:bodyPr/>
        <a:lstStyle/>
        <a:p>
          <a:endParaRPr lang="es-MX"/>
        </a:p>
      </dgm:t>
    </dgm:pt>
    <dgm:pt modelId="{496E80A5-50B1-4C90-87F8-7E5F63671765}" type="pres">
      <dgm:prSet presAssocID="{3518FD48-4B87-431C-8F3C-8AE014683E61}" presName="parentText" presStyleLbl="node1" presStyleIdx="0" presStyleCnt="4" custLinFactNeighborX="2262" custLinFactNeighborY="9930">
        <dgm:presLayoutVars>
          <dgm:chMax val="0"/>
          <dgm:bulletEnabled val="1"/>
        </dgm:presLayoutVars>
      </dgm:prSet>
      <dgm:spPr/>
      <dgm:t>
        <a:bodyPr/>
        <a:lstStyle/>
        <a:p>
          <a:endParaRPr lang="es-EC"/>
        </a:p>
      </dgm:t>
    </dgm:pt>
    <dgm:pt modelId="{BD527FBA-538F-4210-8091-AB56A24DBD55}" type="pres">
      <dgm:prSet presAssocID="{3518FD48-4B87-431C-8F3C-8AE014683E61}" presName="negativeSpace" presStyleCnt="0"/>
      <dgm:spPr/>
    </dgm:pt>
    <dgm:pt modelId="{F755CF36-B563-4E1F-93BB-E2171F521870}" type="pres">
      <dgm:prSet presAssocID="{3518FD48-4B87-431C-8F3C-8AE014683E61}" presName="childText" presStyleLbl="conFgAcc1" presStyleIdx="0" presStyleCnt="4">
        <dgm:presLayoutVars>
          <dgm:bulletEnabled val="1"/>
        </dgm:presLayoutVars>
      </dgm:prSet>
      <dgm:spPr/>
    </dgm:pt>
    <dgm:pt modelId="{2D031D5B-6EC8-4B70-97EC-71301AA803E8}" type="pres">
      <dgm:prSet presAssocID="{F50697BA-BC06-4AA3-BBE6-AF58C5C4252C}" presName="spaceBetweenRectangles" presStyleCnt="0"/>
      <dgm:spPr/>
    </dgm:pt>
    <dgm:pt modelId="{F5FC05B7-9A6B-4A58-AE3A-45D57BEF251C}" type="pres">
      <dgm:prSet presAssocID="{73CC5BC1-ABD1-4802-9CA1-8343E4161D44}" presName="parentLin" presStyleCnt="0"/>
      <dgm:spPr/>
    </dgm:pt>
    <dgm:pt modelId="{149C9800-D1BE-4D50-B0D1-F191CA71131D}" type="pres">
      <dgm:prSet presAssocID="{73CC5BC1-ABD1-4802-9CA1-8343E4161D44}" presName="parentLeftMargin" presStyleLbl="node1" presStyleIdx="0" presStyleCnt="4"/>
      <dgm:spPr/>
      <dgm:t>
        <a:bodyPr/>
        <a:lstStyle/>
        <a:p>
          <a:endParaRPr lang="es-MX"/>
        </a:p>
      </dgm:t>
    </dgm:pt>
    <dgm:pt modelId="{6314D158-460E-4157-B4E1-27C0F094B223}" type="pres">
      <dgm:prSet presAssocID="{73CC5BC1-ABD1-4802-9CA1-8343E4161D44}" presName="parentText" presStyleLbl="node1" presStyleIdx="1" presStyleCnt="4">
        <dgm:presLayoutVars>
          <dgm:chMax val="0"/>
          <dgm:bulletEnabled val="1"/>
        </dgm:presLayoutVars>
      </dgm:prSet>
      <dgm:spPr/>
      <dgm:t>
        <a:bodyPr/>
        <a:lstStyle/>
        <a:p>
          <a:endParaRPr lang="es-MX"/>
        </a:p>
      </dgm:t>
    </dgm:pt>
    <dgm:pt modelId="{41F80D16-C50B-452A-9731-BE3E6EB35F99}" type="pres">
      <dgm:prSet presAssocID="{73CC5BC1-ABD1-4802-9CA1-8343E4161D44}" presName="negativeSpace" presStyleCnt="0"/>
      <dgm:spPr/>
    </dgm:pt>
    <dgm:pt modelId="{A76C9F44-1971-4BFC-8777-7CE5E7922686}" type="pres">
      <dgm:prSet presAssocID="{73CC5BC1-ABD1-4802-9CA1-8343E4161D44}" presName="childText" presStyleLbl="conFgAcc1" presStyleIdx="1" presStyleCnt="4">
        <dgm:presLayoutVars>
          <dgm:bulletEnabled val="1"/>
        </dgm:presLayoutVars>
      </dgm:prSet>
      <dgm:spPr/>
    </dgm:pt>
    <dgm:pt modelId="{0270C54E-85F1-431E-B38A-2260AF52714A}" type="pres">
      <dgm:prSet presAssocID="{1B0E94BD-F298-4DE0-829F-76F59D3CC7F6}" presName="spaceBetweenRectangles" presStyleCnt="0"/>
      <dgm:spPr/>
    </dgm:pt>
    <dgm:pt modelId="{D0CA2A34-4B8E-4D92-A767-5ADD587D5A23}" type="pres">
      <dgm:prSet presAssocID="{E14E4EA3-561B-4980-9A30-7AE9423F2A9C}" presName="parentLin" presStyleCnt="0"/>
      <dgm:spPr/>
    </dgm:pt>
    <dgm:pt modelId="{F39BC293-0052-4E91-8FFE-C9B9CC173063}" type="pres">
      <dgm:prSet presAssocID="{E14E4EA3-561B-4980-9A30-7AE9423F2A9C}" presName="parentLeftMargin" presStyleLbl="node1" presStyleIdx="1" presStyleCnt="4"/>
      <dgm:spPr/>
      <dgm:t>
        <a:bodyPr/>
        <a:lstStyle/>
        <a:p>
          <a:endParaRPr lang="es-EC"/>
        </a:p>
      </dgm:t>
    </dgm:pt>
    <dgm:pt modelId="{3F070771-BD91-4B30-ACF7-28C857135747}" type="pres">
      <dgm:prSet presAssocID="{E14E4EA3-561B-4980-9A30-7AE9423F2A9C}" presName="parentText" presStyleLbl="node1" presStyleIdx="2" presStyleCnt="4">
        <dgm:presLayoutVars>
          <dgm:chMax val="0"/>
          <dgm:bulletEnabled val="1"/>
        </dgm:presLayoutVars>
      </dgm:prSet>
      <dgm:spPr/>
      <dgm:t>
        <a:bodyPr/>
        <a:lstStyle/>
        <a:p>
          <a:endParaRPr lang="es-EC"/>
        </a:p>
      </dgm:t>
    </dgm:pt>
    <dgm:pt modelId="{4D7BEB69-3EFD-41E2-A9FF-6FBF0E5B0063}" type="pres">
      <dgm:prSet presAssocID="{E14E4EA3-561B-4980-9A30-7AE9423F2A9C}" presName="negativeSpace" presStyleCnt="0"/>
      <dgm:spPr/>
    </dgm:pt>
    <dgm:pt modelId="{00FC7700-38CE-44CF-8BED-6C137741FEEE}" type="pres">
      <dgm:prSet presAssocID="{E14E4EA3-561B-4980-9A30-7AE9423F2A9C}" presName="childText" presStyleLbl="conFgAcc1" presStyleIdx="2" presStyleCnt="4">
        <dgm:presLayoutVars>
          <dgm:bulletEnabled val="1"/>
        </dgm:presLayoutVars>
      </dgm:prSet>
      <dgm:spPr/>
    </dgm:pt>
    <dgm:pt modelId="{8A198E51-C422-407F-9066-4163E9FD7EF2}" type="pres">
      <dgm:prSet presAssocID="{442A0210-BF9A-484B-B95F-444B77662AF8}" presName="spaceBetweenRectangles" presStyleCnt="0"/>
      <dgm:spPr/>
    </dgm:pt>
    <dgm:pt modelId="{D2D0D715-7BE9-4A33-BF2B-55D3B8EEABA8}" type="pres">
      <dgm:prSet presAssocID="{FA5DC4B2-DDBA-4FB4-A8EC-403260C13574}" presName="parentLin" presStyleCnt="0"/>
      <dgm:spPr/>
    </dgm:pt>
    <dgm:pt modelId="{92F65C07-D53A-4BBF-A286-E279B41C30F0}" type="pres">
      <dgm:prSet presAssocID="{FA5DC4B2-DDBA-4FB4-A8EC-403260C13574}" presName="parentLeftMargin" presStyleLbl="node1" presStyleIdx="2" presStyleCnt="4"/>
      <dgm:spPr/>
      <dgm:t>
        <a:bodyPr/>
        <a:lstStyle/>
        <a:p>
          <a:endParaRPr lang="es-EC"/>
        </a:p>
      </dgm:t>
    </dgm:pt>
    <dgm:pt modelId="{8B8EF61E-067C-4473-B48E-2A617D987A7D}" type="pres">
      <dgm:prSet presAssocID="{FA5DC4B2-DDBA-4FB4-A8EC-403260C13574}" presName="parentText" presStyleLbl="node1" presStyleIdx="3" presStyleCnt="4">
        <dgm:presLayoutVars>
          <dgm:chMax val="0"/>
          <dgm:bulletEnabled val="1"/>
        </dgm:presLayoutVars>
      </dgm:prSet>
      <dgm:spPr/>
      <dgm:t>
        <a:bodyPr/>
        <a:lstStyle/>
        <a:p>
          <a:endParaRPr lang="es-EC"/>
        </a:p>
      </dgm:t>
    </dgm:pt>
    <dgm:pt modelId="{AA56AD78-0378-463A-96C7-F3BE16FA578F}" type="pres">
      <dgm:prSet presAssocID="{FA5DC4B2-DDBA-4FB4-A8EC-403260C13574}" presName="negativeSpace" presStyleCnt="0"/>
      <dgm:spPr/>
    </dgm:pt>
    <dgm:pt modelId="{CEF1A549-443E-4D23-80E2-0B1284894F0D}" type="pres">
      <dgm:prSet presAssocID="{FA5DC4B2-DDBA-4FB4-A8EC-403260C13574}" presName="childText" presStyleLbl="conFgAcc1" presStyleIdx="3" presStyleCnt="4">
        <dgm:presLayoutVars>
          <dgm:bulletEnabled val="1"/>
        </dgm:presLayoutVars>
      </dgm:prSet>
      <dgm:spPr/>
    </dgm:pt>
  </dgm:ptLst>
  <dgm:cxnLst>
    <dgm:cxn modelId="{1E7AD43F-6B44-4993-961F-8060FD0DE0A1}" type="presOf" srcId="{7DFA04D2-0C91-41C6-97DA-27D142C20D67}" destId="{49D3623F-1EC5-419A-95B2-E12797BF9FFE}" srcOrd="0" destOrd="0" presId="urn:microsoft.com/office/officeart/2005/8/layout/list1"/>
    <dgm:cxn modelId="{A5BC25EF-BA5E-4AF2-8074-07CAC4282BA1}" type="presOf" srcId="{73CC5BC1-ABD1-4802-9CA1-8343E4161D44}" destId="{6314D158-460E-4157-B4E1-27C0F094B223}" srcOrd="1" destOrd="0" presId="urn:microsoft.com/office/officeart/2005/8/layout/list1"/>
    <dgm:cxn modelId="{184A696A-C94F-4698-AC70-77DE805932C2}" type="presOf" srcId="{3518FD48-4B87-431C-8F3C-8AE014683E61}" destId="{496E80A5-50B1-4C90-87F8-7E5F63671765}" srcOrd="1" destOrd="0" presId="urn:microsoft.com/office/officeart/2005/8/layout/list1"/>
    <dgm:cxn modelId="{A3643265-83E9-4DB4-B561-1CF7ABA6A247}" type="presOf" srcId="{73CC5BC1-ABD1-4802-9CA1-8343E4161D44}" destId="{149C9800-D1BE-4D50-B0D1-F191CA71131D}" srcOrd="0" destOrd="0" presId="urn:microsoft.com/office/officeart/2005/8/layout/list1"/>
    <dgm:cxn modelId="{629FD9A3-0F91-4E43-A4F8-57E8EDCBA79A}" type="presOf" srcId="{FA5DC4B2-DDBA-4FB4-A8EC-403260C13574}" destId="{8B8EF61E-067C-4473-B48E-2A617D987A7D}" srcOrd="1" destOrd="0" presId="urn:microsoft.com/office/officeart/2005/8/layout/list1"/>
    <dgm:cxn modelId="{C71625DD-A59E-496A-B0E3-C0B7431693A7}" srcId="{7DFA04D2-0C91-41C6-97DA-27D142C20D67}" destId="{E14E4EA3-561B-4980-9A30-7AE9423F2A9C}" srcOrd="2" destOrd="0" parTransId="{02C0711F-BDCF-4822-BBCE-A2BE41243BB6}" sibTransId="{442A0210-BF9A-484B-B95F-444B77662AF8}"/>
    <dgm:cxn modelId="{1627D47F-E3AE-495B-9270-C9E915EF2FFE}" srcId="{7DFA04D2-0C91-41C6-97DA-27D142C20D67}" destId="{FA5DC4B2-DDBA-4FB4-A8EC-403260C13574}" srcOrd="3" destOrd="0" parTransId="{CDA878CD-A940-4BE2-8BE2-C73C80FE58F2}" sibTransId="{BC69E4FD-7B02-4F58-B619-63ED2A69CA63}"/>
    <dgm:cxn modelId="{1BDD5AE5-5103-4D66-8919-765FCF9B629F}" type="presOf" srcId="{E14E4EA3-561B-4980-9A30-7AE9423F2A9C}" destId="{3F070771-BD91-4B30-ACF7-28C857135747}" srcOrd="1" destOrd="0" presId="urn:microsoft.com/office/officeart/2005/8/layout/list1"/>
    <dgm:cxn modelId="{AF2CE2FC-0206-4B48-AABE-DD74E564929D}" srcId="{7DFA04D2-0C91-41C6-97DA-27D142C20D67}" destId="{73CC5BC1-ABD1-4802-9CA1-8343E4161D44}" srcOrd="1" destOrd="0" parTransId="{2D039D0D-B037-4982-897B-7882D575ADA1}" sibTransId="{1B0E94BD-F298-4DE0-829F-76F59D3CC7F6}"/>
    <dgm:cxn modelId="{59F4CB11-0FA5-4F05-BF2E-00CB73C2EE85}" type="presOf" srcId="{3518FD48-4B87-431C-8F3C-8AE014683E61}" destId="{8D7E6C57-2DD0-47DC-AFB1-907D39D972DC}" srcOrd="0" destOrd="0" presId="urn:microsoft.com/office/officeart/2005/8/layout/list1"/>
    <dgm:cxn modelId="{58C43D2E-6D24-4EFB-AC27-9D0DF60A9B34}" type="presOf" srcId="{E14E4EA3-561B-4980-9A30-7AE9423F2A9C}" destId="{F39BC293-0052-4E91-8FFE-C9B9CC173063}" srcOrd="0" destOrd="0" presId="urn:microsoft.com/office/officeart/2005/8/layout/list1"/>
    <dgm:cxn modelId="{8BB0B057-AACE-4048-B065-1A9D9CAE5994}" srcId="{7DFA04D2-0C91-41C6-97DA-27D142C20D67}" destId="{3518FD48-4B87-431C-8F3C-8AE014683E61}" srcOrd="0" destOrd="0" parTransId="{168267E8-1E33-4272-AF50-5BC5F692C74E}" sibTransId="{F50697BA-BC06-4AA3-BBE6-AF58C5C4252C}"/>
    <dgm:cxn modelId="{5CFE7358-CA91-4E4E-A4C3-26C1F8261015}" type="presOf" srcId="{FA5DC4B2-DDBA-4FB4-A8EC-403260C13574}" destId="{92F65C07-D53A-4BBF-A286-E279B41C30F0}" srcOrd="0" destOrd="0" presId="urn:microsoft.com/office/officeart/2005/8/layout/list1"/>
    <dgm:cxn modelId="{AC8F6607-128B-45C5-9209-E89893799D3A}" type="presParOf" srcId="{49D3623F-1EC5-419A-95B2-E12797BF9FFE}" destId="{339ED76A-2DC9-46E8-AC6F-2E7FD9E9AEB7}" srcOrd="0" destOrd="0" presId="urn:microsoft.com/office/officeart/2005/8/layout/list1"/>
    <dgm:cxn modelId="{A2663B6D-FE87-4CAC-8888-575A55F1F967}" type="presParOf" srcId="{339ED76A-2DC9-46E8-AC6F-2E7FD9E9AEB7}" destId="{8D7E6C57-2DD0-47DC-AFB1-907D39D972DC}" srcOrd="0" destOrd="0" presId="urn:microsoft.com/office/officeart/2005/8/layout/list1"/>
    <dgm:cxn modelId="{FE986669-A3BF-45FB-BC72-0DF235A7AA05}" type="presParOf" srcId="{339ED76A-2DC9-46E8-AC6F-2E7FD9E9AEB7}" destId="{496E80A5-50B1-4C90-87F8-7E5F63671765}" srcOrd="1" destOrd="0" presId="urn:microsoft.com/office/officeart/2005/8/layout/list1"/>
    <dgm:cxn modelId="{9412EF80-1055-4766-A9C7-3893FBEF1519}" type="presParOf" srcId="{49D3623F-1EC5-419A-95B2-E12797BF9FFE}" destId="{BD527FBA-538F-4210-8091-AB56A24DBD55}" srcOrd="1" destOrd="0" presId="urn:microsoft.com/office/officeart/2005/8/layout/list1"/>
    <dgm:cxn modelId="{815923A0-13ED-456A-A973-B8E7F7ACC2E8}" type="presParOf" srcId="{49D3623F-1EC5-419A-95B2-E12797BF9FFE}" destId="{F755CF36-B563-4E1F-93BB-E2171F521870}" srcOrd="2" destOrd="0" presId="urn:microsoft.com/office/officeart/2005/8/layout/list1"/>
    <dgm:cxn modelId="{8DB08319-D304-4462-BB0C-C3B04BFFC336}" type="presParOf" srcId="{49D3623F-1EC5-419A-95B2-E12797BF9FFE}" destId="{2D031D5B-6EC8-4B70-97EC-71301AA803E8}" srcOrd="3" destOrd="0" presId="urn:microsoft.com/office/officeart/2005/8/layout/list1"/>
    <dgm:cxn modelId="{BE52DEAE-D774-455E-8FC8-2B161AECD62D}" type="presParOf" srcId="{49D3623F-1EC5-419A-95B2-E12797BF9FFE}" destId="{F5FC05B7-9A6B-4A58-AE3A-45D57BEF251C}" srcOrd="4" destOrd="0" presId="urn:microsoft.com/office/officeart/2005/8/layout/list1"/>
    <dgm:cxn modelId="{0A12C104-2DC4-4BEA-A656-1D4CC000C95E}" type="presParOf" srcId="{F5FC05B7-9A6B-4A58-AE3A-45D57BEF251C}" destId="{149C9800-D1BE-4D50-B0D1-F191CA71131D}" srcOrd="0" destOrd="0" presId="urn:microsoft.com/office/officeart/2005/8/layout/list1"/>
    <dgm:cxn modelId="{471A9C6C-A646-465B-BF44-2489CF62B41E}" type="presParOf" srcId="{F5FC05B7-9A6B-4A58-AE3A-45D57BEF251C}" destId="{6314D158-460E-4157-B4E1-27C0F094B223}" srcOrd="1" destOrd="0" presId="urn:microsoft.com/office/officeart/2005/8/layout/list1"/>
    <dgm:cxn modelId="{10EBABE6-0CDC-4BE7-9DD2-BCA805535238}" type="presParOf" srcId="{49D3623F-1EC5-419A-95B2-E12797BF9FFE}" destId="{41F80D16-C50B-452A-9731-BE3E6EB35F99}" srcOrd="5" destOrd="0" presId="urn:microsoft.com/office/officeart/2005/8/layout/list1"/>
    <dgm:cxn modelId="{3F330D28-BC0F-44EA-AC7A-34F40D400AFF}" type="presParOf" srcId="{49D3623F-1EC5-419A-95B2-E12797BF9FFE}" destId="{A76C9F44-1971-4BFC-8777-7CE5E7922686}" srcOrd="6" destOrd="0" presId="urn:microsoft.com/office/officeart/2005/8/layout/list1"/>
    <dgm:cxn modelId="{FB933143-8E29-4A5F-9276-59D5F198649C}" type="presParOf" srcId="{49D3623F-1EC5-419A-95B2-E12797BF9FFE}" destId="{0270C54E-85F1-431E-B38A-2260AF52714A}" srcOrd="7" destOrd="0" presId="urn:microsoft.com/office/officeart/2005/8/layout/list1"/>
    <dgm:cxn modelId="{A4F30F4D-F15E-4823-B513-8DD24858BB61}" type="presParOf" srcId="{49D3623F-1EC5-419A-95B2-E12797BF9FFE}" destId="{D0CA2A34-4B8E-4D92-A767-5ADD587D5A23}" srcOrd="8" destOrd="0" presId="urn:microsoft.com/office/officeart/2005/8/layout/list1"/>
    <dgm:cxn modelId="{5C7E2466-2746-4936-A800-EAF0D52F9074}" type="presParOf" srcId="{D0CA2A34-4B8E-4D92-A767-5ADD587D5A23}" destId="{F39BC293-0052-4E91-8FFE-C9B9CC173063}" srcOrd="0" destOrd="0" presId="urn:microsoft.com/office/officeart/2005/8/layout/list1"/>
    <dgm:cxn modelId="{7259E9BA-A9D6-41EC-A404-1C9711E68891}" type="presParOf" srcId="{D0CA2A34-4B8E-4D92-A767-5ADD587D5A23}" destId="{3F070771-BD91-4B30-ACF7-28C857135747}" srcOrd="1" destOrd="0" presId="urn:microsoft.com/office/officeart/2005/8/layout/list1"/>
    <dgm:cxn modelId="{005726E9-4F20-49F1-BABA-5E1570D4B861}" type="presParOf" srcId="{49D3623F-1EC5-419A-95B2-E12797BF9FFE}" destId="{4D7BEB69-3EFD-41E2-A9FF-6FBF0E5B0063}" srcOrd="9" destOrd="0" presId="urn:microsoft.com/office/officeart/2005/8/layout/list1"/>
    <dgm:cxn modelId="{82F8DB76-185B-4E1A-823A-A3973C6144E2}" type="presParOf" srcId="{49D3623F-1EC5-419A-95B2-E12797BF9FFE}" destId="{00FC7700-38CE-44CF-8BED-6C137741FEEE}" srcOrd="10" destOrd="0" presId="urn:microsoft.com/office/officeart/2005/8/layout/list1"/>
    <dgm:cxn modelId="{44D0A501-FFDA-4B1C-8C42-FD95C1464FC8}" type="presParOf" srcId="{49D3623F-1EC5-419A-95B2-E12797BF9FFE}" destId="{8A198E51-C422-407F-9066-4163E9FD7EF2}" srcOrd="11" destOrd="0" presId="urn:microsoft.com/office/officeart/2005/8/layout/list1"/>
    <dgm:cxn modelId="{EA82B20D-9A02-4905-82E9-3E6E0745EA94}" type="presParOf" srcId="{49D3623F-1EC5-419A-95B2-E12797BF9FFE}" destId="{D2D0D715-7BE9-4A33-BF2B-55D3B8EEABA8}" srcOrd="12" destOrd="0" presId="urn:microsoft.com/office/officeart/2005/8/layout/list1"/>
    <dgm:cxn modelId="{EFBAB351-B636-4141-9252-0C804DC2BBEC}" type="presParOf" srcId="{D2D0D715-7BE9-4A33-BF2B-55D3B8EEABA8}" destId="{92F65C07-D53A-4BBF-A286-E279B41C30F0}" srcOrd="0" destOrd="0" presId="urn:microsoft.com/office/officeart/2005/8/layout/list1"/>
    <dgm:cxn modelId="{395A5F0F-5F37-4017-9F31-B3087D730954}" type="presParOf" srcId="{D2D0D715-7BE9-4A33-BF2B-55D3B8EEABA8}" destId="{8B8EF61E-067C-4473-B48E-2A617D987A7D}" srcOrd="1" destOrd="0" presId="urn:microsoft.com/office/officeart/2005/8/layout/list1"/>
    <dgm:cxn modelId="{57E16D8E-3C0E-4950-9F4B-DD8724DF7EA2}" type="presParOf" srcId="{49D3623F-1EC5-419A-95B2-E12797BF9FFE}" destId="{AA56AD78-0378-463A-96C7-F3BE16FA578F}" srcOrd="13" destOrd="0" presId="urn:microsoft.com/office/officeart/2005/8/layout/list1"/>
    <dgm:cxn modelId="{8B112618-FDC4-4DF8-84DF-AB7C949861A0}" type="presParOf" srcId="{49D3623F-1EC5-419A-95B2-E12797BF9FFE}" destId="{CEF1A549-443E-4D23-80E2-0B1284894F0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80CF-9B3E-4C38-9CB3-BA61F365A9DC}">
      <dsp:nvSpPr>
        <dsp:cNvPr id="0" name=""/>
        <dsp:cNvSpPr/>
      </dsp:nvSpPr>
      <dsp:spPr>
        <a:xfrm>
          <a:off x="0" y="0"/>
          <a:ext cx="8229600" cy="1297305"/>
        </a:xfrm>
        <a:prstGeom prst="rect">
          <a:avLst/>
        </a:prstGeom>
        <a:solidFill>
          <a:schemeClr val="accent1">
            <a:shade val="8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MX" sz="4400" kern="1200" dirty="0" smtClean="0">
              <a:latin typeface="+mj-lt"/>
            </a:rPr>
            <a:t>Según el tipo de característica</a:t>
          </a:r>
          <a:endParaRPr lang="es-MX" sz="4400" kern="1200" dirty="0">
            <a:latin typeface="+mj-lt"/>
          </a:endParaRPr>
        </a:p>
      </dsp:txBody>
      <dsp:txXfrm>
        <a:off x="0" y="0"/>
        <a:ext cx="8229600" cy="1297305"/>
      </dsp:txXfrm>
    </dsp:sp>
    <dsp:sp modelId="{98ED5469-316A-4126-9F01-4B93A82154B9}">
      <dsp:nvSpPr>
        <dsp:cNvPr id="0" name=""/>
        <dsp:cNvSpPr/>
      </dsp:nvSpPr>
      <dsp:spPr>
        <a:xfrm>
          <a:off x="0" y="1297305"/>
          <a:ext cx="4114799" cy="2724340"/>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s-MX" sz="4400" b="1" kern="1200" dirty="0" smtClean="0">
              <a:latin typeface="+mj-lt"/>
            </a:rPr>
            <a:t>Cualitativa</a:t>
          </a:r>
          <a:endParaRPr lang="es-MX" sz="4400" b="1" kern="1200" dirty="0">
            <a:latin typeface="+mj-lt"/>
          </a:endParaRPr>
        </a:p>
        <a:p>
          <a:pPr marL="285750" lvl="1" indent="-285750" algn="l" defTabSz="1955800">
            <a:lnSpc>
              <a:spcPct val="90000"/>
            </a:lnSpc>
            <a:spcBef>
              <a:spcPct val="0"/>
            </a:spcBef>
            <a:spcAft>
              <a:spcPct val="15000"/>
            </a:spcAft>
            <a:buChar char="••"/>
          </a:pPr>
          <a:r>
            <a:rPr lang="es-MX" sz="4400" kern="1200" dirty="0" smtClean="0">
              <a:latin typeface="+mj-lt"/>
            </a:rPr>
            <a:t>Color</a:t>
          </a:r>
          <a:endParaRPr lang="es-MX" sz="4400" kern="1200" dirty="0">
            <a:latin typeface="+mj-lt"/>
          </a:endParaRPr>
        </a:p>
      </dsp:txBody>
      <dsp:txXfrm>
        <a:off x="0" y="1297305"/>
        <a:ext cx="4114799" cy="2724340"/>
      </dsp:txXfrm>
    </dsp:sp>
    <dsp:sp modelId="{7E0EAD01-6B75-40CB-A516-EA956586DCA0}">
      <dsp:nvSpPr>
        <dsp:cNvPr id="0" name=""/>
        <dsp:cNvSpPr/>
      </dsp:nvSpPr>
      <dsp:spPr>
        <a:xfrm>
          <a:off x="4114800" y="1297305"/>
          <a:ext cx="4114799" cy="2724340"/>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s-MX" sz="4400" b="1" kern="1200" dirty="0" smtClean="0">
              <a:latin typeface="+mj-lt"/>
            </a:rPr>
            <a:t>Cuantitativa</a:t>
          </a:r>
          <a:endParaRPr lang="es-MX" sz="4400" b="1" kern="1200" dirty="0">
            <a:latin typeface="+mj-lt"/>
          </a:endParaRPr>
        </a:p>
        <a:p>
          <a:pPr marL="285750" lvl="1" indent="-285750" algn="l" defTabSz="1955800">
            <a:lnSpc>
              <a:spcPct val="90000"/>
            </a:lnSpc>
            <a:spcBef>
              <a:spcPct val="0"/>
            </a:spcBef>
            <a:spcAft>
              <a:spcPct val="15000"/>
            </a:spcAft>
            <a:buChar char="••"/>
          </a:pPr>
          <a:r>
            <a:rPr lang="es-MX" sz="4400" kern="1200" dirty="0" smtClean="0">
              <a:latin typeface="+mj-lt"/>
            </a:rPr>
            <a:t>edad</a:t>
          </a:r>
          <a:endParaRPr lang="es-MX" sz="4400" kern="1200" dirty="0">
            <a:latin typeface="+mj-lt"/>
          </a:endParaRPr>
        </a:p>
      </dsp:txBody>
      <dsp:txXfrm>
        <a:off x="4114800" y="1297305"/>
        <a:ext cx="4114799" cy="2724340"/>
      </dsp:txXfrm>
    </dsp:sp>
    <dsp:sp modelId="{2CD492D5-2983-419A-85CF-5BBC9359916D}">
      <dsp:nvSpPr>
        <dsp:cNvPr id="0" name=""/>
        <dsp:cNvSpPr/>
      </dsp:nvSpPr>
      <dsp:spPr>
        <a:xfrm>
          <a:off x="0" y="4021645"/>
          <a:ext cx="8229600" cy="302704"/>
        </a:xfrm>
        <a:prstGeom prst="rect">
          <a:avLst/>
        </a:prstGeom>
        <a:solidFill>
          <a:schemeClr val="accent1">
            <a:shade val="8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080CF-9B3E-4C38-9CB3-BA61F365A9DC}">
      <dsp:nvSpPr>
        <dsp:cNvPr id="0" name=""/>
        <dsp:cNvSpPr/>
      </dsp:nvSpPr>
      <dsp:spPr>
        <a:xfrm>
          <a:off x="0" y="0"/>
          <a:ext cx="8229600" cy="1297305"/>
        </a:xfrm>
        <a:prstGeom prst="rect">
          <a:avLst/>
        </a:prstGeom>
        <a:solidFill>
          <a:schemeClr val="accent1">
            <a:shade val="8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MX" sz="4800" kern="1200" dirty="0" smtClean="0">
              <a:latin typeface="+mj-lt"/>
            </a:rPr>
            <a:t>Según la función de la característica</a:t>
          </a:r>
          <a:endParaRPr lang="es-MX" sz="4800" kern="1200" dirty="0">
            <a:latin typeface="+mj-lt"/>
          </a:endParaRPr>
        </a:p>
      </dsp:txBody>
      <dsp:txXfrm>
        <a:off x="0" y="0"/>
        <a:ext cx="8229600" cy="1297305"/>
      </dsp:txXfrm>
    </dsp:sp>
    <dsp:sp modelId="{98ED5469-316A-4126-9F01-4B93A82154B9}">
      <dsp:nvSpPr>
        <dsp:cNvPr id="0" name=""/>
        <dsp:cNvSpPr/>
      </dsp:nvSpPr>
      <dsp:spPr>
        <a:xfrm>
          <a:off x="0" y="1297305"/>
          <a:ext cx="4114799" cy="2724340"/>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s-MX" sz="4400" b="1" kern="1200" dirty="0" smtClean="0">
              <a:latin typeface="+mj-lt"/>
            </a:rPr>
            <a:t>Semántica</a:t>
          </a:r>
          <a:endParaRPr lang="es-MX" sz="4400" b="1" kern="1200" dirty="0">
            <a:latin typeface="+mj-lt"/>
          </a:endParaRPr>
        </a:p>
        <a:p>
          <a:pPr marL="285750" lvl="1" indent="-285750" algn="l" defTabSz="1955800">
            <a:lnSpc>
              <a:spcPct val="90000"/>
            </a:lnSpc>
            <a:spcBef>
              <a:spcPct val="0"/>
            </a:spcBef>
            <a:spcAft>
              <a:spcPct val="15000"/>
            </a:spcAft>
            <a:buChar char="••"/>
          </a:pPr>
          <a:r>
            <a:rPr lang="es-MX" sz="4400" kern="1200" dirty="0" smtClean="0">
              <a:latin typeface="+mj-lt"/>
            </a:rPr>
            <a:t>Sexo, Color</a:t>
          </a:r>
          <a:endParaRPr lang="es-MX" sz="4400" kern="1200" dirty="0">
            <a:latin typeface="+mj-lt"/>
          </a:endParaRPr>
        </a:p>
      </dsp:txBody>
      <dsp:txXfrm>
        <a:off x="0" y="1297305"/>
        <a:ext cx="4114799" cy="2724340"/>
      </dsp:txXfrm>
    </dsp:sp>
    <dsp:sp modelId="{7E0EAD01-6B75-40CB-A516-EA956586DCA0}">
      <dsp:nvSpPr>
        <dsp:cNvPr id="0" name=""/>
        <dsp:cNvSpPr/>
      </dsp:nvSpPr>
      <dsp:spPr>
        <a:xfrm>
          <a:off x="4114800" y="1297305"/>
          <a:ext cx="4114799" cy="2724340"/>
        </a:xfrm>
        <a:prstGeom prst="rect">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s-MX" sz="4400" b="1" kern="1200" dirty="0" smtClean="0">
              <a:latin typeface="+mj-lt"/>
            </a:rPr>
            <a:t>Lógica</a:t>
          </a:r>
          <a:endParaRPr lang="es-MX" sz="4400" b="1" kern="1200" dirty="0">
            <a:latin typeface="+mj-lt"/>
          </a:endParaRPr>
        </a:p>
        <a:p>
          <a:pPr marL="285750" lvl="1" indent="-285750" algn="l" defTabSz="1955800">
            <a:lnSpc>
              <a:spcPct val="90000"/>
            </a:lnSpc>
            <a:spcBef>
              <a:spcPct val="0"/>
            </a:spcBef>
            <a:spcAft>
              <a:spcPct val="15000"/>
            </a:spcAft>
            <a:buChar char="••"/>
          </a:pPr>
          <a:r>
            <a:rPr lang="es-MX" sz="4400" kern="1200" dirty="0" smtClean="0">
              <a:latin typeface="+mj-lt"/>
            </a:rPr>
            <a:t>Presencia o ausencia de anteojo</a:t>
          </a:r>
          <a:endParaRPr lang="es-MX" sz="4400" kern="1200" dirty="0">
            <a:latin typeface="+mj-lt"/>
          </a:endParaRPr>
        </a:p>
      </dsp:txBody>
      <dsp:txXfrm>
        <a:off x="4114800" y="1297305"/>
        <a:ext cx="4114799" cy="2724340"/>
      </dsp:txXfrm>
    </dsp:sp>
    <dsp:sp modelId="{2CD492D5-2983-419A-85CF-5BBC9359916D}">
      <dsp:nvSpPr>
        <dsp:cNvPr id="0" name=""/>
        <dsp:cNvSpPr/>
      </dsp:nvSpPr>
      <dsp:spPr>
        <a:xfrm>
          <a:off x="0" y="4021645"/>
          <a:ext cx="8229600" cy="302704"/>
        </a:xfrm>
        <a:prstGeom prst="rect">
          <a:avLst/>
        </a:prstGeom>
        <a:solidFill>
          <a:schemeClr val="accent1">
            <a:shade val="80000"/>
            <a:hueOff val="0"/>
            <a:satOff val="0"/>
            <a:lumOff val="0"/>
            <a:alphaOff val="0"/>
          </a:schemeClr>
        </a:solidFill>
        <a:ln>
          <a:noFill/>
        </a:ln>
        <a:effectLst>
          <a:outerShdw blurRad="51500" dist="254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CF36-B563-4E1F-93BB-E2171F521870}">
      <dsp:nvSpPr>
        <dsp:cNvPr id="0" name=""/>
        <dsp:cNvSpPr/>
      </dsp:nvSpPr>
      <dsp:spPr>
        <a:xfrm>
          <a:off x="0" y="525494"/>
          <a:ext cx="82296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6E80A5-50B1-4C90-87F8-7E5F63671765}">
      <dsp:nvSpPr>
        <dsp:cNvPr id="0" name=""/>
        <dsp:cNvSpPr/>
      </dsp:nvSpPr>
      <dsp:spPr>
        <a:xfrm>
          <a:off x="420787" y="158806"/>
          <a:ext cx="576072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s-EC" sz="4000" kern="1200" dirty="0" smtClean="0">
              <a:latin typeface="+mj-lt"/>
            </a:rPr>
            <a:t>Observación Directa</a:t>
          </a:r>
        </a:p>
      </dsp:txBody>
      <dsp:txXfrm>
        <a:off x="465459" y="203478"/>
        <a:ext cx="5671376" cy="825776"/>
      </dsp:txXfrm>
    </dsp:sp>
    <dsp:sp modelId="{A76C9F44-1971-4BFC-8777-7CE5E7922686}">
      <dsp:nvSpPr>
        <dsp:cNvPr id="0" name=""/>
        <dsp:cNvSpPr/>
      </dsp:nvSpPr>
      <dsp:spPr>
        <a:xfrm>
          <a:off x="0" y="1931654"/>
          <a:ext cx="82296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4D158-460E-4157-B4E1-27C0F094B223}">
      <dsp:nvSpPr>
        <dsp:cNvPr id="0" name=""/>
        <dsp:cNvSpPr/>
      </dsp:nvSpPr>
      <dsp:spPr>
        <a:xfrm>
          <a:off x="411480" y="1474094"/>
          <a:ext cx="5760720" cy="9151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s-EC" sz="4000" kern="1200" dirty="0" smtClean="0">
              <a:latin typeface="+mj-lt"/>
            </a:rPr>
            <a:t>Observación Indirecta</a:t>
          </a:r>
          <a:endParaRPr lang="es-EC" sz="4000" kern="1200" dirty="0">
            <a:latin typeface="+mj-lt"/>
          </a:endParaRPr>
        </a:p>
      </dsp:txBody>
      <dsp:txXfrm>
        <a:off x="456152" y="1518766"/>
        <a:ext cx="5671376" cy="825776"/>
      </dsp:txXfrm>
    </dsp:sp>
    <dsp:sp modelId="{00FC7700-38CE-44CF-8BED-6C137741FEEE}">
      <dsp:nvSpPr>
        <dsp:cNvPr id="0" name=""/>
        <dsp:cNvSpPr/>
      </dsp:nvSpPr>
      <dsp:spPr>
        <a:xfrm>
          <a:off x="0" y="3337815"/>
          <a:ext cx="82296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70771-BD91-4B30-ACF7-28C857135747}">
      <dsp:nvSpPr>
        <dsp:cNvPr id="0" name=""/>
        <dsp:cNvSpPr/>
      </dsp:nvSpPr>
      <dsp:spPr>
        <a:xfrm>
          <a:off x="411480" y="2880254"/>
          <a:ext cx="5760720" cy="915120"/>
        </a:xfrm>
        <a:prstGeom prst="roundRect">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s-EC" sz="4000" kern="1200" dirty="0" smtClean="0">
              <a:latin typeface="+mj-lt"/>
            </a:rPr>
            <a:t>Observación Concreta</a:t>
          </a:r>
          <a:endParaRPr lang="es-EC" sz="4000" kern="1200" dirty="0">
            <a:latin typeface="+mj-lt"/>
          </a:endParaRPr>
        </a:p>
      </dsp:txBody>
      <dsp:txXfrm>
        <a:off x="456152" y="2924926"/>
        <a:ext cx="5671376" cy="825776"/>
      </dsp:txXfrm>
    </dsp:sp>
    <dsp:sp modelId="{CEF1A549-443E-4D23-80E2-0B1284894F0D}">
      <dsp:nvSpPr>
        <dsp:cNvPr id="0" name=""/>
        <dsp:cNvSpPr/>
      </dsp:nvSpPr>
      <dsp:spPr>
        <a:xfrm>
          <a:off x="0" y="4743975"/>
          <a:ext cx="8229600" cy="781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8EF61E-067C-4473-B48E-2A617D987A7D}">
      <dsp:nvSpPr>
        <dsp:cNvPr id="0" name=""/>
        <dsp:cNvSpPr/>
      </dsp:nvSpPr>
      <dsp:spPr>
        <a:xfrm>
          <a:off x="411480" y="4286415"/>
          <a:ext cx="5760720" cy="915120"/>
        </a:xfrm>
        <a:prstGeom prst="roundRect">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a:lnSpc>
              <a:spcPct val="90000"/>
            </a:lnSpc>
            <a:spcBef>
              <a:spcPct val="0"/>
            </a:spcBef>
            <a:spcAft>
              <a:spcPct val="35000"/>
            </a:spcAft>
          </a:pPr>
          <a:r>
            <a:rPr lang="es-EC" sz="4000" kern="1200" dirty="0" smtClean="0">
              <a:latin typeface="+mj-lt"/>
            </a:rPr>
            <a:t>Observación Abstracta</a:t>
          </a:r>
          <a:endParaRPr lang="es-EC" sz="4000" kern="1200" dirty="0">
            <a:latin typeface="+mj-lt"/>
          </a:endParaRPr>
        </a:p>
      </dsp:txBody>
      <dsp:txXfrm>
        <a:off x="456152" y="4331087"/>
        <a:ext cx="567137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80FFA185-012D-4103-AD38-FA2259745652}" type="datetimeFigureOut">
              <a:rPr lang="es-EC" smtClean="0"/>
              <a:t>10/9/2013</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lang="es-EC"/>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52D106C-E590-4015-995A-96C0CA34CC9B}"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80FFA185-012D-4103-AD38-FA2259745652}" type="datetimeFigureOut">
              <a:rPr lang="es-EC" smtClean="0"/>
              <a:t>10/9/2013</a:t>
            </a:fld>
            <a:endParaRPr lang="es-EC"/>
          </a:p>
        </p:txBody>
      </p:sp>
      <p:sp>
        <p:nvSpPr>
          <p:cNvPr id="27" name="26 Marcador de número de diapositiva"/>
          <p:cNvSpPr>
            <a:spLocks noGrp="1"/>
          </p:cNvSpPr>
          <p:nvPr>
            <p:ph type="sldNum" sz="quarter" idx="11"/>
          </p:nvPr>
        </p:nvSpPr>
        <p:spPr/>
        <p:txBody>
          <a:bodyPr rtlCol="0"/>
          <a:lstStyle/>
          <a:p>
            <a:fld id="{E52D106C-E590-4015-995A-96C0CA34CC9B}" type="slidenum">
              <a:rPr lang="es-EC" smtClean="0"/>
              <a:t>‹Nº›</a:t>
            </a:fld>
            <a:endParaRPr lang="es-EC"/>
          </a:p>
        </p:txBody>
      </p:sp>
      <p:sp>
        <p:nvSpPr>
          <p:cNvPr id="28" name="27 Marcador de pie de página"/>
          <p:cNvSpPr>
            <a:spLocks noGrp="1"/>
          </p:cNvSpPr>
          <p:nvPr>
            <p:ph type="ftr" sz="quarter" idx="12"/>
          </p:nvPr>
        </p:nvSpPr>
        <p:spPr/>
        <p:txBody>
          <a:bodyPr rtlCol="0"/>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80FFA185-012D-4103-AD38-FA2259745652}" type="datetimeFigureOut">
              <a:rPr lang="es-EC" smtClean="0"/>
              <a:t>10/9/2013</a:t>
            </a:fld>
            <a:endParaRPr lang="es-EC"/>
          </a:p>
        </p:txBody>
      </p:sp>
      <p:sp>
        <p:nvSpPr>
          <p:cNvPr id="4" name="3 Marcador de pie de página"/>
          <p:cNvSpPr>
            <a:spLocks noGrp="1"/>
          </p:cNvSpPr>
          <p:nvPr>
            <p:ph type="ftr" sz="quarter" idx="11"/>
          </p:nvPr>
        </p:nvSpPr>
        <p:spPr>
          <a:xfrm>
            <a:off x="5257800" y="612648"/>
            <a:ext cx="1325880" cy="457200"/>
          </a:xfrm>
        </p:spPr>
        <p:txBody>
          <a:bodyPr/>
          <a:lstStyle/>
          <a:p>
            <a:endParaRPr lang="es-EC"/>
          </a:p>
        </p:txBody>
      </p:sp>
      <p:sp>
        <p:nvSpPr>
          <p:cNvPr id="5" name="4 Marcador de número de diapositiva"/>
          <p:cNvSpPr>
            <a:spLocks noGrp="1"/>
          </p:cNvSpPr>
          <p:nvPr>
            <p:ph type="sldNum" sz="quarter" idx="12"/>
          </p:nvPr>
        </p:nvSpPr>
        <p:spPr>
          <a:xfrm>
            <a:off x="8174736" y="2272"/>
            <a:ext cx="762000" cy="365760"/>
          </a:xfrm>
        </p:spPr>
        <p:txBody>
          <a:bodyPr/>
          <a:lstStyle/>
          <a:p>
            <a:fld id="{E52D106C-E590-4015-995A-96C0CA34CC9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80FFA185-012D-4103-AD38-FA2259745652}" type="datetimeFigureOut">
              <a:rPr lang="es-EC" smtClean="0"/>
              <a:t>10/9/2013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52D106C-E590-4015-995A-96C0CA34CC9B}"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0FFA185-012D-4103-AD38-FA2259745652}" type="datetimeFigureOut">
              <a:rPr lang="es-EC" smtClean="0"/>
              <a:t>10/9/2013</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52D106C-E590-4015-995A-96C0CA34CC9B}"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hyperlink" Target="http://www.definicionabc.com/general/caracteristicas.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ordobacoaching.blogspot.com.es/2010/06/las-distorsiones-cognitiva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coachingprotagonistas.wordpress.com/2013/05/24/pensamientos-distorsionados-sobregeneralizacion/" TargetMode="External"/><Relationship Id="rId2" Type="http://schemas.openxmlformats.org/officeDocument/2006/relationships/hyperlink" Target="http://coachingprotagonistas.wordpress.com/2013/05/23/pensamientos-distorsionados-polarizacion/" TargetMode="External"/><Relationship Id="rId1" Type="http://schemas.openxmlformats.org/officeDocument/2006/relationships/slideLayout" Target="../slideLayouts/slideLayout2.xml"/><Relationship Id="rId5" Type="http://schemas.openxmlformats.org/officeDocument/2006/relationships/hyperlink" Target="http://coachingprotagonistas.wordpress.com/2013/05/26/pensamientos-distorsionados-vision-catastrofica/" TargetMode="External"/><Relationship Id="rId4" Type="http://schemas.openxmlformats.org/officeDocument/2006/relationships/hyperlink" Target="http://coachingprotagonistas.wordpress.com/2013/05/25/pensamientos-distorsionados-interpretacion-del-pensamient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hyperlink" Target="http://www.blog.espol.edu.ec/rdcv"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hyperlink" Target="http://www.novatostradingclub.com/formacion/como-superar-las-barreras-mentales/" TargetMode="External"/><Relationship Id="rId2" Type="http://schemas.openxmlformats.org/officeDocument/2006/relationships/hyperlink" Target="http://www.desdemitrinchera.com/2011/03/03/filtros-mentales-polarizacion-de-la-mente/" TargetMode="External"/><Relationship Id="rId1" Type="http://schemas.openxmlformats.org/officeDocument/2006/relationships/slideLayout" Target="../slideLayouts/slideLayout2.xml"/><Relationship Id="rId4" Type="http://schemas.openxmlformats.org/officeDocument/2006/relationships/hyperlink" Target="http://cemilenio.com/aula/recursos/constructivismo.pd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definicionabc.com/general/caracteristicas.php"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2.jpeg"/><Relationship Id="rId4" Type="http://schemas.openxmlformats.org/officeDocument/2006/relationships/image" Target="../media/image6.jpeg"/><Relationship Id="rId9" Type="http://schemas.openxmlformats.org/officeDocument/2006/relationships/image" Target="../media/image11.jpeg"/></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2254" y="0"/>
            <a:ext cx="7772400" cy="1470025"/>
          </a:xfrm>
        </p:spPr>
        <p:txBody>
          <a:bodyPr>
            <a:normAutofit/>
          </a:bodyPr>
          <a:lstStyle/>
          <a:p>
            <a:pPr algn="ctr"/>
            <a:r>
              <a:rPr lang="es-EC" b="1" dirty="0" smtClean="0"/>
              <a:t>Habilidades del desarrollo del pensamiento</a:t>
            </a:r>
            <a:endParaRPr lang="es-EC" b="1" dirty="0"/>
          </a:p>
        </p:txBody>
      </p:sp>
      <p:sp>
        <p:nvSpPr>
          <p:cNvPr id="3" name="2 Subtítulo"/>
          <p:cNvSpPr>
            <a:spLocks noGrp="1"/>
          </p:cNvSpPr>
          <p:nvPr>
            <p:ph type="subTitle" idx="1"/>
          </p:nvPr>
        </p:nvSpPr>
        <p:spPr>
          <a:xfrm>
            <a:off x="611560" y="4293096"/>
            <a:ext cx="7776864" cy="187220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EC" dirty="0" smtClean="0"/>
              <a:t>Profesor: Ing. Roberto Cabrera</a:t>
            </a:r>
          </a:p>
          <a:p>
            <a:r>
              <a:rPr lang="es-EC" dirty="0" smtClean="0"/>
              <a:t>Curso: ING – 5</a:t>
            </a:r>
          </a:p>
          <a:p>
            <a:r>
              <a:rPr lang="es-EC" dirty="0" smtClean="0"/>
              <a:t>Horario: Lunes a Viernes de 17h00 a 19h00</a:t>
            </a:r>
          </a:p>
          <a:p>
            <a:r>
              <a:rPr lang="es-EC" dirty="0" smtClean="0"/>
              <a:t>Inicio: 30 de Septiembre </a:t>
            </a:r>
          </a:p>
          <a:p>
            <a:r>
              <a:rPr lang="es-EC" dirty="0" smtClean="0"/>
              <a:t>Fin: 25 de Octubre</a:t>
            </a:r>
            <a:endParaRPr lang="es-EC" dirty="0"/>
          </a:p>
        </p:txBody>
      </p:sp>
      <p:pic>
        <p:nvPicPr>
          <p:cNvPr id="4" name="Picture 2" descr="http://2.bp.blogspot.com/_Cz5kOFiKcPw/S6jwH1ocUEI/AAAAAAAAAAM/RbDf733my7k/s200/pensamient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5848" y="1473857"/>
            <a:ext cx="1542614" cy="2056818"/>
          </a:xfrm>
          <a:prstGeom prst="rect">
            <a:avLst/>
          </a:prstGeom>
          <a:ln/>
          <a:extLst/>
        </p:spPr>
        <p:style>
          <a:lnRef idx="2">
            <a:schemeClr val="dk1"/>
          </a:lnRef>
          <a:fillRef idx="1">
            <a:schemeClr val="lt1"/>
          </a:fillRef>
          <a:effectRef idx="0">
            <a:schemeClr val="dk1"/>
          </a:effectRef>
          <a:fontRef idx="minor">
            <a:schemeClr val="dk1"/>
          </a:fontRef>
        </p:style>
      </p:pic>
      <p:pic>
        <p:nvPicPr>
          <p:cNvPr id="1027" name="Picture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456953"/>
            <a:ext cx="2076847" cy="2076847"/>
          </a:xfrm>
          <a:prstGeom prst="rect">
            <a:avLst/>
          </a:prstGeom>
          <a:ln/>
        </p:spPr>
        <p:style>
          <a:lnRef idx="2">
            <a:schemeClr val="dk1"/>
          </a:lnRef>
          <a:fillRef idx="1">
            <a:schemeClr val="lt1"/>
          </a:fillRef>
          <a:effectRef idx="0">
            <a:schemeClr val="dk1"/>
          </a:effectRef>
          <a:fontRef idx="minor">
            <a:schemeClr val="dk1"/>
          </a:fontRef>
        </p:style>
      </p:pic>
      <p:pic>
        <p:nvPicPr>
          <p:cNvPr id="1029" name="Picture 5" descr="https://encrypted-tbn2.gstatic.com/images?q=tbn:ANd9GcT3zjfBabSWELEPyRP-lW4Kg6bXn0e4tDwhG-d3bqL-Sq00MEG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73857"/>
            <a:ext cx="1359549" cy="204303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114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anim calcmode="lin" valueType="num">
                                      <p:cBhvr>
                                        <p:cTn id="33" dur="1000" fill="hold"/>
                                        <p:tgtEl>
                                          <p:spTgt spid="1027"/>
                                        </p:tgtEl>
                                        <p:attrNameLst>
                                          <p:attrName>ppt_x</p:attrName>
                                        </p:attrNameLst>
                                      </p:cBhvr>
                                      <p:tavLst>
                                        <p:tav tm="0">
                                          <p:val>
                                            <p:strVal val="#ppt_x"/>
                                          </p:val>
                                        </p:tav>
                                        <p:tav tm="100000">
                                          <p:val>
                                            <p:strVal val="#ppt_x"/>
                                          </p:val>
                                        </p:tav>
                                      </p:tavLst>
                                    </p:anim>
                                    <p:anim calcmode="lin" valueType="num">
                                      <p:cBhvr>
                                        <p:cTn id="3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animEffect transition="in" filter="fade">
                                      <p:cBhvr>
                                        <p:cTn id="39" dur="1000"/>
                                        <p:tgtEl>
                                          <p:spTgt spid="1029"/>
                                        </p:tgtEl>
                                      </p:cBhvr>
                                    </p:animEffect>
                                    <p:anim calcmode="lin" valueType="num">
                                      <p:cBhvr>
                                        <p:cTn id="40" dur="1000" fill="hold"/>
                                        <p:tgtEl>
                                          <p:spTgt spid="1029"/>
                                        </p:tgtEl>
                                        <p:attrNameLst>
                                          <p:attrName>ppt_x</p:attrName>
                                        </p:attrNameLst>
                                      </p:cBhvr>
                                      <p:tavLst>
                                        <p:tav tm="0">
                                          <p:val>
                                            <p:strVal val="#ppt_x"/>
                                          </p:val>
                                        </p:tav>
                                        <p:tav tm="100000">
                                          <p:val>
                                            <p:strVal val="#ppt_x"/>
                                          </p:val>
                                        </p:tav>
                                      </p:tavLst>
                                    </p:anim>
                                    <p:anim calcmode="lin" valueType="num">
                                      <p:cBhvr>
                                        <p:cTn id="41"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bg/>
                                          </p:spTgt>
                                        </p:tgtEl>
                                        <p:attrNameLst>
                                          <p:attrName>style.visibility</p:attrName>
                                        </p:attrNameLst>
                                      </p:cBhvr>
                                      <p:to>
                                        <p:strVal val="visible"/>
                                      </p:to>
                                    </p:set>
                                    <p:anim calcmode="lin" valueType="num">
                                      <p:cBhvr>
                                        <p:cTn id="46" dur="500" fill="hold"/>
                                        <p:tgtEl>
                                          <p:spTgt spid="3">
                                            <p:bg/>
                                          </p:spTgt>
                                        </p:tgtEl>
                                        <p:attrNameLst>
                                          <p:attrName>ppt_w</p:attrName>
                                        </p:attrNameLst>
                                      </p:cBhvr>
                                      <p:tavLst>
                                        <p:tav tm="0">
                                          <p:val>
                                            <p:fltVal val="0"/>
                                          </p:val>
                                        </p:tav>
                                        <p:tav tm="100000">
                                          <p:val>
                                            <p:strVal val="#ppt_w"/>
                                          </p:val>
                                        </p:tav>
                                      </p:tavLst>
                                    </p:anim>
                                    <p:anim calcmode="lin" valueType="num">
                                      <p:cBhvr>
                                        <p:cTn id="47" dur="500" fill="hold"/>
                                        <p:tgtEl>
                                          <p:spTgt spid="3">
                                            <p:bg/>
                                          </p:spTgt>
                                        </p:tgtEl>
                                        <p:attrNameLst>
                                          <p:attrName>ppt_h</p:attrName>
                                        </p:attrNameLst>
                                      </p:cBhvr>
                                      <p:tavLst>
                                        <p:tav tm="0">
                                          <p:val>
                                            <p:fltVal val="0"/>
                                          </p:val>
                                        </p:tav>
                                        <p:tav tm="100000">
                                          <p:val>
                                            <p:strVal val="#ppt_h"/>
                                          </p:val>
                                        </p:tav>
                                      </p:tavLst>
                                    </p:anim>
                                    <p:animEffect transition="in" filter="fade">
                                      <p:cBhvr>
                                        <p:cTn id="48" dur="500"/>
                                        <p:tgtEl>
                                          <p:spTgt spid="3">
                                            <p:bg/>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 calcmode="lin" valueType="num">
                                      <p:cBhvr>
                                        <p:cTn id="5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 calcmode="lin" valueType="num">
                                      <p:cBhvr>
                                        <p:cTn id="6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62" dur="500"/>
                                        <p:tgtEl>
                                          <p:spTgt spid="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anim calcmode="lin" valueType="num">
                                      <p:cBhvr>
                                        <p:cTn id="6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69" dur="500"/>
                                        <p:tgtEl>
                                          <p:spTgt spid="3">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 calcmode="lin" valueType="num">
                                      <p:cBhvr>
                                        <p:cTn id="7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76" dur="500"/>
                                        <p:tgtEl>
                                          <p:spTgt spid="3">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 calcmode="lin" valueType="num">
                                      <p:cBhvr>
                                        <p:cTn id="8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8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normAutofit/>
          </a:bodyPr>
          <a:lstStyle/>
          <a:p>
            <a:r>
              <a:rPr lang="es-EC" dirty="0" smtClean="0"/>
              <a:t>Ejercicio 3:</a:t>
            </a:r>
            <a:endParaRPr lang="es-EC" dirty="0"/>
          </a:p>
        </p:txBody>
      </p:sp>
      <p:sp>
        <p:nvSpPr>
          <p:cNvPr id="3" name="2 Marcador de contenido"/>
          <p:cNvSpPr>
            <a:spLocks noGrp="1"/>
          </p:cNvSpPr>
          <p:nvPr>
            <p:ph idx="1"/>
          </p:nvPr>
        </p:nvSpPr>
        <p:spPr>
          <a:xfrm>
            <a:off x="457200" y="1556792"/>
            <a:ext cx="8229600" cy="5017744"/>
          </a:xfrm>
        </p:spPr>
        <p:style>
          <a:lnRef idx="1">
            <a:schemeClr val="accent2"/>
          </a:lnRef>
          <a:fillRef idx="2">
            <a:schemeClr val="accent2"/>
          </a:fillRef>
          <a:effectRef idx="1">
            <a:schemeClr val="accent2"/>
          </a:effectRef>
          <a:fontRef idx="minor">
            <a:schemeClr val="dk1"/>
          </a:fontRef>
        </p:style>
        <p:txBody>
          <a:bodyPr/>
          <a:lstStyle/>
          <a:p>
            <a:r>
              <a:rPr lang="es-MX" dirty="0">
                <a:solidFill>
                  <a:srgbClr val="FF0000"/>
                </a:solidFill>
              </a:rPr>
              <a:t>¿Cuáles son las ventajas y desventajas de estar en este curso?</a:t>
            </a:r>
            <a:r>
              <a:rPr lang="es-MX" dirty="0"/>
              <a:t/>
            </a:r>
            <a:br>
              <a:rPr lang="es-MX" dirty="0"/>
            </a:br>
            <a:endParaRPr lang="es-EC" dirty="0"/>
          </a:p>
        </p:txBody>
      </p:sp>
      <p:pic>
        <p:nvPicPr>
          <p:cNvPr id="4" name="Picture 2" descr="http://3.bp.blogspot.com/-1BtBefF5VoE/TdL3U0MsLaI/AAAAAAAAAA4/1HP7fEbx7AA/s1600/estudian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80928"/>
            <a:ext cx="3600400" cy="33393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4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MX" b="1" i="1" dirty="0"/>
              <a:t> </a:t>
            </a:r>
            <a:r>
              <a:rPr lang="es-MX" b="1" i="1" dirty="0" smtClean="0">
                <a:solidFill>
                  <a:srgbClr val="FF0000"/>
                </a:solidFill>
              </a:rPr>
              <a:t>COMPARACIÓN</a:t>
            </a:r>
            <a:endParaRPr lang="es-EC" i="1" dirty="0"/>
          </a:p>
        </p:txBody>
      </p:sp>
      <p:sp>
        <p:nvSpPr>
          <p:cNvPr id="4"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lnSpc>
                <a:spcPct val="150000"/>
              </a:lnSpc>
              <a:spcBef>
                <a:spcPts val="0"/>
              </a:spcBef>
              <a:buNone/>
            </a:pPr>
            <a:r>
              <a:rPr lang="es-MX" dirty="0" smtClean="0">
                <a:solidFill>
                  <a:schemeClr val="tx1"/>
                </a:solidFill>
              </a:rPr>
              <a:t>Es el </a:t>
            </a:r>
            <a:r>
              <a:rPr lang="es-MX" b="1" u="sng" dirty="0" smtClean="0">
                <a:solidFill>
                  <a:srgbClr val="0070C0"/>
                </a:solidFill>
              </a:rPr>
              <a:t>proceso</a:t>
            </a:r>
            <a:r>
              <a:rPr lang="es-MX" b="1" dirty="0" smtClean="0">
                <a:solidFill>
                  <a:schemeClr val="tx1"/>
                </a:solidFill>
              </a:rPr>
              <a:t> </a:t>
            </a:r>
            <a:r>
              <a:rPr lang="es-MX" dirty="0" smtClean="0">
                <a:solidFill>
                  <a:schemeClr val="tx1"/>
                </a:solidFill>
              </a:rPr>
              <a:t>que consiste en </a:t>
            </a:r>
            <a:r>
              <a:rPr lang="es-MX" b="1" u="sng" dirty="0" smtClean="0">
                <a:solidFill>
                  <a:schemeClr val="tx1"/>
                </a:solidFill>
              </a:rPr>
              <a:t>identificar</a:t>
            </a:r>
            <a:r>
              <a:rPr lang="es-MX" dirty="0" smtClean="0">
                <a:solidFill>
                  <a:schemeClr val="tx1"/>
                </a:solidFill>
              </a:rPr>
              <a:t> las </a:t>
            </a:r>
            <a:r>
              <a:rPr lang="es-MX" b="1" dirty="0" smtClean="0">
                <a:solidFill>
                  <a:srgbClr val="FF0000"/>
                </a:solidFill>
              </a:rPr>
              <a:t>características semejantes </a:t>
            </a:r>
            <a:r>
              <a:rPr lang="es-MX" dirty="0" smtClean="0">
                <a:solidFill>
                  <a:schemeClr val="tx1"/>
                </a:solidFill>
              </a:rPr>
              <a:t>o </a:t>
            </a:r>
            <a:r>
              <a:rPr lang="es-MX" b="1" dirty="0" smtClean="0">
                <a:solidFill>
                  <a:srgbClr val="FF0000"/>
                </a:solidFill>
              </a:rPr>
              <a:t>diferentes</a:t>
            </a:r>
            <a:r>
              <a:rPr lang="es-MX" dirty="0" smtClean="0">
                <a:solidFill>
                  <a:schemeClr val="tx1"/>
                </a:solidFill>
              </a:rPr>
              <a:t> de </a:t>
            </a:r>
            <a:r>
              <a:rPr lang="es-MX" b="1" dirty="0" smtClean="0">
                <a:solidFill>
                  <a:schemeClr val="tx1"/>
                </a:solidFill>
              </a:rPr>
              <a:t>dos</a:t>
            </a:r>
            <a:r>
              <a:rPr lang="es-MX" dirty="0" smtClean="0">
                <a:solidFill>
                  <a:schemeClr val="tx1"/>
                </a:solidFill>
              </a:rPr>
              <a:t> o </a:t>
            </a:r>
            <a:r>
              <a:rPr lang="es-MX" b="1" dirty="0" smtClean="0">
                <a:solidFill>
                  <a:schemeClr val="tx1"/>
                </a:solidFill>
              </a:rPr>
              <a:t>más </a:t>
            </a:r>
            <a:r>
              <a:rPr lang="es-MX" b="1" dirty="0" smtClean="0">
                <a:solidFill>
                  <a:srgbClr val="0070C0"/>
                </a:solidFill>
              </a:rPr>
              <a:t>objetos </a:t>
            </a:r>
            <a:r>
              <a:rPr lang="es-MX" b="1" dirty="0" smtClean="0">
                <a:solidFill>
                  <a:schemeClr val="tx1"/>
                </a:solidFill>
              </a:rPr>
              <a:t>o</a:t>
            </a:r>
            <a:r>
              <a:rPr lang="es-MX" b="1" dirty="0" smtClean="0">
                <a:solidFill>
                  <a:srgbClr val="0070C0"/>
                </a:solidFill>
              </a:rPr>
              <a:t> situaciones.</a:t>
            </a:r>
          </a:p>
          <a:p>
            <a:pPr marL="0" indent="0" algn="just">
              <a:lnSpc>
                <a:spcPct val="150000"/>
              </a:lnSpc>
              <a:spcBef>
                <a:spcPts val="0"/>
              </a:spcBef>
              <a:buNone/>
            </a:pPr>
            <a:endParaRPr lang="es-MX" dirty="0">
              <a:solidFill>
                <a:schemeClr val="tx1"/>
              </a:solidFill>
            </a:endParaRPr>
          </a:p>
          <a:p>
            <a:pPr marL="0" indent="0" algn="just">
              <a:lnSpc>
                <a:spcPct val="150000"/>
              </a:lnSpc>
              <a:spcBef>
                <a:spcPts val="0"/>
              </a:spcBef>
              <a:buNone/>
            </a:pPr>
            <a:r>
              <a:rPr lang="es-MX" dirty="0" smtClean="0">
                <a:solidFill>
                  <a:schemeClr val="tx1"/>
                </a:solidFill>
              </a:rPr>
              <a:t>Cada par de </a:t>
            </a:r>
            <a:r>
              <a:rPr lang="es-MX" b="1" dirty="0" smtClean="0">
                <a:solidFill>
                  <a:schemeClr val="tx1"/>
                </a:solidFill>
              </a:rPr>
              <a:t>características</a:t>
            </a:r>
            <a:r>
              <a:rPr lang="es-MX" dirty="0" smtClean="0">
                <a:solidFill>
                  <a:schemeClr val="tx1"/>
                </a:solidFill>
              </a:rPr>
              <a:t> debe corresponder a una misma </a:t>
            </a:r>
            <a:r>
              <a:rPr lang="es-MX" b="1" dirty="0" smtClean="0">
                <a:solidFill>
                  <a:srgbClr val="0070C0"/>
                </a:solidFill>
              </a:rPr>
              <a:t>variable</a:t>
            </a:r>
            <a:endParaRPr lang="es-MX" b="1" dirty="0">
              <a:solidFill>
                <a:srgbClr val="0070C0"/>
              </a:solidFill>
            </a:endParaRPr>
          </a:p>
        </p:txBody>
      </p:sp>
    </p:spTree>
    <p:extLst>
      <p:ext uri="{BB962C8B-B14F-4D97-AF65-F5344CB8AC3E}">
        <p14:creationId xmlns:p14="http://schemas.microsoft.com/office/powerpoint/2010/main" val="33127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1000"/>
                                        <p:tgtEl>
                                          <p:spTgt spid="4">
                                            <p:bg/>
                                          </p:spTgt>
                                        </p:tgtEl>
                                      </p:cBhvr>
                                    </p:animEffect>
                                    <p:anim calcmode="lin" valueType="num">
                                      <p:cBhvr>
                                        <p:cTn id="15" dur="1000" fill="hold"/>
                                        <p:tgtEl>
                                          <p:spTgt spid="4">
                                            <p:bg/>
                                          </p:spTgt>
                                        </p:tgtEl>
                                        <p:attrNameLst>
                                          <p:attrName>ppt_x</p:attrName>
                                        </p:attrNameLst>
                                      </p:cBhvr>
                                      <p:tavLst>
                                        <p:tav tm="0">
                                          <p:val>
                                            <p:strVal val="#ppt_x"/>
                                          </p:val>
                                        </p:tav>
                                        <p:tav tm="100000">
                                          <p:val>
                                            <p:strVal val="#ppt_x"/>
                                          </p:val>
                                        </p:tav>
                                      </p:tavLst>
                                    </p:anim>
                                    <p:anim calcmode="lin" valueType="num">
                                      <p:cBhvr>
                                        <p:cTn id="16"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Importante saber:</a:t>
            </a:r>
            <a:endParaRPr lang="es-EC" dirty="0"/>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algn="just"/>
            <a:r>
              <a:rPr lang="es-EC" dirty="0" smtClean="0"/>
              <a:t>En las </a:t>
            </a:r>
            <a:r>
              <a:rPr lang="es-EC" dirty="0"/>
              <a:t>diferencias o igualdades solo tenemos los dos objetos y no tenemos una </a:t>
            </a:r>
            <a:r>
              <a:rPr lang="es-EC" dirty="0">
                <a:solidFill>
                  <a:srgbClr val="FF0000"/>
                </a:solidFill>
              </a:rPr>
              <a:t>referencia. </a:t>
            </a:r>
            <a:endParaRPr lang="es-EC" dirty="0" smtClean="0"/>
          </a:p>
          <a:p>
            <a:pPr algn="just"/>
            <a:r>
              <a:rPr lang="es-EC" i="1" dirty="0" smtClean="0">
                <a:solidFill>
                  <a:srgbClr val="0070C0"/>
                </a:solidFill>
              </a:rPr>
              <a:t>La </a:t>
            </a:r>
            <a:r>
              <a:rPr lang="es-EC" i="1" dirty="0">
                <a:solidFill>
                  <a:srgbClr val="0070C0"/>
                </a:solidFill>
              </a:rPr>
              <a:t>diferencia y la igualdad </a:t>
            </a:r>
            <a:r>
              <a:rPr lang="es-EC" dirty="0"/>
              <a:t>son </a:t>
            </a:r>
            <a:r>
              <a:rPr lang="es-EC" dirty="0">
                <a:solidFill>
                  <a:srgbClr val="FF0000"/>
                </a:solidFill>
              </a:rPr>
              <a:t>absolutas</a:t>
            </a:r>
            <a:r>
              <a:rPr lang="es-EC" dirty="0"/>
              <a:t>, es decir, no dependen de nada aparte de los dos objetos, mientras que </a:t>
            </a:r>
            <a:r>
              <a:rPr lang="es-EC" b="1" i="1" dirty="0">
                <a:solidFill>
                  <a:srgbClr val="00B0F0"/>
                </a:solidFill>
              </a:rPr>
              <a:t>la semejanza </a:t>
            </a:r>
            <a:r>
              <a:rPr lang="es-EC" dirty="0"/>
              <a:t>es </a:t>
            </a:r>
            <a:r>
              <a:rPr lang="es-EC" b="1" dirty="0">
                <a:solidFill>
                  <a:srgbClr val="FFC000"/>
                </a:solidFill>
              </a:rPr>
              <a:t>relativa</a:t>
            </a:r>
            <a:r>
              <a:rPr lang="es-EC" dirty="0"/>
              <a:t>, es decir, depende de los objetos y de la referencia que tengamos. </a:t>
            </a:r>
          </a:p>
        </p:txBody>
      </p:sp>
    </p:spTree>
    <p:extLst>
      <p:ext uri="{BB962C8B-B14F-4D97-AF65-F5344CB8AC3E}">
        <p14:creationId xmlns:p14="http://schemas.microsoft.com/office/powerpoint/2010/main" val="9545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sz="3000" b="1" dirty="0">
                <a:solidFill>
                  <a:srgbClr val="FF0000"/>
                </a:solidFill>
              </a:rPr>
              <a:t>Procedimiento para la comparación </a:t>
            </a:r>
            <a:endParaRPr lang="es-EC" sz="3000" dirty="0">
              <a:solidFill>
                <a:srgbClr val="FF0000"/>
              </a:solidFill>
            </a:endParaRPr>
          </a:p>
        </p:txBody>
      </p:sp>
      <p:sp>
        <p:nvSpPr>
          <p:cNvPr id="3" name="2 Marcador de contenido"/>
          <p:cNvSpPr>
            <a:spLocks noGrp="1"/>
          </p:cNvSpPr>
          <p:nvPr>
            <p:ph idx="1"/>
          </p:nvPr>
        </p:nvSpPr>
        <p:spPr>
          <a:xfrm>
            <a:off x="457200" y="1988840"/>
            <a:ext cx="8229600" cy="4585696"/>
          </a:xfrm>
        </p:spPr>
        <p:style>
          <a:lnRef idx="1">
            <a:schemeClr val="accent2"/>
          </a:lnRef>
          <a:fillRef idx="2">
            <a:schemeClr val="accent2"/>
          </a:fillRef>
          <a:effectRef idx="1">
            <a:schemeClr val="accent2"/>
          </a:effectRef>
          <a:fontRef idx="minor">
            <a:schemeClr val="dk1"/>
          </a:fontRef>
        </p:style>
        <p:txBody>
          <a:bodyPr/>
          <a:lstStyle/>
          <a:p>
            <a:r>
              <a:rPr lang="es-EC" dirty="0" smtClean="0"/>
              <a:t>1</a:t>
            </a:r>
            <a:r>
              <a:rPr lang="es-EC" dirty="0"/>
              <a:t>. Definir el propósito. </a:t>
            </a:r>
          </a:p>
          <a:p>
            <a:r>
              <a:rPr lang="es-EC" dirty="0"/>
              <a:t>2. Identificar las variables. </a:t>
            </a:r>
          </a:p>
          <a:p>
            <a:r>
              <a:rPr lang="es-EC" dirty="0"/>
              <a:t>3. Identificar las características correspondientes a cada variable. </a:t>
            </a:r>
          </a:p>
          <a:p>
            <a:r>
              <a:rPr lang="es-EC" dirty="0"/>
              <a:t>4. Identificar las diferencias, igualdades o semejanzas para cada variable. </a:t>
            </a:r>
          </a:p>
          <a:p>
            <a:r>
              <a:rPr lang="es-EC" dirty="0"/>
              <a:t>5. Verificar el proceso y el producto. </a:t>
            </a:r>
          </a:p>
          <a:p>
            <a:pPr marL="109728" indent="0" algn="just">
              <a:buNone/>
            </a:pPr>
            <a:r>
              <a:rPr lang="es-EC" dirty="0" smtClean="0">
                <a:solidFill>
                  <a:srgbClr val="FF0000"/>
                </a:solidFill>
              </a:rPr>
              <a:t>Nota:</a:t>
            </a:r>
            <a:r>
              <a:rPr lang="es-EC" dirty="0" smtClean="0"/>
              <a:t> </a:t>
            </a:r>
            <a:r>
              <a:rPr lang="es-EC" b="1" dirty="0">
                <a:solidFill>
                  <a:srgbClr val="002060"/>
                </a:solidFill>
              </a:rPr>
              <a:t>Las comparaciones podemos hacerlas en base a observaciones concretas o abstractas </a:t>
            </a:r>
          </a:p>
        </p:txBody>
      </p:sp>
    </p:spTree>
    <p:extLst>
      <p:ext uri="{BB962C8B-B14F-4D97-AF65-F5344CB8AC3E}">
        <p14:creationId xmlns:p14="http://schemas.microsoft.com/office/powerpoint/2010/main" val="3934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1: </a:t>
            </a:r>
            <a:r>
              <a:rPr lang="es-EC" dirty="0"/>
              <a:t>Compara los objetos A y B que se muestran a continuación.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2" y="2348880"/>
            <a:ext cx="77628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4149080"/>
            <a:ext cx="8496944"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9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txBody>
          <a:bodyPr>
            <a:noAutofit/>
          </a:bodyPr>
          <a:lstStyle/>
          <a:p>
            <a:r>
              <a:rPr lang="es-EC" sz="3000" b="1" dirty="0"/>
              <a:t>Práctica 2: </a:t>
            </a:r>
            <a:r>
              <a:rPr lang="es-EC" sz="3000" dirty="0"/>
              <a:t>Marca en la figura de la derecha las tres diferencias respecto a la figura de la derecha en ambos pares de cuadros.</a:t>
            </a:r>
          </a:p>
        </p:txBody>
      </p:sp>
      <p:sp>
        <p:nvSpPr>
          <p:cNvPr id="3" name="2 Marcador de contenido"/>
          <p:cNvSpPr>
            <a:spLocks noGrp="1"/>
          </p:cNvSpPr>
          <p:nvPr>
            <p:ph idx="1"/>
          </p:nvPr>
        </p:nvSpPr>
        <p:spPr>
          <a:xfrm>
            <a:off x="457200" y="2132856"/>
            <a:ext cx="8229600" cy="4441680"/>
          </a:xfrm>
        </p:spPr>
        <p:txBody>
          <a:bodyPr/>
          <a:lstStyle/>
          <a:p>
            <a:endParaRPr lang="es-EC" dirty="0"/>
          </a:p>
        </p:txBody>
      </p:sp>
      <p:pic>
        <p:nvPicPr>
          <p:cNvPr id="4098" name="Picture 2" descr="http://2.bp.blogspot.com/-1czSKQziv8k/UZYpxKTijII/AAAAAAAAG2Y/93IMDati98g/s400/PA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8263445" cy="49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5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20688"/>
            <a:ext cx="8229600" cy="1066800"/>
          </a:xfrm>
        </p:spPr>
        <p:txBody>
          <a:bodyPr>
            <a:noAutofit/>
          </a:bodyPr>
          <a:lstStyle/>
          <a:p>
            <a:r>
              <a:rPr lang="es-EC" sz="2800" b="1" dirty="0"/>
              <a:t>Práctica 3: </a:t>
            </a:r>
            <a:r>
              <a:rPr lang="es-EC" sz="2800" dirty="0"/>
              <a:t>En cada una de las tres filas, circula el número correspondiente a la figura que más se parezca a la figura en el extremo de la izquierda.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5" y="1772816"/>
            <a:ext cx="8888017" cy="495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60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k36.kn3.net/taringa/3/0/0/9/5/2/9/juvema92/C03.jpg?3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398618" cy="493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0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6: </a:t>
            </a:r>
            <a:r>
              <a:rPr lang="es-EC" dirty="0"/>
              <a:t>Identifica algunas variables donde las figuras sean diferentes y semejantes</a:t>
            </a:r>
            <a:r>
              <a:rPr lang="es-EC" b="1" dirty="0"/>
              <a:t>. </a:t>
            </a:r>
            <a:endParaRPr lang="es-EC"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852936"/>
            <a:ext cx="8424936"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51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C" b="1" dirty="0"/>
              <a:t>Práctica 8: </a:t>
            </a:r>
            <a:r>
              <a:rPr lang="es-EC" dirty="0"/>
              <a:t>Observa las cinco figuras que se muestran a continuación y contesta las preguntas que siguen.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 y="2852936"/>
            <a:ext cx="914936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0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fade">
                                      <p:cBhvr>
                                        <p:cTn id="14" dur="1000"/>
                                        <p:tgtEl>
                                          <p:spTgt spid="10242"/>
                                        </p:tgtEl>
                                      </p:cBhvr>
                                    </p:animEffect>
                                    <p:anim calcmode="lin" valueType="num">
                                      <p:cBhvr>
                                        <p:cTn id="15" dur="1000" fill="hold"/>
                                        <p:tgtEl>
                                          <p:spTgt spid="10242"/>
                                        </p:tgtEl>
                                        <p:attrNameLst>
                                          <p:attrName>ppt_x</p:attrName>
                                        </p:attrNameLst>
                                      </p:cBhvr>
                                      <p:tavLst>
                                        <p:tav tm="0">
                                          <p:val>
                                            <p:strVal val="#ppt_x"/>
                                          </p:val>
                                        </p:tav>
                                        <p:tav tm="100000">
                                          <p:val>
                                            <p:strVal val="#ppt_x"/>
                                          </p:val>
                                        </p:tav>
                                      </p:tavLst>
                                    </p:anim>
                                    <p:anim calcmode="lin" valueType="num">
                                      <p:cBhvr>
                                        <p:cTn id="16"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665816"/>
          </a:xfrm>
        </p:spPr>
        <p:txBody>
          <a:bodyPr>
            <a:normAutofit fontScale="92500" lnSpcReduction="10000"/>
          </a:bodyPr>
          <a:lstStyle/>
          <a:p>
            <a:r>
              <a:rPr lang="es-EC" dirty="0"/>
              <a:t>¿Con respecto a que variable las figuras B y C son iguales? ____________________________ </a:t>
            </a:r>
            <a:br>
              <a:rPr lang="es-EC" dirty="0"/>
            </a:br>
            <a:r>
              <a:rPr lang="es-EC" dirty="0"/>
              <a:t>¿Con respecto a que variable las figuras A, D y E son iguales? __________________________ </a:t>
            </a:r>
            <a:br>
              <a:rPr lang="es-EC" dirty="0"/>
            </a:br>
            <a:r>
              <a:rPr lang="es-EC" dirty="0"/>
              <a:t>¿Con respecto a que variable las figuras B y D son semejantes? ________________________ </a:t>
            </a:r>
            <a:br>
              <a:rPr lang="es-EC" dirty="0"/>
            </a:br>
            <a:r>
              <a:rPr lang="es-EC" dirty="0"/>
              <a:t>¿Con respecto a que variable las figuras A, B, C y D son iguales? _______________________ </a:t>
            </a:r>
            <a:br>
              <a:rPr lang="es-EC" dirty="0"/>
            </a:br>
            <a:r>
              <a:rPr lang="es-EC" dirty="0"/>
              <a:t>¿Con respecto a que variable las figuras A y C son semejantes? _______________________ </a:t>
            </a:r>
            <a:br>
              <a:rPr lang="es-EC" dirty="0"/>
            </a:br>
            <a:r>
              <a:rPr lang="es-EC" dirty="0"/>
              <a:t>¿Es posible comparar dos objetos aún cuando no los estemos observando? ¿Por qué? </a:t>
            </a:r>
            <a:endParaRPr lang="es-EC" dirty="0" smtClean="0"/>
          </a:p>
          <a:p>
            <a:r>
              <a:rPr lang="es-EC" dirty="0"/>
              <a:t>¿Qué utilidad piensas tiene el proceso de comparación? </a:t>
            </a:r>
          </a:p>
        </p:txBody>
      </p:sp>
    </p:spTree>
    <p:extLst>
      <p:ext uri="{BB962C8B-B14F-4D97-AF65-F5344CB8AC3E}">
        <p14:creationId xmlns:p14="http://schemas.microsoft.com/office/powerpoint/2010/main" val="3892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Practica 1: </a:t>
            </a:r>
            <a:r>
              <a:rPr lang="es-MX" dirty="0"/>
              <a:t>¿Cuáles son las ventajas y las desventajas de que se acabara el petróleo en el mundo?</a:t>
            </a:r>
            <a:br>
              <a:rPr lang="es-MX" dirty="0"/>
            </a:br>
            <a:endParaRPr lang="es-EC" dirty="0"/>
          </a:p>
        </p:txBody>
      </p:sp>
      <p:pic>
        <p:nvPicPr>
          <p:cNvPr id="4" name="Picture 2" descr="http://3.bp.blogspot.com/_T7bhX6DzW48/TALCncHpsDI/AAAAAAAAAAs/VVChc5W3mHI/s1600/petroleo+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636912"/>
            <a:ext cx="3571875" cy="3171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9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es-EC" b="1" dirty="0"/>
              <a:t>Reflexión </a:t>
            </a:r>
            <a:endParaRPr lang="es-EC" dirty="0"/>
          </a:p>
        </p:txBody>
      </p:sp>
      <p:sp>
        <p:nvSpPr>
          <p:cNvPr id="3" name="2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lgn="just"/>
            <a:r>
              <a:rPr lang="es-EC" dirty="0" smtClean="0"/>
              <a:t>La </a:t>
            </a:r>
            <a:r>
              <a:rPr lang="es-EC" dirty="0"/>
              <a:t>comparación a partir del recuerdo es el punto inicial para el desarrollo del pensamiento abstracto, nos ayuda a contrastar y organizar las ideas, o sea, a separarlas por variables. </a:t>
            </a:r>
          </a:p>
          <a:p>
            <a:pPr marL="109728" indent="0" algn="just">
              <a:buNone/>
            </a:pPr>
            <a:r>
              <a:rPr lang="es-EC" dirty="0"/>
              <a:t>La comparación también nos ayuda </a:t>
            </a:r>
            <a:r>
              <a:rPr lang="es-EC" dirty="0" smtClean="0"/>
              <a:t>a:</a:t>
            </a:r>
          </a:p>
          <a:p>
            <a:pPr algn="just">
              <a:buFont typeface="Wingdings" pitchFamily="2" charset="2"/>
              <a:buChar char="Ø"/>
            </a:pPr>
            <a:r>
              <a:rPr lang="es-EC" dirty="0">
                <a:solidFill>
                  <a:srgbClr val="FF0000"/>
                </a:solidFill>
              </a:rPr>
              <a:t>D</a:t>
            </a:r>
            <a:r>
              <a:rPr lang="es-EC" dirty="0" smtClean="0">
                <a:solidFill>
                  <a:srgbClr val="FF0000"/>
                </a:solidFill>
              </a:rPr>
              <a:t>iscriminar </a:t>
            </a:r>
            <a:r>
              <a:rPr lang="es-EC" dirty="0"/>
              <a:t>y a </a:t>
            </a:r>
            <a:r>
              <a:rPr lang="es-EC" dirty="0">
                <a:solidFill>
                  <a:srgbClr val="FF0000"/>
                </a:solidFill>
              </a:rPr>
              <a:t>generalizar</a:t>
            </a:r>
            <a:r>
              <a:rPr lang="es-EC" dirty="0"/>
              <a:t> cuando </a:t>
            </a:r>
            <a:r>
              <a:rPr lang="es-EC" b="1" i="1" dirty="0"/>
              <a:t>pensamos</a:t>
            </a:r>
            <a:r>
              <a:rPr lang="es-EC" dirty="0"/>
              <a:t> y cuando </a:t>
            </a:r>
            <a:r>
              <a:rPr lang="es-EC" b="1" dirty="0"/>
              <a:t>tratamos</a:t>
            </a:r>
            <a:r>
              <a:rPr lang="es-EC" dirty="0"/>
              <a:t> de identificar mentalmente </a:t>
            </a:r>
            <a:r>
              <a:rPr lang="es-EC" b="1" dirty="0">
                <a:solidFill>
                  <a:srgbClr val="00B0F0"/>
                </a:solidFill>
              </a:rPr>
              <a:t>objetos o situaciones. </a:t>
            </a:r>
          </a:p>
        </p:txBody>
      </p:sp>
    </p:spTree>
    <p:extLst>
      <p:ext uri="{BB962C8B-B14F-4D97-AF65-F5344CB8AC3E}">
        <p14:creationId xmlns:p14="http://schemas.microsoft.com/office/powerpoint/2010/main" val="144808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66581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just"/>
            <a:r>
              <a:rPr lang="es-EC" b="1" dirty="0"/>
              <a:t>Práctica 9: </a:t>
            </a:r>
            <a:r>
              <a:rPr lang="es-EC" dirty="0"/>
              <a:t>Lee cuidadosamente las siguientes oraciones que aparentemente se refieren a situaciones totalmente diferentes; sin embargo, si las examinamos podemos encontrar por lo menos un punto en común entre algunas de ellas. Trata de identificar pares de oraciones que sean semejantes en alguna variable y únelas con una línea. </a:t>
            </a:r>
            <a:endParaRPr lang="es-EC" dirty="0" smtClean="0"/>
          </a:p>
          <a:p>
            <a:endParaRPr lang="es-EC" dirty="0"/>
          </a:p>
          <a:p>
            <a:r>
              <a:rPr lang="es-EC" dirty="0"/>
              <a:t>1. El cazador atrapa la liebre. </a:t>
            </a:r>
          </a:p>
          <a:p>
            <a:r>
              <a:rPr lang="es-EC" dirty="0"/>
              <a:t>2. El álbum que me regalaste me fue útil. </a:t>
            </a:r>
          </a:p>
          <a:p>
            <a:r>
              <a:rPr lang="es-EC" dirty="0"/>
              <a:t>3. María va a la escuela de música. </a:t>
            </a:r>
          </a:p>
          <a:p>
            <a:r>
              <a:rPr lang="es-EC" dirty="0"/>
              <a:t>4. El museo está abierto los domingos. </a:t>
            </a:r>
          </a:p>
          <a:p>
            <a:r>
              <a:rPr lang="es-EC" dirty="0"/>
              <a:t>5. Luisa asiste regularmente a la clase de inglés. </a:t>
            </a:r>
          </a:p>
          <a:p>
            <a:r>
              <a:rPr lang="es-EC" dirty="0"/>
              <a:t>6. El policía captura un ladrón. </a:t>
            </a:r>
          </a:p>
          <a:p>
            <a:endParaRPr lang="es-EC" dirty="0"/>
          </a:p>
        </p:txBody>
      </p:sp>
    </p:spTree>
    <p:extLst>
      <p:ext uri="{BB962C8B-B14F-4D97-AF65-F5344CB8AC3E}">
        <p14:creationId xmlns:p14="http://schemas.microsoft.com/office/powerpoint/2010/main" val="17955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10: </a:t>
            </a:r>
            <a:r>
              <a:rPr lang="es-EC" dirty="0"/>
              <a:t>Identifica las figuras de la derecha que sean iguales a ;as de la izquierda y anótales el número que corresponda.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22" y="2780928"/>
            <a:ext cx="8628032"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3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35" y="1556792"/>
            <a:ext cx="8862500" cy="3656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8" y="764704"/>
            <a:ext cx="8740785" cy="32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78423" y="4244183"/>
            <a:ext cx="8244408" cy="1200329"/>
          </a:xfrm>
          <a:prstGeom prst="rect">
            <a:avLst/>
          </a:prstGeom>
        </p:spPr>
        <p:txBody>
          <a:bodyPr wrap="square">
            <a:spAutoFit/>
          </a:bodyPr>
          <a:lstStyle/>
          <a:p>
            <a:r>
              <a:rPr lang="es-EC" sz="2400" b="1" dirty="0"/>
              <a:t>La comparación nos permite asociar o establecer un vínculo entre los dos objetos que han sido comparados. </a:t>
            </a:r>
          </a:p>
        </p:txBody>
      </p:sp>
    </p:spTree>
    <p:extLst>
      <p:ext uri="{BB962C8B-B14F-4D97-AF65-F5344CB8AC3E}">
        <p14:creationId xmlns:p14="http://schemas.microsoft.com/office/powerpoint/2010/main" val="17112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txBody>
          <a:bodyPr/>
          <a:lstStyle/>
          <a:p>
            <a:r>
              <a:rPr lang="es-EC" dirty="0" smtClean="0"/>
              <a:t>Resumen</a:t>
            </a:r>
            <a:endParaRPr lang="es-EC" dirty="0"/>
          </a:p>
        </p:txBody>
      </p:sp>
      <p:sp>
        <p:nvSpPr>
          <p:cNvPr id="3" name="2 Marcador de contenido"/>
          <p:cNvSpPr>
            <a:spLocks noGrp="1"/>
          </p:cNvSpPr>
          <p:nvPr>
            <p:ph idx="1"/>
          </p:nvPr>
        </p:nvSpPr>
        <p:spPr>
          <a:xfrm>
            <a:off x="457200" y="1844824"/>
            <a:ext cx="8229600" cy="4729712"/>
          </a:xfrm>
        </p:spPr>
        <p:txBody>
          <a:bodyPr/>
          <a:lstStyle/>
          <a:p>
            <a:r>
              <a:rPr lang="es-EC" b="1" dirty="0"/>
              <a:t>La comparación nos </a:t>
            </a:r>
            <a:r>
              <a:rPr lang="es-EC" b="1" dirty="0" smtClean="0"/>
              <a:t>permite:</a:t>
            </a:r>
          </a:p>
          <a:p>
            <a:r>
              <a:rPr lang="es-EC" b="1" i="1" dirty="0" smtClean="0">
                <a:solidFill>
                  <a:srgbClr val="FF0000"/>
                </a:solidFill>
              </a:rPr>
              <a:t>Asociar </a:t>
            </a:r>
            <a:r>
              <a:rPr lang="es-EC" b="1" dirty="0"/>
              <a:t>o</a:t>
            </a:r>
            <a:r>
              <a:rPr lang="es-EC" b="1" i="1" dirty="0">
                <a:solidFill>
                  <a:srgbClr val="FF0000"/>
                </a:solidFill>
              </a:rPr>
              <a:t> establecer </a:t>
            </a:r>
            <a:r>
              <a:rPr lang="es-EC" b="1" dirty="0"/>
              <a:t>un </a:t>
            </a:r>
            <a:r>
              <a:rPr lang="es-EC" b="1" i="1" dirty="0">
                <a:solidFill>
                  <a:srgbClr val="002060"/>
                </a:solidFill>
              </a:rPr>
              <a:t>vínculo</a:t>
            </a:r>
            <a:r>
              <a:rPr lang="es-EC" b="1" dirty="0"/>
              <a:t> entre los </a:t>
            </a:r>
            <a:r>
              <a:rPr lang="es-EC" b="1" i="1" dirty="0">
                <a:solidFill>
                  <a:srgbClr val="002060"/>
                </a:solidFill>
              </a:rPr>
              <a:t>dos objetos</a:t>
            </a:r>
            <a:r>
              <a:rPr lang="es-EC" b="1" dirty="0"/>
              <a:t> que han sido comparados. </a:t>
            </a:r>
          </a:p>
          <a:p>
            <a:endParaRPr lang="es-EC" dirty="0"/>
          </a:p>
        </p:txBody>
      </p:sp>
    </p:spTree>
    <p:extLst>
      <p:ext uri="{BB962C8B-B14F-4D97-AF65-F5344CB8AC3E}">
        <p14:creationId xmlns:p14="http://schemas.microsoft.com/office/powerpoint/2010/main" val="9676529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28033994"/>
              </p:ext>
            </p:extLst>
          </p:nvPr>
        </p:nvGraphicFramePr>
        <p:xfrm>
          <a:off x="259394" y="3429000"/>
          <a:ext cx="8352928" cy="3017520"/>
        </p:xfrm>
        <a:graphic>
          <a:graphicData uri="http://schemas.openxmlformats.org/drawingml/2006/table">
            <a:tbl>
              <a:tblPr firstRow="1" bandRow="1">
                <a:tableStyleId>{5C22544A-7EE6-4342-B048-85BDC9FD1C3A}</a:tableStyleId>
              </a:tblPr>
              <a:tblGrid>
                <a:gridCol w="2016224"/>
                <a:gridCol w="1872208"/>
                <a:gridCol w="2016224"/>
                <a:gridCol w="2448272"/>
              </a:tblGrid>
              <a:tr h="291595">
                <a:tc>
                  <a:txBody>
                    <a:bodyPr/>
                    <a:lstStyle/>
                    <a:p>
                      <a:r>
                        <a:rPr lang="es-EC" dirty="0" smtClean="0"/>
                        <a:t>VARIABLE</a:t>
                      </a:r>
                      <a:endParaRPr lang="es-EC" dirty="0"/>
                    </a:p>
                  </a:txBody>
                  <a:tcPr/>
                </a:tc>
                <a:tc>
                  <a:txBody>
                    <a:bodyPr/>
                    <a:lstStyle/>
                    <a:p>
                      <a:r>
                        <a:rPr lang="es-EC" dirty="0" smtClean="0"/>
                        <a:t>IMAGEN A</a:t>
                      </a:r>
                      <a:endParaRPr lang="es-EC" dirty="0"/>
                    </a:p>
                  </a:txBody>
                  <a:tcPr/>
                </a:tc>
                <a:tc>
                  <a:txBody>
                    <a:bodyPr/>
                    <a:lstStyle/>
                    <a:p>
                      <a:r>
                        <a:rPr lang="es-EC" dirty="0" smtClean="0"/>
                        <a:t>IMAGEN</a:t>
                      </a:r>
                      <a:r>
                        <a:rPr lang="es-EC" baseline="0" dirty="0" smtClean="0"/>
                        <a:t> B</a:t>
                      </a:r>
                      <a:endParaRPr lang="es-EC" dirty="0"/>
                    </a:p>
                  </a:txBody>
                  <a:tcPr/>
                </a:tc>
                <a:tc>
                  <a:txBody>
                    <a:bodyPr/>
                    <a:lstStyle/>
                    <a:p>
                      <a:r>
                        <a:rPr lang="es-EC" dirty="0" smtClean="0"/>
                        <a:t>COMPARACIÓN</a:t>
                      </a:r>
                      <a:endParaRPr lang="es-EC" dirty="0"/>
                    </a:p>
                  </a:txBody>
                  <a:tcPr/>
                </a:tc>
              </a:tr>
              <a:tr h="291595">
                <a:tc>
                  <a:txBody>
                    <a:bodyPr/>
                    <a:lstStyle/>
                    <a:p>
                      <a:r>
                        <a:rPr lang="es-EC" dirty="0" smtClean="0"/>
                        <a:t>NOMBRE</a:t>
                      </a:r>
                      <a:endParaRPr lang="es-EC" dirty="0"/>
                    </a:p>
                  </a:txBody>
                  <a:tcPr/>
                </a:tc>
                <a:tc>
                  <a:txBody>
                    <a:bodyPr/>
                    <a:lstStyle/>
                    <a:p>
                      <a:r>
                        <a:rPr lang="es-EC" dirty="0" smtClean="0"/>
                        <a:t>GATO</a:t>
                      </a:r>
                      <a:endParaRPr lang="es-EC" dirty="0"/>
                    </a:p>
                  </a:txBody>
                  <a:tcPr/>
                </a:tc>
                <a:tc>
                  <a:txBody>
                    <a:bodyPr/>
                    <a:lstStyle/>
                    <a:p>
                      <a:r>
                        <a:rPr lang="es-EC" dirty="0" smtClean="0"/>
                        <a:t>CONEJO</a:t>
                      </a:r>
                      <a:endParaRPr lang="es-EC" dirty="0"/>
                    </a:p>
                  </a:txBody>
                  <a:tcPr/>
                </a:tc>
                <a:tc>
                  <a:txBody>
                    <a:bodyPr/>
                    <a:lstStyle/>
                    <a:p>
                      <a:r>
                        <a:rPr lang="es-EC" dirty="0" smtClean="0"/>
                        <a:t>Diferente</a:t>
                      </a:r>
                      <a:endParaRPr lang="es-EC" dirty="0"/>
                    </a:p>
                  </a:txBody>
                  <a:tcPr/>
                </a:tc>
              </a:tr>
              <a:tr h="503301">
                <a:tc>
                  <a:txBody>
                    <a:bodyPr/>
                    <a:lstStyle/>
                    <a:p>
                      <a:r>
                        <a:rPr lang="es-EC" dirty="0" smtClean="0"/>
                        <a:t>CLASE DE VERTEBRADO</a:t>
                      </a:r>
                      <a:endParaRPr lang="es-EC" dirty="0"/>
                    </a:p>
                  </a:txBody>
                  <a:tcPr/>
                </a:tc>
                <a:tc>
                  <a:txBody>
                    <a:bodyPr/>
                    <a:lstStyle/>
                    <a:p>
                      <a:r>
                        <a:rPr lang="es-EC" dirty="0" smtClean="0"/>
                        <a:t>MAMÍFERO</a:t>
                      </a:r>
                      <a:endParaRPr lang="es-EC" dirty="0"/>
                    </a:p>
                  </a:txBody>
                  <a:tcPr/>
                </a:tc>
                <a:tc>
                  <a:txBody>
                    <a:bodyPr/>
                    <a:lstStyle/>
                    <a:p>
                      <a:r>
                        <a:rPr lang="es-EC" dirty="0" smtClean="0"/>
                        <a:t>MAMÍFERO</a:t>
                      </a:r>
                      <a:endParaRPr lang="es-EC" dirty="0"/>
                    </a:p>
                  </a:txBody>
                  <a:tcPr/>
                </a:tc>
                <a:tc>
                  <a:txBody>
                    <a:bodyPr/>
                    <a:lstStyle/>
                    <a:p>
                      <a:r>
                        <a:rPr lang="es-EC" dirty="0" smtClean="0"/>
                        <a:t>Igual</a:t>
                      </a:r>
                      <a:endParaRPr lang="es-EC" dirty="0"/>
                    </a:p>
                  </a:txBody>
                  <a:tcPr/>
                </a:tc>
              </a:tr>
              <a:tr h="503301">
                <a:tc>
                  <a:txBody>
                    <a:bodyPr/>
                    <a:lstStyle/>
                    <a:p>
                      <a:r>
                        <a:rPr lang="es-EC" dirty="0" smtClean="0"/>
                        <a:t>ALTURA</a:t>
                      </a:r>
                      <a:endParaRPr lang="es-EC" dirty="0"/>
                    </a:p>
                  </a:txBody>
                  <a:tcPr/>
                </a:tc>
                <a:tc>
                  <a:txBody>
                    <a:bodyPr/>
                    <a:lstStyle/>
                    <a:p>
                      <a:r>
                        <a:rPr lang="es-EC" dirty="0" smtClean="0"/>
                        <a:t>20 CM SUELO A LOMO</a:t>
                      </a:r>
                      <a:endParaRPr lang="es-EC" dirty="0"/>
                    </a:p>
                  </a:txBody>
                  <a:tcPr/>
                </a:tc>
                <a:tc>
                  <a:txBody>
                    <a:bodyPr/>
                    <a:lstStyle/>
                    <a:p>
                      <a:r>
                        <a:rPr lang="es-EC" dirty="0" smtClean="0"/>
                        <a:t>15 CM SUELO A LOMO</a:t>
                      </a:r>
                      <a:endParaRPr lang="es-EC" dirty="0"/>
                    </a:p>
                  </a:txBody>
                  <a:tcPr/>
                </a:tc>
                <a:tc>
                  <a:txBody>
                    <a:bodyPr/>
                    <a:lstStyle/>
                    <a:p>
                      <a:r>
                        <a:rPr lang="es-EC" dirty="0" smtClean="0">
                          <a:solidFill>
                            <a:srgbClr val="FF0000"/>
                          </a:solidFill>
                        </a:rPr>
                        <a:t>Semejantes</a:t>
                      </a:r>
                      <a:endParaRPr lang="es-EC" dirty="0">
                        <a:solidFill>
                          <a:srgbClr val="FF0000"/>
                        </a:solidFill>
                      </a:endParaRPr>
                    </a:p>
                  </a:txBody>
                  <a:tcPr/>
                </a:tc>
              </a:tr>
              <a:tr h="503301">
                <a:tc>
                  <a:txBody>
                    <a:bodyPr/>
                    <a:lstStyle/>
                    <a:p>
                      <a:r>
                        <a:rPr lang="es-EC" dirty="0" smtClean="0"/>
                        <a:t>TIPO DE ALIMENTACIÓN</a:t>
                      </a:r>
                      <a:endParaRPr lang="es-EC" dirty="0"/>
                    </a:p>
                  </a:txBody>
                  <a:tcPr/>
                </a:tc>
                <a:tc>
                  <a:txBody>
                    <a:bodyPr/>
                    <a:lstStyle/>
                    <a:p>
                      <a:r>
                        <a:rPr lang="es-EC" dirty="0" smtClean="0"/>
                        <a:t>CARNIVORO </a:t>
                      </a:r>
                      <a:endParaRPr lang="es-EC" dirty="0"/>
                    </a:p>
                  </a:txBody>
                  <a:tcPr/>
                </a:tc>
                <a:tc>
                  <a:txBody>
                    <a:bodyPr/>
                    <a:lstStyle/>
                    <a:p>
                      <a:r>
                        <a:rPr lang="es-EC" dirty="0" smtClean="0"/>
                        <a:t>HERBÍVORO</a:t>
                      </a:r>
                      <a:endParaRPr lang="es-EC" dirty="0"/>
                    </a:p>
                  </a:txBody>
                  <a:tcPr/>
                </a:tc>
                <a:tc>
                  <a:txBody>
                    <a:bodyPr/>
                    <a:lstStyle/>
                    <a:p>
                      <a:r>
                        <a:rPr lang="es-EC" dirty="0" smtClean="0"/>
                        <a:t>Diferente</a:t>
                      </a:r>
                      <a:endParaRPr lang="es-EC" dirty="0"/>
                    </a:p>
                  </a:txBody>
                  <a:tcPr/>
                </a:tc>
              </a:tr>
              <a:tr h="291595">
                <a:tc>
                  <a:txBody>
                    <a:bodyPr/>
                    <a:lstStyle/>
                    <a:p>
                      <a:r>
                        <a:rPr lang="es-EC" dirty="0" smtClean="0"/>
                        <a:t>TONALIDAD</a:t>
                      </a:r>
                      <a:endParaRPr lang="es-EC" dirty="0"/>
                    </a:p>
                  </a:txBody>
                  <a:tcPr/>
                </a:tc>
                <a:tc>
                  <a:txBody>
                    <a:bodyPr/>
                    <a:lstStyle/>
                    <a:p>
                      <a:r>
                        <a:rPr lang="es-EC" dirty="0" smtClean="0"/>
                        <a:t>OSCURO</a:t>
                      </a:r>
                      <a:endParaRPr lang="es-EC" dirty="0"/>
                    </a:p>
                  </a:txBody>
                  <a:tcPr/>
                </a:tc>
                <a:tc>
                  <a:txBody>
                    <a:bodyPr/>
                    <a:lstStyle/>
                    <a:p>
                      <a:r>
                        <a:rPr lang="es-EC" dirty="0" smtClean="0"/>
                        <a:t>CLARO</a:t>
                      </a:r>
                      <a:endParaRPr lang="es-EC" dirty="0"/>
                    </a:p>
                  </a:txBody>
                  <a:tcPr/>
                </a:tc>
                <a:tc>
                  <a:txBody>
                    <a:bodyPr/>
                    <a:lstStyle/>
                    <a:p>
                      <a:r>
                        <a:rPr lang="es-EC" dirty="0" smtClean="0"/>
                        <a:t>Diferente</a:t>
                      </a:r>
                      <a:endParaRPr lang="es-EC" dirty="0"/>
                    </a:p>
                  </a:txBody>
                  <a:tcPr/>
                </a:tc>
              </a:tr>
            </a:tbl>
          </a:graphicData>
        </a:graphic>
      </p:graphicFrame>
      <p:pic>
        <p:nvPicPr>
          <p:cNvPr id="5" name="Picture 3" descr="C:\Users\Roberto\AppData\Local\Microsoft\Windows\Temporary Internet Files\Content.IE5\GHZ6850A\MC9004366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207795"/>
            <a:ext cx="183787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rogram Files (x86)\Microsoft Office\MEDIA\CAGCAT10\j030493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857955"/>
            <a:ext cx="1600346" cy="1466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oberto\Downloads\MC9004362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881136"/>
            <a:ext cx="1520042" cy="152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9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1066800"/>
          </a:xfrm>
          <a:ln>
            <a:solidFill>
              <a:schemeClr val="bg1"/>
            </a:solidFill>
          </a:ln>
        </p:spPr>
        <p:txBody>
          <a:bodyPr>
            <a:normAutofit fontScale="90000"/>
          </a:bodyPr>
          <a:lstStyle/>
          <a:p>
            <a:pPr algn="just"/>
            <a:r>
              <a:rPr lang="es-EC" sz="3100" dirty="0"/>
              <a:t>A partir de la observación y comparación de ambos animales podemos establecer los siguientes vínculos. </a:t>
            </a:r>
            <a:endParaRPr lang="es-EC" dirty="0"/>
          </a:p>
        </p:txBody>
      </p:sp>
      <p:sp>
        <p:nvSpPr>
          <p:cNvPr id="3" name="2 Marcador de contenido"/>
          <p:cNvSpPr>
            <a:spLocks noGrp="1"/>
          </p:cNvSpPr>
          <p:nvPr>
            <p:ph idx="1"/>
          </p:nvPr>
        </p:nvSpPr>
        <p:spPr>
          <a:xfrm>
            <a:off x="467544" y="1988840"/>
            <a:ext cx="8229600" cy="468052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109728" indent="0">
              <a:buNone/>
            </a:pPr>
            <a:r>
              <a:rPr lang="es-EC" dirty="0" smtClean="0"/>
              <a:t>1. </a:t>
            </a:r>
            <a:r>
              <a:rPr lang="es-EC" b="1" dirty="0" smtClean="0"/>
              <a:t>Ambos </a:t>
            </a:r>
            <a:r>
              <a:rPr lang="es-EC" b="1" dirty="0"/>
              <a:t>animales son mamíferos. </a:t>
            </a:r>
            <a:endParaRPr lang="es-EC" b="1" dirty="0" smtClean="0"/>
          </a:p>
          <a:p>
            <a:pPr marL="109728" indent="0">
              <a:buNone/>
            </a:pPr>
            <a:r>
              <a:rPr lang="es-EC" dirty="0" smtClean="0"/>
              <a:t>2. </a:t>
            </a:r>
            <a:r>
              <a:rPr lang="es-EC" b="1" dirty="0" smtClean="0"/>
              <a:t>Los </a:t>
            </a:r>
            <a:r>
              <a:rPr lang="es-EC" b="1" dirty="0"/>
              <a:t>animales tienen nombres diferentes. </a:t>
            </a:r>
            <a:endParaRPr lang="es-EC" b="1" dirty="0" smtClean="0"/>
          </a:p>
          <a:p>
            <a:pPr marL="109728" indent="0">
              <a:buNone/>
            </a:pPr>
            <a:r>
              <a:rPr lang="es-EC" dirty="0" smtClean="0"/>
              <a:t>3. </a:t>
            </a:r>
            <a:r>
              <a:rPr lang="es-EC" b="1" dirty="0" smtClean="0"/>
              <a:t>Los </a:t>
            </a:r>
            <a:r>
              <a:rPr lang="es-EC" b="1" dirty="0"/>
              <a:t>animales son un gato y un conejo</a:t>
            </a:r>
            <a:r>
              <a:rPr lang="es-EC" b="1" dirty="0" smtClean="0"/>
              <a:t>.</a:t>
            </a:r>
          </a:p>
          <a:p>
            <a:pPr marL="109728" indent="0">
              <a:buNone/>
            </a:pPr>
            <a:r>
              <a:rPr lang="es-EC" dirty="0"/>
              <a:t>4.- </a:t>
            </a:r>
            <a:r>
              <a:rPr lang="es-EC" b="1" dirty="0"/>
              <a:t>La altura del gato es 20 cm y la del conejo 15 cm. </a:t>
            </a:r>
            <a:endParaRPr lang="es-EC" dirty="0"/>
          </a:p>
          <a:p>
            <a:pPr marL="109728" indent="0">
              <a:buNone/>
            </a:pPr>
            <a:r>
              <a:rPr lang="es-EC" dirty="0"/>
              <a:t>5.- </a:t>
            </a:r>
            <a:r>
              <a:rPr lang="es-EC" b="1" dirty="0"/>
              <a:t>Los animales tiene alturas diferentes. </a:t>
            </a:r>
            <a:endParaRPr lang="es-EC" dirty="0"/>
          </a:p>
          <a:p>
            <a:pPr marL="109728" indent="0">
              <a:buNone/>
            </a:pPr>
            <a:r>
              <a:rPr lang="es-EC" dirty="0"/>
              <a:t>6.- </a:t>
            </a:r>
            <a:r>
              <a:rPr lang="es-EC" b="1" dirty="0"/>
              <a:t>La altura del gato y el conejo son semejantes con referencia al tigre. </a:t>
            </a:r>
            <a:endParaRPr lang="es-EC" dirty="0"/>
          </a:p>
          <a:p>
            <a:pPr marL="109728" indent="0">
              <a:buNone/>
            </a:pPr>
            <a:r>
              <a:rPr lang="es-EC" dirty="0"/>
              <a:t>7.- </a:t>
            </a:r>
            <a:r>
              <a:rPr lang="es-EC" b="1" dirty="0"/>
              <a:t>La altura del gato es mayor que la del conejo. </a:t>
            </a:r>
            <a:r>
              <a:rPr lang="es-EC" b="1" dirty="0" smtClean="0"/>
              <a:t> </a:t>
            </a:r>
          </a:p>
          <a:p>
            <a:pPr marL="109728" indent="0">
              <a:buNone/>
            </a:pPr>
            <a:r>
              <a:rPr lang="es-EC" dirty="0"/>
              <a:t>A todas estas asociaciones se les llaman </a:t>
            </a:r>
            <a:r>
              <a:rPr lang="es-EC" b="1" dirty="0">
                <a:solidFill>
                  <a:srgbClr val="FF0000"/>
                </a:solidFill>
              </a:rPr>
              <a:t>relaciones</a:t>
            </a:r>
            <a:r>
              <a:rPr lang="es-EC" dirty="0"/>
              <a:t>, y el proceso se denomina </a:t>
            </a:r>
            <a:r>
              <a:rPr lang="es-EC" b="1" dirty="0">
                <a:solidFill>
                  <a:srgbClr val="FF0000"/>
                </a:solidFill>
              </a:rPr>
              <a:t>Relación</a:t>
            </a:r>
            <a:r>
              <a:rPr lang="es-EC" dirty="0"/>
              <a:t>. </a:t>
            </a:r>
            <a:endParaRPr lang="es-EC" dirty="0"/>
          </a:p>
        </p:txBody>
      </p:sp>
    </p:spTree>
    <p:extLst>
      <p:ext uri="{BB962C8B-B14F-4D97-AF65-F5344CB8AC3E}">
        <p14:creationId xmlns:p14="http://schemas.microsoft.com/office/powerpoint/2010/main" val="225875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66800"/>
          </a:xfrm>
        </p:spPr>
        <p:style>
          <a:lnRef idx="1">
            <a:schemeClr val="accent5"/>
          </a:lnRef>
          <a:fillRef idx="2">
            <a:schemeClr val="accent5"/>
          </a:fillRef>
          <a:effectRef idx="1">
            <a:schemeClr val="accent5"/>
          </a:effectRef>
          <a:fontRef idx="minor">
            <a:schemeClr val="dk1"/>
          </a:fontRef>
        </p:style>
        <p:txBody>
          <a:bodyPr>
            <a:normAutofit/>
          </a:bodyPr>
          <a:lstStyle/>
          <a:p>
            <a:r>
              <a:rPr lang="es-MX" b="1" dirty="0" smtClean="0">
                <a:solidFill>
                  <a:srgbClr val="FF0000"/>
                </a:solidFill>
              </a:rPr>
              <a:t>RELACIÓN</a:t>
            </a:r>
            <a:endParaRPr lang="es-EC" dirty="0"/>
          </a:p>
        </p:txBody>
      </p:sp>
      <p:sp>
        <p:nvSpPr>
          <p:cNvPr id="4" name="2 Marcador de contenido"/>
          <p:cNvSpPr>
            <a:spLocks noGrp="1"/>
          </p:cNvSpPr>
          <p:nvPr>
            <p:ph idx="1"/>
          </p:nvPr>
        </p:nvSpPr>
        <p:spPr>
          <a:xfrm>
            <a:off x="457200" y="2060848"/>
            <a:ext cx="8229600" cy="4513688"/>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pPr>
            <a:endParaRPr lang="es-MX" dirty="0"/>
          </a:p>
          <a:p>
            <a:pPr marL="0" indent="0" algn="just">
              <a:lnSpc>
                <a:spcPct val="150000"/>
              </a:lnSpc>
              <a:spcBef>
                <a:spcPts val="0"/>
              </a:spcBef>
              <a:buNone/>
            </a:pPr>
            <a:r>
              <a:rPr lang="es-MX" dirty="0" smtClean="0">
                <a:solidFill>
                  <a:schemeClr val="tx1"/>
                </a:solidFill>
              </a:rPr>
              <a:t>ES EL </a:t>
            </a:r>
            <a:r>
              <a:rPr lang="es-MX" b="1" u="sng" dirty="0" smtClean="0">
                <a:solidFill>
                  <a:schemeClr val="tx1"/>
                </a:solidFill>
              </a:rPr>
              <a:t>PROCESO</a:t>
            </a:r>
            <a:r>
              <a:rPr lang="es-MX" dirty="0" smtClean="0">
                <a:solidFill>
                  <a:schemeClr val="tx1"/>
                </a:solidFill>
              </a:rPr>
              <a:t> QUE PERMITE </a:t>
            </a:r>
            <a:r>
              <a:rPr lang="es-MX" b="1" dirty="0" smtClean="0">
                <a:solidFill>
                  <a:srgbClr val="0070C0"/>
                </a:solidFill>
              </a:rPr>
              <a:t>ESTABLECER NEXOS ENTRE LAS CARACTERISTICAS CORRESPONDIENTES</a:t>
            </a:r>
            <a:r>
              <a:rPr lang="es-MX" dirty="0" smtClean="0">
                <a:solidFill>
                  <a:schemeClr val="tx1"/>
                </a:solidFill>
              </a:rPr>
              <a:t> A UNA MISMA </a:t>
            </a:r>
            <a:r>
              <a:rPr lang="es-MX" b="1" dirty="0" smtClean="0">
                <a:solidFill>
                  <a:srgbClr val="FF0000"/>
                </a:solidFill>
              </a:rPr>
              <a:t>VARIABLE </a:t>
            </a:r>
            <a:r>
              <a:rPr lang="es-MX" dirty="0" smtClean="0">
                <a:solidFill>
                  <a:schemeClr val="tx1"/>
                </a:solidFill>
              </a:rPr>
              <a:t>A PARTIR DE </a:t>
            </a:r>
            <a:r>
              <a:rPr lang="es-MX" b="1" u="sng" dirty="0" smtClean="0">
                <a:solidFill>
                  <a:schemeClr val="tx1"/>
                </a:solidFill>
              </a:rPr>
              <a:t>LA COMPARACIÓN</a:t>
            </a:r>
          </a:p>
          <a:p>
            <a:pPr marL="0" indent="0" algn="just">
              <a:lnSpc>
                <a:spcPct val="150000"/>
              </a:lnSpc>
              <a:spcBef>
                <a:spcPts val="0"/>
              </a:spcBef>
              <a:buNone/>
            </a:pPr>
            <a:endParaRPr lang="es-MX" b="1" u="sng" dirty="0">
              <a:solidFill>
                <a:schemeClr val="tx1"/>
              </a:solidFill>
            </a:endParaRPr>
          </a:p>
          <a:p>
            <a:pPr marL="0" indent="0" algn="just">
              <a:lnSpc>
                <a:spcPct val="150000"/>
              </a:lnSpc>
              <a:spcBef>
                <a:spcPts val="0"/>
              </a:spcBef>
              <a:buNone/>
            </a:pPr>
            <a:r>
              <a:rPr lang="es-MX" b="1" u="sng" dirty="0" smtClean="0">
                <a:solidFill>
                  <a:schemeClr val="tx1"/>
                </a:solidFill>
              </a:rPr>
              <a:t>EJEMPLO:</a:t>
            </a:r>
            <a:endParaRPr lang="es-MX" dirty="0" smtClean="0">
              <a:solidFill>
                <a:schemeClr val="tx1"/>
              </a:solidFill>
            </a:endParaRPr>
          </a:p>
          <a:p>
            <a:pPr marL="0" indent="0" algn="just">
              <a:lnSpc>
                <a:spcPct val="150000"/>
              </a:lnSpc>
              <a:spcBef>
                <a:spcPts val="0"/>
              </a:spcBef>
              <a:buNone/>
            </a:pPr>
            <a:endParaRPr lang="es-MX" b="1" u="sng" dirty="0">
              <a:solidFill>
                <a:schemeClr val="tx1"/>
              </a:solidFill>
            </a:endParaRPr>
          </a:p>
          <a:p>
            <a:pPr marL="0" indent="0" algn="just">
              <a:lnSpc>
                <a:spcPct val="150000"/>
              </a:lnSpc>
              <a:spcBef>
                <a:spcPts val="0"/>
              </a:spcBef>
              <a:buNone/>
            </a:pPr>
            <a:endParaRPr lang="es-MX" b="1" u="sng" dirty="0">
              <a:solidFill>
                <a:schemeClr val="tx1"/>
              </a:solidFill>
            </a:endParaRPr>
          </a:p>
        </p:txBody>
      </p:sp>
    </p:spTree>
    <p:extLst>
      <p:ext uri="{BB962C8B-B14F-4D97-AF65-F5344CB8AC3E}">
        <p14:creationId xmlns:p14="http://schemas.microsoft.com/office/powerpoint/2010/main" val="364263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EC" b="1" dirty="0">
                <a:solidFill>
                  <a:srgbClr val="FF0000"/>
                </a:solidFill>
              </a:rPr>
              <a:t>Procedimiento para la relación </a:t>
            </a:r>
            <a:endParaRPr lang="es-EC" dirty="0">
              <a:solidFill>
                <a:srgbClr val="FF0000"/>
              </a:solidFill>
            </a:endParaRPr>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s-EC" dirty="0" smtClean="0"/>
              <a:t>1</a:t>
            </a:r>
            <a:r>
              <a:rPr lang="es-EC" dirty="0"/>
              <a:t>. Definir el propósito. </a:t>
            </a:r>
          </a:p>
          <a:p>
            <a:r>
              <a:rPr lang="es-EC" dirty="0"/>
              <a:t>2. Identificar la variable. </a:t>
            </a:r>
          </a:p>
          <a:p>
            <a:r>
              <a:rPr lang="es-EC" dirty="0"/>
              <a:t>3. Identificar las características correspondientes a la variable. </a:t>
            </a:r>
          </a:p>
          <a:p>
            <a:r>
              <a:rPr lang="es-EC" dirty="0"/>
              <a:t>4. Identificar la diferencia, igualdad o semejanza para la variable. </a:t>
            </a:r>
          </a:p>
          <a:p>
            <a:r>
              <a:rPr lang="es-EC" dirty="0"/>
              <a:t>5. Formular la relación. </a:t>
            </a:r>
          </a:p>
          <a:p>
            <a:r>
              <a:rPr lang="es-EC" dirty="0"/>
              <a:t>6. Verificar el proceso y el producto.</a:t>
            </a:r>
          </a:p>
          <a:p>
            <a:endParaRPr lang="es-EC" dirty="0"/>
          </a:p>
        </p:txBody>
      </p:sp>
    </p:spTree>
    <p:extLst>
      <p:ext uri="{BB962C8B-B14F-4D97-AF65-F5344CB8AC3E}">
        <p14:creationId xmlns:p14="http://schemas.microsoft.com/office/powerpoint/2010/main" val="41772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1520" y="908720"/>
            <a:ext cx="8229600" cy="576064"/>
          </a:xfrm>
        </p:spPr>
        <p:txBody>
          <a:bodyPr>
            <a:normAutofit fontScale="90000"/>
          </a:bodyPr>
          <a:lstStyle/>
          <a:p>
            <a:pPr algn="ctr"/>
            <a:r>
              <a:rPr lang="es-EC" sz="5400" dirty="0" smtClean="0">
                <a:solidFill>
                  <a:srgbClr val="FF0000"/>
                </a:solidFill>
              </a:rPr>
              <a:t>Considerar los extremos</a:t>
            </a:r>
            <a:br>
              <a:rPr lang="es-EC" sz="5400" dirty="0" smtClean="0">
                <a:solidFill>
                  <a:srgbClr val="FF0000"/>
                </a:solidFill>
              </a:rPr>
            </a:br>
            <a:endParaRPr lang="es-EC" sz="5400" dirty="0">
              <a:solidFill>
                <a:srgbClr val="FF0000"/>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33000180"/>
              </p:ext>
            </p:extLst>
          </p:nvPr>
        </p:nvGraphicFramePr>
        <p:xfrm>
          <a:off x="497011" y="2811984"/>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611560" y="1124744"/>
            <a:ext cx="8136904" cy="1692771"/>
          </a:xfrm>
          <a:prstGeom prst="rect">
            <a:avLst/>
          </a:prstGeom>
          <a:noFill/>
        </p:spPr>
        <p:txBody>
          <a:bodyPr wrap="square" rtlCol="0">
            <a:spAutoFit/>
          </a:bodyPr>
          <a:lstStyle/>
          <a:p>
            <a:pPr algn="just"/>
            <a:r>
              <a:rPr lang="es-EC" sz="2600" dirty="0" smtClean="0">
                <a:solidFill>
                  <a:srgbClr val="002060"/>
                </a:solidFill>
              </a:rPr>
              <a:t>Considerar </a:t>
            </a:r>
            <a:r>
              <a:rPr lang="es-EC" sz="2600" b="1" dirty="0" smtClean="0">
                <a:solidFill>
                  <a:srgbClr val="FF0000"/>
                </a:solidFill>
              </a:rPr>
              <a:t>los Extremos </a:t>
            </a:r>
            <a:r>
              <a:rPr lang="es-EC" sz="2600" dirty="0" smtClean="0">
                <a:solidFill>
                  <a:srgbClr val="002060"/>
                </a:solidFill>
              </a:rPr>
              <a:t>significa pensar en </a:t>
            </a:r>
            <a:r>
              <a:rPr lang="es-EC" sz="2600" dirty="0" smtClean="0">
                <a:solidFill>
                  <a:srgbClr val="FF0000"/>
                </a:solidFill>
              </a:rPr>
              <a:t>ideas </a:t>
            </a:r>
            <a:r>
              <a:rPr lang="es-EC" sz="2600" dirty="0" smtClean="0">
                <a:solidFill>
                  <a:srgbClr val="002060"/>
                </a:solidFill>
              </a:rPr>
              <a:t>que se </a:t>
            </a:r>
            <a:r>
              <a:rPr lang="es-EC" sz="2600" dirty="0" smtClean="0">
                <a:solidFill>
                  <a:srgbClr val="FF0000"/>
                </a:solidFill>
              </a:rPr>
              <a:t>contraponen. </a:t>
            </a:r>
          </a:p>
          <a:p>
            <a:pPr algn="just"/>
            <a:r>
              <a:rPr lang="es-EC" sz="2600" dirty="0" smtClean="0">
                <a:solidFill>
                  <a:srgbClr val="002060"/>
                </a:solidFill>
              </a:rPr>
              <a:t>Podemos decir que pensar en las ideas extremas relacionadas con un asunto o situación nos permite:</a:t>
            </a:r>
          </a:p>
        </p:txBody>
      </p:sp>
    </p:spTree>
    <p:extLst>
      <p:ext uri="{BB962C8B-B14F-4D97-AF65-F5344CB8AC3E}">
        <p14:creationId xmlns:p14="http://schemas.microsoft.com/office/powerpoint/2010/main" val="19477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692696"/>
            <a:ext cx="8229600" cy="648072"/>
          </a:xfrm>
        </p:spPr>
        <p:txBody>
          <a:bodyPr>
            <a:noAutofit/>
          </a:bodyPr>
          <a:lstStyle/>
          <a:p>
            <a:r>
              <a:rPr lang="es-EC" sz="3000" b="1" dirty="0"/>
              <a:t>Práctica 11: </a:t>
            </a:r>
            <a:r>
              <a:rPr lang="es-EC" sz="3000" dirty="0"/>
              <a:t>Establece una relación a partir de texto que se presenta y de la variable indicada. </a:t>
            </a:r>
            <a:endParaRPr lang="es-EC" sz="3000" dirty="0"/>
          </a:p>
        </p:txBody>
      </p:sp>
      <p:sp>
        <p:nvSpPr>
          <p:cNvPr id="3" name="2 Marcador de contenido"/>
          <p:cNvSpPr>
            <a:spLocks noGrp="1"/>
          </p:cNvSpPr>
          <p:nvPr>
            <p:ph idx="1"/>
          </p:nvPr>
        </p:nvSpPr>
        <p:spPr>
          <a:xfrm>
            <a:off x="914400" y="1772816"/>
            <a:ext cx="8229600" cy="5085184"/>
          </a:xfrm>
        </p:spPr>
        <p:style>
          <a:lnRef idx="1">
            <a:schemeClr val="accent3"/>
          </a:lnRef>
          <a:fillRef idx="2">
            <a:schemeClr val="accent3"/>
          </a:fillRef>
          <a:effectRef idx="1">
            <a:schemeClr val="accent3"/>
          </a:effectRef>
          <a:fontRef idx="minor">
            <a:schemeClr val="dk1"/>
          </a:fontRef>
        </p:style>
        <p:txBody>
          <a:bodyPr>
            <a:noAutofit/>
          </a:bodyPr>
          <a:lstStyle/>
          <a:p>
            <a:r>
              <a:rPr lang="es-EC" sz="2400" dirty="0"/>
              <a:t>Ejemplos: </a:t>
            </a:r>
          </a:p>
          <a:p>
            <a:pPr marL="109728" indent="0">
              <a:buNone/>
            </a:pPr>
            <a:r>
              <a:rPr lang="es-EC" sz="2400" b="1" i="1" dirty="0" smtClean="0">
                <a:solidFill>
                  <a:srgbClr val="0070C0"/>
                </a:solidFill>
              </a:rPr>
              <a:t>a</a:t>
            </a:r>
            <a:r>
              <a:rPr lang="es-EC" sz="2400" b="1" i="1" dirty="0">
                <a:solidFill>
                  <a:srgbClr val="0070C0"/>
                </a:solidFill>
              </a:rPr>
              <a:t>) La mascota de María es una tortuga y la de Juan un gato. </a:t>
            </a:r>
            <a:endParaRPr lang="es-EC" sz="2400" dirty="0"/>
          </a:p>
          <a:p>
            <a:pPr marL="109728" indent="0">
              <a:buNone/>
            </a:pPr>
            <a:r>
              <a:rPr lang="es-EC" sz="2400" b="1" dirty="0">
                <a:solidFill>
                  <a:srgbClr val="FF0000"/>
                </a:solidFill>
              </a:rPr>
              <a:t>Variable: </a:t>
            </a:r>
            <a:r>
              <a:rPr lang="es-EC" sz="2400" dirty="0"/>
              <a:t>Tipo de mascota </a:t>
            </a:r>
            <a:endParaRPr lang="es-EC" sz="2400" dirty="0" smtClean="0"/>
          </a:p>
          <a:p>
            <a:pPr marL="109728" indent="0">
              <a:buNone/>
            </a:pPr>
            <a:r>
              <a:rPr lang="es-EC" sz="2400" dirty="0" smtClean="0"/>
              <a:t>Relación: El </a:t>
            </a:r>
            <a:r>
              <a:rPr lang="es-EC" sz="2400" dirty="0"/>
              <a:t>tipo de mascota de María y de Juan es diferente 	</a:t>
            </a:r>
          </a:p>
          <a:p>
            <a:pPr marL="109728" indent="0">
              <a:buNone/>
            </a:pPr>
            <a:r>
              <a:rPr lang="es-EC" sz="2400" b="1" i="1" dirty="0">
                <a:solidFill>
                  <a:srgbClr val="0070C0"/>
                </a:solidFill>
              </a:rPr>
              <a:t>b) El número de habitaciones de la casa de Pedro es 2 y el de la casa de José es 4. </a:t>
            </a:r>
          </a:p>
          <a:p>
            <a:pPr marL="109728" indent="0">
              <a:buNone/>
            </a:pPr>
            <a:r>
              <a:rPr lang="es-EC" sz="2400" b="1" dirty="0">
                <a:solidFill>
                  <a:srgbClr val="FF0000"/>
                </a:solidFill>
              </a:rPr>
              <a:t>Variable: </a:t>
            </a:r>
            <a:r>
              <a:rPr lang="es-EC" sz="2400" dirty="0"/>
              <a:t>Número de </a:t>
            </a:r>
            <a:r>
              <a:rPr lang="es-EC" sz="2400" dirty="0" smtClean="0"/>
              <a:t>habitaciones</a:t>
            </a:r>
          </a:p>
          <a:p>
            <a:pPr marL="109728" indent="0">
              <a:buNone/>
            </a:pPr>
            <a:r>
              <a:rPr lang="es-EC" sz="2400" dirty="0" smtClean="0"/>
              <a:t>Relación 1: </a:t>
            </a:r>
            <a:r>
              <a:rPr lang="es-EC" sz="2400" dirty="0"/>
              <a:t>El número de habitaciones de la casa de Pedro es diferente al de José 	</a:t>
            </a:r>
          </a:p>
          <a:p>
            <a:pPr marL="109728" indent="0">
              <a:buNone/>
            </a:pPr>
            <a:r>
              <a:rPr lang="es-EC" sz="2400" dirty="0" smtClean="0"/>
              <a:t>Relación 2: El </a:t>
            </a:r>
            <a:r>
              <a:rPr lang="es-EC" sz="2400" dirty="0"/>
              <a:t>número de habitaciones de la casa de José es mayor que ‘’el de la casa de Pedro </a:t>
            </a:r>
          </a:p>
        </p:txBody>
      </p:sp>
    </p:spTree>
    <p:extLst>
      <p:ext uri="{BB962C8B-B14F-4D97-AF65-F5344CB8AC3E}">
        <p14:creationId xmlns:p14="http://schemas.microsoft.com/office/powerpoint/2010/main" val="32080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style>
          <a:lnRef idx="1">
            <a:schemeClr val="accent3"/>
          </a:lnRef>
          <a:fillRef idx="2">
            <a:schemeClr val="accent3"/>
          </a:fillRef>
          <a:effectRef idx="1">
            <a:schemeClr val="accent3"/>
          </a:effectRef>
          <a:fontRef idx="minor">
            <a:schemeClr val="dk1"/>
          </a:fontRef>
        </p:style>
        <p:txBody>
          <a:bodyPr/>
          <a:lstStyle/>
          <a:p>
            <a:r>
              <a:rPr lang="es-EC" b="1" dirty="0">
                <a:solidFill>
                  <a:srgbClr val="FF0000"/>
                </a:solidFill>
              </a:rPr>
              <a:t>Práctica 12: </a:t>
            </a:r>
            <a:r>
              <a:rPr lang="es-EC" dirty="0">
                <a:solidFill>
                  <a:srgbClr val="FF0000"/>
                </a:solidFill>
              </a:rPr>
              <a:t>Establece una relación para cada una de las variables a partir de la información de la tabla que sigue. </a:t>
            </a:r>
            <a:endParaRPr lang="es-EC"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55886"/>
            <a:ext cx="7920880" cy="1924050"/>
          </a:xfrm>
          <a:prstGeom prst="rect">
            <a:avLst/>
          </a:prstGeom>
          <a:ln/>
        </p:spPr>
        <p:style>
          <a:lnRef idx="2">
            <a:schemeClr val="dk1"/>
          </a:lnRef>
          <a:fillRef idx="1">
            <a:schemeClr val="lt1"/>
          </a:fillRef>
          <a:effectRef idx="0">
            <a:schemeClr val="dk1"/>
          </a:effectRef>
          <a:fontRef idx="minor">
            <a:schemeClr val="dk1"/>
          </a:fontRef>
        </p:style>
      </p:pic>
      <p:graphicFrame>
        <p:nvGraphicFramePr>
          <p:cNvPr id="4" name="3 Tabla"/>
          <p:cNvGraphicFramePr>
            <a:graphicFrameLocks noGrp="1"/>
          </p:cNvGraphicFramePr>
          <p:nvPr>
            <p:extLst>
              <p:ext uri="{D42A27DB-BD31-4B8C-83A1-F6EECF244321}">
                <p14:modId xmlns:p14="http://schemas.microsoft.com/office/powerpoint/2010/main" val="3261370128"/>
              </p:ext>
            </p:extLst>
          </p:nvPr>
        </p:nvGraphicFramePr>
        <p:xfrm>
          <a:off x="755576" y="4437112"/>
          <a:ext cx="7846318" cy="1483360"/>
        </p:xfrm>
        <a:graphic>
          <a:graphicData uri="http://schemas.openxmlformats.org/drawingml/2006/table">
            <a:tbl>
              <a:tblPr firstRow="1" bandRow="1">
                <a:tableStyleId>{5940675A-B579-460E-94D1-54222C63F5DA}</a:tableStyleId>
              </a:tblPr>
              <a:tblGrid>
                <a:gridCol w="1800200"/>
                <a:gridCol w="6046118"/>
              </a:tblGrid>
              <a:tr h="370840">
                <a:tc>
                  <a:txBody>
                    <a:bodyPr/>
                    <a:lstStyle/>
                    <a:p>
                      <a:r>
                        <a:rPr lang="es-EC" dirty="0" smtClean="0">
                          <a:latin typeface="Arial" pitchFamily="34" charset="0"/>
                          <a:cs typeface="Arial" pitchFamily="34" charset="0"/>
                        </a:rPr>
                        <a:t>RELACIÓN 1</a:t>
                      </a:r>
                      <a:endParaRPr lang="es-EC" dirty="0">
                        <a:latin typeface="Arial" pitchFamily="34" charset="0"/>
                        <a:cs typeface="Arial" pitchFamily="34" charset="0"/>
                      </a:endParaRPr>
                    </a:p>
                  </a:txBody>
                  <a:tcPr/>
                </a:tc>
                <a:tc>
                  <a:txBody>
                    <a:bodyPr/>
                    <a:lstStyle/>
                    <a:p>
                      <a:endParaRPr lang="es-EC"/>
                    </a:p>
                  </a:txBody>
                  <a:tcPr/>
                </a:tc>
              </a:tr>
              <a:tr h="370840">
                <a:tc>
                  <a:txBody>
                    <a:bodyPr/>
                    <a:lstStyle/>
                    <a:p>
                      <a:r>
                        <a:rPr lang="es-EC" dirty="0" smtClean="0">
                          <a:latin typeface="Arial" pitchFamily="34" charset="0"/>
                          <a:cs typeface="Arial" pitchFamily="34" charset="0"/>
                        </a:rPr>
                        <a:t>RELACIÓN 2</a:t>
                      </a:r>
                      <a:endParaRPr lang="es-EC" dirty="0">
                        <a:latin typeface="Arial" pitchFamily="34" charset="0"/>
                        <a:cs typeface="Arial" pitchFamily="34" charset="0"/>
                      </a:endParaRPr>
                    </a:p>
                  </a:txBody>
                  <a:tcPr/>
                </a:tc>
                <a:tc>
                  <a:txBody>
                    <a:bodyPr/>
                    <a:lstStyle/>
                    <a:p>
                      <a:endParaRPr lang="es-EC" dirty="0"/>
                    </a:p>
                  </a:txBody>
                  <a:tcPr/>
                </a:tc>
              </a:tr>
              <a:tr h="370840">
                <a:tc>
                  <a:txBody>
                    <a:bodyPr/>
                    <a:lstStyle/>
                    <a:p>
                      <a:r>
                        <a:rPr lang="es-EC" dirty="0" smtClean="0">
                          <a:latin typeface="Arial" pitchFamily="34" charset="0"/>
                          <a:cs typeface="Arial" pitchFamily="34" charset="0"/>
                        </a:rPr>
                        <a:t>RELACIÓN 3</a:t>
                      </a:r>
                      <a:endParaRPr lang="es-EC" dirty="0">
                        <a:latin typeface="Arial" pitchFamily="34" charset="0"/>
                        <a:cs typeface="Arial" pitchFamily="34" charset="0"/>
                      </a:endParaRPr>
                    </a:p>
                  </a:txBody>
                  <a:tcPr/>
                </a:tc>
                <a:tc>
                  <a:txBody>
                    <a:bodyPr/>
                    <a:lstStyle/>
                    <a:p>
                      <a:endParaRPr lang="es-EC"/>
                    </a:p>
                  </a:txBody>
                  <a:tcPr/>
                </a:tc>
              </a:tr>
              <a:tr h="370840">
                <a:tc>
                  <a:txBody>
                    <a:bodyPr/>
                    <a:lstStyle/>
                    <a:p>
                      <a:r>
                        <a:rPr lang="es-EC" dirty="0" smtClean="0">
                          <a:latin typeface="Arial" pitchFamily="34" charset="0"/>
                          <a:cs typeface="Arial" pitchFamily="34" charset="0"/>
                        </a:rPr>
                        <a:t>RELACIÓN 4</a:t>
                      </a:r>
                      <a:endParaRPr lang="es-EC" dirty="0">
                        <a:latin typeface="Arial" pitchFamily="34" charset="0"/>
                        <a:cs typeface="Arial" pitchFamily="34" charset="0"/>
                      </a:endParaRPr>
                    </a:p>
                  </a:txBody>
                  <a:tcPr/>
                </a:tc>
                <a:tc>
                  <a:txBody>
                    <a:bodyPr/>
                    <a:lstStyle/>
                    <a:p>
                      <a:endParaRPr lang="es-EC" dirty="0"/>
                    </a:p>
                  </a:txBody>
                  <a:tcPr/>
                </a:tc>
              </a:tr>
            </a:tbl>
          </a:graphicData>
        </a:graphic>
      </p:graphicFrame>
    </p:spTree>
    <p:extLst>
      <p:ext uri="{BB962C8B-B14F-4D97-AF65-F5344CB8AC3E}">
        <p14:creationId xmlns:p14="http://schemas.microsoft.com/office/powerpoint/2010/main" val="25566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1066800"/>
          </a:xfrm>
        </p:spPr>
        <p:style>
          <a:lnRef idx="1">
            <a:schemeClr val="accent3"/>
          </a:lnRef>
          <a:fillRef idx="2">
            <a:schemeClr val="accent3"/>
          </a:fillRef>
          <a:effectRef idx="1">
            <a:schemeClr val="accent3"/>
          </a:effectRef>
          <a:fontRef idx="minor">
            <a:schemeClr val="dk1"/>
          </a:fontRef>
        </p:style>
        <p:txBody>
          <a:bodyPr>
            <a:normAutofit/>
          </a:bodyPr>
          <a:lstStyle/>
          <a:p>
            <a:r>
              <a:rPr lang="es-EC" b="1" dirty="0">
                <a:solidFill>
                  <a:srgbClr val="FF0000"/>
                </a:solidFill>
              </a:rPr>
              <a:t>Reflexión </a:t>
            </a:r>
            <a:endParaRPr lang="es-EC" dirty="0">
              <a:solidFill>
                <a:srgbClr val="FF0000"/>
              </a:solidFill>
            </a:endParaRPr>
          </a:p>
        </p:txBody>
      </p:sp>
      <p:sp>
        <p:nvSpPr>
          <p:cNvPr id="3" name="2 Marcador de contenido"/>
          <p:cNvSpPr>
            <a:spLocks noGrp="1"/>
          </p:cNvSpPr>
          <p:nvPr>
            <p:ph idx="1"/>
          </p:nvPr>
        </p:nvSpPr>
        <p:spPr>
          <a:xfrm>
            <a:off x="457200" y="1988840"/>
            <a:ext cx="8229600" cy="458569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EC" dirty="0" smtClean="0"/>
              <a:t> </a:t>
            </a:r>
            <a:r>
              <a:rPr lang="es-EC" dirty="0"/>
              <a:t>La </a:t>
            </a:r>
            <a:r>
              <a:rPr lang="es-EC" b="1" dirty="0">
                <a:solidFill>
                  <a:srgbClr val="00B0F0"/>
                </a:solidFill>
              </a:rPr>
              <a:t>relación</a:t>
            </a:r>
            <a:r>
              <a:rPr lang="es-EC" b="1" dirty="0"/>
              <a:t> </a:t>
            </a:r>
            <a:r>
              <a:rPr lang="es-EC" dirty="0"/>
              <a:t>puede expresarse en términos de las </a:t>
            </a:r>
            <a:r>
              <a:rPr lang="es-EC" b="1" i="1" dirty="0">
                <a:solidFill>
                  <a:srgbClr val="FF0000"/>
                </a:solidFill>
              </a:rPr>
              <a:t>características</a:t>
            </a:r>
            <a:r>
              <a:rPr lang="es-EC" b="1" dirty="0"/>
              <a:t> </a:t>
            </a:r>
            <a:r>
              <a:rPr lang="es-EC" dirty="0"/>
              <a:t>o de </a:t>
            </a:r>
            <a:r>
              <a:rPr lang="es-EC" b="1" dirty="0">
                <a:solidFill>
                  <a:srgbClr val="FF0000"/>
                </a:solidFill>
              </a:rPr>
              <a:t>la variable</a:t>
            </a:r>
            <a:r>
              <a:rPr lang="es-EC" dirty="0"/>
              <a:t>. </a:t>
            </a:r>
          </a:p>
          <a:p>
            <a:r>
              <a:rPr lang="es-EC" dirty="0" smtClean="0"/>
              <a:t> </a:t>
            </a:r>
            <a:r>
              <a:rPr lang="es-EC" dirty="0"/>
              <a:t>De acuerdo al nexo utilizado la </a:t>
            </a:r>
            <a:r>
              <a:rPr lang="es-EC" b="1" dirty="0">
                <a:solidFill>
                  <a:srgbClr val="00B0F0"/>
                </a:solidFill>
              </a:rPr>
              <a:t>relación</a:t>
            </a:r>
            <a:r>
              <a:rPr lang="es-EC" b="1" dirty="0"/>
              <a:t> </a:t>
            </a:r>
            <a:r>
              <a:rPr lang="es-EC" dirty="0"/>
              <a:t>puede resultar </a:t>
            </a:r>
            <a:r>
              <a:rPr lang="es-EC" dirty="0">
                <a:solidFill>
                  <a:srgbClr val="FF0000"/>
                </a:solidFill>
              </a:rPr>
              <a:t>más concr</a:t>
            </a:r>
            <a:r>
              <a:rPr lang="es-EC" dirty="0"/>
              <a:t>eta o </a:t>
            </a:r>
            <a:r>
              <a:rPr lang="es-EC" dirty="0">
                <a:solidFill>
                  <a:srgbClr val="FF0000"/>
                </a:solidFill>
              </a:rPr>
              <a:t>más abstracta</a:t>
            </a:r>
            <a:r>
              <a:rPr lang="es-EC" dirty="0"/>
              <a:t>, es decir, puede tener diferentes niveles de abstracción. </a:t>
            </a:r>
          </a:p>
          <a:p>
            <a:r>
              <a:rPr lang="es-EC" dirty="0" smtClean="0"/>
              <a:t>El </a:t>
            </a:r>
            <a:r>
              <a:rPr lang="es-EC" dirty="0"/>
              <a:t>nexo se establece mediante palabras como </a:t>
            </a:r>
            <a:r>
              <a:rPr lang="es-EC" i="1" dirty="0">
                <a:solidFill>
                  <a:srgbClr val="FF0000"/>
                </a:solidFill>
              </a:rPr>
              <a:t>“iguales”, “diferentes”, “semejantes”, “y”, “más que”, “menos que”, “tanto como”, “mientras que”, etc. </a:t>
            </a:r>
          </a:p>
          <a:p>
            <a:endParaRPr lang="es-EC" dirty="0"/>
          </a:p>
          <a:p>
            <a:r>
              <a:rPr lang="es-EC" b="1" dirty="0">
                <a:solidFill>
                  <a:srgbClr val="00B0F0"/>
                </a:solidFill>
              </a:rPr>
              <a:t>La relación </a:t>
            </a:r>
            <a:r>
              <a:rPr lang="es-EC" dirty="0"/>
              <a:t>es el primer proceso de abstracción de la mente humana.</a:t>
            </a:r>
            <a:endParaRPr lang="es-EC" dirty="0"/>
          </a:p>
        </p:txBody>
      </p:sp>
    </p:spTree>
    <p:extLst>
      <p:ext uri="{BB962C8B-B14F-4D97-AF65-F5344CB8AC3E}">
        <p14:creationId xmlns:p14="http://schemas.microsoft.com/office/powerpoint/2010/main" val="22897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a:solidFill>
                  <a:srgbClr val="FF0000"/>
                </a:solidFill>
              </a:rPr>
              <a:t>Reflexión: Alcances de la relación </a:t>
            </a:r>
            <a:endParaRPr lang="es-EC" dirty="0">
              <a:solidFill>
                <a:srgbClr val="FF0000"/>
              </a:solidFill>
            </a:endParaRPr>
          </a:p>
        </p:txBody>
      </p:sp>
      <p:sp>
        <p:nvSpPr>
          <p:cNvPr id="3" name="2 Marcador de contenido"/>
          <p:cNvSpPr>
            <a:spLocks noGrp="1"/>
          </p:cNvSpPr>
          <p:nvPr>
            <p:ph idx="1"/>
          </p:nvPr>
        </p:nvSpPr>
        <p:spPr>
          <a:xfrm>
            <a:off x="457200" y="1772816"/>
            <a:ext cx="8229600" cy="480172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just"/>
            <a:r>
              <a:rPr lang="es-EC" dirty="0" smtClean="0"/>
              <a:t>En </a:t>
            </a:r>
            <a:r>
              <a:rPr lang="es-EC" dirty="0"/>
              <a:t>general, podemos relacionar todo aquello que se pueda comparar: sujetos, objetos, hechos, eventos, situaciones, etc. </a:t>
            </a:r>
          </a:p>
          <a:p>
            <a:pPr algn="just"/>
            <a:r>
              <a:rPr lang="es-EC" dirty="0"/>
              <a:t>Las </a:t>
            </a:r>
            <a:r>
              <a:rPr lang="es-EC" b="1" dirty="0">
                <a:solidFill>
                  <a:srgbClr val="FF0000"/>
                </a:solidFill>
              </a:rPr>
              <a:t>relaciones</a:t>
            </a:r>
            <a:r>
              <a:rPr lang="es-EC" b="1" dirty="0"/>
              <a:t> </a:t>
            </a:r>
            <a:r>
              <a:rPr lang="es-EC" dirty="0"/>
              <a:t>pueden provenir de situaciones observables en forma directa o indirecta, y también de productos del recuerdo. </a:t>
            </a:r>
          </a:p>
          <a:p>
            <a:pPr algn="just"/>
            <a:r>
              <a:rPr lang="es-EC" dirty="0"/>
              <a:t>La </a:t>
            </a:r>
            <a:r>
              <a:rPr lang="es-EC" b="1" dirty="0">
                <a:solidFill>
                  <a:srgbClr val="FF0000"/>
                </a:solidFill>
              </a:rPr>
              <a:t>relación</a:t>
            </a:r>
            <a:r>
              <a:rPr lang="es-EC" b="1" dirty="0"/>
              <a:t> </a:t>
            </a:r>
            <a:r>
              <a:rPr lang="es-EC" dirty="0"/>
              <a:t>nos permite extender la percepción del mundo, asociar las ideas y desarrollar la imaginación y la creatividad; además es un camino que nos lleva a elevar el nivel de abstracción de nuestros pensamientos. </a:t>
            </a:r>
          </a:p>
          <a:p>
            <a:pPr algn="just"/>
            <a:r>
              <a:rPr lang="es-EC" dirty="0"/>
              <a:t>La </a:t>
            </a:r>
            <a:r>
              <a:rPr lang="es-EC" b="1" dirty="0">
                <a:solidFill>
                  <a:srgbClr val="FF0000"/>
                </a:solidFill>
              </a:rPr>
              <a:t>relación</a:t>
            </a:r>
            <a:r>
              <a:rPr lang="es-EC" b="1" dirty="0"/>
              <a:t> </a:t>
            </a:r>
            <a:r>
              <a:rPr lang="es-EC" dirty="0"/>
              <a:t>nos ayuda a visualizar conexiones entre objetos, sujetos, situaciones, alternativas, oportunidades, etc.; es una herramienta de vital importancia para el desarrollo y la producción intelectual. </a:t>
            </a:r>
            <a:endParaRPr lang="es-EC" dirty="0"/>
          </a:p>
        </p:txBody>
      </p:sp>
    </p:spTree>
    <p:extLst>
      <p:ext uri="{BB962C8B-B14F-4D97-AF65-F5344CB8AC3E}">
        <p14:creationId xmlns:p14="http://schemas.microsoft.com/office/powerpoint/2010/main" val="3114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498848"/>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C" dirty="0" smtClean="0">
                <a:solidFill>
                  <a:srgbClr val="FF0000"/>
                </a:solidFill>
              </a:rPr>
              <a:t>Deber: Realizar en una hoja de papel ministro la práctica 12 13 y el Cierre del libro.</a:t>
            </a:r>
            <a:endParaRPr lang="es-EC" dirty="0">
              <a:solidFill>
                <a:srgbClr val="FF0000"/>
              </a:solidFill>
            </a:endParaRPr>
          </a:p>
        </p:txBody>
      </p:sp>
      <p:sp>
        <p:nvSpPr>
          <p:cNvPr id="3" name="2 Marcador de contenido"/>
          <p:cNvSpPr>
            <a:spLocks noGrp="1"/>
          </p:cNvSpPr>
          <p:nvPr>
            <p:ph idx="1"/>
          </p:nvPr>
        </p:nvSpPr>
        <p:spPr/>
        <p:txBody>
          <a:bodyPr/>
          <a:lstStyle/>
          <a:p>
            <a:r>
              <a:rPr lang="es-EC" b="1" dirty="0" smtClean="0">
                <a:solidFill>
                  <a:srgbClr val="00B0F0"/>
                </a:solidFill>
              </a:rPr>
              <a:t>Fecha de entrega: Jueves 10 de Octubre del 2013.</a:t>
            </a:r>
            <a:endParaRPr lang="es-EC" b="1" dirty="0">
              <a:solidFill>
                <a:srgbClr val="00B0F0"/>
              </a:solidFill>
            </a:endParaRPr>
          </a:p>
        </p:txBody>
      </p:sp>
    </p:spTree>
    <p:extLst>
      <p:ext uri="{BB962C8B-B14F-4D97-AF65-F5344CB8AC3E}">
        <p14:creationId xmlns:p14="http://schemas.microsoft.com/office/powerpoint/2010/main" val="235198274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es-EC" b="1" dirty="0"/>
              <a:t>Cierre </a:t>
            </a:r>
            <a:endParaRPr lang="es-EC" dirty="0"/>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s-EC" dirty="0"/>
              <a:t>¿Qué utilidad tiene las prácticas realizadas? </a:t>
            </a:r>
            <a:endParaRPr lang="es-EC" dirty="0" smtClean="0"/>
          </a:p>
          <a:p>
            <a:r>
              <a:rPr lang="es-EC" dirty="0"/>
              <a:t>¿Qué aprendiste en esta lección? </a:t>
            </a:r>
            <a:endParaRPr lang="es-EC" dirty="0" smtClean="0"/>
          </a:p>
          <a:p>
            <a:r>
              <a:rPr lang="es-EC" dirty="0"/>
              <a:t>¿Para qué te ayuda saber comparar correctamente? </a:t>
            </a:r>
            <a:endParaRPr lang="es-EC" dirty="0" smtClean="0"/>
          </a:p>
          <a:p>
            <a:r>
              <a:rPr lang="es-EC" dirty="0"/>
              <a:t>¿A qué tipo de objetos podemos aplicar el proceso de relacionar? </a:t>
            </a:r>
            <a:endParaRPr lang="es-EC" dirty="0"/>
          </a:p>
        </p:txBody>
      </p:sp>
    </p:spTree>
    <p:extLst>
      <p:ext uri="{BB962C8B-B14F-4D97-AF65-F5344CB8AC3E}">
        <p14:creationId xmlns:p14="http://schemas.microsoft.com/office/powerpoint/2010/main" val="11021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10668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a:solidFill>
                  <a:srgbClr val="FF0000"/>
                </a:solidFill>
              </a:rPr>
              <a:t>LECCIÓN </a:t>
            </a:r>
            <a:r>
              <a:rPr lang="es-EC" b="1" dirty="0" smtClean="0">
                <a:solidFill>
                  <a:srgbClr val="FF0000"/>
                </a:solidFill>
              </a:rPr>
              <a:t>6: </a:t>
            </a:r>
            <a:r>
              <a:rPr lang="es-EC" b="1" dirty="0">
                <a:solidFill>
                  <a:srgbClr val="FF0000"/>
                </a:solidFill>
              </a:rPr>
              <a:t>CLASIFICACIÓN </a:t>
            </a:r>
            <a:r>
              <a:rPr lang="es-EC" dirty="0">
                <a:solidFill>
                  <a:srgbClr val="FF0000"/>
                </a:solidFill>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57" y="1681115"/>
            <a:ext cx="8405235" cy="3676278"/>
          </a:xfrm>
          <a:prstGeom prst="rect">
            <a:avLst/>
          </a:prstGeom>
          <a:ln/>
        </p:spPr>
        <p:style>
          <a:lnRef idx="2">
            <a:schemeClr val="dk1"/>
          </a:lnRef>
          <a:fillRef idx="1">
            <a:schemeClr val="lt1"/>
          </a:fillRef>
          <a:effectRef idx="0">
            <a:schemeClr val="dk1"/>
          </a:effectRef>
          <a:fontRef idx="minor">
            <a:schemeClr val="dk1"/>
          </a:fontRef>
        </p:style>
      </p:pic>
      <p:sp>
        <p:nvSpPr>
          <p:cNvPr id="4" name="3 Rectángulo"/>
          <p:cNvSpPr/>
          <p:nvPr/>
        </p:nvSpPr>
        <p:spPr>
          <a:xfrm>
            <a:off x="507368" y="5343657"/>
            <a:ext cx="843741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i="1" dirty="0"/>
              <a:t>Un rodillo de amasar, un martillo, una licuadora, una tetera, un alicate, un llave inglesa, un rodillo de pintar, un cuchillo de chef, una cuchara de albañil, una tostadora. </a:t>
            </a:r>
            <a:endParaRPr lang="es-EC" sz="2400" i="1" dirty="0"/>
          </a:p>
        </p:txBody>
      </p:sp>
    </p:spTree>
    <p:extLst>
      <p:ext uri="{BB962C8B-B14F-4D97-AF65-F5344CB8AC3E}">
        <p14:creationId xmlns:p14="http://schemas.microsoft.com/office/powerpoint/2010/main" val="36305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6004"/>
            <a:ext cx="8414717" cy="186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67544" y="888028"/>
            <a:ext cx="449995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C" sz="2400" dirty="0" smtClean="0">
                <a:solidFill>
                  <a:srgbClr val="FF0000"/>
                </a:solidFill>
              </a:rPr>
              <a:t>Clase de los utensilios de cocina</a:t>
            </a:r>
            <a:endParaRPr lang="es-EC" sz="2400" dirty="0">
              <a:solidFill>
                <a:srgbClr val="FF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97" y="4293096"/>
            <a:ext cx="8494465" cy="19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350097" y="3872719"/>
            <a:ext cx="509947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s-EC" sz="2400" dirty="0" smtClean="0">
                <a:solidFill>
                  <a:srgbClr val="FF0000"/>
                </a:solidFill>
              </a:rPr>
              <a:t>Clase de las herramientas de trabajo</a:t>
            </a:r>
            <a:endParaRPr lang="es-EC" sz="2400" dirty="0">
              <a:solidFill>
                <a:srgbClr val="FF0000"/>
              </a:solidFill>
            </a:endParaRPr>
          </a:p>
        </p:txBody>
      </p:sp>
    </p:spTree>
    <p:extLst>
      <p:ext uri="{BB962C8B-B14F-4D97-AF65-F5344CB8AC3E}">
        <p14:creationId xmlns:p14="http://schemas.microsoft.com/office/powerpoint/2010/main" val="108073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692696"/>
            <a:ext cx="8699522" cy="3213407"/>
          </a:xfrm>
        </p:spPr>
        <p:txBody>
          <a:bodyPr>
            <a:normAutofit/>
          </a:bodyPr>
          <a:lstStyle/>
          <a:p>
            <a:pPr marL="109728" indent="0">
              <a:buNone/>
            </a:pPr>
            <a:r>
              <a:rPr lang="es-EC" dirty="0"/>
              <a:t>Otro criterio de clasificación podría haber sido:</a:t>
            </a:r>
            <a:endParaRPr lang="es-EC" dirty="0" smtClean="0"/>
          </a:p>
          <a:p>
            <a:r>
              <a:rPr lang="es-EC" dirty="0" smtClean="0"/>
              <a:t>Criterio </a:t>
            </a:r>
            <a:r>
              <a:rPr lang="es-EC" dirty="0"/>
              <a:t>de Clasificación: </a:t>
            </a:r>
            <a:r>
              <a:rPr lang="es-EC" b="1" i="1" dirty="0">
                <a:solidFill>
                  <a:srgbClr val="0070C0"/>
                </a:solidFill>
              </a:rPr>
              <a:t>existencia o ausencia de la cualidad de corte. </a:t>
            </a:r>
          </a:p>
          <a:p>
            <a:r>
              <a:rPr lang="es-EC" sz="2600" dirty="0">
                <a:solidFill>
                  <a:srgbClr val="0070C0"/>
                </a:solidFill>
              </a:rPr>
              <a:t>Clase 1. </a:t>
            </a:r>
            <a:r>
              <a:rPr lang="es-EC" sz="2600" dirty="0"/>
              <a:t>Elementos con la cualidad de corte presente: {3, 5 y 8} </a:t>
            </a:r>
          </a:p>
          <a:p>
            <a:r>
              <a:rPr lang="es-EC" sz="2600" b="1" dirty="0">
                <a:solidFill>
                  <a:srgbClr val="0070C0"/>
                </a:solidFill>
              </a:rPr>
              <a:t>Clase 2</a:t>
            </a:r>
            <a:r>
              <a:rPr lang="es-EC" sz="2600" dirty="0">
                <a:solidFill>
                  <a:srgbClr val="0070C0"/>
                </a:solidFill>
              </a:rPr>
              <a:t>. </a:t>
            </a:r>
            <a:r>
              <a:rPr lang="es-EC" sz="2600" dirty="0"/>
              <a:t>Elementos con la cualidad de corte ausente: {1, 2, 4, 6, 7, 9 y 10} </a:t>
            </a:r>
            <a:endParaRPr lang="es-EC" sz="26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880" y="3906103"/>
            <a:ext cx="6749050" cy="2951897"/>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972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29600" cy="5665816"/>
          </a:xfrm>
        </p:spPr>
        <p:style>
          <a:lnRef idx="1">
            <a:schemeClr val="accent2"/>
          </a:lnRef>
          <a:fillRef idx="2">
            <a:schemeClr val="accent2"/>
          </a:fillRef>
          <a:effectRef idx="1">
            <a:schemeClr val="accent2"/>
          </a:effectRef>
          <a:fontRef idx="minor">
            <a:schemeClr val="dk1"/>
          </a:fontRef>
        </p:style>
        <p:txBody>
          <a:bodyPr/>
          <a:lstStyle/>
          <a:p>
            <a:pPr algn="just"/>
            <a:r>
              <a:rPr lang="es-EC" dirty="0">
                <a:latin typeface="Arial" pitchFamily="34" charset="0"/>
                <a:cs typeface="Arial" pitchFamily="34" charset="0"/>
              </a:rPr>
              <a:t>1) 1 y 7 son objetos que ruedan, 2, 3, 4, 5, 6, 8, 9 y 10 no ruedan </a:t>
            </a:r>
          </a:p>
          <a:p>
            <a:pPr algn="just"/>
            <a:r>
              <a:rPr lang="es-EC" dirty="0">
                <a:latin typeface="Arial" pitchFamily="34" charset="0"/>
                <a:cs typeface="Arial" pitchFamily="34" charset="0"/>
              </a:rPr>
              <a:t>2) 3 y 10 son objetos que usan energía eléctrica, 1, 2, 4, 5, 6, 7, 8 y 9 no usan electricidad </a:t>
            </a:r>
          </a:p>
          <a:p>
            <a:pPr algn="just"/>
            <a:r>
              <a:rPr lang="es-EC" dirty="0">
                <a:latin typeface="Arial" pitchFamily="34" charset="0"/>
                <a:cs typeface="Arial" pitchFamily="34" charset="0"/>
              </a:rPr>
              <a:t>3) 3, 5 y 8 son objetos que cortan, 1, 2, 4, 6, 7, 9 y 10 no cortan </a:t>
            </a:r>
          </a:p>
          <a:p>
            <a:pPr algn="just"/>
            <a:r>
              <a:rPr lang="es-EC" dirty="0">
                <a:latin typeface="Arial" pitchFamily="34" charset="0"/>
                <a:cs typeface="Arial" pitchFamily="34" charset="0"/>
              </a:rPr>
              <a:t>4) 1, 3, 4, 8 y 10 son utensilios de cocina, y 2, 5, 6, 7 y 9 son herramientas manuales </a:t>
            </a:r>
            <a:endParaRPr lang="es-EC" dirty="0">
              <a:latin typeface="Arial" pitchFamily="34" charset="0"/>
              <a:cs typeface="Arial" pitchFamily="34" charset="0"/>
            </a:endParaRPr>
          </a:p>
        </p:txBody>
      </p:sp>
    </p:spTree>
    <p:extLst>
      <p:ext uri="{BB962C8B-B14F-4D97-AF65-F5344CB8AC3E}">
        <p14:creationId xmlns:p14="http://schemas.microsoft.com/office/powerpoint/2010/main" val="3068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fontScale="90000"/>
          </a:bodyPr>
          <a:lstStyle/>
          <a:p>
            <a:r>
              <a:rPr lang="es-EC" dirty="0" smtClean="0"/>
              <a:t>¿En qué nos ayuda considerar extremos?</a:t>
            </a:r>
            <a:endParaRPr lang="es-EC" dirty="0"/>
          </a:p>
        </p:txBody>
      </p:sp>
      <p:sp>
        <p:nvSpPr>
          <p:cNvPr id="4"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114300" indent="0">
              <a:buNone/>
            </a:pPr>
            <a:r>
              <a:rPr lang="es-MX" dirty="0" smtClean="0"/>
              <a:t>Este Proceso de Pensamiento permite:</a:t>
            </a:r>
          </a:p>
          <a:p>
            <a:pPr marL="814388">
              <a:buFont typeface="Wingdings" pitchFamily="2" charset="2"/>
              <a:buChar char="ü"/>
            </a:pPr>
            <a:r>
              <a:rPr lang="es-MX" dirty="0" smtClean="0"/>
              <a:t>Regular la impulsividad</a:t>
            </a:r>
          </a:p>
          <a:p>
            <a:pPr marL="814388">
              <a:buFont typeface="Wingdings" pitchFamily="2" charset="2"/>
              <a:buChar char="ü"/>
            </a:pPr>
            <a:r>
              <a:rPr lang="es-MX" dirty="0" smtClean="0"/>
              <a:t>Estimular la reflexión antes de actuar o de tomar una decisión cualquiera que sea.</a:t>
            </a:r>
          </a:p>
          <a:p>
            <a:pPr marL="814388">
              <a:buFont typeface="Wingdings" pitchFamily="2" charset="2"/>
              <a:buChar char="ü"/>
            </a:pPr>
            <a:r>
              <a:rPr lang="es-MX" dirty="0" smtClean="0"/>
              <a:t>Ayuda a retardar los juicios</a:t>
            </a:r>
          </a:p>
          <a:p>
            <a:pPr marL="814388">
              <a:buFont typeface="Wingdings" pitchFamily="2" charset="2"/>
              <a:buChar char="ü"/>
            </a:pPr>
            <a:r>
              <a:rPr lang="es-MX" dirty="0" smtClean="0"/>
              <a:t>Amplia la visión que se tiene sobre una determinada situación o problema</a:t>
            </a:r>
          </a:p>
          <a:p>
            <a:pPr marL="814388">
              <a:buFont typeface="Wingdings" pitchFamily="2" charset="2"/>
              <a:buChar char="ü"/>
            </a:pPr>
            <a:endParaRPr lang="es-MX" dirty="0"/>
          </a:p>
        </p:txBody>
      </p:sp>
    </p:spTree>
    <p:extLst>
      <p:ext uri="{BB962C8B-B14F-4D97-AF65-F5344CB8AC3E}">
        <p14:creationId xmlns:p14="http://schemas.microsoft.com/office/powerpoint/2010/main" val="405808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circle(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ircle(in)">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circle(in)">
                                      <p:cBhvr>
                                        <p:cTn id="3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57606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dirty="0" smtClean="0">
                <a:solidFill>
                  <a:srgbClr val="FF0000"/>
                </a:solidFill>
              </a:rPr>
              <a:t>Clasificación</a:t>
            </a:r>
            <a:endParaRPr lang="es-EC" dirty="0">
              <a:solidFill>
                <a:srgbClr val="FF0000"/>
              </a:solidFill>
            </a:endParaRPr>
          </a:p>
        </p:txBody>
      </p:sp>
      <p:sp>
        <p:nvSpPr>
          <p:cNvPr id="4" name="2 Marcador de contenido"/>
          <p:cNvSpPr>
            <a:spLocks noGrp="1"/>
          </p:cNvSpPr>
          <p:nvPr>
            <p:ph idx="1"/>
          </p:nvPr>
        </p:nvSpPr>
        <p:spPr>
          <a:xfrm>
            <a:off x="323528" y="1340768"/>
            <a:ext cx="8229600" cy="518920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457200" indent="-457200" algn="just">
              <a:lnSpc>
                <a:spcPct val="150000"/>
              </a:lnSpc>
              <a:spcBef>
                <a:spcPts val="0"/>
              </a:spcBef>
              <a:buFont typeface="Wingdings" pitchFamily="2" charset="2"/>
              <a:buChar char="Ø"/>
            </a:pPr>
            <a:r>
              <a:rPr lang="es-MX" dirty="0" smtClean="0">
                <a:solidFill>
                  <a:schemeClr val="tx1"/>
                </a:solidFill>
              </a:rPr>
              <a:t>Es el </a:t>
            </a:r>
            <a:r>
              <a:rPr lang="es-MX" b="1" dirty="0" smtClean="0">
                <a:solidFill>
                  <a:schemeClr val="tx1"/>
                </a:solidFill>
              </a:rPr>
              <a:t>proceso</a:t>
            </a:r>
            <a:r>
              <a:rPr lang="es-MX" dirty="0" smtClean="0">
                <a:solidFill>
                  <a:schemeClr val="tx1"/>
                </a:solidFill>
              </a:rPr>
              <a:t> mediante el cual </a:t>
            </a:r>
            <a:r>
              <a:rPr lang="es-MX" b="1" dirty="0" smtClean="0">
                <a:solidFill>
                  <a:srgbClr val="FF0000"/>
                </a:solidFill>
              </a:rPr>
              <a:t>podemos separar </a:t>
            </a:r>
            <a:r>
              <a:rPr lang="es-MX" dirty="0" smtClean="0">
                <a:solidFill>
                  <a:schemeClr val="tx1"/>
                </a:solidFill>
              </a:rPr>
              <a:t>los </a:t>
            </a:r>
            <a:r>
              <a:rPr lang="es-MX" b="1" dirty="0" smtClean="0">
                <a:solidFill>
                  <a:srgbClr val="FF0000"/>
                </a:solidFill>
              </a:rPr>
              <a:t>elementos</a:t>
            </a:r>
            <a:r>
              <a:rPr lang="es-MX" b="1" dirty="0" smtClean="0">
                <a:solidFill>
                  <a:srgbClr val="0070C0"/>
                </a:solidFill>
              </a:rPr>
              <a:t>  </a:t>
            </a:r>
            <a:r>
              <a:rPr lang="es-MX" dirty="0" smtClean="0">
                <a:solidFill>
                  <a:schemeClr val="tx1"/>
                </a:solidFill>
              </a:rPr>
              <a:t>de un </a:t>
            </a:r>
            <a:r>
              <a:rPr lang="es-MX" b="1" dirty="0" smtClean="0">
                <a:solidFill>
                  <a:srgbClr val="0070C0"/>
                </a:solidFill>
              </a:rPr>
              <a:t>conjunto </a:t>
            </a:r>
            <a:r>
              <a:rPr lang="es-MX" dirty="0" smtClean="0">
                <a:solidFill>
                  <a:schemeClr val="tx1"/>
                </a:solidFill>
              </a:rPr>
              <a:t>en </a:t>
            </a:r>
            <a:r>
              <a:rPr lang="es-MX" b="1" dirty="0" smtClean="0">
                <a:solidFill>
                  <a:srgbClr val="0070C0"/>
                </a:solidFill>
              </a:rPr>
              <a:t>subconjuntos</a:t>
            </a:r>
          </a:p>
          <a:p>
            <a:pPr marL="0" indent="0" algn="ctr">
              <a:lnSpc>
                <a:spcPct val="150000"/>
              </a:lnSpc>
              <a:spcBef>
                <a:spcPts val="0"/>
              </a:spcBef>
              <a:buNone/>
            </a:pPr>
            <a:endParaRPr lang="es-MX" sz="500" b="1" dirty="0" smtClean="0">
              <a:solidFill>
                <a:srgbClr val="0070C0"/>
              </a:solidFill>
            </a:endParaRPr>
          </a:p>
          <a:p>
            <a:pPr marL="0" indent="0" algn="ctr">
              <a:lnSpc>
                <a:spcPct val="150000"/>
              </a:lnSpc>
              <a:spcBef>
                <a:spcPts val="0"/>
              </a:spcBef>
              <a:buNone/>
            </a:pPr>
            <a:endParaRPr lang="es-MX" sz="500" b="1" dirty="0">
              <a:solidFill>
                <a:srgbClr val="0070C0"/>
              </a:solidFill>
            </a:endParaRPr>
          </a:p>
          <a:p>
            <a:pPr marL="0" indent="0" algn="ctr">
              <a:lnSpc>
                <a:spcPct val="150000"/>
              </a:lnSpc>
              <a:spcBef>
                <a:spcPts val="0"/>
              </a:spcBef>
              <a:buNone/>
            </a:pPr>
            <a:endParaRPr lang="es-MX" sz="500" b="1" dirty="0">
              <a:solidFill>
                <a:srgbClr val="0070C0"/>
              </a:solidFill>
            </a:endParaRPr>
          </a:p>
          <a:p>
            <a:pPr marL="457200" indent="-457200" algn="just">
              <a:lnSpc>
                <a:spcPct val="150000"/>
              </a:lnSpc>
              <a:spcBef>
                <a:spcPts val="0"/>
              </a:spcBef>
              <a:buFont typeface="Wingdings" pitchFamily="2" charset="2"/>
              <a:buChar char="Ø"/>
            </a:pPr>
            <a:r>
              <a:rPr lang="es-MX" dirty="0" smtClean="0">
                <a:solidFill>
                  <a:schemeClr val="tx1"/>
                </a:solidFill>
              </a:rPr>
              <a:t>De esta manera todos los</a:t>
            </a:r>
            <a:r>
              <a:rPr lang="es-MX" b="1" dirty="0" smtClean="0">
                <a:solidFill>
                  <a:srgbClr val="0070C0"/>
                </a:solidFill>
              </a:rPr>
              <a:t> </a:t>
            </a:r>
            <a:r>
              <a:rPr lang="es-MX" b="1" dirty="0" smtClean="0">
                <a:solidFill>
                  <a:srgbClr val="FF0000"/>
                </a:solidFill>
              </a:rPr>
              <a:t>elementos</a:t>
            </a:r>
            <a:r>
              <a:rPr lang="es-MX" b="1" dirty="0" smtClean="0">
                <a:solidFill>
                  <a:srgbClr val="0070C0"/>
                </a:solidFill>
              </a:rPr>
              <a:t> </a:t>
            </a:r>
            <a:r>
              <a:rPr lang="es-MX" dirty="0" smtClean="0">
                <a:solidFill>
                  <a:schemeClr val="tx1"/>
                </a:solidFill>
              </a:rPr>
              <a:t>de un </a:t>
            </a:r>
            <a:r>
              <a:rPr lang="es-MX" b="1" dirty="0" smtClean="0">
                <a:solidFill>
                  <a:srgbClr val="0070C0"/>
                </a:solidFill>
              </a:rPr>
              <a:t>subconjunto </a:t>
            </a:r>
            <a:r>
              <a:rPr lang="es-MX" dirty="0" smtClean="0">
                <a:solidFill>
                  <a:schemeClr val="tx1"/>
                </a:solidFill>
              </a:rPr>
              <a:t>comparten una </a:t>
            </a:r>
            <a:r>
              <a:rPr lang="es-MX" b="1" dirty="0" smtClean="0">
                <a:solidFill>
                  <a:schemeClr val="tx1"/>
                </a:solidFill>
              </a:rPr>
              <a:t>característica </a:t>
            </a:r>
            <a:r>
              <a:rPr lang="es-MX" dirty="0" smtClean="0">
                <a:solidFill>
                  <a:schemeClr val="tx1"/>
                </a:solidFill>
              </a:rPr>
              <a:t>correspondiente a una </a:t>
            </a:r>
            <a:r>
              <a:rPr lang="es-MX" b="1" dirty="0" smtClean="0">
                <a:solidFill>
                  <a:srgbClr val="FF0000"/>
                </a:solidFill>
              </a:rPr>
              <a:t>variable </a:t>
            </a:r>
            <a:r>
              <a:rPr lang="es-MX" dirty="0" smtClean="0">
                <a:solidFill>
                  <a:schemeClr val="tx1"/>
                </a:solidFill>
              </a:rPr>
              <a:t>previamente seleccionada </a:t>
            </a:r>
          </a:p>
          <a:p>
            <a:pPr marL="0" indent="0" algn="ctr">
              <a:lnSpc>
                <a:spcPct val="150000"/>
              </a:lnSpc>
              <a:spcBef>
                <a:spcPts val="0"/>
              </a:spcBef>
              <a:buNone/>
            </a:pPr>
            <a:endParaRPr lang="es-MX" sz="500" dirty="0" smtClean="0">
              <a:solidFill>
                <a:schemeClr val="tx1"/>
              </a:solidFill>
            </a:endParaRPr>
          </a:p>
          <a:p>
            <a:pPr marL="0" indent="0" algn="ctr">
              <a:lnSpc>
                <a:spcPct val="150000"/>
              </a:lnSpc>
              <a:spcBef>
                <a:spcPts val="0"/>
              </a:spcBef>
              <a:buNone/>
            </a:pPr>
            <a:endParaRPr lang="es-MX" sz="500" dirty="0">
              <a:solidFill>
                <a:schemeClr val="tx1"/>
              </a:solidFill>
            </a:endParaRPr>
          </a:p>
          <a:p>
            <a:pPr marL="457200" indent="-457200" algn="just">
              <a:lnSpc>
                <a:spcPct val="150000"/>
              </a:lnSpc>
              <a:spcBef>
                <a:spcPts val="0"/>
              </a:spcBef>
              <a:buFont typeface="Wingdings" pitchFamily="2" charset="2"/>
              <a:buChar char="Ø"/>
            </a:pPr>
            <a:r>
              <a:rPr lang="es-MX" dirty="0" smtClean="0">
                <a:solidFill>
                  <a:schemeClr val="tx1"/>
                </a:solidFill>
              </a:rPr>
              <a:t>Cada </a:t>
            </a:r>
            <a:r>
              <a:rPr lang="es-MX" b="1" dirty="0" smtClean="0">
                <a:solidFill>
                  <a:srgbClr val="0070C0"/>
                </a:solidFill>
              </a:rPr>
              <a:t>subconjunto </a:t>
            </a:r>
            <a:r>
              <a:rPr lang="es-MX" b="1" dirty="0" smtClean="0">
                <a:solidFill>
                  <a:schemeClr val="tx1"/>
                </a:solidFill>
              </a:rPr>
              <a:t>difiere</a:t>
            </a:r>
            <a:r>
              <a:rPr lang="es-MX" dirty="0" smtClean="0">
                <a:solidFill>
                  <a:schemeClr val="tx1"/>
                </a:solidFill>
              </a:rPr>
              <a:t> de los demás  en la </a:t>
            </a:r>
            <a:r>
              <a:rPr lang="es-MX" b="1" dirty="0" smtClean="0">
                <a:solidFill>
                  <a:schemeClr val="tx1"/>
                </a:solidFill>
              </a:rPr>
              <a:t>característica</a:t>
            </a:r>
            <a:r>
              <a:rPr lang="es-MX" dirty="0" smtClean="0">
                <a:solidFill>
                  <a:schemeClr val="tx1"/>
                </a:solidFill>
              </a:rPr>
              <a:t> que </a:t>
            </a:r>
            <a:r>
              <a:rPr lang="es-MX" b="1" dirty="0" smtClean="0">
                <a:solidFill>
                  <a:srgbClr val="00B050"/>
                </a:solidFill>
              </a:rPr>
              <a:t>comparten</a:t>
            </a:r>
          </a:p>
          <a:p>
            <a:pPr marL="109728" indent="0" algn="just">
              <a:buNone/>
            </a:pPr>
            <a:endParaRPr lang="es-EC" dirty="0" smtClean="0"/>
          </a:p>
          <a:p>
            <a:pPr algn="just">
              <a:buFont typeface="Wingdings" pitchFamily="2" charset="2"/>
              <a:buChar char="Ø"/>
            </a:pPr>
            <a:r>
              <a:rPr lang="es-EC" dirty="0" smtClean="0"/>
              <a:t>A </a:t>
            </a:r>
            <a:r>
              <a:rPr lang="es-EC" dirty="0"/>
              <a:t>cada subconjunto de elementos que comparten una característica se le llama </a:t>
            </a:r>
            <a:r>
              <a:rPr lang="es-EC" b="1" dirty="0">
                <a:solidFill>
                  <a:srgbClr val="FF0000"/>
                </a:solidFill>
              </a:rPr>
              <a:t>clase. </a:t>
            </a:r>
            <a:endParaRPr lang="es-EC" dirty="0">
              <a:solidFill>
                <a:srgbClr val="FF0000"/>
              </a:solidFill>
            </a:endParaRPr>
          </a:p>
          <a:p>
            <a:pPr algn="just">
              <a:buFont typeface="Wingdings" pitchFamily="2" charset="2"/>
              <a:buChar char="Ø"/>
            </a:pPr>
            <a:r>
              <a:rPr lang="es-EC" dirty="0"/>
              <a:t>A la variable seleccionada para clasificar los objetos se le denomina </a:t>
            </a:r>
            <a:r>
              <a:rPr lang="es-EC" b="1" dirty="0">
                <a:solidFill>
                  <a:srgbClr val="FF0000"/>
                </a:solidFill>
              </a:rPr>
              <a:t>criterio de clasificación</a:t>
            </a:r>
            <a:r>
              <a:rPr lang="es-EC" dirty="0">
                <a:solidFill>
                  <a:srgbClr val="FF0000"/>
                </a:solidFill>
              </a:rPr>
              <a:t>. </a:t>
            </a:r>
            <a:endParaRPr lang="es-MX" b="1" dirty="0">
              <a:solidFill>
                <a:srgbClr val="FF0000"/>
              </a:solidFill>
            </a:endParaRPr>
          </a:p>
        </p:txBody>
      </p:sp>
    </p:spTree>
    <p:extLst>
      <p:ext uri="{BB962C8B-B14F-4D97-AF65-F5344CB8AC3E}">
        <p14:creationId xmlns:p14="http://schemas.microsoft.com/office/powerpoint/2010/main" val="147932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8229600" cy="583264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109728" indent="0" algn="ctr">
              <a:buNone/>
            </a:pPr>
            <a:r>
              <a:rPr lang="es-EC" b="1" dirty="0">
                <a:solidFill>
                  <a:srgbClr val="FF0000"/>
                </a:solidFill>
              </a:rPr>
              <a:t>Criterios de una buena clasificación</a:t>
            </a:r>
            <a:endParaRPr lang="es-EC" dirty="0" smtClean="0">
              <a:solidFill>
                <a:srgbClr val="FF0000"/>
              </a:solidFill>
            </a:endParaRPr>
          </a:p>
          <a:p>
            <a:r>
              <a:rPr lang="es-EC" dirty="0" smtClean="0"/>
              <a:t>1</a:t>
            </a:r>
            <a:r>
              <a:rPr lang="es-EC" dirty="0"/>
              <a:t>. Todos los elementos del conjunto de partida deben estar clasificados. </a:t>
            </a:r>
          </a:p>
          <a:p>
            <a:r>
              <a:rPr lang="es-EC" dirty="0"/>
              <a:t>2. Ningún elemento puede estar en dos clases a la vez</a:t>
            </a:r>
            <a:r>
              <a:rPr lang="es-EC" dirty="0" smtClean="0"/>
              <a:t>.</a:t>
            </a:r>
          </a:p>
          <a:p>
            <a:pPr marL="109728" indent="0" algn="ctr">
              <a:buNone/>
            </a:pPr>
            <a:r>
              <a:rPr lang="es-EC" b="1" dirty="0">
                <a:solidFill>
                  <a:srgbClr val="FF0000"/>
                </a:solidFill>
              </a:rPr>
              <a:t>Procedimiento para clasificar </a:t>
            </a:r>
            <a:endParaRPr lang="es-EC" dirty="0">
              <a:solidFill>
                <a:srgbClr val="FF0000"/>
              </a:solidFill>
            </a:endParaRPr>
          </a:p>
          <a:p>
            <a:r>
              <a:rPr lang="es-EC" dirty="0"/>
              <a:t>1. Definir el objetivo. </a:t>
            </a:r>
          </a:p>
          <a:p>
            <a:r>
              <a:rPr lang="es-EC" dirty="0"/>
              <a:t>2. Observar los objetos. </a:t>
            </a:r>
          </a:p>
          <a:p>
            <a:r>
              <a:rPr lang="es-EC" dirty="0"/>
              <a:t>3. Identificar las variables en las cuales tengamos semejanzas y diferencias. </a:t>
            </a:r>
          </a:p>
          <a:p>
            <a:r>
              <a:rPr lang="es-EC" dirty="0"/>
              <a:t>4. Seleccionar la variables o criterio de clasificación. </a:t>
            </a:r>
          </a:p>
          <a:p>
            <a:r>
              <a:rPr lang="es-EC" dirty="0"/>
              <a:t>5. Identificar los nombres o la denominación de las clases. </a:t>
            </a:r>
          </a:p>
          <a:p>
            <a:r>
              <a:rPr lang="es-EC" dirty="0"/>
              <a:t>6. Formar las clases con sus respectivos elementos. </a:t>
            </a:r>
          </a:p>
          <a:p>
            <a:r>
              <a:rPr lang="es-EC" dirty="0"/>
              <a:t>7. Verificar el proceso y el producto. </a:t>
            </a:r>
          </a:p>
          <a:p>
            <a:endParaRPr lang="es-EC" dirty="0"/>
          </a:p>
          <a:p>
            <a:endParaRPr lang="es-EC" dirty="0"/>
          </a:p>
        </p:txBody>
      </p:sp>
    </p:spTree>
    <p:extLst>
      <p:ext uri="{BB962C8B-B14F-4D97-AF65-F5344CB8AC3E}">
        <p14:creationId xmlns:p14="http://schemas.microsoft.com/office/powerpoint/2010/main" val="265397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1: </a:t>
            </a:r>
            <a:r>
              <a:rPr lang="es-EC" dirty="0"/>
              <a:t>Clasifica de dos maneras diferentes los elementos del siguiente conjunto. </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43783"/>
            <a:ext cx="8355775" cy="421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109728" indent="0">
              <a:buNone/>
            </a:pPr>
            <a:r>
              <a:rPr lang="es-EC" dirty="0">
                <a:solidFill>
                  <a:srgbClr val="0070C0"/>
                </a:solidFill>
              </a:rPr>
              <a:t>Primero selecciona una variable que genere 3 clases (que tenga 3 características diferentes). </a:t>
            </a:r>
          </a:p>
          <a:p>
            <a:r>
              <a:rPr lang="es-EC" dirty="0"/>
              <a:t>Variable o criterio de clasificación</a:t>
            </a:r>
            <a:r>
              <a:rPr lang="es-EC" dirty="0" smtClean="0"/>
              <a:t>: _________________________________Clase </a:t>
            </a:r>
            <a:r>
              <a:rPr lang="es-EC" dirty="0"/>
              <a:t>1</a:t>
            </a:r>
            <a:r>
              <a:rPr lang="es-EC" dirty="0" smtClean="0"/>
              <a:t>.________________ </a:t>
            </a:r>
            <a:r>
              <a:rPr lang="es-EC" dirty="0"/>
              <a:t>	</a:t>
            </a:r>
          </a:p>
          <a:p>
            <a:r>
              <a:rPr lang="es-EC" dirty="0"/>
              <a:t>Clase 2</a:t>
            </a:r>
            <a:r>
              <a:rPr lang="es-EC" dirty="0" smtClean="0"/>
              <a:t>.________________ </a:t>
            </a:r>
            <a:r>
              <a:rPr lang="es-EC" dirty="0"/>
              <a:t>	</a:t>
            </a:r>
          </a:p>
          <a:p>
            <a:r>
              <a:rPr lang="es-EC" dirty="0"/>
              <a:t>Clase 3</a:t>
            </a:r>
            <a:r>
              <a:rPr lang="es-EC" dirty="0" smtClean="0"/>
              <a:t>.__________________ </a:t>
            </a:r>
            <a:r>
              <a:rPr lang="es-EC" dirty="0"/>
              <a:t>	</a:t>
            </a:r>
          </a:p>
          <a:p>
            <a:pPr marL="109728" indent="0">
              <a:buNone/>
            </a:pPr>
            <a:r>
              <a:rPr lang="es-EC" dirty="0">
                <a:solidFill>
                  <a:srgbClr val="0070C0"/>
                </a:solidFill>
              </a:rPr>
              <a:t>Ahora selecciona otra variable que genere 2 clases (que tenga 2 características diferentes). </a:t>
            </a:r>
          </a:p>
          <a:p>
            <a:r>
              <a:rPr lang="es-EC" dirty="0"/>
              <a:t>Variable o criterio de clasificación: _______________________________________________ </a:t>
            </a:r>
            <a:endParaRPr lang="es-EC" dirty="0" smtClean="0"/>
          </a:p>
          <a:p>
            <a:r>
              <a:rPr lang="es-EC" dirty="0" smtClean="0"/>
              <a:t>Clase </a:t>
            </a:r>
            <a:r>
              <a:rPr lang="es-EC" dirty="0"/>
              <a:t>1. 	</a:t>
            </a:r>
          </a:p>
          <a:p>
            <a:r>
              <a:rPr lang="es-EC" dirty="0"/>
              <a:t>Clase 2. 	</a:t>
            </a:r>
          </a:p>
          <a:p>
            <a:pPr marL="109728" indent="0">
              <a:buNone/>
            </a:pPr>
            <a:endParaRPr lang="es-EC" dirty="0"/>
          </a:p>
        </p:txBody>
      </p:sp>
    </p:spTree>
    <p:extLst>
      <p:ext uri="{BB962C8B-B14F-4D97-AF65-F5344CB8AC3E}">
        <p14:creationId xmlns:p14="http://schemas.microsoft.com/office/powerpoint/2010/main" val="501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Importante saber:</a:t>
            </a:r>
            <a:endParaRPr lang="es-EC" dirty="0"/>
          </a:p>
        </p:txBody>
      </p:sp>
      <p:sp>
        <p:nvSpPr>
          <p:cNvPr id="3" name="2 Marcador de contenido"/>
          <p:cNvSpPr>
            <a:spLocks noGrp="1"/>
          </p:cNvSpPr>
          <p:nvPr>
            <p:ph idx="1"/>
          </p:nvPr>
        </p:nvSpPr>
        <p:spPr/>
        <p:txBody>
          <a:bodyPr/>
          <a:lstStyle/>
          <a:p>
            <a:pPr algn="just"/>
            <a:r>
              <a:rPr lang="es-EC" dirty="0"/>
              <a:t>En este caso observamos que el número de clases está relacionado directamente con la cantidad de diferentes valores (características) que puede tomar la variable criterio de clasificación. </a:t>
            </a:r>
            <a:endParaRPr lang="es-EC" dirty="0"/>
          </a:p>
        </p:txBody>
      </p:sp>
    </p:spTree>
    <p:extLst>
      <p:ext uri="{BB962C8B-B14F-4D97-AF65-F5344CB8AC3E}">
        <p14:creationId xmlns:p14="http://schemas.microsoft.com/office/powerpoint/2010/main" val="26480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8352928" cy="3096344"/>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7935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57606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a:solidFill>
                  <a:srgbClr val="0070C0"/>
                </a:solidFill>
              </a:rPr>
              <a:t>Conclusiones </a:t>
            </a:r>
            <a:endParaRPr lang="es-EC" dirty="0">
              <a:solidFill>
                <a:srgbClr val="0070C0"/>
              </a:solidFill>
            </a:endParaRPr>
          </a:p>
        </p:txBody>
      </p:sp>
      <p:sp>
        <p:nvSpPr>
          <p:cNvPr id="3" name="2 Marcador de contenido"/>
          <p:cNvSpPr>
            <a:spLocks noGrp="1"/>
          </p:cNvSpPr>
          <p:nvPr>
            <p:ph idx="1"/>
          </p:nvPr>
        </p:nvSpPr>
        <p:spPr>
          <a:xfrm>
            <a:off x="611560" y="1412776"/>
            <a:ext cx="8064896" cy="5328592"/>
          </a:xfrm>
        </p:spPr>
        <p:style>
          <a:lnRef idx="1">
            <a:schemeClr val="accent6"/>
          </a:lnRef>
          <a:fillRef idx="2">
            <a:schemeClr val="accent6"/>
          </a:fillRef>
          <a:effectRef idx="1">
            <a:schemeClr val="accent6"/>
          </a:effectRef>
          <a:fontRef idx="minor">
            <a:schemeClr val="dk1"/>
          </a:fontRef>
        </p:style>
        <p:txBody>
          <a:bodyPr>
            <a:noAutofit/>
          </a:bodyPr>
          <a:lstStyle/>
          <a:p>
            <a:pPr marL="109728" indent="0">
              <a:buNone/>
            </a:pPr>
            <a:r>
              <a:rPr lang="es-EC" sz="2400" dirty="0" smtClean="0"/>
              <a:t>La </a:t>
            </a:r>
            <a:r>
              <a:rPr lang="es-EC" sz="2400" b="1" dirty="0">
                <a:solidFill>
                  <a:srgbClr val="FF0000"/>
                </a:solidFill>
              </a:rPr>
              <a:t>clasificación</a:t>
            </a:r>
            <a:r>
              <a:rPr lang="es-EC" sz="2400" b="1" dirty="0"/>
              <a:t> </a:t>
            </a:r>
            <a:r>
              <a:rPr lang="es-EC" sz="2400" dirty="0" smtClean="0"/>
              <a:t>permite:</a:t>
            </a:r>
          </a:p>
          <a:p>
            <a:pPr>
              <a:buFont typeface="Wingdings" pitchFamily="2" charset="2"/>
              <a:buChar char="Ø"/>
            </a:pPr>
            <a:r>
              <a:rPr lang="es-EC" sz="2400" i="1" dirty="0" smtClean="0">
                <a:solidFill>
                  <a:srgbClr val="FF0000"/>
                </a:solidFill>
              </a:rPr>
              <a:t>Separar</a:t>
            </a:r>
            <a:r>
              <a:rPr lang="es-EC" sz="2400" dirty="0" smtClean="0"/>
              <a:t> </a:t>
            </a:r>
            <a:r>
              <a:rPr lang="es-EC" sz="2400" dirty="0"/>
              <a:t>un conjunto de elementos en clases de acuerdo con un </a:t>
            </a:r>
            <a:r>
              <a:rPr lang="es-EC" sz="2400" b="1" dirty="0">
                <a:solidFill>
                  <a:srgbClr val="0070C0"/>
                </a:solidFill>
              </a:rPr>
              <a:t>criterio de clasificación</a:t>
            </a:r>
            <a:r>
              <a:rPr lang="es-EC" sz="2400" dirty="0"/>
              <a:t>. </a:t>
            </a:r>
          </a:p>
          <a:p>
            <a:pPr marL="109728" indent="0" algn="just">
              <a:buNone/>
            </a:pPr>
            <a:r>
              <a:rPr lang="es-EC" sz="2400" dirty="0" smtClean="0"/>
              <a:t>Un </a:t>
            </a:r>
            <a:r>
              <a:rPr lang="es-EC" sz="2400" dirty="0"/>
              <a:t>mismo conjunto de objetos puede clasificarse de diferentes maneras; dependiendo del </a:t>
            </a:r>
            <a:r>
              <a:rPr lang="es-EC" sz="2400" b="1" dirty="0">
                <a:solidFill>
                  <a:srgbClr val="0070C0"/>
                </a:solidFill>
              </a:rPr>
              <a:t>criterio de clasificación</a:t>
            </a:r>
            <a:r>
              <a:rPr lang="es-EC" sz="2400" dirty="0">
                <a:solidFill>
                  <a:srgbClr val="0070C0"/>
                </a:solidFill>
              </a:rPr>
              <a:t>. </a:t>
            </a:r>
          </a:p>
          <a:p>
            <a:pPr marL="109728" indent="0" algn="just">
              <a:buNone/>
            </a:pPr>
            <a:r>
              <a:rPr lang="es-EC" sz="2400" dirty="0" smtClean="0"/>
              <a:t>Los </a:t>
            </a:r>
            <a:r>
              <a:rPr lang="es-EC" sz="2400" dirty="0"/>
              <a:t>elementos de cada clase se diferencian de otros elementos, de otras clases, porque cada clase comparte sus propias características correspondientes a la variable de clasificación. </a:t>
            </a:r>
          </a:p>
          <a:p>
            <a:pPr marL="109728" indent="0" algn="just">
              <a:buNone/>
            </a:pPr>
            <a:r>
              <a:rPr lang="es-EC" sz="2400" dirty="0" smtClean="0"/>
              <a:t>Las </a:t>
            </a:r>
            <a:r>
              <a:rPr lang="es-EC" sz="2400" dirty="0">
                <a:solidFill>
                  <a:srgbClr val="FF0000"/>
                </a:solidFill>
              </a:rPr>
              <a:t>semejanzas</a:t>
            </a:r>
            <a:r>
              <a:rPr lang="es-EC" sz="2400" dirty="0"/>
              <a:t> nos permiten </a:t>
            </a:r>
            <a:r>
              <a:rPr lang="es-EC" sz="2400" dirty="0">
                <a:solidFill>
                  <a:srgbClr val="FF0000"/>
                </a:solidFill>
              </a:rPr>
              <a:t>formar las clases </a:t>
            </a:r>
            <a:r>
              <a:rPr lang="es-EC" sz="2400" dirty="0"/>
              <a:t>y las </a:t>
            </a:r>
            <a:r>
              <a:rPr lang="es-EC" sz="2400" dirty="0">
                <a:solidFill>
                  <a:srgbClr val="0070C0"/>
                </a:solidFill>
              </a:rPr>
              <a:t>diferencias</a:t>
            </a:r>
            <a:r>
              <a:rPr lang="es-EC" sz="2400" dirty="0"/>
              <a:t> nos permiten separar una </a:t>
            </a:r>
            <a:r>
              <a:rPr lang="es-EC" sz="2400" dirty="0">
                <a:solidFill>
                  <a:srgbClr val="0070C0"/>
                </a:solidFill>
              </a:rPr>
              <a:t>clase de otra</a:t>
            </a:r>
            <a:r>
              <a:rPr lang="es-EC" sz="2400" dirty="0"/>
              <a:t>. </a:t>
            </a:r>
            <a:r>
              <a:rPr lang="es-EC" sz="2400" dirty="0" smtClean="0"/>
              <a:t>Cada </a:t>
            </a:r>
            <a:r>
              <a:rPr lang="es-EC" sz="2400" dirty="0"/>
              <a:t>clase tiene una denominación y un conjunto de elementos. </a:t>
            </a:r>
          </a:p>
          <a:p>
            <a:endParaRPr lang="es-EC" sz="2400" dirty="0"/>
          </a:p>
        </p:txBody>
      </p:sp>
    </p:spTree>
    <p:extLst>
      <p:ext uri="{BB962C8B-B14F-4D97-AF65-F5344CB8AC3E}">
        <p14:creationId xmlns:p14="http://schemas.microsoft.com/office/powerpoint/2010/main" val="30034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EC" b="1" dirty="0">
                <a:solidFill>
                  <a:srgbClr val="0070C0"/>
                </a:solidFill>
              </a:rPr>
              <a:t>Importancia de la clasificación</a:t>
            </a:r>
            <a:endParaRPr lang="es-EC" dirty="0">
              <a:solidFill>
                <a:srgbClr val="0070C0"/>
              </a:solidFill>
            </a:endParaRPr>
          </a:p>
        </p:txBody>
      </p:sp>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624078" indent="-514350" algn="just">
              <a:buAutoNum type="arabicPeriod"/>
            </a:pPr>
            <a:r>
              <a:rPr lang="es-EC" dirty="0" smtClean="0"/>
              <a:t>Permite </a:t>
            </a:r>
            <a:r>
              <a:rPr lang="es-EC" dirty="0"/>
              <a:t>separar grupos de elementos con base en sus características esenciales. </a:t>
            </a:r>
            <a:endParaRPr lang="es-EC" dirty="0" smtClean="0"/>
          </a:p>
          <a:p>
            <a:pPr marL="624078" indent="-514350" algn="just">
              <a:buAutoNum type="arabicPeriod"/>
            </a:pPr>
            <a:endParaRPr lang="es-EC" dirty="0"/>
          </a:p>
          <a:p>
            <a:pPr marL="624078" indent="-514350" algn="just">
              <a:buAutoNum type="arabicPeriod"/>
            </a:pPr>
            <a:r>
              <a:rPr lang="es-EC" dirty="0" smtClean="0"/>
              <a:t>Ayuda </a:t>
            </a:r>
            <a:r>
              <a:rPr lang="es-EC" dirty="0"/>
              <a:t>a simplificar la manera de organizar los objetos o las situaciones. </a:t>
            </a:r>
            <a:endParaRPr lang="es-EC" dirty="0" smtClean="0"/>
          </a:p>
          <a:p>
            <a:pPr marL="624078" indent="-514350" algn="just">
              <a:buAutoNum type="arabicPeriod"/>
            </a:pPr>
            <a:endParaRPr lang="es-EC" dirty="0"/>
          </a:p>
          <a:p>
            <a:pPr marL="624078" indent="-514350" algn="just">
              <a:buAutoNum type="arabicPeriod"/>
            </a:pPr>
            <a:r>
              <a:rPr lang="es-EC" dirty="0" smtClean="0"/>
              <a:t>Permite </a:t>
            </a:r>
            <a:r>
              <a:rPr lang="es-EC" dirty="0"/>
              <a:t>reducir la diversidad; cuando clasificamos un conjunto de objetos logramos juntar varios elementos bajo una sola denominación y esto nos permite simplificar la manera de ver y de organizar los objetos que nos rodean. </a:t>
            </a:r>
          </a:p>
          <a:p>
            <a:endParaRPr lang="es-EC" dirty="0"/>
          </a:p>
        </p:txBody>
      </p:sp>
    </p:spTree>
    <p:extLst>
      <p:ext uri="{BB962C8B-B14F-4D97-AF65-F5344CB8AC3E}">
        <p14:creationId xmlns:p14="http://schemas.microsoft.com/office/powerpoint/2010/main" val="276288934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EC" b="1" dirty="0">
                <a:solidFill>
                  <a:srgbClr val="FF0000"/>
                </a:solidFill>
              </a:rPr>
              <a:t>Aplicaciones de la clasificación: </a:t>
            </a:r>
            <a:endParaRPr lang="es-EC" dirty="0">
              <a:solidFill>
                <a:srgbClr val="FF0000"/>
              </a:solidFill>
            </a:endParaRPr>
          </a:p>
        </p:txBody>
      </p:sp>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r>
              <a:rPr lang="es-EC" dirty="0" smtClean="0"/>
              <a:t>Facilita </a:t>
            </a:r>
            <a:r>
              <a:rPr lang="es-EC" dirty="0"/>
              <a:t>la memorización o el recuerdo. </a:t>
            </a:r>
          </a:p>
          <a:p>
            <a:r>
              <a:rPr lang="es-EC" dirty="0" smtClean="0"/>
              <a:t>Reduce </a:t>
            </a:r>
            <a:r>
              <a:rPr lang="es-EC" dirty="0"/>
              <a:t>el número de objetos que debemos recordar. </a:t>
            </a:r>
          </a:p>
          <a:p>
            <a:r>
              <a:rPr lang="es-EC" dirty="0" smtClean="0"/>
              <a:t>Permite </a:t>
            </a:r>
            <a:r>
              <a:rPr lang="es-EC" dirty="0"/>
              <a:t>cambiar lo que debemos recordar; en vez de rememorar objetos aislados recordamos las clases a las cuales pertenecen dichos objetos.</a:t>
            </a:r>
          </a:p>
          <a:p>
            <a:endParaRPr lang="es-EC" dirty="0"/>
          </a:p>
        </p:txBody>
      </p:sp>
    </p:spTree>
    <p:extLst>
      <p:ext uri="{BB962C8B-B14F-4D97-AF65-F5344CB8AC3E}">
        <p14:creationId xmlns:p14="http://schemas.microsoft.com/office/powerpoint/2010/main" val="19332023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052736"/>
            <a:ext cx="8507288" cy="1066800"/>
          </a:xfrm>
        </p:spPr>
        <p:txBody>
          <a:bodyPr>
            <a:normAutofit fontScale="90000"/>
          </a:bodyPr>
          <a:lstStyle/>
          <a:p>
            <a:r>
              <a:rPr lang="es-EC" b="1" dirty="0"/>
              <a:t>LECCIÓN </a:t>
            </a:r>
            <a:r>
              <a:rPr lang="es-EC" b="1" dirty="0" smtClean="0"/>
              <a:t>7: DEFINICIÓN </a:t>
            </a:r>
            <a:r>
              <a:rPr lang="es-EC" b="1" dirty="0"/>
              <a:t>DE CONCEPTOS </a:t>
            </a:r>
            <a:endParaRPr lang="es-EC" dirty="0"/>
          </a:p>
        </p:txBody>
      </p:sp>
      <p:sp>
        <p:nvSpPr>
          <p:cNvPr id="3" name="2 Marcador de contenido"/>
          <p:cNvSpPr>
            <a:spLocks noGrp="1"/>
          </p:cNvSpPr>
          <p:nvPr>
            <p:ph idx="1"/>
          </p:nvPr>
        </p:nvSpPr>
        <p:spPr/>
        <p:txBody>
          <a:bodyPr/>
          <a:lstStyle/>
          <a:p>
            <a:pPr marL="109728" indent="0">
              <a:buNone/>
            </a:pPr>
            <a:r>
              <a:rPr lang="es-EC" dirty="0" smtClean="0"/>
              <a:t>Recordatorio:</a:t>
            </a:r>
          </a:p>
          <a:p>
            <a:pPr algn="just">
              <a:buFont typeface="Wingdings" pitchFamily="2" charset="2"/>
              <a:buChar char="Ø"/>
            </a:pPr>
            <a:r>
              <a:rPr lang="es-EC" dirty="0"/>
              <a:t>Cada </a:t>
            </a:r>
            <a:r>
              <a:rPr lang="es-EC" i="1" dirty="0">
                <a:solidFill>
                  <a:srgbClr val="FF0000"/>
                </a:solidFill>
              </a:rPr>
              <a:t>subconjunto de elementos </a:t>
            </a:r>
            <a:r>
              <a:rPr lang="es-EC" dirty="0"/>
              <a:t>que formamos dividiendo un conjunto dado de elementos dijimos que se le llama </a:t>
            </a:r>
            <a:r>
              <a:rPr lang="es-EC" b="1" i="1" dirty="0">
                <a:solidFill>
                  <a:srgbClr val="FF0000"/>
                </a:solidFill>
              </a:rPr>
              <a:t>clase</a:t>
            </a:r>
            <a:r>
              <a:rPr lang="es-EC" dirty="0"/>
              <a:t>. </a:t>
            </a:r>
            <a:endParaRPr lang="es-EC" dirty="0" smtClean="0"/>
          </a:p>
          <a:p>
            <a:pPr algn="just">
              <a:buFont typeface="Wingdings" pitchFamily="2" charset="2"/>
              <a:buChar char="Ø"/>
            </a:pPr>
            <a:r>
              <a:rPr lang="es-EC" dirty="0" smtClean="0"/>
              <a:t>Esa </a:t>
            </a:r>
            <a:r>
              <a:rPr lang="es-EC" dirty="0"/>
              <a:t>clase comparte </a:t>
            </a:r>
            <a:r>
              <a:rPr lang="es-EC" dirty="0">
                <a:solidFill>
                  <a:srgbClr val="002060"/>
                </a:solidFill>
              </a:rPr>
              <a:t>la característica </a:t>
            </a:r>
            <a:r>
              <a:rPr lang="es-EC" dirty="0"/>
              <a:t>que nos permitió separarlo la cual corresponde a una variable que llamamos </a:t>
            </a:r>
            <a:r>
              <a:rPr lang="es-EC" b="1" i="1" dirty="0">
                <a:solidFill>
                  <a:srgbClr val="002060"/>
                </a:solidFill>
              </a:rPr>
              <a:t>criterio de clasificación. </a:t>
            </a:r>
            <a:endParaRPr lang="es-EC" b="1" i="1" dirty="0">
              <a:solidFill>
                <a:srgbClr val="002060"/>
              </a:solidFill>
            </a:endParaRPr>
          </a:p>
        </p:txBody>
      </p:sp>
    </p:spTree>
    <p:extLst>
      <p:ext uri="{BB962C8B-B14F-4D97-AF65-F5344CB8AC3E}">
        <p14:creationId xmlns:p14="http://schemas.microsoft.com/office/powerpoint/2010/main" val="53914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MX" dirty="0" smtClean="0"/>
              <a:t>Práctica 2</a:t>
            </a:r>
            <a:br>
              <a:rPr lang="es-MX" dirty="0" smtClean="0"/>
            </a:br>
            <a:r>
              <a:rPr lang="es-MX" dirty="0" smtClean="0"/>
              <a:t>¿</a:t>
            </a:r>
            <a:r>
              <a:rPr lang="es-MX" dirty="0"/>
              <a:t>Qué de bueno y qué de malo tiene que un amigo me regale una bicicleta?</a:t>
            </a:r>
            <a:br>
              <a:rPr lang="es-MX" dirty="0"/>
            </a:br>
            <a:endParaRPr lang="es-EC" dirty="0"/>
          </a:p>
        </p:txBody>
      </p:sp>
      <p:pic>
        <p:nvPicPr>
          <p:cNvPr id="4" name="Picture 2" descr="http://1.bp.blogspot.com/-0iudn9aD9aM/TqUQzbbG59I/AAAAAAAAE_4/19_bVei-a4s/s1600/biciclet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2420888"/>
            <a:ext cx="2819400" cy="2800350"/>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6317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066800"/>
          </a:xfrm>
        </p:spPr>
        <p:txBody>
          <a:bodyPr>
            <a:normAutofit fontScale="90000"/>
          </a:bodyPr>
          <a:lstStyle/>
          <a:p>
            <a:r>
              <a:rPr lang="es-EC" dirty="0"/>
              <a:t>La clase de los “elementos que tienen la cualidad de corte</a:t>
            </a:r>
            <a:r>
              <a:rPr lang="es-EC" dirty="0" smtClean="0"/>
              <a:t>” </a:t>
            </a:r>
            <a:endParaRPr lang="es-EC" dirty="0"/>
          </a:p>
        </p:txBody>
      </p:sp>
      <p:sp>
        <p:nvSpPr>
          <p:cNvPr id="3" name="2 Marcador de contenido"/>
          <p:cNvSpPr>
            <a:spLocks noGrp="1"/>
          </p:cNvSpPr>
          <p:nvPr>
            <p:ph idx="1"/>
          </p:nvPr>
        </p:nvSpPr>
        <p:spPr>
          <a:xfrm>
            <a:off x="457200" y="1628800"/>
            <a:ext cx="8229600" cy="4945736"/>
          </a:xfrm>
        </p:spPr>
        <p:txBody>
          <a:bodyPr>
            <a:normAutofit fontScale="92500" lnSpcReduction="20000"/>
          </a:bodyPr>
          <a:lstStyle/>
          <a:p>
            <a:r>
              <a:rPr lang="es-EC" b="1" dirty="0">
                <a:solidFill>
                  <a:srgbClr val="FF0000"/>
                </a:solidFill>
              </a:rPr>
              <a:t>L</a:t>
            </a:r>
            <a:r>
              <a:rPr lang="es-EC" b="1" dirty="0" smtClean="0">
                <a:solidFill>
                  <a:srgbClr val="FF0000"/>
                </a:solidFill>
              </a:rPr>
              <a:t>a </a:t>
            </a:r>
            <a:r>
              <a:rPr lang="es-EC" b="1" dirty="0">
                <a:solidFill>
                  <a:srgbClr val="FF0000"/>
                </a:solidFill>
              </a:rPr>
              <a:t>licuadora, </a:t>
            </a:r>
            <a:endParaRPr lang="es-EC" b="1" dirty="0" smtClean="0">
              <a:solidFill>
                <a:srgbClr val="FF0000"/>
              </a:solidFill>
            </a:endParaRPr>
          </a:p>
          <a:p>
            <a:r>
              <a:rPr lang="es-EC" b="1" dirty="0" smtClean="0">
                <a:solidFill>
                  <a:srgbClr val="FF0000"/>
                </a:solidFill>
              </a:rPr>
              <a:t>El alicate</a:t>
            </a:r>
          </a:p>
          <a:p>
            <a:r>
              <a:rPr lang="es-EC" b="1" dirty="0" smtClean="0">
                <a:solidFill>
                  <a:srgbClr val="FF0000"/>
                </a:solidFill>
              </a:rPr>
              <a:t>El </a:t>
            </a:r>
            <a:r>
              <a:rPr lang="es-EC" b="1" dirty="0">
                <a:solidFill>
                  <a:srgbClr val="FF0000"/>
                </a:solidFill>
              </a:rPr>
              <a:t>cuchillo </a:t>
            </a:r>
            <a:endParaRPr lang="es-EC" b="1" dirty="0" smtClean="0">
              <a:solidFill>
                <a:srgbClr val="FF0000"/>
              </a:solidFill>
            </a:endParaRPr>
          </a:p>
          <a:p>
            <a:pPr marL="109728" indent="0">
              <a:buNone/>
            </a:pPr>
            <a:r>
              <a:rPr lang="es-EC" dirty="0" smtClean="0"/>
              <a:t/>
            </a:r>
            <a:br>
              <a:rPr lang="es-EC" dirty="0" smtClean="0"/>
            </a:br>
            <a:r>
              <a:rPr lang="es-EC" dirty="0" smtClean="0"/>
              <a:t>Se podría tener otros objetos adicionales que pertenezcan a esta clase</a:t>
            </a:r>
          </a:p>
          <a:p>
            <a:pPr>
              <a:buFont typeface="Wingdings" pitchFamily="2" charset="2"/>
              <a:buChar char="§"/>
            </a:pPr>
            <a:r>
              <a:rPr lang="es-EC" b="1" dirty="0">
                <a:solidFill>
                  <a:srgbClr val="002060"/>
                </a:solidFill>
              </a:rPr>
              <a:t>T</a:t>
            </a:r>
            <a:r>
              <a:rPr lang="es-EC" b="1" dirty="0" smtClean="0">
                <a:solidFill>
                  <a:srgbClr val="002060"/>
                </a:solidFill>
              </a:rPr>
              <a:t>ijera</a:t>
            </a:r>
            <a:r>
              <a:rPr lang="es-EC" b="1" dirty="0">
                <a:solidFill>
                  <a:srgbClr val="002060"/>
                </a:solidFill>
              </a:rPr>
              <a:t>, un serrucho, o una podadora de </a:t>
            </a:r>
            <a:r>
              <a:rPr lang="es-EC" b="1" dirty="0" smtClean="0">
                <a:solidFill>
                  <a:srgbClr val="002060"/>
                </a:solidFill>
              </a:rPr>
              <a:t>césped. </a:t>
            </a:r>
          </a:p>
          <a:p>
            <a:pPr marL="109728" indent="0">
              <a:buNone/>
            </a:pPr>
            <a:endParaRPr lang="es-EC" b="1" dirty="0" smtClean="0">
              <a:solidFill>
                <a:srgbClr val="002060"/>
              </a:solidFill>
            </a:endParaRPr>
          </a:p>
          <a:p>
            <a:pPr algn="just"/>
            <a:r>
              <a:rPr lang="es-EC" dirty="0"/>
              <a:t>Vemos que estos elementos no solo comparten la cualidad de corte, sino que también comparten otras características como </a:t>
            </a:r>
            <a:r>
              <a:rPr lang="es-EC" dirty="0" smtClean="0"/>
              <a:t>la presencia </a:t>
            </a:r>
            <a:r>
              <a:rPr lang="es-EC" dirty="0"/>
              <a:t>de cuchillas metálicas con bordes afilados o la existencia de movimientos determinados para realizar el corte. </a:t>
            </a:r>
            <a:endParaRPr lang="es-EC" b="1" dirty="0">
              <a:solidFill>
                <a:srgbClr val="002060"/>
              </a:solidFill>
            </a:endParaRPr>
          </a:p>
        </p:txBody>
      </p:sp>
    </p:spTree>
    <p:extLst>
      <p:ext uri="{BB962C8B-B14F-4D97-AF65-F5344CB8AC3E}">
        <p14:creationId xmlns:p14="http://schemas.microsoft.com/office/powerpoint/2010/main" val="22525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737824"/>
          </a:xfrm>
        </p:spPr>
        <p:txBody>
          <a:bodyPr/>
          <a:lstStyle/>
          <a:p>
            <a:pPr algn="just"/>
            <a:r>
              <a:rPr lang="es-EC" dirty="0"/>
              <a:t>Vemos entonces que este </a:t>
            </a:r>
            <a:r>
              <a:rPr lang="es-EC" i="1" dirty="0">
                <a:solidFill>
                  <a:srgbClr val="FF0000"/>
                </a:solidFill>
              </a:rPr>
              <a:t>subconjunto denominado clase </a:t>
            </a:r>
            <a:r>
              <a:rPr lang="es-EC" dirty="0"/>
              <a:t>generalmente engloba elementos que pueden ser descritos con un </a:t>
            </a:r>
            <a:r>
              <a:rPr lang="es-EC" i="1" dirty="0">
                <a:solidFill>
                  <a:srgbClr val="FF0000"/>
                </a:solidFill>
              </a:rPr>
              <a:t>denominador común</a:t>
            </a:r>
            <a:r>
              <a:rPr lang="es-EC" dirty="0"/>
              <a:t>, las características compartidas por todos los elementos incluidos en la clase. </a:t>
            </a:r>
            <a:endParaRPr lang="es-EC" dirty="0" smtClean="0"/>
          </a:p>
          <a:p>
            <a:pPr algn="just"/>
            <a:r>
              <a:rPr lang="es-EC" dirty="0"/>
              <a:t>A estas características las llamamos </a:t>
            </a:r>
            <a:r>
              <a:rPr lang="es-EC" dirty="0">
                <a:solidFill>
                  <a:srgbClr val="002060"/>
                </a:solidFill>
              </a:rPr>
              <a:t>“</a:t>
            </a:r>
            <a:r>
              <a:rPr lang="es-EC" b="1" dirty="0">
                <a:solidFill>
                  <a:srgbClr val="002060"/>
                </a:solidFill>
              </a:rPr>
              <a:t>características esenciales</a:t>
            </a:r>
            <a:r>
              <a:rPr lang="es-EC" dirty="0" smtClean="0">
                <a:solidFill>
                  <a:srgbClr val="002060"/>
                </a:solidFill>
              </a:rPr>
              <a:t>” </a:t>
            </a:r>
            <a:r>
              <a:rPr lang="es-EC" dirty="0"/>
              <a:t>de la clase. </a:t>
            </a:r>
            <a:endParaRPr lang="es-EC" dirty="0" smtClean="0"/>
          </a:p>
          <a:p>
            <a:pPr marL="109728" indent="0" algn="ctr">
              <a:buNone/>
            </a:pPr>
            <a:r>
              <a:rPr lang="es-EC" b="1" u="sng" dirty="0">
                <a:solidFill>
                  <a:srgbClr val="FF0000"/>
                </a:solidFill>
              </a:rPr>
              <a:t>Característica esencial </a:t>
            </a:r>
            <a:endParaRPr lang="es-EC" u="sng" dirty="0">
              <a:solidFill>
                <a:srgbClr val="FF0000"/>
              </a:solidFill>
            </a:endParaRPr>
          </a:p>
          <a:p>
            <a:pPr marL="109728" indent="0" algn="just">
              <a:buNone/>
            </a:pPr>
            <a:r>
              <a:rPr lang="es-EC" dirty="0"/>
              <a:t>Características esenciales son el conjunto de características compartidas por un grupo de elementos. </a:t>
            </a:r>
            <a:endParaRPr lang="es-EC" dirty="0"/>
          </a:p>
        </p:txBody>
      </p:sp>
    </p:spTree>
    <p:extLst>
      <p:ext uri="{BB962C8B-B14F-4D97-AF65-F5344CB8AC3E}">
        <p14:creationId xmlns:p14="http://schemas.microsoft.com/office/powerpoint/2010/main" val="378226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737824"/>
          </a:xfrm>
        </p:spPr>
        <p:style>
          <a:lnRef idx="1">
            <a:schemeClr val="accent6"/>
          </a:lnRef>
          <a:fillRef idx="2">
            <a:schemeClr val="accent6"/>
          </a:fillRef>
          <a:effectRef idx="1">
            <a:schemeClr val="accent6"/>
          </a:effectRef>
          <a:fontRef idx="minor">
            <a:schemeClr val="dk1"/>
          </a:fontRef>
        </p:style>
        <p:txBody>
          <a:bodyPr/>
          <a:lstStyle/>
          <a:p>
            <a:r>
              <a:rPr lang="es-EC" b="1" dirty="0">
                <a:solidFill>
                  <a:srgbClr val="FF0000"/>
                </a:solidFill>
              </a:rPr>
              <a:t>Práctica 1: </a:t>
            </a:r>
            <a:r>
              <a:rPr lang="es-EC" dirty="0">
                <a:solidFill>
                  <a:srgbClr val="FF0000"/>
                </a:solidFill>
              </a:rPr>
              <a:t>¿Cuales son las características esenciales de los siguientes conjuntos de conceptos? </a:t>
            </a:r>
            <a:endParaRPr lang="es-EC" dirty="0" smtClean="0">
              <a:solidFill>
                <a:srgbClr val="FF0000"/>
              </a:solidFill>
            </a:endParaRPr>
          </a:p>
          <a:p>
            <a:r>
              <a:rPr lang="es-EC" dirty="0"/>
              <a:t>1.1 </a:t>
            </a:r>
            <a:r>
              <a:rPr lang="es-EC" dirty="0" smtClean="0"/>
              <a:t>Lápiz, Bolígrafo, Pluma fuente, </a:t>
            </a:r>
            <a:r>
              <a:rPr lang="es-EC" dirty="0"/>
              <a:t>Tiza </a:t>
            </a:r>
            <a:endParaRPr lang="es-EC" dirty="0" smtClean="0"/>
          </a:p>
          <a:p>
            <a:endParaRPr lang="es-EC" dirty="0" smtClean="0"/>
          </a:p>
          <a:p>
            <a:r>
              <a:rPr lang="es-EC" dirty="0" smtClean="0"/>
              <a:t>1.2 Caballo, Puerco, Gallo, Vaca, </a:t>
            </a:r>
            <a:r>
              <a:rPr lang="es-EC" dirty="0"/>
              <a:t>Oveja </a:t>
            </a:r>
            <a:endParaRPr lang="es-EC" dirty="0" smtClean="0"/>
          </a:p>
          <a:p>
            <a:endParaRPr lang="es-EC" dirty="0" smtClean="0"/>
          </a:p>
          <a:p>
            <a:r>
              <a:rPr lang="es-EC" dirty="0" smtClean="0"/>
              <a:t>1.3 Automóvil, Camión, </a:t>
            </a:r>
            <a:r>
              <a:rPr lang="es-EC" dirty="0" err="1" smtClean="0"/>
              <a:t>Autobús,Motocicleta</a:t>
            </a:r>
            <a:r>
              <a:rPr lang="es-EC" dirty="0" smtClean="0"/>
              <a:t> </a:t>
            </a:r>
          </a:p>
          <a:p>
            <a:endParaRPr lang="es-EC" dirty="0" smtClean="0"/>
          </a:p>
          <a:p>
            <a:r>
              <a:rPr lang="es-EC" dirty="0" smtClean="0"/>
              <a:t>1.4 Bondad, Perseverancia, </a:t>
            </a:r>
            <a:r>
              <a:rPr lang="es-EC" dirty="0"/>
              <a:t>Constancia Rigurosidad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083038741"/>
              </p:ext>
            </p:extLst>
          </p:nvPr>
        </p:nvGraphicFramePr>
        <p:xfrm>
          <a:off x="827584" y="2708920"/>
          <a:ext cx="7344816" cy="457200"/>
        </p:xfrm>
        <a:graphic>
          <a:graphicData uri="http://schemas.openxmlformats.org/drawingml/2006/table">
            <a:tbl>
              <a:tblPr firstRow="1" bandRow="1">
                <a:tableStyleId>{5940675A-B579-460E-94D1-54222C63F5DA}</a:tableStyleId>
              </a:tblPr>
              <a:tblGrid>
                <a:gridCol w="3384376"/>
                <a:gridCol w="3960440"/>
              </a:tblGrid>
              <a:tr h="370840">
                <a:tc>
                  <a:txBody>
                    <a:bodyPr/>
                    <a:lstStyle/>
                    <a:p>
                      <a:r>
                        <a:rPr lang="es-EC" sz="2400" dirty="0" smtClean="0">
                          <a:solidFill>
                            <a:srgbClr val="002060"/>
                          </a:solidFill>
                        </a:rPr>
                        <a:t>Característica</a:t>
                      </a:r>
                      <a:r>
                        <a:rPr lang="es-EC" sz="2400" baseline="0" dirty="0" smtClean="0">
                          <a:solidFill>
                            <a:srgbClr val="002060"/>
                          </a:solidFill>
                        </a:rPr>
                        <a:t> esencial</a:t>
                      </a:r>
                      <a:endParaRPr lang="es-EC" sz="2400" dirty="0">
                        <a:solidFill>
                          <a:srgbClr val="002060"/>
                        </a:solidFill>
                      </a:endParaRPr>
                    </a:p>
                  </a:txBody>
                  <a:tcPr/>
                </a:tc>
                <a:tc>
                  <a:txBody>
                    <a:bodyPr/>
                    <a:lstStyle/>
                    <a:p>
                      <a:endParaRPr lang="es-EC" sz="2400" dirty="0"/>
                    </a:p>
                  </a:txBody>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439598967"/>
              </p:ext>
            </p:extLst>
          </p:nvPr>
        </p:nvGraphicFramePr>
        <p:xfrm>
          <a:off x="899592" y="3573016"/>
          <a:ext cx="7344816" cy="457200"/>
        </p:xfrm>
        <a:graphic>
          <a:graphicData uri="http://schemas.openxmlformats.org/drawingml/2006/table">
            <a:tbl>
              <a:tblPr firstRow="1" bandRow="1">
                <a:tableStyleId>{5940675A-B579-460E-94D1-54222C63F5DA}</a:tableStyleId>
              </a:tblPr>
              <a:tblGrid>
                <a:gridCol w="3312368"/>
                <a:gridCol w="4032448"/>
              </a:tblGrid>
              <a:tr h="370840">
                <a:tc>
                  <a:txBody>
                    <a:bodyPr/>
                    <a:lstStyle/>
                    <a:p>
                      <a:pPr marL="0" algn="l" rtl="0" eaLnBrk="1" latinLnBrk="0" hangingPunct="1"/>
                      <a:r>
                        <a:rPr kumimoji="0" lang="es-EC" sz="2400" kern="1200" dirty="0" smtClean="0">
                          <a:solidFill>
                            <a:srgbClr val="002060"/>
                          </a:solidFill>
                          <a:latin typeface="+mn-lt"/>
                          <a:ea typeface="+mn-ea"/>
                          <a:cs typeface="+mn-cs"/>
                        </a:rPr>
                        <a:t>Característica esencial</a:t>
                      </a:r>
                      <a:endParaRPr kumimoji="0" lang="es-EC" sz="2400" kern="1200" dirty="0">
                        <a:solidFill>
                          <a:srgbClr val="002060"/>
                        </a:solidFill>
                        <a:latin typeface="+mn-lt"/>
                        <a:ea typeface="+mn-ea"/>
                        <a:cs typeface="+mn-cs"/>
                      </a:endParaRPr>
                    </a:p>
                  </a:txBody>
                  <a:tcPr/>
                </a:tc>
                <a:tc>
                  <a:txBody>
                    <a:bodyPr/>
                    <a:lstStyle/>
                    <a:p>
                      <a:endParaRPr lang="es-EC" dirty="0"/>
                    </a:p>
                  </a:txBody>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471760006"/>
              </p:ext>
            </p:extLst>
          </p:nvPr>
        </p:nvGraphicFramePr>
        <p:xfrm>
          <a:off x="755576" y="4509120"/>
          <a:ext cx="7344816" cy="457200"/>
        </p:xfrm>
        <a:graphic>
          <a:graphicData uri="http://schemas.openxmlformats.org/drawingml/2006/table">
            <a:tbl>
              <a:tblPr firstRow="1" bandRow="1">
                <a:tableStyleId>{5940675A-B579-460E-94D1-54222C63F5DA}</a:tableStyleId>
              </a:tblPr>
              <a:tblGrid>
                <a:gridCol w="3312368"/>
                <a:gridCol w="4032448"/>
              </a:tblGrid>
              <a:tr h="370840">
                <a:tc>
                  <a:txBody>
                    <a:bodyPr/>
                    <a:lstStyle/>
                    <a:p>
                      <a:pPr marL="0" algn="l" rtl="0" eaLnBrk="1" latinLnBrk="0" hangingPunct="1"/>
                      <a:r>
                        <a:rPr kumimoji="0" lang="es-EC" sz="2400" kern="1200" dirty="0" smtClean="0">
                          <a:solidFill>
                            <a:srgbClr val="002060"/>
                          </a:solidFill>
                          <a:latin typeface="+mn-lt"/>
                          <a:ea typeface="+mn-ea"/>
                          <a:cs typeface="+mn-cs"/>
                        </a:rPr>
                        <a:t>Característica esencial</a:t>
                      </a:r>
                      <a:endParaRPr kumimoji="0" lang="es-EC" sz="2400" kern="1200" dirty="0">
                        <a:solidFill>
                          <a:srgbClr val="002060"/>
                        </a:solidFill>
                        <a:latin typeface="+mn-lt"/>
                        <a:ea typeface="+mn-ea"/>
                        <a:cs typeface="+mn-cs"/>
                      </a:endParaRPr>
                    </a:p>
                  </a:txBody>
                  <a:tcPr/>
                </a:tc>
                <a:tc>
                  <a:txBody>
                    <a:bodyPr/>
                    <a:lstStyle/>
                    <a:p>
                      <a:endParaRPr lang="es-EC" dirty="0"/>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3646578"/>
              </p:ext>
            </p:extLst>
          </p:nvPr>
        </p:nvGraphicFramePr>
        <p:xfrm>
          <a:off x="899592" y="5949280"/>
          <a:ext cx="7344816" cy="457200"/>
        </p:xfrm>
        <a:graphic>
          <a:graphicData uri="http://schemas.openxmlformats.org/drawingml/2006/table">
            <a:tbl>
              <a:tblPr firstRow="1" bandRow="1">
                <a:tableStyleId>{5940675A-B579-460E-94D1-54222C63F5DA}</a:tableStyleId>
              </a:tblPr>
              <a:tblGrid>
                <a:gridCol w="3240360"/>
                <a:gridCol w="4104456"/>
              </a:tblGrid>
              <a:tr h="370840">
                <a:tc>
                  <a:txBody>
                    <a:bodyPr/>
                    <a:lstStyle/>
                    <a:p>
                      <a:pPr marL="0" algn="l" rtl="0" eaLnBrk="1" latinLnBrk="0" hangingPunct="1"/>
                      <a:r>
                        <a:rPr kumimoji="0" lang="es-EC" sz="2400" kern="1200" dirty="0" smtClean="0">
                          <a:solidFill>
                            <a:srgbClr val="002060"/>
                          </a:solidFill>
                          <a:latin typeface="+mn-lt"/>
                          <a:ea typeface="+mn-ea"/>
                          <a:cs typeface="+mn-cs"/>
                        </a:rPr>
                        <a:t>Característica esencial</a:t>
                      </a:r>
                      <a:endParaRPr kumimoji="0" lang="es-EC" sz="2400" kern="1200" dirty="0">
                        <a:solidFill>
                          <a:srgbClr val="002060"/>
                        </a:solidFill>
                        <a:latin typeface="+mn-lt"/>
                        <a:ea typeface="+mn-ea"/>
                        <a:cs typeface="+mn-cs"/>
                      </a:endParaRPr>
                    </a:p>
                  </a:txBody>
                  <a:tcPr/>
                </a:tc>
                <a:tc>
                  <a:txBody>
                    <a:bodyPr/>
                    <a:lstStyle/>
                    <a:p>
                      <a:endParaRPr lang="es-EC" dirty="0"/>
                    </a:p>
                  </a:txBody>
                  <a:tcPr/>
                </a:tc>
              </a:tr>
            </a:tbl>
          </a:graphicData>
        </a:graphic>
      </p:graphicFrame>
    </p:spTree>
    <p:extLst>
      <p:ext uri="{BB962C8B-B14F-4D97-AF65-F5344CB8AC3E}">
        <p14:creationId xmlns:p14="http://schemas.microsoft.com/office/powerpoint/2010/main" val="13031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068960"/>
            <a:ext cx="8229600" cy="1066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MX" dirty="0"/>
              <a:t>¿Qué hicimos en el ejercicio que acabamos de </a:t>
            </a:r>
            <a:r>
              <a:rPr lang="es-MX" dirty="0" smtClean="0"/>
              <a:t>realizar?</a:t>
            </a:r>
            <a:endParaRPr lang="es-EC" dirty="0"/>
          </a:p>
        </p:txBody>
      </p:sp>
    </p:spTree>
    <p:extLst>
      <p:ext uri="{BB962C8B-B14F-4D97-AF65-F5344CB8AC3E}">
        <p14:creationId xmlns:p14="http://schemas.microsoft.com/office/powerpoint/2010/main" val="10142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457200" y="1353234"/>
            <a:ext cx="8229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MX" sz="2400" dirty="0" smtClean="0">
                <a:latin typeface="+mj-lt"/>
              </a:rPr>
              <a:t>¿Qué podemos identificar en estas dos imágenes</a:t>
            </a:r>
          </a:p>
        </p:txBody>
      </p:sp>
      <p:pic>
        <p:nvPicPr>
          <p:cNvPr id="5" name="Picture 2" descr="http://t3.gstatic.com/images?q=tbn:ANd9GcT2mL7WU2dU7LHnZu4u8NVKb7ZAFO8JeQQBHVNLcHxyD87CsA2J"/>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24944"/>
            <a:ext cx="2419350" cy="1895475"/>
          </a:xfrm>
          <a:prstGeom prst="rect">
            <a:avLst/>
          </a:prstGeom>
          <a:extLst/>
        </p:spPr>
        <p:style>
          <a:lnRef idx="2">
            <a:schemeClr val="dk1"/>
          </a:lnRef>
          <a:fillRef idx="1">
            <a:schemeClr val="lt1"/>
          </a:fillRef>
          <a:effectRef idx="0">
            <a:schemeClr val="dk1"/>
          </a:effectRef>
          <a:fontRef idx="minor">
            <a:schemeClr val="dk1"/>
          </a:fontRef>
        </p:style>
      </p:pic>
      <p:pic>
        <p:nvPicPr>
          <p:cNvPr id="6" name="Picture 4" descr="http://images03.olx.com.ec/ui/6/56/46/1276451474_99855046_1-JOVEN-PROFESIONAL-BUSCA-MUJER-PARA-AMISTAD-O-RELACION-AMOROSA-Centro-12764514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5600" y="2492896"/>
            <a:ext cx="2232248" cy="3311577"/>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1162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1196" y="476672"/>
            <a:ext cx="8229600" cy="106680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VARIABLES</a:t>
            </a:r>
            <a:endPar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Rectángulo"/>
          <p:cNvSpPr/>
          <p:nvPr/>
        </p:nvSpPr>
        <p:spPr>
          <a:xfrm>
            <a:off x="899592" y="1628800"/>
            <a:ext cx="727280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MX" sz="2400" b="1" dirty="0" smtClean="0">
                <a:latin typeface="+mj-lt"/>
              </a:rPr>
              <a:t>A TODAS AQUELLAS MAGNITUDES QUE PUEDEN TOMAR VALORES CUALITATIVO O CUANTITATIVOS. AL VALOR QUE TOMA UNA VARIABLE EN UN CASO CONCRETO SE LA LLAMA CARACTERISTICA</a:t>
            </a:r>
            <a:endParaRPr lang="es-MX" sz="2400" b="1" dirty="0">
              <a:latin typeface="+mj-lt"/>
            </a:endParaRPr>
          </a:p>
        </p:txBody>
      </p:sp>
      <p:graphicFrame>
        <p:nvGraphicFramePr>
          <p:cNvPr id="7" name="3 Marcador de contenido"/>
          <p:cNvGraphicFramePr>
            <a:graphicFrameLocks/>
          </p:cNvGraphicFramePr>
          <p:nvPr>
            <p:extLst>
              <p:ext uri="{D42A27DB-BD31-4B8C-83A1-F6EECF244321}">
                <p14:modId xmlns:p14="http://schemas.microsoft.com/office/powerpoint/2010/main" val="119411250"/>
              </p:ext>
            </p:extLst>
          </p:nvPr>
        </p:nvGraphicFramePr>
        <p:xfrm>
          <a:off x="1007604" y="3295460"/>
          <a:ext cx="705678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18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CARACTERISTICA</a:t>
            </a:r>
            <a:endPar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Marcador de contenido"/>
          <p:cNvSpPr>
            <a:spLocks noGrp="1"/>
          </p:cNvSpPr>
          <p:nvPr>
            <p:ph idx="1"/>
          </p:nvPr>
        </p:nvSpPr>
        <p:spPr>
          <a:xfrm>
            <a:off x="457200" y="2249424"/>
            <a:ext cx="8229600" cy="3046988"/>
          </a:xfrm>
          <a:prstGeom prst="rect">
            <a:avLst/>
          </a:prstGeom>
        </p:spPr>
        <p:txBody>
          <a:bodyPr wrap="square">
            <a:spAutoFit/>
          </a:bodyPr>
          <a:lstStyle/>
          <a:p>
            <a:pPr algn="just"/>
            <a:r>
              <a:rPr lang="es-MX" sz="3200" b="1" dirty="0" smtClean="0">
                <a:latin typeface="+mj-lt"/>
              </a:rPr>
              <a:t>Una característica es aquella cualidad que determina los rasgos de una persona o cosa y que muy claramente la distingue del resto, es decir, las </a:t>
            </a:r>
            <a:r>
              <a:rPr lang="es-MX" sz="3200" b="1" dirty="0" smtClean="0">
                <a:latin typeface="+mj-lt"/>
                <a:hlinkClick r:id="rId2" tooltip="Definicion de características"/>
              </a:rPr>
              <a:t>características</a:t>
            </a:r>
            <a:r>
              <a:rPr lang="es-MX" sz="3200" b="1" dirty="0" smtClean="0">
                <a:latin typeface="+mj-lt"/>
              </a:rPr>
              <a:t> que presentan un objeto, un animal o un individuo </a:t>
            </a:r>
            <a:endParaRPr lang="es-MX" sz="3200" b="1" dirty="0">
              <a:latin typeface="+mj-lt"/>
            </a:endParaRPr>
          </a:p>
        </p:txBody>
      </p:sp>
    </p:spTree>
    <p:extLst>
      <p:ext uri="{BB962C8B-B14F-4D97-AF65-F5344CB8AC3E}">
        <p14:creationId xmlns:p14="http://schemas.microsoft.com/office/powerpoint/2010/main" val="39076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668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r>
              <a:rPr lang="es-EC" sz="3000" dirty="0" smtClean="0"/>
              <a:t>Práctica 3: Une con una línea la variable con su característica correspondiente</a:t>
            </a:r>
            <a:endParaRPr lang="es-EC" sz="3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93551139"/>
              </p:ext>
            </p:extLst>
          </p:nvPr>
        </p:nvGraphicFramePr>
        <p:xfrm>
          <a:off x="457200" y="2205038"/>
          <a:ext cx="8229600" cy="33375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s-EC" dirty="0" smtClean="0"/>
                        <a:t>Variable</a:t>
                      </a:r>
                      <a:endParaRPr lang="es-EC" dirty="0"/>
                    </a:p>
                  </a:txBody>
                  <a:tcPr/>
                </a:tc>
                <a:tc>
                  <a:txBody>
                    <a:bodyPr/>
                    <a:lstStyle/>
                    <a:p>
                      <a:r>
                        <a:rPr lang="es-EC" dirty="0" smtClean="0"/>
                        <a:t>Característica</a:t>
                      </a:r>
                      <a:endParaRPr lang="es-EC" dirty="0"/>
                    </a:p>
                  </a:txBody>
                  <a:tcPr/>
                </a:tc>
              </a:tr>
              <a:tr h="370840">
                <a:tc>
                  <a:txBody>
                    <a:bodyPr/>
                    <a:lstStyle/>
                    <a:p>
                      <a:r>
                        <a:rPr lang="es-EC" dirty="0" smtClean="0"/>
                        <a:t>Peso</a:t>
                      </a:r>
                      <a:endParaRPr lang="es-EC" dirty="0"/>
                    </a:p>
                  </a:txBody>
                  <a:tcPr/>
                </a:tc>
                <a:tc>
                  <a:txBody>
                    <a:bodyPr/>
                    <a:lstStyle/>
                    <a:p>
                      <a:r>
                        <a:rPr lang="es-EC" dirty="0" smtClean="0"/>
                        <a:t>28 ° C</a:t>
                      </a:r>
                      <a:endParaRPr lang="es-EC" dirty="0"/>
                    </a:p>
                  </a:txBody>
                  <a:tcPr/>
                </a:tc>
              </a:tr>
              <a:tr h="370840">
                <a:tc>
                  <a:txBody>
                    <a:bodyPr/>
                    <a:lstStyle/>
                    <a:p>
                      <a:r>
                        <a:rPr lang="es-EC" dirty="0" smtClean="0"/>
                        <a:t>Estatura</a:t>
                      </a:r>
                      <a:endParaRPr lang="es-EC" dirty="0"/>
                    </a:p>
                  </a:txBody>
                  <a:tcPr/>
                </a:tc>
                <a:tc>
                  <a:txBody>
                    <a:bodyPr/>
                    <a:lstStyle/>
                    <a:p>
                      <a:r>
                        <a:rPr lang="es-EC" dirty="0" smtClean="0"/>
                        <a:t>2</a:t>
                      </a:r>
                      <a:r>
                        <a:rPr lang="es-EC" baseline="0" dirty="0" smtClean="0"/>
                        <a:t> llantas</a:t>
                      </a:r>
                      <a:endParaRPr lang="es-EC" dirty="0"/>
                    </a:p>
                  </a:txBody>
                  <a:tcPr/>
                </a:tc>
              </a:tr>
              <a:tr h="370840">
                <a:tc>
                  <a:txBody>
                    <a:bodyPr/>
                    <a:lstStyle/>
                    <a:p>
                      <a:r>
                        <a:rPr lang="es-EC" dirty="0" smtClean="0"/>
                        <a:t>Temperatura</a:t>
                      </a:r>
                      <a:endParaRPr lang="es-EC" dirty="0"/>
                    </a:p>
                  </a:txBody>
                  <a:tcPr/>
                </a:tc>
                <a:tc>
                  <a:txBody>
                    <a:bodyPr/>
                    <a:lstStyle/>
                    <a:p>
                      <a:r>
                        <a:rPr lang="es-EC" dirty="0" smtClean="0"/>
                        <a:t>6 equipos</a:t>
                      </a:r>
                      <a:endParaRPr lang="es-EC" dirty="0"/>
                    </a:p>
                  </a:txBody>
                  <a:tcPr/>
                </a:tc>
              </a:tr>
              <a:tr h="370840">
                <a:tc>
                  <a:txBody>
                    <a:bodyPr/>
                    <a:lstStyle/>
                    <a:p>
                      <a:r>
                        <a:rPr lang="es-EC" dirty="0" smtClean="0"/>
                        <a:t>Estado de ánimo</a:t>
                      </a:r>
                      <a:endParaRPr lang="es-EC" dirty="0"/>
                    </a:p>
                  </a:txBody>
                  <a:tcPr/>
                </a:tc>
                <a:tc>
                  <a:txBody>
                    <a:bodyPr/>
                    <a:lstStyle/>
                    <a:p>
                      <a:r>
                        <a:rPr lang="es-EC" dirty="0" smtClean="0"/>
                        <a:t>48</a:t>
                      </a:r>
                      <a:r>
                        <a:rPr lang="es-EC" baseline="0" dirty="0" smtClean="0"/>
                        <a:t> kg</a:t>
                      </a:r>
                      <a:endParaRPr lang="es-EC" dirty="0"/>
                    </a:p>
                  </a:txBody>
                  <a:tcPr/>
                </a:tc>
              </a:tr>
              <a:tr h="370840">
                <a:tc>
                  <a:txBody>
                    <a:bodyPr/>
                    <a:lstStyle/>
                    <a:p>
                      <a:r>
                        <a:rPr lang="es-EC" dirty="0" smtClean="0"/>
                        <a:t>Número de equipos</a:t>
                      </a:r>
                      <a:endParaRPr lang="es-EC" dirty="0"/>
                    </a:p>
                  </a:txBody>
                  <a:tcPr/>
                </a:tc>
                <a:tc>
                  <a:txBody>
                    <a:bodyPr/>
                    <a:lstStyle/>
                    <a:p>
                      <a:r>
                        <a:rPr lang="es-EC" dirty="0" smtClean="0"/>
                        <a:t>Horizontal</a:t>
                      </a:r>
                      <a:endParaRPr lang="es-EC" dirty="0"/>
                    </a:p>
                  </a:txBody>
                  <a:tcPr/>
                </a:tc>
              </a:tr>
              <a:tr h="370840">
                <a:tc>
                  <a:txBody>
                    <a:bodyPr/>
                    <a:lstStyle/>
                    <a:p>
                      <a:r>
                        <a:rPr lang="es-EC" dirty="0" smtClean="0"/>
                        <a:t>Distancia al</a:t>
                      </a:r>
                      <a:r>
                        <a:rPr lang="es-EC" baseline="0" dirty="0" smtClean="0"/>
                        <a:t> puerto</a:t>
                      </a:r>
                      <a:endParaRPr lang="es-EC" dirty="0"/>
                    </a:p>
                  </a:txBody>
                  <a:tcPr/>
                </a:tc>
                <a:tc>
                  <a:txBody>
                    <a:bodyPr/>
                    <a:lstStyle/>
                    <a:p>
                      <a:r>
                        <a:rPr lang="es-EC" dirty="0" smtClean="0"/>
                        <a:t>Alegre</a:t>
                      </a:r>
                      <a:endParaRPr lang="es-EC" dirty="0"/>
                    </a:p>
                  </a:txBody>
                  <a:tcPr/>
                </a:tc>
              </a:tr>
              <a:tr h="370840">
                <a:tc>
                  <a:txBody>
                    <a:bodyPr/>
                    <a:lstStyle/>
                    <a:p>
                      <a:r>
                        <a:rPr lang="es-EC" dirty="0" smtClean="0"/>
                        <a:t>Número de llantas</a:t>
                      </a:r>
                      <a:endParaRPr lang="es-EC" dirty="0"/>
                    </a:p>
                  </a:txBody>
                  <a:tcPr/>
                </a:tc>
                <a:tc>
                  <a:txBody>
                    <a:bodyPr/>
                    <a:lstStyle/>
                    <a:p>
                      <a:r>
                        <a:rPr lang="es-EC" dirty="0" smtClean="0"/>
                        <a:t>5</a:t>
                      </a:r>
                      <a:r>
                        <a:rPr lang="es-EC" baseline="0" dirty="0" smtClean="0"/>
                        <a:t> Km</a:t>
                      </a:r>
                      <a:endParaRPr lang="es-EC" dirty="0"/>
                    </a:p>
                  </a:txBody>
                  <a:tcPr/>
                </a:tc>
              </a:tr>
              <a:tr h="370840">
                <a:tc>
                  <a:txBody>
                    <a:bodyPr/>
                    <a:lstStyle/>
                    <a:p>
                      <a:r>
                        <a:rPr lang="es-EC" dirty="0" smtClean="0"/>
                        <a:t>Dirección</a:t>
                      </a:r>
                      <a:endParaRPr lang="es-EC" dirty="0"/>
                    </a:p>
                  </a:txBody>
                  <a:tcPr/>
                </a:tc>
                <a:tc>
                  <a:txBody>
                    <a:bodyPr/>
                    <a:lstStyle/>
                    <a:p>
                      <a:r>
                        <a:rPr lang="es-EC" dirty="0" smtClean="0"/>
                        <a:t>1.30 metros de alto</a:t>
                      </a:r>
                      <a:endParaRPr lang="es-EC" dirty="0"/>
                    </a:p>
                  </a:txBody>
                  <a:tcPr/>
                </a:tc>
              </a:tr>
            </a:tbl>
          </a:graphicData>
        </a:graphic>
      </p:graphicFrame>
    </p:spTree>
    <p:extLst>
      <p:ext uri="{BB962C8B-B14F-4D97-AF65-F5344CB8AC3E}">
        <p14:creationId xmlns:p14="http://schemas.microsoft.com/office/powerpoint/2010/main" val="344692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8229600" cy="720080"/>
          </a:xfrm>
        </p:spPr>
        <p:txBody>
          <a:bodyPr/>
          <a:lstStyle/>
          <a:p>
            <a:r>
              <a:rPr lang="es-EC" dirty="0" smtClean="0"/>
              <a:t>Políticas de evaluación</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469959548"/>
              </p:ext>
            </p:extLst>
          </p:nvPr>
        </p:nvGraphicFramePr>
        <p:xfrm>
          <a:off x="467544" y="1412776"/>
          <a:ext cx="6192688" cy="3134360"/>
        </p:xfrm>
        <a:graphic>
          <a:graphicData uri="http://schemas.openxmlformats.org/drawingml/2006/table">
            <a:tbl>
              <a:tblPr firstRow="1" bandRow="1">
                <a:tableStyleId>{5C22544A-7EE6-4342-B048-85BDC9FD1C3A}</a:tableStyleId>
              </a:tblPr>
              <a:tblGrid>
                <a:gridCol w="4536504"/>
                <a:gridCol w="1656184"/>
              </a:tblGrid>
              <a:tr h="370840">
                <a:tc>
                  <a:txBody>
                    <a:bodyPr/>
                    <a:lstStyle/>
                    <a:p>
                      <a:r>
                        <a:rPr lang="es-EC" dirty="0" smtClean="0"/>
                        <a:t>Instrumentos</a:t>
                      </a:r>
                      <a:r>
                        <a:rPr lang="es-EC" baseline="0" dirty="0" smtClean="0"/>
                        <a:t> de evaluación</a:t>
                      </a:r>
                      <a:endParaRPr lang="es-EC" dirty="0"/>
                    </a:p>
                  </a:txBody>
                  <a:tcPr/>
                </a:tc>
                <a:tc>
                  <a:txBody>
                    <a:bodyPr/>
                    <a:lstStyle/>
                    <a:p>
                      <a:pPr algn="ctr"/>
                      <a:r>
                        <a:rPr lang="es-EC" b="1" dirty="0" smtClean="0"/>
                        <a:t>Porcentaje</a:t>
                      </a:r>
                      <a:endParaRPr lang="es-EC" b="1" dirty="0"/>
                    </a:p>
                  </a:txBody>
                  <a:tcPr/>
                </a:tc>
              </a:tr>
              <a:tr h="370840">
                <a:tc>
                  <a:txBody>
                    <a:bodyPr/>
                    <a:lstStyle/>
                    <a:p>
                      <a:pPr algn="ctr"/>
                      <a:r>
                        <a:rPr lang="es-EC" b="1" dirty="0" smtClean="0"/>
                        <a:t>Participación y Asistencia a clase</a:t>
                      </a:r>
                      <a:endParaRPr lang="es-EC"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t> 5%</a:t>
                      </a:r>
                    </a:p>
                    <a:p>
                      <a:pPr algn="ctr"/>
                      <a:endParaRPr lang="es-EC" b="1" dirty="0"/>
                    </a:p>
                  </a:txBody>
                  <a:tcPr/>
                </a:tc>
              </a:tr>
              <a:tr h="59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b="1" dirty="0" smtClean="0"/>
                        <a:t>Deberes  o proyectos</a:t>
                      </a:r>
                    </a:p>
                    <a:p>
                      <a:pPr algn="ctr"/>
                      <a:endParaRPr lang="es-EC" b="1" dirty="0"/>
                    </a:p>
                  </a:txBody>
                  <a:tcPr/>
                </a:tc>
                <a:tc>
                  <a:txBody>
                    <a:bodyPr/>
                    <a:lstStyle/>
                    <a:p>
                      <a:pPr algn="ctr"/>
                      <a:r>
                        <a:rPr lang="es-EC" b="1" dirty="0" smtClean="0"/>
                        <a:t>10%</a:t>
                      </a:r>
                      <a:endParaRPr lang="es-EC" b="1" dirty="0"/>
                    </a:p>
                  </a:txBody>
                  <a:tcPr/>
                </a:tc>
              </a:tr>
              <a:tr h="370840">
                <a:tc>
                  <a:txBody>
                    <a:bodyPr/>
                    <a:lstStyle/>
                    <a:p>
                      <a:pPr algn="ctr"/>
                      <a:r>
                        <a:rPr lang="es-EC" b="1" dirty="0" smtClean="0"/>
                        <a:t>Talleres **</a:t>
                      </a:r>
                      <a:endParaRPr lang="es-EC" b="1" dirty="0"/>
                    </a:p>
                  </a:txBody>
                  <a:tcPr/>
                </a:tc>
                <a:tc>
                  <a:txBody>
                    <a:bodyPr/>
                    <a:lstStyle/>
                    <a:p>
                      <a:pPr algn="ctr"/>
                      <a:r>
                        <a:rPr lang="es-EC" b="1" dirty="0" smtClean="0"/>
                        <a:t>10%</a:t>
                      </a:r>
                      <a:endParaRPr lang="es-EC" b="1" dirty="0"/>
                    </a:p>
                  </a:txBody>
                  <a:tcPr/>
                </a:tc>
              </a:tr>
              <a:tr h="370840">
                <a:tc>
                  <a:txBody>
                    <a:bodyPr/>
                    <a:lstStyle/>
                    <a:p>
                      <a:pPr algn="ctr"/>
                      <a:r>
                        <a:rPr lang="es-EC" b="1" dirty="0" smtClean="0"/>
                        <a:t>Lecciones o evaluaciones **</a:t>
                      </a:r>
                      <a:endParaRPr lang="es-EC" b="1" dirty="0"/>
                    </a:p>
                  </a:txBody>
                  <a:tcPr/>
                </a:tc>
                <a:tc>
                  <a:txBody>
                    <a:bodyPr/>
                    <a:lstStyle/>
                    <a:p>
                      <a:pPr algn="ctr"/>
                      <a:r>
                        <a:rPr lang="es-EC" b="1" dirty="0" smtClean="0"/>
                        <a:t>25%</a:t>
                      </a:r>
                      <a:endParaRPr lang="es-EC" b="1" dirty="0"/>
                    </a:p>
                  </a:txBody>
                  <a:tcPr/>
                </a:tc>
              </a:tr>
              <a:tr h="370840">
                <a:tc>
                  <a:txBody>
                    <a:bodyPr/>
                    <a:lstStyle/>
                    <a:p>
                      <a:pPr algn="ctr"/>
                      <a:r>
                        <a:rPr lang="es-EC" b="1" dirty="0" smtClean="0"/>
                        <a:t>Examen</a:t>
                      </a:r>
                      <a:r>
                        <a:rPr lang="es-EC" b="1" baseline="0" dirty="0" smtClean="0"/>
                        <a:t> Final *</a:t>
                      </a:r>
                      <a:endParaRPr lang="es-EC" b="1" dirty="0"/>
                    </a:p>
                  </a:txBody>
                  <a:tcPr/>
                </a:tc>
                <a:tc>
                  <a:txBody>
                    <a:bodyPr/>
                    <a:lstStyle/>
                    <a:p>
                      <a:pPr algn="ctr"/>
                      <a:r>
                        <a:rPr lang="es-EC" b="1" dirty="0" smtClean="0"/>
                        <a:t>50%</a:t>
                      </a:r>
                      <a:endParaRPr lang="es-EC" b="1" dirty="0"/>
                    </a:p>
                  </a:txBody>
                  <a:tcPr/>
                </a:tc>
              </a:tr>
              <a:tr h="370840">
                <a:tc>
                  <a:txBody>
                    <a:bodyPr/>
                    <a:lstStyle/>
                    <a:p>
                      <a:r>
                        <a:rPr lang="es-EC" dirty="0" smtClean="0"/>
                        <a:t>TOTAL</a:t>
                      </a:r>
                      <a:endParaRPr lang="es-EC" dirty="0"/>
                    </a:p>
                  </a:txBody>
                  <a:tcPr/>
                </a:tc>
                <a:tc>
                  <a:txBody>
                    <a:bodyPr/>
                    <a:lstStyle/>
                    <a:p>
                      <a:pPr algn="ctr"/>
                      <a:r>
                        <a:rPr lang="es-EC" b="1" dirty="0" smtClean="0"/>
                        <a:t>100%</a:t>
                      </a:r>
                      <a:endParaRPr lang="es-EC" b="1" dirty="0"/>
                    </a:p>
                  </a:txBody>
                  <a:tcPr/>
                </a:tc>
              </a:tr>
            </a:tbl>
          </a:graphicData>
        </a:graphic>
      </p:graphicFrame>
      <p:sp>
        <p:nvSpPr>
          <p:cNvPr id="5" name="4 CuadroTexto"/>
          <p:cNvSpPr txBox="1"/>
          <p:nvPr/>
        </p:nvSpPr>
        <p:spPr>
          <a:xfrm>
            <a:off x="323528" y="5044534"/>
            <a:ext cx="7532831"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s-EC" dirty="0"/>
              <a:t>*</a:t>
            </a:r>
            <a:r>
              <a:rPr lang="es-EC" dirty="0" smtClean="0"/>
              <a:t>El examen de Desarrollo del pensamiento es el Viernes 25 de Octubre </a:t>
            </a:r>
          </a:p>
          <a:p>
            <a:r>
              <a:rPr lang="es-EC" dirty="0" smtClean="0"/>
              <a:t>en un horario general para todas las ingenierías.</a:t>
            </a:r>
            <a:endParaRPr lang="es-EC" dirty="0"/>
          </a:p>
        </p:txBody>
      </p:sp>
      <p:sp>
        <p:nvSpPr>
          <p:cNvPr id="6" name="5 CuadroTexto"/>
          <p:cNvSpPr txBox="1"/>
          <p:nvPr/>
        </p:nvSpPr>
        <p:spPr>
          <a:xfrm>
            <a:off x="300044" y="5843265"/>
            <a:ext cx="861646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s-EC" dirty="0" smtClean="0"/>
              <a:t>** Al final de cada semana se receptará una lección y un taller (grupal o individual)</a:t>
            </a:r>
            <a:endParaRPr lang="es-EC" dirty="0"/>
          </a:p>
        </p:txBody>
      </p:sp>
    </p:spTree>
    <p:extLst>
      <p:ext uri="{BB962C8B-B14F-4D97-AF65-F5344CB8AC3E}">
        <p14:creationId xmlns:p14="http://schemas.microsoft.com/office/powerpoint/2010/main" val="20606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400" dirty="0" smtClean="0"/>
              <a:t>Práctica 4 ¿Qué variables tomarías en cuenta si tuvieras que mudarte a vivir en otra ciudad?</a:t>
            </a:r>
          </a:p>
        </p:txBody>
      </p:sp>
      <p:sp>
        <p:nvSpPr>
          <p:cNvPr id="5" name="4 CuadroTexto"/>
          <p:cNvSpPr txBox="1"/>
          <p:nvPr/>
        </p:nvSpPr>
        <p:spPr>
          <a:xfrm>
            <a:off x="539552" y="2653461"/>
            <a:ext cx="813690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400" dirty="0" smtClean="0"/>
              <a:t>Práctica 5 ¿Qué variables tomarías en cuenta para seleccionar un amigo?</a:t>
            </a:r>
          </a:p>
        </p:txBody>
      </p:sp>
    </p:spTree>
    <p:extLst>
      <p:ext uri="{BB962C8B-B14F-4D97-AF65-F5344CB8AC3E}">
        <p14:creationId xmlns:p14="http://schemas.microsoft.com/office/powerpoint/2010/main" val="39905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648072"/>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C" sz="3000" b="1" dirty="0" smtClean="0">
                <a:solidFill>
                  <a:srgbClr val="FF0000"/>
                </a:solidFill>
                <a:latin typeface="Calibri" pitchFamily="34" charset="0"/>
                <a:cs typeface="Calibri" pitchFamily="34" charset="0"/>
              </a:rPr>
              <a:t>Considerar variables</a:t>
            </a:r>
            <a:endParaRPr lang="es-EC" sz="3000" b="1" dirty="0">
              <a:solidFill>
                <a:srgbClr val="FF0000"/>
              </a:solidFill>
              <a:latin typeface="Calibri" pitchFamily="34" charset="0"/>
              <a:cs typeface="Calibri" pitchFamily="34" charset="0"/>
            </a:endParaRPr>
          </a:p>
        </p:txBody>
      </p:sp>
      <p:sp>
        <p:nvSpPr>
          <p:cNvPr id="3" name="2 Marcador de contenido"/>
          <p:cNvSpPr>
            <a:spLocks noGrp="1"/>
          </p:cNvSpPr>
          <p:nvPr>
            <p:ph idx="1"/>
          </p:nvPr>
        </p:nvSpPr>
        <p:spPr>
          <a:xfrm>
            <a:off x="457200" y="1268760"/>
            <a:ext cx="8229600" cy="5305776"/>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s-EC" sz="2200" dirty="0" smtClean="0"/>
              <a:t>El </a:t>
            </a:r>
            <a:r>
              <a:rPr lang="es-EC" sz="2200" dirty="0"/>
              <a:t>proceso </a:t>
            </a:r>
            <a:r>
              <a:rPr lang="es-EC" sz="2200" b="1" dirty="0">
                <a:solidFill>
                  <a:srgbClr val="FF0000"/>
                </a:solidFill>
              </a:rPr>
              <a:t>"Considerar Variables" </a:t>
            </a:r>
            <a:r>
              <a:rPr lang="es-EC" sz="2200" dirty="0"/>
              <a:t>nos invita a fijar la atención en los aspectos que deben considerarse antes de tomar una decisión, antes de elaborar un plan, o simplemente antes de dar o utilizar nuestras ideas. </a:t>
            </a:r>
            <a:endParaRPr lang="es-EC" sz="2200" dirty="0" smtClean="0"/>
          </a:p>
          <a:p>
            <a:pPr algn="just"/>
            <a:r>
              <a:rPr lang="es-EC" sz="2200" dirty="0" smtClean="0"/>
              <a:t>Por </a:t>
            </a:r>
            <a:r>
              <a:rPr lang="es-EC" sz="2200" dirty="0"/>
              <a:t>experiencia se sabe que la habilidad para considerar variables no se desarrolla espontáneamente; para acrecentarla se necesita comprender el proceso y practicar sus aplicaciones en forma sistemática e intencional. </a:t>
            </a:r>
            <a:endParaRPr lang="es-EC" sz="2200" dirty="0" smtClean="0"/>
          </a:p>
          <a:p>
            <a:pPr algn="just"/>
            <a:r>
              <a:rPr lang="es-EC" sz="2200" dirty="0" smtClean="0"/>
              <a:t>Las </a:t>
            </a:r>
            <a:r>
              <a:rPr lang="es-EC" sz="2200" dirty="0"/>
              <a:t>variables nos ayudan a ampliar la visión que tenemos acerca de una situación y nos permiten considerar las ideas que debemos de tomar en cuenta si deseamos decidir o actuar con una visión mas completa y acertada y con mayor seguridad. </a:t>
            </a:r>
            <a:endParaRPr lang="es-EC" sz="2200" dirty="0" smtClean="0"/>
          </a:p>
          <a:p>
            <a:pPr algn="just"/>
            <a:r>
              <a:rPr lang="es-EC" sz="2200" dirty="0" smtClean="0"/>
              <a:t>El </a:t>
            </a:r>
            <a:r>
              <a:rPr lang="es-EC" sz="2200" dirty="0"/>
              <a:t>hábito de pensar en las variables antes de decidir o de actuar contrarresta la llamada ″</a:t>
            </a:r>
            <a:r>
              <a:rPr lang="es-EC" sz="2200" b="1" dirty="0"/>
              <a:t>visión de túnel</a:t>
            </a:r>
            <a:r>
              <a:rPr lang="es-EC" sz="2200" dirty="0"/>
              <a:t>″. </a:t>
            </a:r>
          </a:p>
        </p:txBody>
      </p:sp>
    </p:spTree>
    <p:extLst>
      <p:ext uri="{BB962C8B-B14F-4D97-AF65-F5344CB8AC3E}">
        <p14:creationId xmlns:p14="http://schemas.microsoft.com/office/powerpoint/2010/main" val="3874679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r>
              <a:rPr lang="es-EC" dirty="0" smtClean="0">
                <a:solidFill>
                  <a:srgbClr val="FF0000"/>
                </a:solidFill>
              </a:rPr>
              <a:t>Expansión de ideas</a:t>
            </a:r>
            <a:endParaRPr lang="es-EC" dirty="0">
              <a:solidFill>
                <a:srgbClr val="FF0000"/>
              </a:solidFill>
            </a:endParaRPr>
          </a:p>
        </p:txBody>
      </p:sp>
      <p:sp>
        <p:nvSpPr>
          <p:cNvPr id="3" name="2 Marcador de contenido"/>
          <p:cNvSpPr>
            <a:spLocks noGrp="1"/>
          </p:cNvSpPr>
          <p:nvPr>
            <p:ph idx="1"/>
          </p:nvPr>
        </p:nvSpPr>
        <p:spPr>
          <a:xfrm>
            <a:off x="457200" y="1700808"/>
            <a:ext cx="8229600" cy="4873728"/>
          </a:xfrm>
        </p:spPr>
        <p:style>
          <a:lnRef idx="1">
            <a:schemeClr val="accent2"/>
          </a:lnRef>
          <a:fillRef idx="2">
            <a:schemeClr val="accent2"/>
          </a:fillRef>
          <a:effectRef idx="1">
            <a:schemeClr val="accent2"/>
          </a:effectRef>
          <a:fontRef idx="minor">
            <a:schemeClr val="dk1"/>
          </a:fontRef>
        </p:style>
        <p:txBody>
          <a:bodyPr/>
          <a:lstStyle/>
          <a:p>
            <a:pPr algn="just"/>
            <a:r>
              <a:rPr lang="es-EC" dirty="0" smtClean="0"/>
              <a:t>A la expansión de ideas se la asocia con el proceso de </a:t>
            </a:r>
            <a:r>
              <a:rPr lang="es-EC" dirty="0" smtClean="0">
                <a:solidFill>
                  <a:srgbClr val="002060"/>
                </a:solidFill>
              </a:rPr>
              <a:t>considerar los extremos</a:t>
            </a:r>
            <a:r>
              <a:rPr lang="es-EC" dirty="0" smtClean="0"/>
              <a:t>, y al proceso de </a:t>
            </a:r>
            <a:r>
              <a:rPr lang="es-EC" dirty="0" smtClean="0">
                <a:solidFill>
                  <a:srgbClr val="002060"/>
                </a:solidFill>
              </a:rPr>
              <a:t>considerar variables</a:t>
            </a:r>
            <a:r>
              <a:rPr lang="es-EC" dirty="0" smtClean="0"/>
              <a:t> en una situación, hecho o de un objeto.</a:t>
            </a:r>
            <a:endParaRPr lang="es-EC" dirty="0"/>
          </a:p>
        </p:txBody>
      </p:sp>
    </p:spTree>
    <p:extLst>
      <p:ext uri="{BB962C8B-B14F-4D97-AF65-F5344CB8AC3E}">
        <p14:creationId xmlns:p14="http://schemas.microsoft.com/office/powerpoint/2010/main" val="164843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EC" dirty="0" smtClean="0">
                <a:solidFill>
                  <a:srgbClr val="FF0000"/>
                </a:solidFill>
              </a:rPr>
              <a:t>PREGUNTAS:</a:t>
            </a:r>
            <a:endParaRPr lang="es-EC" dirty="0">
              <a:solidFill>
                <a:srgbClr val="FF0000"/>
              </a:solidFill>
            </a:endParaRPr>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EC" sz="3200" i="1" dirty="0" smtClean="0">
                <a:solidFill>
                  <a:srgbClr val="0070C0"/>
                </a:solidFill>
              </a:rPr>
              <a:t>¿Qué ocurre cuando nos olvidamos incluir una variable?</a:t>
            </a:r>
          </a:p>
          <a:p>
            <a:endParaRPr lang="es-EC" sz="3200" i="1" dirty="0">
              <a:solidFill>
                <a:srgbClr val="0070C0"/>
              </a:solidFill>
            </a:endParaRPr>
          </a:p>
          <a:p>
            <a:r>
              <a:rPr lang="es-EC" sz="3200" i="1" dirty="0">
                <a:solidFill>
                  <a:srgbClr val="0070C0"/>
                </a:solidFill>
              </a:rPr>
              <a:t>¿En qué casos es útil usar el proceso Considerar Variables? </a:t>
            </a:r>
            <a:endParaRPr lang="es-EC" sz="3200" i="1" dirty="0" smtClean="0">
              <a:solidFill>
                <a:srgbClr val="0070C0"/>
              </a:solidFill>
            </a:endParaRPr>
          </a:p>
          <a:p>
            <a:endParaRPr lang="es-EC" sz="3200" i="1" dirty="0">
              <a:solidFill>
                <a:srgbClr val="0070C0"/>
              </a:solidFill>
            </a:endParaRPr>
          </a:p>
          <a:p>
            <a:r>
              <a:rPr lang="es-EC" sz="3200" i="1" dirty="0" smtClean="0">
                <a:solidFill>
                  <a:srgbClr val="0070C0"/>
                </a:solidFill>
              </a:rPr>
              <a:t>¿Qué se contrarresta cuando exploramos el objeto, situación o hecho usando la expansión de ideas?</a:t>
            </a:r>
          </a:p>
        </p:txBody>
      </p:sp>
    </p:spTree>
    <p:extLst>
      <p:ext uri="{BB962C8B-B14F-4D97-AF65-F5344CB8AC3E}">
        <p14:creationId xmlns:p14="http://schemas.microsoft.com/office/powerpoint/2010/main" val="648083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 Título"/>
          <p:cNvSpPr txBox="1">
            <a:spLocks/>
          </p:cNvSpPr>
          <p:nvPr/>
        </p:nvSpPr>
        <p:spPr>
          <a:xfrm>
            <a:off x="467162" y="614680"/>
            <a:ext cx="8281302" cy="11430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s-MX" sz="3200" b="1" dirty="0" smtClean="0">
                <a:solidFill>
                  <a:srgbClr val="FF0000"/>
                </a:solidFill>
              </a:rPr>
              <a:t>EXPANSIÓN Y CONTRACCIÓN DE IDEAS</a:t>
            </a:r>
            <a:endParaRPr lang="es-MX" dirty="0">
              <a:solidFill>
                <a:srgbClr val="FF0000"/>
              </a:solidFill>
            </a:endParaRPr>
          </a:p>
        </p:txBody>
      </p:sp>
      <p:sp>
        <p:nvSpPr>
          <p:cNvPr id="5" name="7 Marcador de contenido"/>
          <p:cNvSpPr txBox="1">
            <a:spLocks/>
          </p:cNvSpPr>
          <p:nvPr/>
        </p:nvSpPr>
        <p:spPr>
          <a:xfrm>
            <a:off x="457200" y="1772816"/>
            <a:ext cx="8291264" cy="4800600"/>
          </a:xfrm>
          <a:prstGeom prst="rect">
            <a:avLst/>
          </a:prstGeom>
        </p:spPr>
        <p:style>
          <a:lnRef idx="1">
            <a:schemeClr val="accent2"/>
          </a:lnRef>
          <a:fillRef idx="2">
            <a:schemeClr val="accent2"/>
          </a:fillRef>
          <a:effectRef idx="1">
            <a:schemeClr val="accent2"/>
          </a:effectRef>
          <a:fontRef idx="minor">
            <a:schemeClr val="dk1"/>
          </a:fontRef>
        </p:style>
        <p:txBody>
          <a:bodyPr vert="horz">
            <a:normAutofit fontScale="8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14300" indent="0">
              <a:buClr>
                <a:srgbClr val="4F81BD"/>
              </a:buClr>
              <a:buFont typeface="Georgia"/>
              <a:buNone/>
            </a:pPr>
            <a:r>
              <a:rPr lang="es-MX" b="1" dirty="0" smtClean="0">
                <a:solidFill>
                  <a:srgbClr val="00B050"/>
                </a:solidFill>
              </a:rPr>
              <a:t>PRACTICA DEL PROCESO EN GRUPO:</a:t>
            </a:r>
          </a:p>
          <a:p>
            <a:pPr marL="114300" indent="0">
              <a:buClr>
                <a:srgbClr val="4F81BD"/>
              </a:buClr>
              <a:buFont typeface="Georgia"/>
              <a:buNone/>
            </a:pPr>
            <a:r>
              <a:rPr lang="es-MX" dirty="0" smtClean="0">
                <a:solidFill>
                  <a:prstClr val="black"/>
                </a:solidFill>
              </a:rPr>
              <a:t>Realizar en su cuaderno los siguientes ejercicios:</a:t>
            </a:r>
          </a:p>
          <a:p>
            <a:pPr marL="114300" indent="0">
              <a:buClr>
                <a:srgbClr val="4F81BD"/>
              </a:buClr>
              <a:buFont typeface="Georgia"/>
              <a:buNone/>
            </a:pPr>
            <a:endParaRPr lang="es-MX" dirty="0" smtClean="0">
              <a:solidFill>
                <a:prstClr val="black"/>
              </a:solidFill>
            </a:endParaRPr>
          </a:p>
          <a:p>
            <a:pPr marL="571500" indent="-457200">
              <a:buClr>
                <a:srgbClr val="4F81BD"/>
              </a:buClr>
              <a:buFont typeface="Arial" pitchFamily="34" charset="0"/>
              <a:buAutoNum type="arabicPeriod"/>
            </a:pPr>
            <a:r>
              <a:rPr lang="es-MX" dirty="0" smtClean="0">
                <a:solidFill>
                  <a:prstClr val="black"/>
                </a:solidFill>
              </a:rPr>
              <a:t>Supongamos que eres un padre o madre de familia con cuatro niños. ¿Qué variables tomarías en cuenta para comprar un automóvil?</a:t>
            </a:r>
          </a:p>
          <a:p>
            <a:pPr marL="571500" indent="-457200">
              <a:buClr>
                <a:srgbClr val="4F81BD"/>
              </a:buClr>
              <a:buFont typeface="Arial" pitchFamily="34" charset="0"/>
              <a:buAutoNum type="arabicPeriod"/>
            </a:pPr>
            <a:endParaRPr lang="es-MX" dirty="0" smtClean="0">
              <a:solidFill>
                <a:prstClr val="black"/>
              </a:solidFill>
            </a:endParaRPr>
          </a:p>
          <a:p>
            <a:pPr marL="571500" indent="-457200">
              <a:buClr>
                <a:srgbClr val="4F81BD"/>
              </a:buClr>
              <a:buFont typeface="Arial" pitchFamily="34" charset="0"/>
              <a:buAutoNum type="arabicPeriod"/>
            </a:pPr>
            <a:r>
              <a:rPr lang="es-MX" dirty="0" smtClean="0">
                <a:solidFill>
                  <a:prstClr val="black"/>
                </a:solidFill>
              </a:rPr>
              <a:t>Supongamos que tienes que irte a otra ciudad a estudiar la universidad. ¿Qué variables debes considerar al momento de conseguir un lugar donde vivir?</a:t>
            </a:r>
          </a:p>
          <a:p>
            <a:pPr marL="571500" indent="-457200">
              <a:buClr>
                <a:srgbClr val="4F81BD"/>
              </a:buClr>
              <a:buFont typeface="Arial" pitchFamily="34" charset="0"/>
              <a:buAutoNum type="arabicPeriod"/>
            </a:pPr>
            <a:endParaRPr lang="es-MX" dirty="0" smtClean="0">
              <a:solidFill>
                <a:prstClr val="black"/>
              </a:solidFill>
            </a:endParaRPr>
          </a:p>
          <a:p>
            <a:pPr marL="571500" indent="-457200">
              <a:buClr>
                <a:srgbClr val="4F81BD"/>
              </a:buClr>
              <a:buFont typeface="Arial" pitchFamily="34" charset="0"/>
              <a:buAutoNum type="arabicPeriod"/>
            </a:pPr>
            <a:r>
              <a:rPr lang="es-MX" dirty="0" smtClean="0">
                <a:solidFill>
                  <a:prstClr val="black"/>
                </a:solidFill>
              </a:rPr>
              <a:t> Supongamos que tienes que preparar la fiesta de cumpleaños sorpresa para tu mejor </a:t>
            </a:r>
            <a:r>
              <a:rPr lang="es-MX" dirty="0" err="1" smtClean="0">
                <a:solidFill>
                  <a:prstClr val="black"/>
                </a:solidFill>
              </a:rPr>
              <a:t>amig</a:t>
            </a:r>
            <a:r>
              <a:rPr lang="es-MX" dirty="0" smtClean="0">
                <a:solidFill>
                  <a:prstClr val="black"/>
                </a:solidFill>
              </a:rPr>
              <a:t>@. ¿Qué variables tomarías en cuenta para organizarla y sea un total éxito?</a:t>
            </a:r>
          </a:p>
          <a:p>
            <a:endParaRPr lang="es-MX" dirty="0"/>
          </a:p>
        </p:txBody>
      </p:sp>
    </p:spTree>
    <p:extLst>
      <p:ext uri="{BB962C8B-B14F-4D97-AF65-F5344CB8AC3E}">
        <p14:creationId xmlns:p14="http://schemas.microsoft.com/office/powerpoint/2010/main" val="1177692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r>
              <a:rPr lang="es-EC" sz="3200" dirty="0" smtClean="0">
                <a:solidFill>
                  <a:srgbClr val="FF0000"/>
                </a:solidFill>
              </a:rPr>
              <a:t>Proyecto N° 01  (10 puntos en un casillero de tareas)</a:t>
            </a:r>
            <a:endParaRPr lang="es-EC" sz="3200" dirty="0">
              <a:solidFill>
                <a:srgbClr val="FF0000"/>
              </a:solidFill>
            </a:endParaRPr>
          </a:p>
        </p:txBody>
      </p:sp>
      <p:sp>
        <p:nvSpPr>
          <p:cNvPr id="3" name="2 Marcador de contenido"/>
          <p:cNvSpPr>
            <a:spLocks noGrp="1"/>
          </p:cNvSpPr>
          <p:nvPr>
            <p:ph idx="1"/>
          </p:nvPr>
        </p:nvSpPr>
        <p:spPr>
          <a:xfrm>
            <a:off x="467544" y="1772816"/>
            <a:ext cx="8229600" cy="496855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109728" indent="0" algn="just">
              <a:buNone/>
            </a:pPr>
            <a:r>
              <a:rPr lang="es-EC" dirty="0" smtClean="0">
                <a:solidFill>
                  <a:srgbClr val="00B0F0"/>
                </a:solidFill>
              </a:rPr>
              <a:t>Columna A: </a:t>
            </a:r>
            <a:r>
              <a:rPr lang="es-EC" dirty="0" smtClean="0"/>
              <a:t>Hacer un ensayo sobre las barreras mentales</a:t>
            </a:r>
          </a:p>
          <a:p>
            <a:pPr marL="109728" indent="0" algn="just">
              <a:buNone/>
            </a:pPr>
            <a:r>
              <a:rPr lang="es-EC" dirty="0" smtClean="0">
                <a:solidFill>
                  <a:srgbClr val="00B0F0"/>
                </a:solidFill>
              </a:rPr>
              <a:t>Columna B: </a:t>
            </a:r>
            <a:r>
              <a:rPr lang="es-EC" dirty="0" smtClean="0"/>
              <a:t>Realizar un ensayo sobre los siguientes de filtros mentales: Polarización y La Visión de Túnel</a:t>
            </a:r>
          </a:p>
          <a:p>
            <a:pPr marL="109728" indent="0" algn="just">
              <a:buNone/>
            </a:pPr>
            <a:endParaRPr lang="es-EC" dirty="0" smtClean="0"/>
          </a:p>
          <a:p>
            <a:pPr marL="109728" indent="0" algn="just">
              <a:buNone/>
            </a:pPr>
            <a:r>
              <a:rPr lang="es-EC" dirty="0" smtClean="0">
                <a:solidFill>
                  <a:srgbClr val="00B0F0"/>
                </a:solidFill>
              </a:rPr>
              <a:t>Fecha de entrega: </a:t>
            </a:r>
            <a:r>
              <a:rPr lang="es-EC" dirty="0" smtClean="0"/>
              <a:t>Jueves 3 de Octubre</a:t>
            </a:r>
            <a:br>
              <a:rPr lang="es-EC" dirty="0" smtClean="0"/>
            </a:br>
            <a:r>
              <a:rPr lang="es-EC" dirty="0" smtClean="0"/>
              <a:t>En hoja de carpeta en manuscrito o realizado en </a:t>
            </a:r>
            <a:r>
              <a:rPr lang="es-EC" dirty="0" err="1" smtClean="0"/>
              <a:t>word</a:t>
            </a:r>
            <a:r>
              <a:rPr lang="es-EC" dirty="0"/>
              <a:t> </a:t>
            </a:r>
            <a:r>
              <a:rPr lang="es-EC" dirty="0" smtClean="0"/>
              <a:t>(impreso – mínimo 1 carillas máximo 2)</a:t>
            </a:r>
          </a:p>
          <a:p>
            <a:pPr marL="109728" indent="0" algn="just">
              <a:buNone/>
            </a:pPr>
            <a:r>
              <a:rPr lang="es-EC" dirty="0" smtClean="0"/>
              <a:t>Use sus propias palabras (lea, investigue, y reflexione, luego explique con sus propias palabras) Adicionalmente  haga una carilla con palabras que desconoce, escribiendo su significado.</a:t>
            </a:r>
            <a:endParaRPr lang="es-EC" dirty="0"/>
          </a:p>
        </p:txBody>
      </p:sp>
    </p:spTree>
    <p:extLst>
      <p:ext uri="{BB962C8B-B14F-4D97-AF65-F5344CB8AC3E}">
        <p14:creationId xmlns:p14="http://schemas.microsoft.com/office/powerpoint/2010/main" val="1267386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rPr>
              <a:t>Analiza las siguientes frases</a:t>
            </a:r>
            <a:endParaRPr lang="es-EC" dirty="0">
              <a:solidFill>
                <a:srgbClr val="FF0000"/>
              </a:solidFill>
            </a:endParaRPr>
          </a:p>
        </p:txBody>
      </p:sp>
      <p:sp>
        <p:nvSpPr>
          <p:cNvPr id="3" name="2 Marcador de contenido"/>
          <p:cNvSpPr>
            <a:spLocks noGrp="1"/>
          </p:cNvSpPr>
          <p:nvPr>
            <p:ph idx="1"/>
          </p:nvPr>
        </p:nvSpPr>
        <p:spPr/>
        <p:txBody>
          <a:bodyPr/>
          <a:lstStyle/>
          <a:p>
            <a:pPr fontAlgn="base"/>
            <a:r>
              <a:rPr lang="es-EC" dirty="0" smtClean="0"/>
              <a:t>¡</a:t>
            </a:r>
            <a:r>
              <a:rPr lang="es-EC" dirty="0"/>
              <a:t>Esto es un desastre!</a:t>
            </a:r>
          </a:p>
          <a:p>
            <a:pPr fontAlgn="base"/>
            <a:r>
              <a:rPr lang="es-EC" dirty="0"/>
              <a:t>¡Ha sido un tremendo error!</a:t>
            </a:r>
          </a:p>
          <a:p>
            <a:pPr fontAlgn="base"/>
            <a:r>
              <a:rPr lang="es-EC" dirty="0"/>
              <a:t>No hay nada más desagradable que lo que tú me has hecho</a:t>
            </a:r>
          </a:p>
          <a:p>
            <a:pPr fontAlgn="base"/>
            <a:r>
              <a:rPr lang="es-EC" dirty="0"/>
              <a:t>¡Esta situación es simplemente horrorosa!</a:t>
            </a:r>
          </a:p>
          <a:p>
            <a:pPr fontAlgn="base"/>
            <a:r>
              <a:rPr lang="es-EC" dirty="0"/>
              <a:t>¡No puedo resistirlo!</a:t>
            </a:r>
          </a:p>
          <a:p>
            <a:pPr fontAlgn="base"/>
            <a:r>
              <a:rPr lang="es-EC" dirty="0"/>
              <a:t>¡Hoy ha sido un día totalmente frustrante!</a:t>
            </a:r>
          </a:p>
          <a:p>
            <a:pPr fontAlgn="base"/>
            <a:r>
              <a:rPr lang="es-EC" dirty="0"/>
              <a:t>Esto no hay quien lo soporte.</a:t>
            </a:r>
          </a:p>
          <a:p>
            <a:endParaRPr lang="es-EC" dirty="0"/>
          </a:p>
        </p:txBody>
      </p:sp>
    </p:spTree>
    <p:extLst>
      <p:ext uri="{BB962C8B-B14F-4D97-AF65-F5344CB8AC3E}">
        <p14:creationId xmlns:p14="http://schemas.microsoft.com/office/powerpoint/2010/main" val="2118485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836712"/>
            <a:ext cx="8229600" cy="1066800"/>
          </a:xfrm>
        </p:spPr>
        <p:style>
          <a:lnRef idx="1">
            <a:schemeClr val="accent4"/>
          </a:lnRef>
          <a:fillRef idx="2">
            <a:schemeClr val="accent4"/>
          </a:fillRef>
          <a:effectRef idx="1">
            <a:schemeClr val="accent4"/>
          </a:effectRef>
          <a:fontRef idx="minor">
            <a:schemeClr val="dk1"/>
          </a:fontRef>
        </p:style>
        <p:txBody>
          <a:bodyPr/>
          <a:lstStyle/>
          <a:p>
            <a:pPr algn="ctr"/>
            <a:r>
              <a:rPr lang="es-EC" b="1" dirty="0" smtClean="0">
                <a:solidFill>
                  <a:srgbClr val="FF0000"/>
                </a:solidFill>
              </a:rPr>
              <a:t>Pensamientos distorsionados</a:t>
            </a:r>
            <a:endParaRPr lang="es-EC" b="1" dirty="0">
              <a:solidFill>
                <a:srgbClr val="FF0000"/>
              </a:solidFill>
            </a:endParaRPr>
          </a:p>
        </p:txBody>
      </p:sp>
      <p:sp>
        <p:nvSpPr>
          <p:cNvPr id="3" name="2 Marcador de contenido"/>
          <p:cNvSpPr>
            <a:spLocks noGrp="1"/>
          </p:cNvSpPr>
          <p:nvPr>
            <p:ph idx="1"/>
          </p:nvPr>
        </p:nvSpPr>
        <p:spPr/>
        <p:txBody>
          <a:bodyPr>
            <a:normAutofit fontScale="92500" lnSpcReduction="10000"/>
          </a:bodyPr>
          <a:lstStyle/>
          <a:p>
            <a:pPr fontAlgn="base"/>
            <a:r>
              <a:rPr lang="es-EC" dirty="0" smtClean="0"/>
              <a:t>En </a:t>
            </a:r>
            <a:r>
              <a:rPr lang="es-EC" dirty="0"/>
              <a:t>nuestra relación con la realidad de nuestra vida diaria y nuestras relaciones personales, a menudo, cometemos errores. Muchos se deben a nuestra manera de pensar. Y es esto, y no las circunstancias, lo que nos genera emociones negativas como </a:t>
            </a:r>
            <a:r>
              <a:rPr lang="es-EC" dirty="0">
                <a:solidFill>
                  <a:srgbClr val="FF0000"/>
                </a:solidFill>
              </a:rPr>
              <a:t>la ansiedad</a:t>
            </a:r>
            <a:r>
              <a:rPr lang="es-EC" dirty="0"/>
              <a:t>, </a:t>
            </a:r>
            <a:r>
              <a:rPr lang="es-EC" dirty="0">
                <a:solidFill>
                  <a:srgbClr val="FF0000"/>
                </a:solidFill>
              </a:rPr>
              <a:t>la frustración</a:t>
            </a:r>
            <a:r>
              <a:rPr lang="es-EC" dirty="0"/>
              <a:t>, </a:t>
            </a:r>
            <a:r>
              <a:rPr lang="es-EC" dirty="0">
                <a:solidFill>
                  <a:srgbClr val="FF0000"/>
                </a:solidFill>
              </a:rPr>
              <a:t>la inseguridad</a:t>
            </a:r>
            <a:r>
              <a:rPr lang="es-EC" dirty="0"/>
              <a:t>, </a:t>
            </a:r>
            <a:r>
              <a:rPr lang="es-EC" dirty="0">
                <a:solidFill>
                  <a:srgbClr val="FF0000"/>
                </a:solidFill>
              </a:rPr>
              <a:t>la falta de confianza</a:t>
            </a:r>
            <a:r>
              <a:rPr lang="es-EC" dirty="0"/>
              <a:t>, </a:t>
            </a:r>
            <a:r>
              <a:rPr lang="es-EC" dirty="0">
                <a:solidFill>
                  <a:srgbClr val="FF0000"/>
                </a:solidFill>
              </a:rPr>
              <a:t>el pesimismo</a:t>
            </a:r>
            <a:r>
              <a:rPr lang="es-EC" dirty="0"/>
              <a:t>, en definitiva, nos genera </a:t>
            </a:r>
            <a:r>
              <a:rPr lang="es-EC" dirty="0" smtClean="0">
                <a:solidFill>
                  <a:srgbClr val="FF0000"/>
                </a:solidFill>
              </a:rPr>
              <a:t>infelicidad (cosas que no nos permiten adquirir conocimiento)</a:t>
            </a:r>
            <a:endParaRPr lang="es-EC" dirty="0">
              <a:solidFill>
                <a:srgbClr val="FF0000"/>
              </a:solidFill>
            </a:endParaRPr>
          </a:p>
          <a:p>
            <a:pPr fontAlgn="base"/>
            <a:r>
              <a:rPr lang="es-EC" dirty="0"/>
              <a:t>Hay 15 tipos de Pensamientos Distorsionados, también llamadas, </a:t>
            </a:r>
            <a:r>
              <a:rPr lang="es-EC" dirty="0">
                <a:hlinkClick r:id="rId2"/>
              </a:rPr>
              <a:t>distorsiones cognitivas. </a:t>
            </a:r>
            <a:endParaRPr lang="es-EC" dirty="0"/>
          </a:p>
          <a:p>
            <a:endParaRPr lang="es-EC" dirty="0"/>
          </a:p>
        </p:txBody>
      </p:sp>
    </p:spTree>
    <p:extLst>
      <p:ext uri="{BB962C8B-B14F-4D97-AF65-F5344CB8AC3E}">
        <p14:creationId xmlns:p14="http://schemas.microsoft.com/office/powerpoint/2010/main" val="3532105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Algunas distorsiones cognitivas</a:t>
            </a:r>
            <a:endParaRPr lang="es-EC" dirty="0"/>
          </a:p>
        </p:txBody>
      </p:sp>
      <p:sp>
        <p:nvSpPr>
          <p:cNvPr id="3" name="2 Marcador de contenido"/>
          <p:cNvSpPr>
            <a:spLocks noGrp="1"/>
          </p:cNvSpPr>
          <p:nvPr>
            <p:ph idx="1"/>
          </p:nvPr>
        </p:nvSpPr>
        <p:spPr/>
        <p:txBody>
          <a:bodyPr/>
          <a:lstStyle/>
          <a:p>
            <a:pPr fontAlgn="base"/>
            <a:r>
              <a:rPr lang="es-EC" dirty="0">
                <a:hlinkClick r:id="rId2"/>
              </a:rPr>
              <a:t>Polarización</a:t>
            </a:r>
            <a:endParaRPr lang="es-EC" dirty="0"/>
          </a:p>
          <a:p>
            <a:pPr fontAlgn="base"/>
            <a:r>
              <a:rPr lang="es-EC" dirty="0" err="1">
                <a:hlinkClick r:id="rId3"/>
              </a:rPr>
              <a:t>Sobregeneralización</a:t>
            </a:r>
            <a:endParaRPr lang="es-EC" dirty="0"/>
          </a:p>
          <a:p>
            <a:pPr fontAlgn="base"/>
            <a:r>
              <a:rPr lang="es-EC" dirty="0" err="1">
                <a:hlinkClick r:id="rId4"/>
              </a:rPr>
              <a:t>Interpretacion</a:t>
            </a:r>
            <a:r>
              <a:rPr lang="es-EC" dirty="0">
                <a:hlinkClick r:id="rId4"/>
              </a:rPr>
              <a:t> del Pensamiento</a:t>
            </a:r>
            <a:endParaRPr lang="es-EC" dirty="0"/>
          </a:p>
          <a:p>
            <a:pPr fontAlgn="base"/>
            <a:r>
              <a:rPr lang="es-EC" dirty="0" err="1">
                <a:hlinkClick r:id="rId5"/>
              </a:rPr>
              <a:t>Vision</a:t>
            </a:r>
            <a:r>
              <a:rPr lang="es-EC" dirty="0">
                <a:hlinkClick r:id="rId5"/>
              </a:rPr>
              <a:t> </a:t>
            </a:r>
            <a:r>
              <a:rPr lang="es-EC" dirty="0" err="1">
                <a:hlinkClick r:id="rId5"/>
              </a:rPr>
              <a:t>Catastrofica</a:t>
            </a:r>
            <a:endParaRPr lang="es-EC" dirty="0"/>
          </a:p>
          <a:p>
            <a:pPr fontAlgn="base"/>
            <a:r>
              <a:rPr lang="es-EC" dirty="0" smtClean="0">
                <a:solidFill>
                  <a:srgbClr val="FF0000"/>
                </a:solidFill>
              </a:rPr>
              <a:t>Visión de Túnel</a:t>
            </a:r>
            <a:endParaRPr lang="es-EC" dirty="0">
              <a:solidFill>
                <a:srgbClr val="FF0000"/>
              </a:solidFill>
            </a:endParaRPr>
          </a:p>
          <a:p>
            <a:endParaRPr lang="es-EC" dirty="0"/>
          </a:p>
        </p:txBody>
      </p:sp>
    </p:spTree>
    <p:extLst>
      <p:ext uri="{BB962C8B-B14F-4D97-AF65-F5344CB8AC3E}">
        <p14:creationId xmlns:p14="http://schemas.microsoft.com/office/powerpoint/2010/main" val="2202896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6"/>
            <a:ext cx="8229600" cy="1066800"/>
          </a:xfrm>
        </p:spPr>
        <p:txBody>
          <a:bodyPr/>
          <a:lstStyle/>
          <a:p>
            <a:pPr algn="ctr"/>
            <a:r>
              <a:rPr lang="es-EC" dirty="0" smtClean="0">
                <a:solidFill>
                  <a:srgbClr val="FF0000"/>
                </a:solidFill>
              </a:rPr>
              <a:t>Visión de túnel</a:t>
            </a:r>
            <a:endParaRPr lang="es-EC" dirty="0">
              <a:solidFill>
                <a:srgbClr val="FF0000"/>
              </a:solidFill>
            </a:endParaRPr>
          </a:p>
        </p:txBody>
      </p:sp>
      <p:sp>
        <p:nvSpPr>
          <p:cNvPr id="3" name="2 Marcador de contenido"/>
          <p:cNvSpPr>
            <a:spLocks noGrp="1"/>
          </p:cNvSpPr>
          <p:nvPr>
            <p:ph idx="1"/>
          </p:nvPr>
        </p:nvSpPr>
        <p:spPr>
          <a:xfrm>
            <a:off x="457200" y="1628800"/>
            <a:ext cx="8229600" cy="4945736"/>
          </a:xfrm>
        </p:spPr>
        <p:txBody>
          <a:bodyPr>
            <a:normAutofit fontScale="92500" lnSpcReduction="10000"/>
          </a:bodyPr>
          <a:lstStyle/>
          <a:p>
            <a:pPr algn="just" fontAlgn="base"/>
            <a:r>
              <a:rPr lang="es-EC" dirty="0"/>
              <a:t>Al pensamiento filtrado, que nos produce la visión de túnel, le siguen unos sentimientos negativos que nos hunden en la infelicidad, la desesperación, la incapacidad para reaccionar de una manera efectiva.</a:t>
            </a:r>
          </a:p>
          <a:p>
            <a:pPr algn="just" fontAlgn="base"/>
            <a:r>
              <a:rPr lang="es-EC" dirty="0"/>
              <a:t>Un túnel, recorta la realidad, las paredes, ocultan el resto, y solo nos dejan ver aquello en lo que nos enfocamos (por lo general, una parte negativa de lo ocurrido)</a:t>
            </a:r>
          </a:p>
          <a:p>
            <a:pPr algn="just" fontAlgn="base"/>
            <a:r>
              <a:rPr lang="es-EC" dirty="0"/>
              <a:t>De toda la situación completa, quien tiene este tipo de distorsión, solo es capaz de contemplar un elemento de concreto, dejando de lado el resto. Todo lo ocurrido, queda resumido en un solo detalle, por lo general, negativo.</a:t>
            </a:r>
          </a:p>
          <a:p>
            <a:endParaRPr lang="es-EC" dirty="0"/>
          </a:p>
        </p:txBody>
      </p:sp>
    </p:spTree>
    <p:extLst>
      <p:ext uri="{BB962C8B-B14F-4D97-AF65-F5344CB8AC3E}">
        <p14:creationId xmlns:p14="http://schemas.microsoft.com/office/powerpoint/2010/main" val="275621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1066800"/>
          </a:xfrm>
        </p:spPr>
        <p:txBody>
          <a:bodyPr>
            <a:normAutofit fontScale="90000"/>
          </a:bodyPr>
          <a:lstStyle/>
          <a:p>
            <a:r>
              <a:rPr lang="es-EC" dirty="0" smtClean="0"/>
              <a:t>Actitudes y valores requeridos para aprender y aprender a aprender</a:t>
            </a:r>
            <a:endParaRPr lang="es-EC" dirty="0"/>
          </a:p>
        </p:txBody>
      </p:sp>
      <p:sp>
        <p:nvSpPr>
          <p:cNvPr id="3" name="2 Marcador de contenido"/>
          <p:cNvSpPr>
            <a:spLocks noGrp="1"/>
          </p:cNvSpPr>
          <p:nvPr>
            <p:ph idx="1"/>
          </p:nvPr>
        </p:nvSpPr>
        <p:spPr>
          <a:xfrm>
            <a:off x="457200" y="1772816"/>
            <a:ext cx="8229600" cy="4801720"/>
          </a:xfrm>
        </p:spPr>
        <p:txBody>
          <a:bodyPr>
            <a:normAutofit fontScale="92500" lnSpcReduction="20000"/>
          </a:bodyPr>
          <a:lstStyle/>
          <a:p>
            <a:pPr algn="just"/>
            <a:r>
              <a:rPr lang="es-EC" dirty="0" smtClean="0">
                <a:latin typeface="Century Gothic" pitchFamily="34" charset="0"/>
              </a:rPr>
              <a:t>Reconocer las fortalezas y debilidades que se tienen y aprovecharlas para generar ideas, aportar soluciones, aprender del entorno y compartir con otros.</a:t>
            </a:r>
          </a:p>
          <a:p>
            <a:pPr algn="just"/>
            <a:r>
              <a:rPr lang="es-EC" dirty="0" smtClean="0">
                <a:latin typeface="Century Gothic" pitchFamily="34" charset="0"/>
              </a:rPr>
              <a:t>Aceptar sugerencias y orientaciones de docente y compañeros con interés y humildad.</a:t>
            </a:r>
          </a:p>
          <a:p>
            <a:pPr algn="just"/>
            <a:r>
              <a:rPr lang="es-EC" dirty="0" smtClean="0">
                <a:latin typeface="Century Gothic" pitchFamily="34" charset="0"/>
              </a:rPr>
              <a:t>Actuar como gestores críticos y responsables del aprendizaje y del crecimiento personal</a:t>
            </a:r>
          </a:p>
          <a:p>
            <a:pPr algn="just"/>
            <a:r>
              <a:rPr lang="es-EC" dirty="0" smtClean="0">
                <a:latin typeface="Century Gothic" pitchFamily="34" charset="0"/>
              </a:rPr>
              <a:t>Valorar el interés de docente, familiares y amigos, en beneficio del crecimiento personal y social</a:t>
            </a:r>
          </a:p>
          <a:p>
            <a:pPr algn="just"/>
            <a:r>
              <a:rPr lang="es-EC" dirty="0" smtClean="0">
                <a:latin typeface="Century Gothic" pitchFamily="34" charset="0"/>
              </a:rPr>
              <a:t>Mostrar disposición para reflexionar sobre los logros alcanzados  y los beneficios de aprender y aprender a aprender.</a:t>
            </a:r>
            <a:endParaRPr lang="es-EC" dirty="0">
              <a:latin typeface="Century Gothic" pitchFamily="34" charset="0"/>
            </a:endParaRPr>
          </a:p>
        </p:txBody>
      </p:sp>
    </p:spTree>
    <p:extLst>
      <p:ext uri="{BB962C8B-B14F-4D97-AF65-F5344CB8AC3E}">
        <p14:creationId xmlns:p14="http://schemas.microsoft.com/office/powerpoint/2010/main" val="74662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24744"/>
            <a:ext cx="8229600" cy="1066800"/>
          </a:xfrm>
        </p:spPr>
        <p:txBody>
          <a:bodyPr/>
          <a:lstStyle/>
          <a:p>
            <a:pPr algn="ctr"/>
            <a:r>
              <a:rPr lang="es-EC" i="1" dirty="0" smtClean="0">
                <a:solidFill>
                  <a:srgbClr val="00B0F0"/>
                </a:solidFill>
              </a:rPr>
              <a:t>Esto </a:t>
            </a:r>
            <a:r>
              <a:rPr lang="es-EC" i="1" dirty="0">
                <a:solidFill>
                  <a:srgbClr val="00B0F0"/>
                </a:solidFill>
              </a:rPr>
              <a:t>no hay quien lo soporte.</a:t>
            </a:r>
          </a:p>
        </p:txBody>
      </p:sp>
      <p:sp>
        <p:nvSpPr>
          <p:cNvPr id="3" name="2 Marcador de contenido"/>
          <p:cNvSpPr>
            <a:spLocks noGrp="1"/>
          </p:cNvSpPr>
          <p:nvPr>
            <p:ph idx="1"/>
          </p:nvPr>
        </p:nvSpPr>
        <p:spPr/>
        <p:txBody>
          <a:bodyPr/>
          <a:lstStyle/>
          <a:p>
            <a:pPr fontAlgn="base"/>
            <a:r>
              <a:rPr lang="es-EC" dirty="0"/>
              <a:t>¿Qué es lo realmente insoportable de esto? </a:t>
            </a:r>
          </a:p>
          <a:p>
            <a:pPr fontAlgn="base"/>
            <a:r>
              <a:rPr lang="es-EC" dirty="0"/>
              <a:t>¿Como puedes </a:t>
            </a:r>
            <a:r>
              <a:rPr lang="es-EC" dirty="0" err="1"/>
              <a:t>reencuadrar</a:t>
            </a:r>
            <a:r>
              <a:rPr lang="es-EC" dirty="0"/>
              <a:t> la situación para cambiar tus emociones sobre lo ocurrido?</a:t>
            </a:r>
          </a:p>
          <a:p>
            <a:pPr fontAlgn="base"/>
            <a:r>
              <a:rPr lang="es-EC" dirty="0"/>
              <a:t>¿En qué medida podrías haber actuado diferente para no acabar sintiendo que esto era insoportable?</a:t>
            </a:r>
          </a:p>
          <a:p>
            <a:pPr marL="109728" indent="0">
              <a:buNone/>
            </a:pPr>
            <a:endParaRPr lang="es-EC" dirty="0"/>
          </a:p>
        </p:txBody>
      </p:sp>
    </p:spTree>
    <p:extLst>
      <p:ext uri="{BB962C8B-B14F-4D97-AF65-F5344CB8AC3E}">
        <p14:creationId xmlns:p14="http://schemas.microsoft.com/office/powerpoint/2010/main" val="2534340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i="1" dirty="0">
                <a:solidFill>
                  <a:srgbClr val="00B0F0"/>
                </a:solidFill>
              </a:rPr>
              <a:t>Ha sido un tremendo error.</a:t>
            </a:r>
          </a:p>
        </p:txBody>
      </p:sp>
      <p:sp>
        <p:nvSpPr>
          <p:cNvPr id="3" name="2 Marcador de contenido"/>
          <p:cNvSpPr>
            <a:spLocks noGrp="1"/>
          </p:cNvSpPr>
          <p:nvPr>
            <p:ph idx="1"/>
          </p:nvPr>
        </p:nvSpPr>
        <p:spPr/>
        <p:txBody>
          <a:bodyPr/>
          <a:lstStyle/>
          <a:p>
            <a:pPr fontAlgn="base"/>
            <a:r>
              <a:rPr lang="es-EC" dirty="0"/>
              <a:t>¿Qué es lo que te hace valorar esto como tremendo?</a:t>
            </a:r>
          </a:p>
          <a:p>
            <a:pPr fontAlgn="base"/>
            <a:r>
              <a:rPr lang="es-EC" dirty="0"/>
              <a:t>¿En qué medida estás filtrando lo ocurrido?</a:t>
            </a:r>
          </a:p>
          <a:p>
            <a:pPr fontAlgn="base"/>
            <a:r>
              <a:rPr lang="es-EC" dirty="0"/>
              <a:t>¿Qué aspectos neutros o positivos no estás valorando de la situación?</a:t>
            </a:r>
          </a:p>
          <a:p>
            <a:pPr fontAlgn="base"/>
            <a:r>
              <a:rPr lang="es-EC" dirty="0"/>
              <a:t>¿Como de importante será este error dentro de una semana, un mes o un año? </a:t>
            </a:r>
          </a:p>
          <a:p>
            <a:endParaRPr lang="es-EC" dirty="0"/>
          </a:p>
        </p:txBody>
      </p:sp>
    </p:spTree>
    <p:extLst>
      <p:ext uri="{BB962C8B-B14F-4D97-AF65-F5344CB8AC3E}">
        <p14:creationId xmlns:p14="http://schemas.microsoft.com/office/powerpoint/2010/main" val="2653307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i="1" dirty="0">
                <a:solidFill>
                  <a:srgbClr val="00B0F0"/>
                </a:solidFill>
              </a:rPr>
              <a:t>No hay nada más desagradable que lo que tú me has hecho</a:t>
            </a:r>
          </a:p>
        </p:txBody>
      </p:sp>
      <p:sp>
        <p:nvSpPr>
          <p:cNvPr id="3" name="2 Marcador de contenido"/>
          <p:cNvSpPr>
            <a:spLocks noGrp="1"/>
          </p:cNvSpPr>
          <p:nvPr>
            <p:ph idx="1"/>
          </p:nvPr>
        </p:nvSpPr>
        <p:spPr/>
        <p:txBody>
          <a:bodyPr/>
          <a:lstStyle/>
          <a:p>
            <a:pPr fontAlgn="base"/>
            <a:r>
              <a:rPr lang="es-EC" dirty="0"/>
              <a:t>¿Por qué es tan tremendo lo que te han hecho?</a:t>
            </a:r>
          </a:p>
          <a:p>
            <a:pPr fontAlgn="base"/>
            <a:r>
              <a:rPr lang="es-EC" dirty="0"/>
              <a:t>¿En qué medida eres responsable de que esto haya ocurrido?</a:t>
            </a:r>
          </a:p>
          <a:p>
            <a:pPr fontAlgn="base"/>
            <a:r>
              <a:rPr lang="es-EC" dirty="0"/>
              <a:t>¿Qué no has dicho o no has hecho para que esto pudiera ocurrir?</a:t>
            </a:r>
          </a:p>
          <a:p>
            <a:pPr fontAlgn="base"/>
            <a:r>
              <a:rPr lang="es-EC" dirty="0"/>
              <a:t>¿Qué podrías haber hecho o dicho para que la situación fuera distinta?</a:t>
            </a:r>
          </a:p>
          <a:p>
            <a:endParaRPr lang="es-EC" dirty="0"/>
          </a:p>
        </p:txBody>
      </p:sp>
    </p:spTree>
    <p:extLst>
      <p:ext uri="{BB962C8B-B14F-4D97-AF65-F5344CB8AC3E}">
        <p14:creationId xmlns:p14="http://schemas.microsoft.com/office/powerpoint/2010/main" val="1966489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rgbClr val="FF0000"/>
                </a:solidFill>
              </a:rPr>
              <a:t>Consejos</a:t>
            </a:r>
            <a:endParaRPr lang="es-EC" dirty="0">
              <a:solidFill>
                <a:srgbClr val="FF0000"/>
              </a:solidFill>
            </a:endParaRPr>
          </a:p>
        </p:txBody>
      </p:sp>
      <p:sp>
        <p:nvSpPr>
          <p:cNvPr id="3" name="2 Marcador de contenido"/>
          <p:cNvSpPr>
            <a:spLocks noGrp="1"/>
          </p:cNvSpPr>
          <p:nvPr>
            <p:ph idx="1"/>
          </p:nvPr>
        </p:nvSpPr>
        <p:spPr/>
        <p:txBody>
          <a:bodyPr/>
          <a:lstStyle/>
          <a:p>
            <a:r>
              <a:rPr lang="es-EC" dirty="0"/>
              <a:t>Si tus pensamientos se vuelven distorsionados y no eres capaz de ver el cuadro </a:t>
            </a:r>
            <a:r>
              <a:rPr lang="es-EC" dirty="0" smtClean="0"/>
              <a:t>entero:</a:t>
            </a:r>
          </a:p>
          <a:p>
            <a:r>
              <a:rPr lang="es-EC" dirty="0" smtClean="0"/>
              <a:t>Reflexiona</a:t>
            </a:r>
            <a:r>
              <a:rPr lang="es-EC" dirty="0"/>
              <a:t>, </a:t>
            </a:r>
            <a:endParaRPr lang="es-EC" dirty="0" smtClean="0"/>
          </a:p>
          <a:p>
            <a:r>
              <a:rPr lang="es-EC" dirty="0" smtClean="0"/>
              <a:t>Abre </a:t>
            </a:r>
            <a:r>
              <a:rPr lang="es-EC" dirty="0"/>
              <a:t>el </a:t>
            </a:r>
            <a:r>
              <a:rPr lang="es-EC" dirty="0" smtClean="0"/>
              <a:t>objetivo</a:t>
            </a:r>
          </a:p>
          <a:p>
            <a:r>
              <a:rPr lang="es-EC" dirty="0" smtClean="0"/>
              <a:t>analiza </a:t>
            </a:r>
            <a:r>
              <a:rPr lang="es-EC" dirty="0"/>
              <a:t>los aspectos que has dejado de </a:t>
            </a:r>
            <a:r>
              <a:rPr lang="es-EC" dirty="0" smtClean="0"/>
              <a:t>lado</a:t>
            </a:r>
          </a:p>
          <a:p>
            <a:r>
              <a:rPr lang="es-EC" dirty="0" smtClean="0"/>
              <a:t>Toma </a:t>
            </a:r>
            <a:r>
              <a:rPr lang="es-EC" dirty="0"/>
              <a:t>conciencia de tu visión de túnel, de haberte enfocado solo en los aspectos negativos de una determinada situación. </a:t>
            </a:r>
          </a:p>
        </p:txBody>
      </p:sp>
    </p:spTree>
    <p:extLst>
      <p:ext uri="{BB962C8B-B14F-4D97-AF65-F5344CB8AC3E}">
        <p14:creationId xmlns:p14="http://schemas.microsoft.com/office/powerpoint/2010/main" val="599965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rPr>
              <a:t>¿Qué sucede cuando se pierde el control o el orden en la generación de ideas y en la consideración de variables?</a:t>
            </a:r>
            <a:endParaRPr lang="es-EC" dirty="0">
              <a:solidFill>
                <a:srgbClr val="FF0000"/>
              </a:solidFill>
            </a:endParaRPr>
          </a:p>
        </p:txBody>
      </p:sp>
    </p:spTree>
    <p:extLst>
      <p:ext uri="{BB962C8B-B14F-4D97-AF65-F5344CB8AC3E}">
        <p14:creationId xmlns:p14="http://schemas.microsoft.com/office/powerpoint/2010/main" val="696348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420888"/>
            <a:ext cx="8229600" cy="1066800"/>
          </a:xfrm>
        </p:spPr>
        <p:txBody>
          <a:bodyPr>
            <a:normAutofit fontScale="90000"/>
          </a:bodyPr>
          <a:lstStyle/>
          <a:p>
            <a:r>
              <a:rPr lang="es-EC" dirty="0" smtClean="0"/>
              <a:t>¿Qué debemos hacer o crear cuando trabajamos en grupo y queremos mantener la armonía, la convivencia y el buen funcionamiento de dicho grupo de trabajo? </a:t>
            </a:r>
            <a:endParaRPr lang="es-EC" dirty="0"/>
          </a:p>
        </p:txBody>
      </p:sp>
    </p:spTree>
    <p:extLst>
      <p:ext uri="{BB962C8B-B14F-4D97-AF65-F5344CB8AC3E}">
        <p14:creationId xmlns:p14="http://schemas.microsoft.com/office/powerpoint/2010/main" val="2107616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solidFill>
                  <a:srgbClr val="FF0000"/>
                </a:solidFill>
              </a:rPr>
              <a:t>REGLAS</a:t>
            </a:r>
            <a:endParaRPr lang="es-MX" dirty="0">
              <a:solidFill>
                <a:srgbClr val="FF0000"/>
              </a:solidFill>
            </a:endParaRPr>
          </a:p>
        </p:txBody>
      </p:sp>
      <p:sp>
        <p:nvSpPr>
          <p:cNvPr id="5" name="4 Marcador de contenido"/>
          <p:cNvSpPr txBox="1">
            <a:spLocks noGrp="1"/>
          </p:cNvSpPr>
          <p:nvPr>
            <p:ph idx="1"/>
          </p:nvPr>
        </p:nvSpPr>
        <p:spPr>
          <a:xfrm>
            <a:off x="457200" y="2249424"/>
            <a:ext cx="8229600" cy="36086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MX" sz="2400" dirty="0" smtClean="0"/>
              <a:t>Las Reglas son acuerdos o instrumentos que facilitan la convivencia en grupo.</a:t>
            </a:r>
          </a:p>
          <a:p>
            <a:r>
              <a:rPr lang="es-MX" sz="2400" dirty="0" smtClean="0"/>
              <a:t>Características: </a:t>
            </a:r>
          </a:p>
          <a:p>
            <a:pPr marL="0" indent="0">
              <a:buNone/>
            </a:pPr>
            <a:r>
              <a:rPr lang="es-MX" sz="2400" dirty="0" smtClean="0"/>
              <a:t>1. Todas las reglas tiene un propósito determinado</a:t>
            </a:r>
          </a:p>
          <a:p>
            <a:pPr marL="0" indent="0">
              <a:buNone/>
            </a:pPr>
            <a:r>
              <a:rPr lang="es-MX" sz="2400" dirty="0" smtClean="0"/>
              <a:t>2. Toda regla expresa un deber, una obligación</a:t>
            </a:r>
          </a:p>
          <a:p>
            <a:pPr marL="0" indent="0">
              <a:buNone/>
            </a:pPr>
            <a:r>
              <a:rPr lang="es-MX" sz="2400" dirty="0" smtClean="0"/>
              <a:t>3. Las reglas deben especificar en el enunciado a quien está dirigidas, si es a un grupo de personas o a todas.</a:t>
            </a:r>
          </a:p>
          <a:p>
            <a:pPr marL="0" indent="0">
              <a:buNone/>
            </a:pPr>
            <a:r>
              <a:rPr lang="es-MX" sz="2400" dirty="0" smtClean="0"/>
              <a:t>4. Toda regla incluye en su enunciado una variable o una característica de la variable.</a:t>
            </a:r>
          </a:p>
        </p:txBody>
      </p:sp>
    </p:spTree>
    <p:extLst>
      <p:ext uri="{BB962C8B-B14F-4D97-AF65-F5344CB8AC3E}">
        <p14:creationId xmlns:p14="http://schemas.microsoft.com/office/powerpoint/2010/main" val="17490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476672"/>
            <a:ext cx="8229600" cy="1066800"/>
          </a:xfrm>
        </p:spPr>
        <p:txBody>
          <a:bodyPr/>
          <a:lstStyle/>
          <a:p>
            <a:r>
              <a:rPr lang="es-MX" dirty="0" smtClean="0">
                <a:solidFill>
                  <a:srgbClr val="00B050"/>
                </a:solidFill>
              </a:rPr>
              <a:t>Procedimiento para elaborar reglas</a:t>
            </a:r>
            <a:endParaRPr lang="es-MX" dirty="0">
              <a:solidFill>
                <a:srgbClr val="00B050"/>
              </a:solidFill>
            </a:endParaRPr>
          </a:p>
        </p:txBody>
      </p:sp>
      <p:sp>
        <p:nvSpPr>
          <p:cNvPr id="5" name="4 Marcador de contenido"/>
          <p:cNvSpPr txBox="1">
            <a:spLocks noGrp="1"/>
          </p:cNvSpPr>
          <p:nvPr>
            <p:ph idx="1"/>
          </p:nvPr>
        </p:nvSpPr>
        <p:spPr>
          <a:xfrm>
            <a:off x="611560" y="1268760"/>
            <a:ext cx="8229600" cy="24622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indent="0">
              <a:buNone/>
            </a:pPr>
            <a:r>
              <a:rPr lang="es-MX" sz="2400" dirty="0" smtClean="0"/>
              <a:t>1. Definir el propósito de la regla.</a:t>
            </a:r>
          </a:p>
          <a:p>
            <a:pPr marL="0" indent="0">
              <a:buNone/>
            </a:pPr>
            <a:r>
              <a:rPr lang="es-MX" sz="2400" dirty="0" smtClean="0"/>
              <a:t>2. Identificar las variables o las características que deseamos reglamentar. *</a:t>
            </a:r>
          </a:p>
          <a:p>
            <a:pPr marL="0" indent="0">
              <a:buNone/>
            </a:pPr>
            <a:r>
              <a:rPr lang="es-MX" sz="2400" dirty="0" smtClean="0"/>
              <a:t>3. Identificar a quien va dirigida la regla.</a:t>
            </a:r>
          </a:p>
          <a:p>
            <a:pPr marL="0" indent="0">
              <a:buNone/>
            </a:pPr>
            <a:r>
              <a:rPr lang="es-MX" sz="2400" dirty="0" smtClean="0"/>
              <a:t>4. Formular la regla</a:t>
            </a:r>
          </a:p>
          <a:p>
            <a:pPr marL="0" indent="0">
              <a:buNone/>
            </a:pPr>
            <a:r>
              <a:rPr lang="es-MX" sz="2400" dirty="0" smtClean="0"/>
              <a:t>5. Verificar</a:t>
            </a:r>
          </a:p>
        </p:txBody>
      </p:sp>
      <p:sp>
        <p:nvSpPr>
          <p:cNvPr id="2" name="1 Rectángulo"/>
          <p:cNvSpPr/>
          <p:nvPr/>
        </p:nvSpPr>
        <p:spPr>
          <a:xfrm>
            <a:off x="555767" y="3933056"/>
            <a:ext cx="8352928" cy="28931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C" sz="2600" dirty="0" smtClean="0"/>
              <a:t>*Para </a:t>
            </a:r>
            <a:r>
              <a:rPr lang="es-EC" sz="2600" dirty="0"/>
              <a:t>realizar el segundo paso podemos utilizar el proceso Considerar Variables y sus respectivas características para determinar que necesitamos reglamentar, o también, podemos partir del proceso Considerar Extremos </a:t>
            </a:r>
            <a:r>
              <a:rPr lang="es-EC" sz="2600" dirty="0" smtClean="0"/>
              <a:t>para </a:t>
            </a:r>
            <a:r>
              <a:rPr lang="es-EC" sz="2600" dirty="0"/>
              <a:t>determinar los aspectos que queremos propiciar, o los que queremos rehusar o desestimular, mediante la formulación de la regla. </a:t>
            </a:r>
          </a:p>
        </p:txBody>
      </p:sp>
    </p:spTree>
    <p:extLst>
      <p:ext uri="{BB962C8B-B14F-4D97-AF65-F5344CB8AC3E}">
        <p14:creationId xmlns:p14="http://schemas.microsoft.com/office/powerpoint/2010/main" val="377330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style>
          <a:lnRef idx="1">
            <a:schemeClr val="accent2"/>
          </a:lnRef>
          <a:fillRef idx="2">
            <a:schemeClr val="accent2"/>
          </a:fillRef>
          <a:effectRef idx="1">
            <a:schemeClr val="accent2"/>
          </a:effectRef>
          <a:fontRef idx="minor">
            <a:schemeClr val="dk1"/>
          </a:fontRef>
        </p:style>
        <p:txBody>
          <a:bodyPr/>
          <a:lstStyle/>
          <a:p>
            <a:pPr marL="109728" indent="0">
              <a:buNone/>
            </a:pPr>
            <a:r>
              <a:rPr lang="es-EC" b="1" dirty="0">
                <a:solidFill>
                  <a:srgbClr val="00B050"/>
                </a:solidFill>
              </a:rPr>
              <a:t>Ejemplos de reglas </a:t>
            </a:r>
            <a:endParaRPr lang="es-EC" dirty="0">
              <a:solidFill>
                <a:srgbClr val="00B050"/>
              </a:solidFill>
            </a:endParaRPr>
          </a:p>
          <a:p>
            <a:r>
              <a:rPr lang="es-EC" dirty="0" smtClean="0"/>
              <a:t>Los </a:t>
            </a:r>
            <a:r>
              <a:rPr lang="es-EC" dirty="0"/>
              <a:t>padres deben escuchar los planteamientos de sus hijos. </a:t>
            </a:r>
            <a:endParaRPr lang="es-EC" dirty="0" smtClean="0"/>
          </a:p>
          <a:p>
            <a:endParaRPr lang="es-EC" dirty="0"/>
          </a:p>
          <a:p>
            <a:r>
              <a:rPr lang="es-EC" dirty="0" smtClean="0"/>
              <a:t> </a:t>
            </a:r>
            <a:r>
              <a:rPr lang="es-EC" dirty="0"/>
              <a:t>Los alumnos deben estudiar diariamente. </a:t>
            </a:r>
            <a:endParaRPr lang="es-EC" dirty="0" smtClean="0"/>
          </a:p>
          <a:p>
            <a:endParaRPr lang="es-EC" dirty="0"/>
          </a:p>
          <a:p>
            <a:r>
              <a:rPr lang="es-EC" dirty="0" smtClean="0"/>
              <a:t>Todos </a:t>
            </a:r>
            <a:r>
              <a:rPr lang="es-EC" dirty="0"/>
              <a:t>los maestros deben llegar puntualmente a su clase.</a:t>
            </a:r>
          </a:p>
          <a:p>
            <a:endParaRPr lang="es-EC" dirty="0"/>
          </a:p>
        </p:txBody>
      </p:sp>
    </p:spTree>
    <p:extLst>
      <p:ext uri="{BB962C8B-B14F-4D97-AF65-F5344CB8AC3E}">
        <p14:creationId xmlns:p14="http://schemas.microsoft.com/office/powerpoint/2010/main" val="1207143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a:p>
        </p:txBody>
      </p:sp>
      <p:sp>
        <p:nvSpPr>
          <p:cNvPr id="4" name="3 Título"/>
          <p:cNvSpPr>
            <a:spLocks noGrp="1"/>
          </p:cNvSpPr>
          <p:nvPr>
            <p:ph type="title"/>
          </p:nvPr>
        </p:nvSpPr>
        <p:spPr/>
        <p:txBody>
          <a:bodyPr>
            <a:normAutofit fontScale="90000"/>
          </a:bodyPr>
          <a:lstStyle/>
          <a:p>
            <a:r>
              <a:rPr lang="es-MX" dirty="0" smtClean="0"/>
              <a:t>Práctica 6: Elabore dos reglas acerca del uso del uniforme en las instituciones</a:t>
            </a:r>
            <a:endParaRPr lang="es-MX" dirty="0"/>
          </a:p>
        </p:txBody>
      </p:sp>
    </p:spTree>
    <p:extLst>
      <p:ext uri="{BB962C8B-B14F-4D97-AF65-F5344CB8AC3E}">
        <p14:creationId xmlns:p14="http://schemas.microsoft.com/office/powerpoint/2010/main" val="143832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style>
          <a:lnRef idx="1">
            <a:schemeClr val="dk1"/>
          </a:lnRef>
          <a:fillRef idx="2">
            <a:schemeClr val="dk1"/>
          </a:fillRef>
          <a:effectRef idx="1">
            <a:schemeClr val="dk1"/>
          </a:effectRef>
          <a:fontRef idx="minor">
            <a:schemeClr val="dk1"/>
          </a:fontRef>
        </p:style>
        <p:txBody>
          <a:bodyPr/>
          <a:lstStyle/>
          <a:p>
            <a:pPr algn="ctr"/>
            <a:r>
              <a:rPr lang="es-EC" dirty="0" smtClean="0">
                <a:solidFill>
                  <a:srgbClr val="FF0000"/>
                </a:solidFill>
                <a:latin typeface="Arial Rounded MT Bold" pitchFamily="34" charset="0"/>
              </a:rPr>
              <a:t>OBJETIVO GENERAL</a:t>
            </a:r>
            <a:endParaRPr lang="es-EC" dirty="0">
              <a:solidFill>
                <a:srgbClr val="FF0000"/>
              </a:solidFill>
              <a:latin typeface="Arial Rounded MT Bold" pitchFamily="34" charset="0"/>
            </a:endParaRPr>
          </a:p>
        </p:txBody>
      </p:sp>
      <p:sp>
        <p:nvSpPr>
          <p:cNvPr id="3" name="2 Marcador de contenido"/>
          <p:cNvSpPr>
            <a:spLocks noGrp="1"/>
          </p:cNvSpPr>
          <p:nvPr>
            <p:ph idx="1"/>
          </p:nvPr>
        </p:nvSpPr>
        <p:spPr>
          <a:xfrm>
            <a:off x="467544" y="1988840"/>
            <a:ext cx="8229600" cy="4325112"/>
          </a:xfrm>
        </p:spPr>
        <p:style>
          <a:lnRef idx="1">
            <a:schemeClr val="accent2"/>
          </a:lnRef>
          <a:fillRef idx="2">
            <a:schemeClr val="accent2"/>
          </a:fillRef>
          <a:effectRef idx="1">
            <a:schemeClr val="accent2"/>
          </a:effectRef>
          <a:fontRef idx="minor">
            <a:schemeClr val="dk1"/>
          </a:fontRef>
        </p:style>
        <p:txBody>
          <a:bodyPr/>
          <a:lstStyle/>
          <a:p>
            <a:pPr algn="just"/>
            <a:r>
              <a:rPr lang="es-EC" dirty="0" smtClean="0"/>
              <a:t>A través del Desarrollo del Pensamiento el estudiante logrará las competencias requeridas para aprender y aprender a aprender, y para actuar como pensador analítico, crítico, constructivo y abierto al cambio, capaz de monitorear tu propio desarrollo y de entender y mejorar el entorno personal, familiar, social y ecológico que le rodea.</a:t>
            </a:r>
            <a:endParaRPr lang="es-EC" dirty="0"/>
          </a:p>
        </p:txBody>
      </p:sp>
    </p:spTree>
    <p:extLst>
      <p:ext uri="{BB962C8B-B14F-4D97-AF65-F5344CB8AC3E}">
        <p14:creationId xmlns:p14="http://schemas.microsoft.com/office/powerpoint/2010/main" val="18608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7. </a:t>
            </a:r>
            <a:r>
              <a:rPr lang="es-EC" dirty="0"/>
              <a:t>Elabora dos reglas para normar el comportamiento de las personas en las salas de cine. </a:t>
            </a:r>
          </a:p>
        </p:txBody>
      </p:sp>
    </p:spTree>
    <p:extLst>
      <p:ext uri="{BB962C8B-B14F-4D97-AF65-F5344CB8AC3E}">
        <p14:creationId xmlns:p14="http://schemas.microsoft.com/office/powerpoint/2010/main" val="18519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701824"/>
          </a:xfrm>
        </p:spPr>
        <p:style>
          <a:lnRef idx="1">
            <a:schemeClr val="accent4"/>
          </a:lnRef>
          <a:fillRef idx="2">
            <a:schemeClr val="accent4"/>
          </a:fillRef>
          <a:effectRef idx="1">
            <a:schemeClr val="accent4"/>
          </a:effectRef>
          <a:fontRef idx="minor">
            <a:schemeClr val="dk1"/>
          </a:fontRef>
        </p:style>
        <p:txBody>
          <a:bodyPr>
            <a:normAutofit/>
          </a:bodyPr>
          <a:lstStyle/>
          <a:p>
            <a:r>
              <a:rPr lang="es-EC" sz="3200" dirty="0" smtClean="0">
                <a:solidFill>
                  <a:srgbClr val="FF0000"/>
                </a:solidFill>
              </a:rPr>
              <a:t>Lección 3: Expansión y contracción de ideas</a:t>
            </a:r>
            <a:endParaRPr lang="es-EC" sz="3200" dirty="0">
              <a:solidFill>
                <a:srgbClr val="FF0000"/>
              </a:solidFill>
            </a:endParaRPr>
          </a:p>
        </p:txBody>
      </p:sp>
      <p:sp>
        <p:nvSpPr>
          <p:cNvPr id="3" name="2 Marcador de contenido"/>
          <p:cNvSpPr>
            <a:spLocks noGrp="1"/>
          </p:cNvSpPr>
          <p:nvPr>
            <p:ph idx="1"/>
          </p:nvPr>
        </p:nvSpPr>
        <p:spPr>
          <a:xfrm>
            <a:off x="457200" y="1628800"/>
            <a:ext cx="8229600" cy="4945736"/>
          </a:xfrm>
        </p:spPr>
        <p:style>
          <a:lnRef idx="1">
            <a:schemeClr val="accent2"/>
          </a:lnRef>
          <a:fillRef idx="2">
            <a:schemeClr val="accent2"/>
          </a:fillRef>
          <a:effectRef idx="1">
            <a:schemeClr val="accent2"/>
          </a:effectRef>
          <a:fontRef idx="minor">
            <a:schemeClr val="dk1"/>
          </a:fontRef>
        </p:style>
        <p:txBody>
          <a:bodyPr/>
          <a:lstStyle/>
          <a:p>
            <a:pPr algn="just"/>
            <a:r>
              <a:rPr lang="es-EC" b="1" dirty="0">
                <a:solidFill>
                  <a:srgbClr val="0070C0"/>
                </a:solidFill>
              </a:rPr>
              <a:t>Práctica 1: </a:t>
            </a:r>
            <a:r>
              <a:rPr lang="es-EC" dirty="0"/>
              <a:t>Ocurre un atraco a una persona en la calle frente a las oficinas de un banco. ¿Qué pensará acerca del hecho cada una de las siguientes personas: la víctima del atraco, el atracador, el vigilante del banco que se queda mirando el hecho desde el interior del banco, y un transeúnte testigo del atraco?</a:t>
            </a:r>
          </a:p>
        </p:txBody>
      </p:sp>
    </p:spTree>
    <p:extLst>
      <p:ext uri="{BB962C8B-B14F-4D97-AF65-F5344CB8AC3E}">
        <p14:creationId xmlns:p14="http://schemas.microsoft.com/office/powerpoint/2010/main" val="17043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953848"/>
          </a:xfrm>
        </p:spPr>
        <p:txBody>
          <a:bodyPr>
            <a:normAutofit/>
          </a:bodyPr>
          <a:lstStyle/>
          <a:p>
            <a:r>
              <a:rPr lang="es-EC" dirty="0"/>
              <a:t>¿Cuál sería el punto de vista de la víctima del atraco? </a:t>
            </a:r>
          </a:p>
          <a:p>
            <a:r>
              <a:rPr lang="es-EC" dirty="0" smtClean="0"/>
              <a:t>¿</a:t>
            </a:r>
            <a:r>
              <a:rPr lang="es-EC" dirty="0"/>
              <a:t>Cuál sería el punto de vista del atracador? </a:t>
            </a:r>
          </a:p>
          <a:p>
            <a:r>
              <a:rPr lang="es-EC" dirty="0" smtClean="0"/>
              <a:t>¿</a:t>
            </a:r>
            <a:r>
              <a:rPr lang="es-EC" dirty="0"/>
              <a:t>Cuál sería el punto de vista del vigilante del banco? </a:t>
            </a:r>
          </a:p>
          <a:p>
            <a:r>
              <a:rPr lang="es-EC" dirty="0" smtClean="0"/>
              <a:t>¿</a:t>
            </a:r>
            <a:r>
              <a:rPr lang="es-EC" dirty="0"/>
              <a:t>Cuál sería el punto de vista del transeúnte? </a:t>
            </a:r>
          </a:p>
        </p:txBody>
      </p:sp>
    </p:spTree>
    <p:extLst>
      <p:ext uri="{BB962C8B-B14F-4D97-AF65-F5344CB8AC3E}">
        <p14:creationId xmlns:p14="http://schemas.microsoft.com/office/powerpoint/2010/main" val="24766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64807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dirty="0" smtClean="0">
                <a:solidFill>
                  <a:srgbClr val="FF0000"/>
                </a:solidFill>
              </a:rPr>
              <a:t>Opiniones de otras personas</a:t>
            </a:r>
            <a:endParaRPr lang="es-EC" sz="3000" dirty="0">
              <a:solidFill>
                <a:srgbClr val="FF0000"/>
              </a:solidFill>
            </a:endParaRPr>
          </a:p>
        </p:txBody>
      </p:sp>
      <p:sp>
        <p:nvSpPr>
          <p:cNvPr id="3" name="2 Marcador de contenido"/>
          <p:cNvSpPr>
            <a:spLocks noGrp="1"/>
          </p:cNvSpPr>
          <p:nvPr>
            <p:ph idx="1"/>
          </p:nvPr>
        </p:nvSpPr>
        <p:spPr>
          <a:xfrm>
            <a:off x="467544" y="1412776"/>
            <a:ext cx="8229600" cy="5112568"/>
          </a:xfrm>
        </p:spPr>
        <p:style>
          <a:lnRef idx="1">
            <a:schemeClr val="accent6"/>
          </a:lnRef>
          <a:fillRef idx="2">
            <a:schemeClr val="accent6"/>
          </a:fillRef>
          <a:effectRef idx="1">
            <a:schemeClr val="accent6"/>
          </a:effectRef>
          <a:fontRef idx="minor">
            <a:schemeClr val="dk1"/>
          </a:fontRef>
        </p:style>
        <p:txBody>
          <a:bodyPr>
            <a:noAutofit/>
          </a:bodyPr>
          <a:lstStyle/>
          <a:p>
            <a:pPr marL="109728" indent="0" algn="just">
              <a:buNone/>
            </a:pPr>
            <a:r>
              <a:rPr lang="es-EC" sz="2400" dirty="0" smtClean="0">
                <a:solidFill>
                  <a:srgbClr val="0070C0"/>
                </a:solidFill>
              </a:rPr>
              <a:t>Opiniones sobre la víctima</a:t>
            </a:r>
          </a:p>
          <a:p>
            <a:pPr algn="just"/>
            <a:r>
              <a:rPr lang="es-EC" sz="2400" dirty="0" smtClean="0"/>
              <a:t>Las </a:t>
            </a:r>
            <a:r>
              <a:rPr lang="es-EC" sz="2400" dirty="0"/>
              <a:t>opiniones de otras personas pudieran ser: La persona se siente mal; seguramente está disgustado porque nadie lo ayudó; estará pensando en las consecuencias de que lo hayan robado. </a:t>
            </a:r>
            <a:endParaRPr lang="es-EC" sz="2400" dirty="0" smtClean="0"/>
          </a:p>
          <a:p>
            <a:pPr marL="109728" indent="0" algn="just">
              <a:buNone/>
            </a:pPr>
            <a:r>
              <a:rPr lang="es-EC" sz="2200" dirty="0" smtClean="0">
                <a:solidFill>
                  <a:srgbClr val="0070C0"/>
                </a:solidFill>
              </a:rPr>
              <a:t>Opiniones sobre el atracador</a:t>
            </a:r>
            <a:endParaRPr lang="es-EC" sz="2200" dirty="0">
              <a:solidFill>
                <a:srgbClr val="0070C0"/>
              </a:solidFill>
            </a:endParaRPr>
          </a:p>
          <a:p>
            <a:pPr algn="just"/>
            <a:r>
              <a:rPr lang="es-EC" sz="2200" dirty="0" smtClean="0"/>
              <a:t>Las </a:t>
            </a:r>
            <a:r>
              <a:rPr lang="es-EC" sz="2200" dirty="0"/>
              <a:t>opiniones de otras personas pudieran ser: El atracador piensa que tuvo suerte porque nadie se metió; a lo mejor se lamenta porque la víctima no tenía mas dinero para robarle. </a:t>
            </a:r>
            <a:endParaRPr lang="es-EC" sz="2200" dirty="0" smtClean="0"/>
          </a:p>
          <a:p>
            <a:pPr marL="109728" indent="0" algn="just">
              <a:buNone/>
            </a:pPr>
            <a:r>
              <a:rPr lang="es-EC" sz="2200" dirty="0" smtClean="0">
                <a:solidFill>
                  <a:srgbClr val="0070C0"/>
                </a:solidFill>
              </a:rPr>
              <a:t>Opiniones sobre el vigilante</a:t>
            </a:r>
            <a:endParaRPr lang="es-EC" sz="2200" dirty="0">
              <a:solidFill>
                <a:srgbClr val="0070C0"/>
              </a:solidFill>
            </a:endParaRPr>
          </a:p>
          <a:p>
            <a:pPr algn="just"/>
            <a:r>
              <a:rPr lang="es-EC" sz="2200" dirty="0" smtClean="0"/>
              <a:t>Las </a:t>
            </a:r>
            <a:r>
              <a:rPr lang="es-EC" sz="2200" dirty="0"/>
              <a:t>opiniones de otras personas pudieran ser: El vigilante piensa que mejor no sale a la calle porque su encargo es cuidar el banco, no los transeúntes; a lo mejor piensa en la mala suerte de la víctima. </a:t>
            </a:r>
            <a:endParaRPr lang="es-EC" sz="2200" dirty="0" smtClean="0"/>
          </a:p>
          <a:p>
            <a:endParaRPr lang="es-EC" sz="2400" dirty="0" smtClean="0"/>
          </a:p>
        </p:txBody>
      </p:sp>
    </p:spTree>
    <p:extLst>
      <p:ext uri="{BB962C8B-B14F-4D97-AF65-F5344CB8AC3E}">
        <p14:creationId xmlns:p14="http://schemas.microsoft.com/office/powerpoint/2010/main" val="22108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109728" indent="0">
              <a:buNone/>
            </a:pPr>
            <a:r>
              <a:rPr lang="es-EC" dirty="0">
                <a:solidFill>
                  <a:srgbClr val="0070C0"/>
                </a:solidFill>
              </a:rPr>
              <a:t>Opiniones sobre el transeúnte</a:t>
            </a:r>
          </a:p>
          <a:p>
            <a:r>
              <a:rPr lang="es-EC" dirty="0"/>
              <a:t>Las opiniones de otras personas pudieran ser: El transeúnte descansa porque no fue con él; se compadece de la persona por el atraco; alega que él no puede hacer nada y que no hay policías. </a:t>
            </a:r>
          </a:p>
          <a:p>
            <a:endParaRPr lang="es-EC" dirty="0"/>
          </a:p>
        </p:txBody>
      </p:sp>
    </p:spTree>
    <p:extLst>
      <p:ext uri="{BB962C8B-B14F-4D97-AF65-F5344CB8AC3E}">
        <p14:creationId xmlns:p14="http://schemas.microsoft.com/office/powerpoint/2010/main" val="12432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593808"/>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C" dirty="0"/>
              <a:t>Esta práctica ilustra otro proceso. Este proceso tiene que ver con el hecho que </a:t>
            </a:r>
            <a:r>
              <a:rPr lang="es-EC" b="1" dirty="0">
                <a:solidFill>
                  <a:srgbClr val="00B050"/>
                </a:solidFill>
              </a:rPr>
              <a:t>no estamos solos</a:t>
            </a:r>
            <a:r>
              <a:rPr lang="es-EC" dirty="0"/>
              <a:t>, que todo lo que hacemos involucra otras personas, y que los demás tienen una opinión propia que es tan respetable como la nuestra. </a:t>
            </a:r>
            <a:endParaRPr lang="es-EC" dirty="0" smtClean="0"/>
          </a:p>
          <a:p>
            <a:pPr marL="109728" indent="0" algn="just">
              <a:buNone/>
            </a:pPr>
            <a:endParaRPr lang="es-EC" dirty="0" smtClean="0"/>
          </a:p>
          <a:p>
            <a:pPr marL="109728" indent="0" algn="just">
              <a:buNone/>
            </a:pPr>
            <a:r>
              <a:rPr lang="es-EC" dirty="0" smtClean="0"/>
              <a:t>Por </a:t>
            </a:r>
            <a:r>
              <a:rPr lang="es-EC" dirty="0"/>
              <a:t>esta razón, a este proceso se le denomina </a:t>
            </a:r>
            <a:r>
              <a:rPr lang="es-EC" b="1" i="1" dirty="0">
                <a:solidFill>
                  <a:srgbClr val="FF0000"/>
                </a:solidFill>
              </a:rPr>
              <a:t>“Considerar otros Puntos de Vista”</a:t>
            </a:r>
            <a:r>
              <a:rPr lang="es-EC" i="1" dirty="0">
                <a:solidFill>
                  <a:srgbClr val="FF0000"/>
                </a:solidFill>
              </a:rPr>
              <a:t>. </a:t>
            </a:r>
            <a:r>
              <a:rPr lang="es-EC" dirty="0"/>
              <a:t>El proceso contribuye </a:t>
            </a:r>
            <a:r>
              <a:rPr lang="es-EC" dirty="0" smtClean="0"/>
              <a:t>a:</a:t>
            </a:r>
          </a:p>
          <a:p>
            <a:pPr algn="just"/>
            <a:r>
              <a:rPr lang="es-EC" i="1" dirty="0" smtClean="0">
                <a:solidFill>
                  <a:srgbClr val="FF0000"/>
                </a:solidFill>
              </a:rPr>
              <a:t> Crear </a:t>
            </a:r>
            <a:r>
              <a:rPr lang="es-EC" dirty="0"/>
              <a:t>actitudes positivas hacia los demás, nos invita a pensar que está pasando en la mente de otras personas y contrarresta el </a:t>
            </a:r>
            <a:r>
              <a:rPr lang="es-EC" b="1" i="1" dirty="0">
                <a:solidFill>
                  <a:srgbClr val="0070C0"/>
                </a:solidFill>
              </a:rPr>
              <a:t>egocentrismo</a:t>
            </a:r>
            <a:r>
              <a:rPr lang="es-EC" dirty="0"/>
              <a:t>. </a:t>
            </a:r>
          </a:p>
        </p:txBody>
      </p:sp>
    </p:spTree>
    <p:extLst>
      <p:ext uri="{BB962C8B-B14F-4D97-AF65-F5344CB8AC3E}">
        <p14:creationId xmlns:p14="http://schemas.microsoft.com/office/powerpoint/2010/main" val="10711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s-MX" b="1" dirty="0">
                <a:solidFill>
                  <a:srgbClr val="FF0000"/>
                </a:solidFill>
              </a:rPr>
              <a:t>CONSIDERAR PUNTOS DE </a:t>
            </a:r>
            <a:r>
              <a:rPr lang="es-MX" b="1" dirty="0" smtClean="0">
                <a:solidFill>
                  <a:srgbClr val="FF0000"/>
                </a:solidFill>
              </a:rPr>
              <a:t>VISTA</a:t>
            </a:r>
            <a:endParaRPr lang="es-EC" dirty="0"/>
          </a:p>
        </p:txBody>
      </p:sp>
      <p:sp>
        <p:nvSpPr>
          <p:cNvPr id="4"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114300" indent="0">
              <a:buNone/>
            </a:pPr>
            <a:endParaRPr lang="es-MX" dirty="0"/>
          </a:p>
          <a:p>
            <a:pPr marL="114300" indent="0" algn="just">
              <a:buNone/>
            </a:pPr>
            <a:r>
              <a:rPr lang="es-MX" dirty="0" smtClean="0"/>
              <a:t>Es una </a:t>
            </a:r>
            <a:r>
              <a:rPr lang="es-MX" b="1" dirty="0" smtClean="0"/>
              <a:t>operación de pensamiento </a:t>
            </a:r>
            <a:r>
              <a:rPr lang="es-MX" dirty="0" smtClean="0"/>
              <a:t>que </a:t>
            </a:r>
            <a:r>
              <a:rPr lang="es-MX" b="1" u="sng" dirty="0" smtClean="0">
                <a:solidFill>
                  <a:srgbClr val="FF0000"/>
                </a:solidFill>
              </a:rPr>
              <a:t>invita a pensar </a:t>
            </a:r>
            <a:r>
              <a:rPr lang="es-MX" dirty="0" smtClean="0"/>
              <a:t>en el </a:t>
            </a:r>
            <a:r>
              <a:rPr lang="es-MX" b="1" dirty="0" smtClean="0">
                <a:solidFill>
                  <a:srgbClr val="FF0000"/>
                </a:solidFill>
              </a:rPr>
              <a:t>PUNTO DE VISTA </a:t>
            </a:r>
            <a:r>
              <a:rPr lang="es-MX" dirty="0" smtClean="0"/>
              <a:t>de los diferentes actores en una situación o un hecho.</a:t>
            </a:r>
          </a:p>
          <a:p>
            <a:pPr marL="114300" indent="0" algn="just">
              <a:buNone/>
            </a:pPr>
            <a:endParaRPr lang="es-MX" dirty="0"/>
          </a:p>
          <a:p>
            <a:pPr marL="114300" indent="0" algn="just">
              <a:buNone/>
            </a:pPr>
            <a:r>
              <a:rPr lang="es-MX" b="1" dirty="0" smtClean="0"/>
              <a:t>El Proceso de </a:t>
            </a:r>
            <a:r>
              <a:rPr lang="es-MX" b="1" dirty="0" smtClean="0">
                <a:solidFill>
                  <a:srgbClr val="FF0000"/>
                </a:solidFill>
              </a:rPr>
              <a:t>Considerar PUNTOS DE VISTA  </a:t>
            </a:r>
            <a:r>
              <a:rPr lang="es-MX" dirty="0" smtClean="0"/>
              <a:t>nos invita a </a:t>
            </a:r>
            <a:r>
              <a:rPr lang="es-MX" b="1" dirty="0" smtClean="0">
                <a:solidFill>
                  <a:srgbClr val="0070C0"/>
                </a:solidFill>
              </a:rPr>
              <a:t>tomar en cuenta la opinión de los demás </a:t>
            </a:r>
            <a:r>
              <a:rPr lang="es-MX" dirty="0" smtClean="0"/>
              <a:t>y a tener presente que </a:t>
            </a:r>
            <a:r>
              <a:rPr lang="es-MX" b="1" dirty="0" smtClean="0">
                <a:solidFill>
                  <a:srgbClr val="0070C0"/>
                </a:solidFill>
              </a:rPr>
              <a:t>NO ESTAMOS SOLOS</a:t>
            </a:r>
            <a:r>
              <a:rPr lang="es-MX" dirty="0" smtClean="0"/>
              <a:t>. </a:t>
            </a:r>
            <a:r>
              <a:rPr lang="es-MX" b="1" u="sng" dirty="0" smtClean="0"/>
              <a:t>Que las decisiones que tomamos afectan a los </a:t>
            </a:r>
            <a:r>
              <a:rPr lang="es-MX" b="1" u="sng" dirty="0" err="1" smtClean="0"/>
              <a:t>demas</a:t>
            </a:r>
            <a:r>
              <a:rPr lang="es-MX" b="1" u="sng" dirty="0" smtClean="0"/>
              <a:t>.</a:t>
            </a:r>
            <a:endParaRPr lang="es-MX" b="1" u="sng" dirty="0"/>
          </a:p>
        </p:txBody>
      </p:sp>
    </p:spTree>
    <p:extLst>
      <p:ext uri="{BB962C8B-B14F-4D97-AF65-F5344CB8AC3E}">
        <p14:creationId xmlns:p14="http://schemas.microsoft.com/office/powerpoint/2010/main" val="131402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1000"/>
                                        <p:tgtEl>
                                          <p:spTgt spid="4">
                                            <p:bg/>
                                          </p:spTgt>
                                        </p:tgtEl>
                                      </p:cBhvr>
                                    </p:animEffect>
                                    <p:anim calcmode="lin" valueType="num">
                                      <p:cBhvr>
                                        <p:cTn id="14" dur="1000" fill="hold"/>
                                        <p:tgtEl>
                                          <p:spTgt spid="4">
                                            <p:bg/>
                                          </p:spTgt>
                                        </p:tgtEl>
                                        <p:attrNameLst>
                                          <p:attrName>ppt_x</p:attrName>
                                        </p:attrNameLst>
                                      </p:cBhvr>
                                      <p:tavLst>
                                        <p:tav tm="0">
                                          <p:val>
                                            <p:strVal val="#ppt_x"/>
                                          </p:val>
                                        </p:tav>
                                        <p:tav tm="100000">
                                          <p:val>
                                            <p:strVal val="#ppt_x"/>
                                          </p:val>
                                        </p:tav>
                                      </p:tavLst>
                                    </p:anim>
                                    <p:anim calcmode="lin" valueType="num">
                                      <p:cBhvr>
                                        <p:cTn id="15"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anim calcmode="lin" valueType="num">
                                      <p:cBhvr>
                                        <p:cTn id="2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just"/>
            <a:r>
              <a:rPr lang="es-EC" sz="2800" b="1" dirty="0">
                <a:solidFill>
                  <a:srgbClr val="FF0000"/>
                </a:solidFill>
              </a:rPr>
              <a:t>Práctica 2: </a:t>
            </a:r>
            <a:r>
              <a:rPr lang="es-EC" sz="2800" dirty="0"/>
              <a:t>En un vecindario hay una casa en venta y una pareja desea comprarla. ¿Cuáles serán los puntos de vista de quien vende la casa, de la pareja que desea comprarla y de un vecino?</a:t>
            </a:r>
          </a:p>
        </p:txBody>
      </p:sp>
      <p:sp>
        <p:nvSpPr>
          <p:cNvPr id="3" name="2 Marcador de contenido"/>
          <p:cNvSpPr>
            <a:spLocks noGrp="1"/>
          </p:cNvSpPr>
          <p:nvPr>
            <p:ph idx="1"/>
          </p:nvPr>
        </p:nvSpPr>
        <p:spPr>
          <a:xfrm>
            <a:off x="457200" y="2564904"/>
            <a:ext cx="8229600" cy="4009632"/>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s-EC" dirty="0">
                <a:solidFill>
                  <a:srgbClr val="FF0000"/>
                </a:solidFill>
              </a:rPr>
              <a:t>¿Cuál sería el punto de vista de la pareja que desea comprar la casa? </a:t>
            </a:r>
          </a:p>
          <a:p>
            <a:r>
              <a:rPr lang="es-EC" dirty="0">
                <a:solidFill>
                  <a:srgbClr val="FF0000"/>
                </a:solidFill>
              </a:rPr>
              <a:t>¿Cuál sería el punto de vista del vendedor? </a:t>
            </a:r>
          </a:p>
          <a:p>
            <a:r>
              <a:rPr lang="es-EC" dirty="0">
                <a:solidFill>
                  <a:srgbClr val="FF0000"/>
                </a:solidFill>
              </a:rPr>
              <a:t>¿Cuál sería el </a:t>
            </a:r>
            <a:r>
              <a:rPr lang="es-EC" dirty="0" smtClean="0">
                <a:solidFill>
                  <a:srgbClr val="FF0000"/>
                </a:solidFill>
              </a:rPr>
              <a:t>p</a:t>
            </a:r>
            <a:r>
              <a:rPr lang="es-EC" dirty="0">
                <a:solidFill>
                  <a:srgbClr val="FF0000"/>
                </a:solidFill>
              </a:rPr>
              <a:t>unto de vista del vecino? </a:t>
            </a:r>
          </a:p>
          <a:p>
            <a:pPr marL="109728" indent="0">
              <a:buNone/>
            </a:pPr>
            <a:endParaRPr lang="es-EC" dirty="0" smtClean="0"/>
          </a:p>
          <a:p>
            <a:pPr marL="109728" indent="0">
              <a:buNone/>
            </a:pPr>
            <a:r>
              <a:rPr lang="es-EC" dirty="0"/>
              <a:t>El proceso Considerar otros Puntos de Vista nos </a:t>
            </a:r>
            <a:r>
              <a:rPr lang="es-EC" dirty="0" smtClean="0"/>
              <a:t>permite:</a:t>
            </a:r>
          </a:p>
          <a:p>
            <a:pPr algn="just">
              <a:buFont typeface="Wingdings" pitchFamily="2" charset="2"/>
              <a:buChar char="Ø"/>
            </a:pPr>
            <a:r>
              <a:rPr lang="es-EC" i="1" dirty="0" smtClean="0">
                <a:solidFill>
                  <a:srgbClr val="FF0000"/>
                </a:solidFill>
              </a:rPr>
              <a:t>Explorar</a:t>
            </a:r>
            <a:r>
              <a:rPr lang="es-EC" dirty="0" smtClean="0"/>
              <a:t> </a:t>
            </a:r>
            <a:r>
              <a:rPr lang="es-EC" dirty="0"/>
              <a:t>las perspectivas de otros actores en un hecho; conociendo esta información antes de actuar podremos tomar mejores decisiones. Por lo tanto este es otro proceso de expansión del pensamiento. </a:t>
            </a:r>
          </a:p>
        </p:txBody>
      </p:sp>
    </p:spTree>
    <p:extLst>
      <p:ext uri="{BB962C8B-B14F-4D97-AF65-F5344CB8AC3E}">
        <p14:creationId xmlns:p14="http://schemas.microsoft.com/office/powerpoint/2010/main" val="143244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12776"/>
            <a:ext cx="8229600" cy="1066800"/>
          </a:xfrm>
        </p:spPr>
        <p:txBody>
          <a:bodyPr>
            <a:noAutofit/>
          </a:bodyPr>
          <a:lstStyle/>
          <a:p>
            <a:pPr algn="just"/>
            <a:r>
              <a:rPr lang="es-EC" sz="2800" b="1" dirty="0"/>
              <a:t>Práctica 3: </a:t>
            </a:r>
            <a:r>
              <a:rPr lang="es-EC" sz="2800" dirty="0"/>
              <a:t>Un joven tiene pendiente lo siguiente para un fin de semana: estudiar para el examen del lunes, visitar a la abuela que está enferma, jugar al fútbol con un grupo de amigos, organizar su cuarto e ir a comprar un libro que necesita para la clase del martes. </a:t>
            </a:r>
          </a:p>
        </p:txBody>
      </p:sp>
      <p:sp>
        <p:nvSpPr>
          <p:cNvPr id="3" name="2 Marcador de contenido"/>
          <p:cNvSpPr>
            <a:spLocks noGrp="1"/>
          </p:cNvSpPr>
          <p:nvPr>
            <p:ph idx="1"/>
          </p:nvPr>
        </p:nvSpPr>
        <p:spPr>
          <a:xfrm>
            <a:off x="457200" y="3573016"/>
            <a:ext cx="8229600" cy="300152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EC" dirty="0">
                <a:solidFill>
                  <a:srgbClr val="FF0000"/>
                </a:solidFill>
              </a:rPr>
              <a:t>¿Cuál serían las dos actividades más urgentes? </a:t>
            </a:r>
            <a:endParaRPr lang="es-EC" dirty="0" smtClean="0">
              <a:solidFill>
                <a:srgbClr val="FF0000"/>
              </a:solidFill>
            </a:endParaRPr>
          </a:p>
          <a:p>
            <a:r>
              <a:rPr lang="es-EC" dirty="0">
                <a:solidFill>
                  <a:srgbClr val="FF0000"/>
                </a:solidFill>
              </a:rPr>
              <a:t>¿Cuál sería las dos actividades que más le gustan? </a:t>
            </a:r>
            <a:endParaRPr lang="es-EC" dirty="0" smtClean="0">
              <a:solidFill>
                <a:srgbClr val="FF0000"/>
              </a:solidFill>
            </a:endParaRPr>
          </a:p>
          <a:p>
            <a:r>
              <a:rPr lang="es-EC" dirty="0">
                <a:solidFill>
                  <a:srgbClr val="FF0000"/>
                </a:solidFill>
              </a:rPr>
              <a:t>¿Cuáles serán las dos actividades más fáciles de realizar? </a:t>
            </a:r>
            <a:endParaRPr lang="es-EC" dirty="0" smtClean="0">
              <a:solidFill>
                <a:srgbClr val="FF0000"/>
              </a:solidFill>
            </a:endParaRPr>
          </a:p>
          <a:p>
            <a:r>
              <a:rPr lang="es-EC" dirty="0">
                <a:solidFill>
                  <a:srgbClr val="FF0000"/>
                </a:solidFill>
              </a:rPr>
              <a:t>¿Cómo se comparan las tres respuestas anteriores? </a:t>
            </a:r>
          </a:p>
        </p:txBody>
      </p:sp>
    </p:spTree>
    <p:extLst>
      <p:ext uri="{BB962C8B-B14F-4D97-AF65-F5344CB8AC3E}">
        <p14:creationId xmlns:p14="http://schemas.microsoft.com/office/powerpoint/2010/main" val="243153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809832"/>
          </a:xfrm>
        </p:spPr>
        <p:style>
          <a:lnRef idx="1">
            <a:schemeClr val="accent6"/>
          </a:lnRef>
          <a:fillRef idx="2">
            <a:schemeClr val="accent6"/>
          </a:fillRef>
          <a:effectRef idx="1">
            <a:schemeClr val="accent6"/>
          </a:effectRef>
          <a:fontRef idx="minor">
            <a:schemeClr val="dk1"/>
          </a:fontRef>
        </p:style>
        <p:txBody>
          <a:bodyPr>
            <a:normAutofit fontScale="92500"/>
          </a:bodyPr>
          <a:lstStyle/>
          <a:p>
            <a:pPr algn="just"/>
            <a:r>
              <a:rPr lang="es-EC" dirty="0"/>
              <a:t>Las tres preguntas son semejantes porque invitan a seleccionar dos actividades, pero las tres se diferencian porque sugieren en cada caso un criterio diferente </a:t>
            </a:r>
            <a:r>
              <a:rPr lang="es-EC" i="1" dirty="0">
                <a:solidFill>
                  <a:srgbClr val="FF0000"/>
                </a:solidFill>
              </a:rPr>
              <a:t>(criterio de urgencia, gusto y facilidad). </a:t>
            </a:r>
            <a:endParaRPr lang="es-EC" i="1" dirty="0" smtClean="0">
              <a:solidFill>
                <a:srgbClr val="FF0000"/>
              </a:solidFill>
            </a:endParaRPr>
          </a:p>
          <a:p>
            <a:pPr algn="just"/>
            <a:r>
              <a:rPr lang="es-EC" dirty="0"/>
              <a:t>Este proceso se conoce con el nombre de </a:t>
            </a:r>
            <a:r>
              <a:rPr lang="es-EC" b="1" dirty="0">
                <a:solidFill>
                  <a:srgbClr val="002060"/>
                </a:solidFill>
              </a:rPr>
              <a:t>“Considerar Prioridades”</a:t>
            </a:r>
            <a:r>
              <a:rPr lang="es-EC" dirty="0">
                <a:solidFill>
                  <a:srgbClr val="002060"/>
                </a:solidFill>
              </a:rPr>
              <a:t>. </a:t>
            </a:r>
            <a:endParaRPr lang="es-EC" dirty="0" smtClean="0">
              <a:solidFill>
                <a:srgbClr val="002060"/>
              </a:solidFill>
            </a:endParaRPr>
          </a:p>
          <a:p>
            <a:pPr algn="just"/>
            <a:r>
              <a:rPr lang="es-EC" dirty="0"/>
              <a:t>Cada vez que tengamos un </a:t>
            </a:r>
            <a:r>
              <a:rPr lang="es-EC" b="1" dirty="0">
                <a:solidFill>
                  <a:srgbClr val="0070C0"/>
                </a:solidFill>
              </a:rPr>
              <a:t>conjunto o grupo de opciones</a:t>
            </a:r>
            <a:r>
              <a:rPr lang="es-EC" dirty="0"/>
              <a:t> podemos reducirlas o centrar nuestra atención en una porción reducida de ellas mediante la </a:t>
            </a:r>
            <a:r>
              <a:rPr lang="es-EC" i="1" dirty="0">
                <a:solidFill>
                  <a:srgbClr val="0070C0"/>
                </a:solidFill>
              </a:rPr>
              <a:t>aplicación del proceso Considerar Prioridades</a:t>
            </a:r>
            <a:r>
              <a:rPr lang="es-EC" dirty="0"/>
              <a:t>. Esta reducción se hace tomando en cuenta un criterio que nos sirve de guía para la selección de las opciones con las cuales nos vamos a quedar. </a:t>
            </a:r>
            <a:endParaRPr lang="es-EC" dirty="0">
              <a:solidFill>
                <a:srgbClr val="002060"/>
              </a:solidFill>
            </a:endParaRPr>
          </a:p>
        </p:txBody>
      </p:sp>
    </p:spTree>
    <p:extLst>
      <p:ext uri="{BB962C8B-B14F-4D97-AF65-F5344CB8AC3E}">
        <p14:creationId xmlns:p14="http://schemas.microsoft.com/office/powerpoint/2010/main" val="29507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692696"/>
            <a:ext cx="3464491" cy="850776"/>
          </a:xfrm>
        </p:spPr>
        <p:style>
          <a:lnRef idx="1">
            <a:schemeClr val="accent2"/>
          </a:lnRef>
          <a:fillRef idx="2">
            <a:schemeClr val="accent2"/>
          </a:fillRef>
          <a:effectRef idx="1">
            <a:schemeClr val="accent2"/>
          </a:effectRef>
          <a:fontRef idx="minor">
            <a:schemeClr val="dk1"/>
          </a:fontRef>
        </p:style>
        <p:txBody>
          <a:bodyPr/>
          <a:lstStyle/>
          <a:p>
            <a:r>
              <a:rPr lang="es-EC" dirty="0" smtClean="0">
                <a:solidFill>
                  <a:srgbClr val="FF0000"/>
                </a:solidFill>
              </a:rPr>
              <a:t>Programación</a:t>
            </a:r>
            <a:endParaRPr lang="es-EC" dirty="0">
              <a:solidFill>
                <a:srgbClr val="FF0000"/>
              </a:solidFill>
            </a:endParaRPr>
          </a:p>
        </p:txBody>
      </p:sp>
      <p:sp>
        <p:nvSpPr>
          <p:cNvPr id="3" name="2 Marcador de contenido"/>
          <p:cNvSpPr>
            <a:spLocks noGrp="1"/>
          </p:cNvSpPr>
          <p:nvPr>
            <p:ph idx="1"/>
          </p:nvPr>
        </p:nvSpPr>
        <p:spPr>
          <a:xfrm>
            <a:off x="457200" y="1700808"/>
            <a:ext cx="8229600" cy="487372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09728" indent="0" algn="ctr">
              <a:buNone/>
            </a:pPr>
            <a:r>
              <a:rPr lang="es-EC" b="1" dirty="0" smtClean="0">
                <a:solidFill>
                  <a:srgbClr val="0070C0"/>
                </a:solidFill>
              </a:rPr>
              <a:t>Unidad 1: Proceso de Expansión y Contracción de Ideas</a:t>
            </a:r>
          </a:p>
          <a:p>
            <a:pPr marL="109728" indent="0">
              <a:buNone/>
            </a:pPr>
            <a:r>
              <a:rPr lang="es-EC" dirty="0" smtClean="0"/>
              <a:t>Consta de 3 lecciones.</a:t>
            </a:r>
          </a:p>
          <a:p>
            <a:pPr marL="109728" indent="0">
              <a:buNone/>
            </a:pPr>
            <a:r>
              <a:rPr lang="es-EC" dirty="0" smtClean="0"/>
              <a:t>Lección 1: Proceso de Expansión y Contracción de Ideas (Parte 1)</a:t>
            </a:r>
          </a:p>
          <a:p>
            <a:pPr marL="109728" indent="0">
              <a:buNone/>
            </a:pPr>
            <a:r>
              <a:rPr lang="es-EC" dirty="0" smtClean="0"/>
              <a:t>Lección 2: Proceso de Expansión y Contracción de Ideas (Parte 2)</a:t>
            </a:r>
          </a:p>
          <a:p>
            <a:pPr marL="109728" indent="0">
              <a:buNone/>
            </a:pPr>
            <a:r>
              <a:rPr lang="es-EC" dirty="0" smtClean="0"/>
              <a:t>Lección 3: Proceso de Expansión y Contracción de Ideas (Parte 2)</a:t>
            </a:r>
          </a:p>
          <a:p>
            <a:pPr marL="109728" indent="0">
              <a:buNone/>
            </a:pPr>
            <a:r>
              <a:rPr lang="es-EC" dirty="0" smtClean="0"/>
              <a:t>Taller N° 01</a:t>
            </a:r>
          </a:p>
          <a:p>
            <a:pPr marL="109728" indent="0">
              <a:buNone/>
            </a:pPr>
            <a:r>
              <a:rPr lang="es-EC" dirty="0" smtClean="0"/>
              <a:t>Evaluación N° 01</a:t>
            </a:r>
            <a:endParaRPr lang="es-EC" dirty="0"/>
          </a:p>
        </p:txBody>
      </p:sp>
    </p:spTree>
    <p:extLst>
      <p:ext uri="{BB962C8B-B14F-4D97-AF65-F5344CB8AC3E}">
        <p14:creationId xmlns:p14="http://schemas.microsoft.com/office/powerpoint/2010/main" val="36040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701824"/>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b="1" dirty="0">
                <a:solidFill>
                  <a:srgbClr val="FF0000"/>
                </a:solidFill>
              </a:rPr>
              <a:t>Considerar Prioridades </a:t>
            </a:r>
            <a:endParaRPr lang="es-EC" sz="3000" dirty="0">
              <a:solidFill>
                <a:srgbClr val="FF0000"/>
              </a:solidFill>
            </a:endParaRPr>
          </a:p>
        </p:txBody>
      </p:sp>
      <p:sp>
        <p:nvSpPr>
          <p:cNvPr id="3" name="2 Marcador de contenido"/>
          <p:cNvSpPr>
            <a:spLocks noGrp="1"/>
          </p:cNvSpPr>
          <p:nvPr>
            <p:ph idx="1"/>
          </p:nvPr>
        </p:nvSpPr>
        <p:spPr>
          <a:xfrm>
            <a:off x="457200" y="1556792"/>
            <a:ext cx="8229600" cy="5017744"/>
          </a:xfrm>
        </p:spPr>
        <p:style>
          <a:lnRef idx="1">
            <a:schemeClr val="accent6"/>
          </a:lnRef>
          <a:fillRef idx="2">
            <a:schemeClr val="accent6"/>
          </a:fillRef>
          <a:effectRef idx="1">
            <a:schemeClr val="accent6"/>
          </a:effectRef>
          <a:fontRef idx="minor">
            <a:schemeClr val="dk1"/>
          </a:fontRef>
        </p:style>
        <p:txBody>
          <a:bodyPr>
            <a:normAutofit/>
          </a:bodyPr>
          <a:lstStyle/>
          <a:p>
            <a:pPr marL="109728" indent="0">
              <a:buNone/>
            </a:pPr>
            <a:r>
              <a:rPr lang="es-EC" dirty="0" smtClean="0"/>
              <a:t>Es </a:t>
            </a:r>
            <a:r>
              <a:rPr lang="es-EC" dirty="0"/>
              <a:t>el proceso que nos </a:t>
            </a:r>
            <a:r>
              <a:rPr lang="es-EC" dirty="0" smtClean="0"/>
              <a:t>permite:</a:t>
            </a:r>
          </a:p>
          <a:p>
            <a:pPr algn="just">
              <a:buFont typeface="Wingdings" pitchFamily="2" charset="2"/>
              <a:buChar char="Ø"/>
            </a:pPr>
            <a:r>
              <a:rPr lang="es-EC" dirty="0" smtClean="0"/>
              <a:t> </a:t>
            </a:r>
            <a:r>
              <a:rPr lang="es-EC" dirty="0" smtClean="0">
                <a:solidFill>
                  <a:srgbClr val="FF0000"/>
                </a:solidFill>
              </a:rPr>
              <a:t>Seleccionar</a:t>
            </a:r>
            <a:r>
              <a:rPr lang="es-EC" dirty="0" smtClean="0"/>
              <a:t> </a:t>
            </a:r>
            <a:r>
              <a:rPr lang="es-EC" dirty="0"/>
              <a:t>de un grupo de opciones </a:t>
            </a:r>
            <a:r>
              <a:rPr lang="es-EC" b="1" i="1" dirty="0">
                <a:solidFill>
                  <a:srgbClr val="0070C0"/>
                </a:solidFill>
              </a:rPr>
              <a:t>las mas importantes</a:t>
            </a:r>
            <a:r>
              <a:rPr lang="es-EC" dirty="0"/>
              <a:t>, o </a:t>
            </a:r>
            <a:r>
              <a:rPr lang="es-EC" dirty="0">
                <a:solidFill>
                  <a:srgbClr val="0070C0"/>
                </a:solidFill>
              </a:rPr>
              <a:t>las que mas se ajustan </a:t>
            </a:r>
            <a:r>
              <a:rPr lang="es-EC" dirty="0"/>
              <a:t>a un criterio que está definido de antemano. </a:t>
            </a:r>
          </a:p>
          <a:p>
            <a:pPr marL="109728" indent="0">
              <a:buNone/>
            </a:pPr>
            <a:r>
              <a:rPr lang="es-EC" dirty="0"/>
              <a:t>Para seleccionar lo más importante, o sea las prioridades, se </a:t>
            </a:r>
            <a:r>
              <a:rPr lang="es-EC" dirty="0" smtClean="0"/>
              <a:t>requiere:</a:t>
            </a:r>
          </a:p>
          <a:p>
            <a:r>
              <a:rPr lang="es-EC" dirty="0" smtClean="0"/>
              <a:t> </a:t>
            </a:r>
            <a:r>
              <a:rPr lang="es-EC" dirty="0" smtClean="0">
                <a:solidFill>
                  <a:srgbClr val="FF0000"/>
                </a:solidFill>
              </a:rPr>
              <a:t>Saber</a:t>
            </a:r>
            <a:r>
              <a:rPr lang="es-EC" dirty="0" smtClean="0"/>
              <a:t> </a:t>
            </a:r>
            <a:r>
              <a:rPr lang="es-EC" dirty="0"/>
              <a:t>la razón que nos lleva a esa selección y no a otra; esto es, se requiere tener un </a:t>
            </a:r>
            <a:r>
              <a:rPr lang="es-EC" b="1" dirty="0">
                <a:solidFill>
                  <a:srgbClr val="0070C0"/>
                </a:solidFill>
              </a:rPr>
              <a:t>criterio</a:t>
            </a:r>
            <a:r>
              <a:rPr lang="es-EC" b="1" dirty="0"/>
              <a:t> </a:t>
            </a:r>
            <a:r>
              <a:rPr lang="es-EC" dirty="0"/>
              <a:t>de selección o de prioridad. </a:t>
            </a:r>
          </a:p>
        </p:txBody>
      </p:sp>
    </p:spTree>
    <p:extLst>
      <p:ext uri="{BB962C8B-B14F-4D97-AF65-F5344CB8AC3E}">
        <p14:creationId xmlns:p14="http://schemas.microsoft.com/office/powerpoint/2010/main" val="34015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229600" cy="64807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b="1" dirty="0">
                <a:solidFill>
                  <a:srgbClr val="0070C0"/>
                </a:solidFill>
              </a:rPr>
              <a:t>Ejemplos de criterios de prioridad: </a:t>
            </a:r>
            <a:endParaRPr lang="es-EC" sz="3000" dirty="0">
              <a:solidFill>
                <a:srgbClr val="0070C0"/>
              </a:solidFill>
            </a:endParaRPr>
          </a:p>
        </p:txBody>
      </p:sp>
      <p:sp>
        <p:nvSpPr>
          <p:cNvPr id="3" name="2 Marcador de contenido"/>
          <p:cNvSpPr>
            <a:spLocks noGrp="1"/>
          </p:cNvSpPr>
          <p:nvPr>
            <p:ph idx="1"/>
          </p:nvPr>
        </p:nvSpPr>
        <p:spPr>
          <a:xfrm>
            <a:off x="457200" y="1700808"/>
            <a:ext cx="8229600" cy="4873728"/>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Font typeface="Wingdings" pitchFamily="2" charset="2"/>
              <a:buChar char="Ø"/>
            </a:pPr>
            <a:r>
              <a:rPr lang="es-EC" dirty="0" smtClean="0"/>
              <a:t>Lo </a:t>
            </a:r>
            <a:r>
              <a:rPr lang="es-EC" dirty="0"/>
              <a:t>más urgente </a:t>
            </a:r>
            <a:endParaRPr lang="es-EC" dirty="0" smtClean="0"/>
          </a:p>
          <a:p>
            <a:pPr>
              <a:buFont typeface="Wingdings" pitchFamily="2" charset="2"/>
              <a:buChar char="Ø"/>
            </a:pPr>
            <a:r>
              <a:rPr lang="es-EC" dirty="0" smtClean="0"/>
              <a:t>Lo </a:t>
            </a:r>
            <a:r>
              <a:rPr lang="es-EC" dirty="0"/>
              <a:t>más necesario </a:t>
            </a:r>
          </a:p>
          <a:p>
            <a:pPr>
              <a:buFont typeface="Wingdings" pitchFamily="2" charset="2"/>
              <a:buChar char="Ø"/>
            </a:pPr>
            <a:r>
              <a:rPr lang="es-EC" dirty="0"/>
              <a:t>Lo más conveniente </a:t>
            </a:r>
            <a:endParaRPr lang="es-EC" dirty="0" smtClean="0"/>
          </a:p>
          <a:p>
            <a:pPr>
              <a:buFont typeface="Wingdings" pitchFamily="2" charset="2"/>
              <a:buChar char="Ø"/>
            </a:pPr>
            <a:r>
              <a:rPr lang="es-EC" dirty="0" smtClean="0"/>
              <a:t>Lo </a:t>
            </a:r>
            <a:r>
              <a:rPr lang="es-EC" dirty="0"/>
              <a:t>que más me gusta </a:t>
            </a:r>
          </a:p>
          <a:p>
            <a:pPr>
              <a:buFont typeface="Wingdings" pitchFamily="2" charset="2"/>
              <a:buChar char="Ø"/>
            </a:pPr>
            <a:r>
              <a:rPr lang="es-EC" dirty="0"/>
              <a:t>Lo que más se desea lograr </a:t>
            </a:r>
            <a:endParaRPr lang="es-EC" dirty="0" smtClean="0"/>
          </a:p>
          <a:p>
            <a:pPr>
              <a:buFont typeface="Wingdings" pitchFamily="2" charset="2"/>
              <a:buChar char="Ø"/>
            </a:pPr>
            <a:r>
              <a:rPr lang="es-EC" dirty="0" smtClean="0"/>
              <a:t>Lo </a:t>
            </a:r>
            <a:r>
              <a:rPr lang="es-EC" dirty="0"/>
              <a:t>que primero se debe hacer </a:t>
            </a:r>
          </a:p>
          <a:p>
            <a:pPr>
              <a:buFont typeface="Wingdings" pitchFamily="2" charset="2"/>
              <a:buChar char="Ø"/>
            </a:pPr>
            <a:r>
              <a:rPr lang="es-EC" dirty="0"/>
              <a:t>Lo más difícil </a:t>
            </a:r>
            <a:endParaRPr lang="es-EC" dirty="0" smtClean="0"/>
          </a:p>
          <a:p>
            <a:pPr>
              <a:buFont typeface="Wingdings" pitchFamily="2" charset="2"/>
              <a:buChar char="Ø"/>
            </a:pPr>
            <a:r>
              <a:rPr lang="es-EC" dirty="0" smtClean="0"/>
              <a:t>Lo </a:t>
            </a:r>
            <a:r>
              <a:rPr lang="es-EC" dirty="0"/>
              <a:t>más fácil </a:t>
            </a:r>
            <a:endParaRPr lang="es-EC" dirty="0" smtClean="0"/>
          </a:p>
          <a:p>
            <a:pPr marL="109728" indent="0" algn="just">
              <a:buNone/>
            </a:pPr>
            <a:r>
              <a:rPr lang="es-EC" dirty="0"/>
              <a:t>En general, cada persona puede apoyarse en la variable o el aspecto que considere necesario para su situación personal, generando de esta manera su propio criterio. También, cada persona puede seleccionar opciones diferentes con un mismo criterio. </a:t>
            </a:r>
          </a:p>
        </p:txBody>
      </p:sp>
    </p:spTree>
    <p:extLst>
      <p:ext uri="{BB962C8B-B14F-4D97-AF65-F5344CB8AC3E}">
        <p14:creationId xmlns:p14="http://schemas.microsoft.com/office/powerpoint/2010/main" val="6885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1000"/>
                                        <p:tgtEl>
                                          <p:spTgt spid="3">
                                            <p:txEl>
                                              <p:pRg st="6" end="6"/>
                                            </p:txEl>
                                          </p:spTgt>
                                        </p:tgtEl>
                                      </p:cBhvr>
                                    </p:animEffect>
                                    <p:anim calcmode="lin" valueType="num">
                                      <p:cBhvr>
                                        <p:cTn id="6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 calcmode="lin" valueType="num">
                                      <p:cBhvr additive="base">
                                        <p:cTn id="7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style>
          <a:lnRef idx="1">
            <a:schemeClr val="accent2"/>
          </a:lnRef>
          <a:fillRef idx="2">
            <a:schemeClr val="accent2"/>
          </a:fillRef>
          <a:effectRef idx="1">
            <a:schemeClr val="accent2"/>
          </a:effectRef>
          <a:fontRef idx="minor">
            <a:schemeClr val="dk1"/>
          </a:fontRef>
        </p:style>
        <p:txBody>
          <a:bodyPr>
            <a:normAutofit/>
          </a:bodyPr>
          <a:lstStyle/>
          <a:p>
            <a:pPr marL="109728" indent="0">
              <a:buNone/>
            </a:pPr>
            <a:r>
              <a:rPr lang="es-EC" dirty="0"/>
              <a:t>C</a:t>
            </a:r>
            <a:r>
              <a:rPr lang="es-EC" dirty="0" smtClean="0"/>
              <a:t>onsiderar </a:t>
            </a:r>
            <a:r>
              <a:rPr lang="es-EC" dirty="0"/>
              <a:t>Prioridades </a:t>
            </a:r>
            <a:r>
              <a:rPr lang="es-EC" dirty="0" smtClean="0"/>
              <a:t>es </a:t>
            </a:r>
            <a:r>
              <a:rPr lang="es-EC" dirty="0"/>
              <a:t>un proceso que nos ayuda </a:t>
            </a:r>
            <a:r>
              <a:rPr lang="es-EC" dirty="0" smtClean="0"/>
              <a:t>a:</a:t>
            </a:r>
          </a:p>
          <a:p>
            <a:r>
              <a:rPr lang="es-EC" dirty="0" smtClean="0">
                <a:solidFill>
                  <a:srgbClr val="FF0000"/>
                </a:solidFill>
              </a:rPr>
              <a:t>Centrarnos</a:t>
            </a:r>
            <a:r>
              <a:rPr lang="es-EC" dirty="0" smtClean="0"/>
              <a:t> </a:t>
            </a:r>
            <a:r>
              <a:rPr lang="es-EC" dirty="0"/>
              <a:t>en las ideas mas importantes, según un criterio predeterminado; por tal razón es un proceso de contracción de ideas. </a:t>
            </a:r>
            <a:endParaRPr lang="es-EC" dirty="0" smtClean="0"/>
          </a:p>
          <a:p>
            <a:pPr marL="109728" indent="0">
              <a:buNone/>
            </a:pPr>
            <a:r>
              <a:rPr lang="es-EC" b="1" dirty="0">
                <a:solidFill>
                  <a:srgbClr val="FF0000"/>
                </a:solidFill>
              </a:rPr>
              <a:t>Pasos para aplicar el proceso “Considerar Prioridades” </a:t>
            </a:r>
            <a:endParaRPr lang="es-EC" dirty="0">
              <a:solidFill>
                <a:srgbClr val="FF0000"/>
              </a:solidFill>
            </a:endParaRPr>
          </a:p>
          <a:p>
            <a:r>
              <a:rPr lang="es-EC" dirty="0"/>
              <a:t>1. Tomar en cuenta el propósito u objetivo de la selección. </a:t>
            </a:r>
          </a:p>
          <a:p>
            <a:r>
              <a:rPr lang="es-EC" dirty="0"/>
              <a:t>2. Pensar en muchas ideas. </a:t>
            </a:r>
          </a:p>
          <a:p>
            <a:r>
              <a:rPr lang="es-EC" dirty="0"/>
              <a:t>3. Seleccionar un criterio de prioridad. </a:t>
            </a:r>
          </a:p>
          <a:p>
            <a:r>
              <a:rPr lang="es-EC" dirty="0"/>
              <a:t>4. Aplicar el criterio y seleccionar las ideas más importantes.</a:t>
            </a:r>
          </a:p>
          <a:p>
            <a:endParaRPr lang="es-EC" dirty="0"/>
          </a:p>
        </p:txBody>
      </p:sp>
    </p:spTree>
    <p:extLst>
      <p:ext uri="{BB962C8B-B14F-4D97-AF65-F5344CB8AC3E}">
        <p14:creationId xmlns:p14="http://schemas.microsoft.com/office/powerpoint/2010/main" val="1546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809832"/>
          </a:xfrm>
        </p:spPr>
        <p:style>
          <a:lnRef idx="2">
            <a:schemeClr val="accent3"/>
          </a:lnRef>
          <a:fillRef idx="1">
            <a:schemeClr val="lt1"/>
          </a:fillRef>
          <a:effectRef idx="0">
            <a:schemeClr val="accent3"/>
          </a:effectRef>
          <a:fontRef idx="minor">
            <a:schemeClr val="dk1"/>
          </a:fontRef>
        </p:style>
        <p:txBody>
          <a:bodyPr/>
          <a:lstStyle/>
          <a:p>
            <a:pPr marL="109728" indent="0" algn="just">
              <a:buNone/>
            </a:pPr>
            <a:r>
              <a:rPr lang="es-EC" dirty="0">
                <a:solidFill>
                  <a:srgbClr val="002060"/>
                </a:solidFill>
              </a:rPr>
              <a:t>Práctica 4: El técnico encargado de un equipo de fútbol está preocupado porque el equipo ha perdido la mitad de los 10 partidos jugados. ¿Cuáles serían la variables mas importantes que el técnico tendría que revisar para mejorar el equipo? </a:t>
            </a:r>
            <a:endParaRPr lang="es-EC" dirty="0" smtClean="0">
              <a:solidFill>
                <a:srgbClr val="002060"/>
              </a:solidFill>
            </a:endParaRPr>
          </a:p>
          <a:p>
            <a:r>
              <a:rPr lang="es-EC" dirty="0"/>
              <a:t>¿Cuáles sería las variables que intervienen en el desempeño de un equipo de fútbol? (usar Considerar Variables) </a:t>
            </a:r>
            <a:endParaRPr lang="es-EC" dirty="0" smtClean="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105503401"/>
              </p:ext>
            </p:extLst>
          </p:nvPr>
        </p:nvGraphicFramePr>
        <p:xfrm>
          <a:off x="1187624" y="4725144"/>
          <a:ext cx="7200800" cy="1854200"/>
        </p:xfrm>
        <a:graphic>
          <a:graphicData uri="http://schemas.openxmlformats.org/drawingml/2006/table">
            <a:tbl>
              <a:tblPr firstRow="1" bandRow="1">
                <a:tableStyleId>{5940675A-B579-460E-94D1-54222C63F5DA}</a:tableStyleId>
              </a:tblPr>
              <a:tblGrid>
                <a:gridCol w="3600400"/>
                <a:gridCol w="3600400"/>
              </a:tblGrid>
              <a:tr h="370840">
                <a:tc>
                  <a:txBody>
                    <a:bodyPr/>
                    <a:lstStyle/>
                    <a:p>
                      <a:endParaRPr lang="es-EC" dirty="0"/>
                    </a:p>
                  </a:txBody>
                  <a:tcPr/>
                </a:tc>
                <a:tc>
                  <a:txBody>
                    <a:bodyPr/>
                    <a:lstStyle/>
                    <a:p>
                      <a:endParaRPr lang="es-EC"/>
                    </a:p>
                  </a:txBody>
                  <a:tcPr/>
                </a:tc>
              </a:tr>
              <a:tr h="370840">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dirty="0"/>
                    </a:p>
                  </a:txBody>
                  <a:tcPr/>
                </a:tc>
              </a:tr>
            </a:tbl>
          </a:graphicData>
        </a:graphic>
      </p:graphicFrame>
    </p:spTree>
    <p:extLst>
      <p:ext uri="{BB962C8B-B14F-4D97-AF65-F5344CB8AC3E}">
        <p14:creationId xmlns:p14="http://schemas.microsoft.com/office/powerpoint/2010/main" val="38658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t>	</a:t>
            </a:r>
            <a:br>
              <a:rPr lang="es-EC" dirty="0"/>
            </a:br>
            <a:endParaRPr lang="es-EC" dirty="0"/>
          </a:p>
        </p:txBody>
      </p:sp>
      <p:sp>
        <p:nvSpPr>
          <p:cNvPr id="3" name="2 Marcador de contenido"/>
          <p:cNvSpPr>
            <a:spLocks noGrp="1"/>
          </p:cNvSpPr>
          <p:nvPr>
            <p:ph idx="1"/>
          </p:nvPr>
        </p:nvSpPr>
        <p:spPr>
          <a:xfrm>
            <a:off x="457200" y="908720"/>
            <a:ext cx="8229600" cy="5665816"/>
          </a:xfrm>
        </p:spPr>
        <p:txBody>
          <a:bodyPr/>
          <a:lstStyle/>
          <a:p>
            <a:pPr marL="109728" indent="0">
              <a:buNone/>
            </a:pPr>
            <a:r>
              <a:rPr lang="es-EC" dirty="0"/>
              <a:t>¿Cuáles serían las variables más importantes para mejorar el equipo? </a:t>
            </a:r>
            <a:endParaRPr lang="es-EC" dirty="0" smtClean="0"/>
          </a:p>
          <a:p>
            <a:pPr marL="109728" indent="0">
              <a:buNone/>
            </a:pPr>
            <a:r>
              <a:rPr lang="es-EC" b="1" dirty="0" smtClean="0"/>
              <a:t>1.</a:t>
            </a:r>
          </a:p>
          <a:p>
            <a:pPr marL="109728" indent="0">
              <a:buNone/>
            </a:pPr>
            <a:r>
              <a:rPr lang="es-EC" b="1" dirty="0" smtClean="0"/>
              <a:t>2. </a:t>
            </a:r>
            <a:endParaRPr lang="es-EC" b="1" dirty="0"/>
          </a:p>
          <a:p>
            <a:pPr marL="109728" indent="0">
              <a:buNone/>
            </a:pPr>
            <a:r>
              <a:rPr lang="es-EC" dirty="0"/>
              <a:t>¿Qué es lo primero que debo considerar para establecer una prioridad</a:t>
            </a:r>
            <a:r>
              <a:rPr lang="es-EC" dirty="0" smtClean="0"/>
              <a:t>?</a:t>
            </a:r>
          </a:p>
          <a:p>
            <a:pPr marL="109728" indent="0">
              <a:buNone/>
            </a:pPr>
            <a:r>
              <a:rPr lang="es-EC" dirty="0"/>
              <a:t>Cuando pensamos acerca de un problema o situación ¿Es lo más importante lo primero que se nos ocurre? ¿Qué debes hacer para seleccionar lo mas importante siempre y no actuar impulsivamente?</a:t>
            </a:r>
          </a:p>
        </p:txBody>
      </p:sp>
    </p:spTree>
    <p:extLst>
      <p:ext uri="{BB962C8B-B14F-4D97-AF65-F5344CB8AC3E}">
        <p14:creationId xmlns:p14="http://schemas.microsoft.com/office/powerpoint/2010/main" val="767468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dirty="0" smtClean="0"/>
              <a:t>Mi blog:</a:t>
            </a:r>
          </a:p>
          <a:p>
            <a:r>
              <a:rPr lang="es-EC" dirty="0" smtClean="0">
                <a:hlinkClick r:id="rId2"/>
              </a:rPr>
              <a:t>www.blog.espol.edu.ec/rdcv</a:t>
            </a:r>
            <a:endParaRPr lang="es-EC" dirty="0" smtClean="0"/>
          </a:p>
          <a:p>
            <a:endParaRPr lang="es-EC" dirty="0" smtClean="0"/>
          </a:p>
          <a:p>
            <a:pPr marL="109728" indent="0">
              <a:buNone/>
            </a:pPr>
            <a:r>
              <a:rPr lang="es-EC" dirty="0" err="1" smtClean="0"/>
              <a:t>Edmodo</a:t>
            </a:r>
            <a:r>
              <a:rPr lang="es-EC" dirty="0" smtClean="0"/>
              <a:t>: </a:t>
            </a:r>
            <a:r>
              <a:rPr lang="es-EC" dirty="0" smtClean="0">
                <a:hlinkClick r:id="rId3"/>
              </a:rPr>
              <a:t>www.edmodo.com</a:t>
            </a:r>
            <a:endParaRPr lang="es-EC" dirty="0" smtClean="0"/>
          </a:p>
          <a:p>
            <a:pPr marL="109728" indent="0">
              <a:buNone/>
            </a:pPr>
            <a:endParaRPr lang="es-EC" dirty="0"/>
          </a:p>
        </p:txBody>
      </p:sp>
    </p:spTree>
    <p:extLst>
      <p:ext uri="{BB962C8B-B14F-4D97-AF65-F5344CB8AC3E}">
        <p14:creationId xmlns:p14="http://schemas.microsoft.com/office/powerpoint/2010/main" val="2318839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8229600" cy="64807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dirty="0" smtClean="0">
                <a:solidFill>
                  <a:srgbClr val="FF0000"/>
                </a:solidFill>
              </a:rPr>
              <a:t>Planificación y decisión</a:t>
            </a:r>
            <a:endParaRPr lang="es-EC" sz="3000" dirty="0">
              <a:solidFill>
                <a:srgbClr val="FF0000"/>
              </a:solidFill>
            </a:endParaRPr>
          </a:p>
        </p:txBody>
      </p:sp>
      <p:sp>
        <p:nvSpPr>
          <p:cNvPr id="3" name="2 Marcador de contenido"/>
          <p:cNvSpPr>
            <a:spLocks noGrp="1"/>
          </p:cNvSpPr>
          <p:nvPr>
            <p:ph idx="1"/>
          </p:nvPr>
        </p:nvSpPr>
        <p:spPr>
          <a:xfrm>
            <a:off x="457200" y="1484784"/>
            <a:ext cx="8229600" cy="5089752"/>
          </a:xfrm>
        </p:spPr>
        <p:txBody>
          <a:bodyPr>
            <a:normAutofit lnSpcReduction="10000"/>
          </a:bodyPr>
          <a:lstStyle/>
          <a:p>
            <a:pPr marL="109728" indent="0" algn="just">
              <a:buNone/>
            </a:pPr>
            <a:r>
              <a:rPr lang="es-EC" dirty="0"/>
              <a:t>En la vida cotidiana las situaciones que se nos presentan son, por </a:t>
            </a:r>
            <a:r>
              <a:rPr lang="es-EC" dirty="0" smtClean="0"/>
              <a:t>ejemplo:</a:t>
            </a:r>
          </a:p>
          <a:p>
            <a:pPr algn="just"/>
            <a:r>
              <a:rPr lang="es-EC" dirty="0" smtClean="0"/>
              <a:t>¿Cómo </a:t>
            </a:r>
            <a:r>
              <a:rPr lang="es-EC" dirty="0"/>
              <a:t>organizar la excursión de fin de curso?, o ¿A qué película voy a ir? </a:t>
            </a:r>
            <a:endParaRPr lang="es-EC" dirty="0" smtClean="0"/>
          </a:p>
          <a:p>
            <a:pPr marL="109728" indent="0" algn="just">
              <a:buNone/>
            </a:pPr>
            <a:r>
              <a:rPr lang="es-EC" dirty="0" smtClean="0"/>
              <a:t>Estas </a:t>
            </a:r>
            <a:r>
              <a:rPr lang="es-EC" dirty="0"/>
              <a:t>dos situaciones son muy diferentes. La primera requiere diseñar un curso de acción, un listado de las cosas que debo hacer para lograr mi objetivo; mientras que la segunda es una selección entre varias opciones. </a:t>
            </a:r>
            <a:endParaRPr lang="es-EC" dirty="0" smtClean="0"/>
          </a:p>
          <a:p>
            <a:pPr marL="109728" indent="0" algn="just">
              <a:buNone/>
            </a:pPr>
            <a:r>
              <a:rPr lang="es-EC" dirty="0" smtClean="0"/>
              <a:t>En </a:t>
            </a:r>
            <a:r>
              <a:rPr lang="es-EC" dirty="0"/>
              <a:t>ambos casos debo considerar muchos aspectos para garantizar que la respuesta sea adecuada y satisfactoria.</a:t>
            </a:r>
          </a:p>
        </p:txBody>
      </p:sp>
    </p:spTree>
    <p:extLst>
      <p:ext uri="{BB962C8B-B14F-4D97-AF65-F5344CB8AC3E}">
        <p14:creationId xmlns:p14="http://schemas.microsoft.com/office/powerpoint/2010/main" val="82626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71878280"/>
              </p:ext>
            </p:extLst>
          </p:nvPr>
        </p:nvGraphicFramePr>
        <p:xfrm>
          <a:off x="446856" y="548680"/>
          <a:ext cx="8229600" cy="2377440"/>
        </p:xfrm>
        <a:graphic>
          <a:graphicData uri="http://schemas.openxmlformats.org/drawingml/2006/table">
            <a:tbl>
              <a:tblPr firstRow="1" bandRow="1">
                <a:tableStyleId>{5940675A-B579-460E-94D1-54222C63F5DA}</a:tableStyleId>
              </a:tblPr>
              <a:tblGrid>
                <a:gridCol w="2530624"/>
                <a:gridCol w="5698976"/>
              </a:tblGrid>
              <a:tr h="370840">
                <a:tc>
                  <a:txBody>
                    <a:bodyPr/>
                    <a:lstStyle/>
                    <a:p>
                      <a:r>
                        <a:rPr kumimoji="0" lang="es-EC" sz="2400" b="1" i="0" u="none" strike="noStrike" kern="1200" baseline="0" dirty="0" smtClean="0">
                          <a:solidFill>
                            <a:srgbClr val="FF0000"/>
                          </a:solidFill>
                          <a:latin typeface="+mn-lt"/>
                          <a:ea typeface="+mn-ea"/>
                          <a:cs typeface="+mn-cs"/>
                        </a:rPr>
                        <a:t>Planificación </a:t>
                      </a:r>
                      <a:endParaRPr lang="es-EC" sz="2400" dirty="0">
                        <a:solidFill>
                          <a:srgbClr val="FF0000"/>
                        </a:solidFill>
                      </a:endParaRPr>
                    </a:p>
                  </a:txBody>
                  <a:tcPr/>
                </a:tc>
                <a:tc>
                  <a:txBody>
                    <a:bodyPr/>
                    <a:lstStyle/>
                    <a:p>
                      <a:pPr algn="just"/>
                      <a:r>
                        <a:rPr kumimoji="0" lang="es-EC" sz="2400" b="0" i="0" u="none" strike="noStrike" kern="1200" baseline="0" dirty="0" smtClean="0">
                          <a:solidFill>
                            <a:schemeClr val="tx1"/>
                          </a:solidFill>
                          <a:latin typeface="+mn-lt"/>
                          <a:ea typeface="+mn-ea"/>
                          <a:cs typeface="+mn-cs"/>
                        </a:rPr>
                        <a:t>Es un proceso que </a:t>
                      </a:r>
                      <a:r>
                        <a:rPr kumimoji="0" lang="es-EC" sz="2400" b="0" i="0" u="none" strike="noStrike" kern="1200" baseline="0" dirty="0" smtClean="0">
                          <a:solidFill>
                            <a:srgbClr val="FF0000"/>
                          </a:solidFill>
                          <a:latin typeface="+mn-lt"/>
                          <a:ea typeface="+mn-ea"/>
                          <a:cs typeface="+mn-cs"/>
                        </a:rPr>
                        <a:t>genera</a:t>
                      </a:r>
                      <a:r>
                        <a:rPr kumimoji="0" lang="es-EC" sz="2400" b="0" i="0" u="none" strike="noStrike" kern="1200" baseline="0" dirty="0" smtClean="0">
                          <a:solidFill>
                            <a:srgbClr val="002060"/>
                          </a:solidFill>
                          <a:latin typeface="+mn-lt"/>
                          <a:ea typeface="+mn-ea"/>
                          <a:cs typeface="+mn-cs"/>
                        </a:rPr>
                        <a:t> un curso de acción o una secuencia de acciones a ser realizadas </a:t>
                      </a:r>
                      <a:endParaRPr lang="es-EC" sz="2400" dirty="0">
                        <a:solidFill>
                          <a:srgbClr val="002060"/>
                        </a:solidFill>
                      </a:endParaRPr>
                    </a:p>
                  </a:txBody>
                  <a:tcPr/>
                </a:tc>
              </a:tr>
              <a:tr h="370840">
                <a:tc>
                  <a:txBody>
                    <a:bodyPr/>
                    <a:lstStyle/>
                    <a:p>
                      <a:r>
                        <a:rPr kumimoji="0" lang="es-EC" sz="2400" b="1" i="0" u="none" strike="noStrike" kern="1200" baseline="0" dirty="0" smtClean="0">
                          <a:solidFill>
                            <a:srgbClr val="FF0000"/>
                          </a:solidFill>
                          <a:latin typeface="+mn-lt"/>
                          <a:ea typeface="+mn-ea"/>
                          <a:cs typeface="+mn-cs"/>
                        </a:rPr>
                        <a:t>Decisión </a:t>
                      </a:r>
                      <a:endParaRPr lang="es-EC" sz="2400" dirty="0">
                        <a:solidFill>
                          <a:srgbClr val="FF0000"/>
                        </a:solidFill>
                      </a:endParaRPr>
                    </a:p>
                  </a:txBody>
                  <a:tcPr/>
                </a:tc>
                <a:tc>
                  <a:txBody>
                    <a:bodyPr/>
                    <a:lstStyle/>
                    <a:p>
                      <a:pPr algn="just"/>
                      <a:r>
                        <a:rPr kumimoji="0" lang="es-EC" sz="2400" b="0" i="0" u="none" strike="noStrike" kern="1200" baseline="0" dirty="0" smtClean="0">
                          <a:solidFill>
                            <a:schemeClr val="tx1"/>
                          </a:solidFill>
                          <a:latin typeface="+mn-lt"/>
                          <a:ea typeface="+mn-ea"/>
                          <a:cs typeface="+mn-cs"/>
                        </a:rPr>
                        <a:t>Es un proceso que </a:t>
                      </a:r>
                      <a:r>
                        <a:rPr kumimoji="0" lang="es-EC" sz="2400" b="0" i="0" u="none" strike="noStrike" kern="1200" baseline="0" dirty="0" smtClean="0">
                          <a:solidFill>
                            <a:srgbClr val="FF0000"/>
                          </a:solidFill>
                          <a:latin typeface="+mn-lt"/>
                          <a:ea typeface="+mn-ea"/>
                          <a:cs typeface="+mn-cs"/>
                        </a:rPr>
                        <a:t>genera</a:t>
                      </a:r>
                      <a:r>
                        <a:rPr kumimoji="0" lang="es-EC" sz="2400" b="0" i="0" u="none" strike="noStrike" kern="1200" baseline="0" dirty="0" smtClean="0">
                          <a:solidFill>
                            <a:schemeClr val="tx1"/>
                          </a:solidFill>
                          <a:latin typeface="+mn-lt"/>
                          <a:ea typeface="+mn-ea"/>
                          <a:cs typeface="+mn-cs"/>
                        </a:rPr>
                        <a:t> </a:t>
                      </a:r>
                      <a:r>
                        <a:rPr kumimoji="0" lang="es-EC" sz="2400" b="1" i="0" u="none" strike="noStrike" kern="1200" baseline="0" dirty="0" smtClean="0">
                          <a:solidFill>
                            <a:srgbClr val="00B050"/>
                          </a:solidFill>
                          <a:latin typeface="+mn-lt"/>
                          <a:ea typeface="+mn-ea"/>
                          <a:cs typeface="+mn-cs"/>
                        </a:rPr>
                        <a:t>una selección entre varias opciones o alternativas</a:t>
                      </a:r>
                      <a:endParaRPr lang="es-EC" sz="2400" b="1" i="0" dirty="0">
                        <a:solidFill>
                          <a:srgbClr val="00B050"/>
                        </a:solidFill>
                      </a:endParaRPr>
                    </a:p>
                  </a:txBody>
                  <a:tcPr/>
                </a:tc>
              </a:tr>
            </a:tbl>
          </a:graphicData>
        </a:graphic>
      </p:graphicFrame>
      <p:sp>
        <p:nvSpPr>
          <p:cNvPr id="5" name="4 Rectángulo"/>
          <p:cNvSpPr/>
          <p:nvPr/>
        </p:nvSpPr>
        <p:spPr>
          <a:xfrm>
            <a:off x="467544" y="3066743"/>
            <a:ext cx="8136904"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400" dirty="0" smtClean="0"/>
              <a:t>Los </a:t>
            </a:r>
            <a:r>
              <a:rPr lang="es-EC" sz="2400" dirty="0"/>
              <a:t>procesos de </a:t>
            </a:r>
            <a:r>
              <a:rPr lang="es-EC" sz="2400" dirty="0">
                <a:solidFill>
                  <a:srgbClr val="FF0000"/>
                </a:solidFill>
              </a:rPr>
              <a:t>Planificación y Decisión </a:t>
            </a:r>
            <a:r>
              <a:rPr lang="es-EC" sz="2400" dirty="0"/>
              <a:t>son procesos de contracción de ideas porque nos llevan </a:t>
            </a:r>
            <a:r>
              <a:rPr lang="es-EC" sz="2400" dirty="0" smtClean="0"/>
              <a:t>a:</a:t>
            </a:r>
          </a:p>
          <a:p>
            <a:pPr marL="285750" indent="-285750" algn="just">
              <a:buFont typeface="Wingdings" pitchFamily="2" charset="2"/>
              <a:buChar char="Ø"/>
            </a:pPr>
            <a:r>
              <a:rPr lang="es-EC" sz="2400" dirty="0" smtClean="0">
                <a:solidFill>
                  <a:srgbClr val="FF0000"/>
                </a:solidFill>
              </a:rPr>
              <a:t>Focalizarnos</a:t>
            </a:r>
            <a:r>
              <a:rPr lang="es-EC" sz="2400" dirty="0"/>
              <a:t>, a generar un producto concreto (plan o decisión) después de haber explorado la situación planteada. Por esta razón en la aplicación de estos procesos debemos aplicar varios procesos previos que nos llevan a explorar la situación y terminamos con un </a:t>
            </a:r>
            <a:r>
              <a:rPr lang="es-EC" sz="2400" dirty="0" smtClean="0"/>
              <a:t>proceso </a:t>
            </a:r>
            <a:r>
              <a:rPr lang="es-EC" sz="2400" dirty="0"/>
              <a:t>de contracción con el cual concretamos el tipo de producto que estamos buscando generar con el proceso aplicado. </a:t>
            </a:r>
          </a:p>
        </p:txBody>
      </p:sp>
    </p:spTree>
    <p:extLst>
      <p:ext uri="{BB962C8B-B14F-4D97-AF65-F5344CB8AC3E}">
        <p14:creationId xmlns:p14="http://schemas.microsoft.com/office/powerpoint/2010/main" val="232674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Resumen</a:t>
            </a:r>
            <a:endParaRPr lang="es-EC" dirty="0"/>
          </a:p>
        </p:txBody>
      </p:sp>
      <p:sp>
        <p:nvSpPr>
          <p:cNvPr id="3" name="2 Marcador de contenido"/>
          <p:cNvSpPr>
            <a:spLocks noGrp="1"/>
          </p:cNvSpPr>
          <p:nvPr>
            <p:ph idx="1"/>
          </p:nvPr>
        </p:nvSpPr>
        <p:spPr/>
        <p:txBody>
          <a:bodyPr/>
          <a:lstStyle/>
          <a:p>
            <a:r>
              <a:rPr lang="es-EC" dirty="0"/>
              <a:t>Finalmente, dependiendo de la situación, generamos o </a:t>
            </a:r>
            <a:r>
              <a:rPr lang="es-EC" b="1" i="1" dirty="0">
                <a:solidFill>
                  <a:srgbClr val="FF0000"/>
                </a:solidFill>
              </a:rPr>
              <a:t>un plan acción </a:t>
            </a:r>
            <a:r>
              <a:rPr lang="es-EC" dirty="0"/>
              <a:t>para lograr una </a:t>
            </a:r>
            <a:r>
              <a:rPr lang="es-EC" dirty="0">
                <a:solidFill>
                  <a:srgbClr val="FF0000"/>
                </a:solidFill>
              </a:rPr>
              <a:t>meta u objetivo</a:t>
            </a:r>
            <a:r>
              <a:rPr lang="es-EC" dirty="0"/>
              <a:t>, en cuyo caso se denomina el proceso </a:t>
            </a:r>
            <a:r>
              <a:rPr lang="es-EC" u="sng" dirty="0">
                <a:solidFill>
                  <a:srgbClr val="FF0000"/>
                </a:solidFill>
              </a:rPr>
              <a:t>Planificación</a:t>
            </a:r>
            <a:r>
              <a:rPr lang="es-EC" dirty="0"/>
              <a:t>; o hacemos </a:t>
            </a:r>
            <a:r>
              <a:rPr lang="es-EC" b="1" dirty="0">
                <a:solidFill>
                  <a:srgbClr val="002060"/>
                </a:solidFill>
              </a:rPr>
              <a:t>una selección de una opción u alternativa</a:t>
            </a:r>
            <a:r>
              <a:rPr lang="es-EC" dirty="0"/>
              <a:t> que está de </a:t>
            </a:r>
            <a:r>
              <a:rPr lang="es-EC" i="1" dirty="0">
                <a:solidFill>
                  <a:srgbClr val="002060"/>
                </a:solidFill>
              </a:rPr>
              <a:t>acuerdo con nuestros propósitos o me</a:t>
            </a:r>
            <a:r>
              <a:rPr lang="es-EC" dirty="0"/>
              <a:t>tas, en cuyo caso se denomina el proceso </a:t>
            </a:r>
            <a:r>
              <a:rPr lang="es-EC" u="sng" dirty="0">
                <a:solidFill>
                  <a:srgbClr val="002060"/>
                </a:solidFill>
              </a:rPr>
              <a:t>Decisión.</a:t>
            </a:r>
          </a:p>
        </p:txBody>
      </p:sp>
    </p:spTree>
    <p:extLst>
      <p:ext uri="{BB962C8B-B14F-4D97-AF65-F5344CB8AC3E}">
        <p14:creationId xmlns:p14="http://schemas.microsoft.com/office/powerpoint/2010/main" val="30355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b="1" dirty="0">
                <a:solidFill>
                  <a:srgbClr val="FF0000"/>
                </a:solidFill>
              </a:rPr>
              <a:t>Planificación</a:t>
            </a:r>
            <a:r>
              <a:rPr lang="es-EC" b="1" dirty="0"/>
              <a:t> </a:t>
            </a:r>
            <a:endParaRPr lang="es-EC" dirty="0"/>
          </a:p>
        </p:txBody>
      </p:sp>
      <p:sp>
        <p:nvSpPr>
          <p:cNvPr id="3" name="2 Marcador de contenido"/>
          <p:cNvSpPr>
            <a:spLocks noGrp="1"/>
          </p:cNvSpPr>
          <p:nvPr>
            <p:ph idx="1"/>
          </p:nvPr>
        </p:nvSpPr>
        <p:spPr>
          <a:xfrm>
            <a:off x="467544" y="1844824"/>
            <a:ext cx="8229600" cy="475252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109728" indent="0">
              <a:buNone/>
            </a:pPr>
            <a:r>
              <a:rPr lang="es-EC" dirty="0"/>
              <a:t>Es un proceso que consiste </a:t>
            </a:r>
            <a:r>
              <a:rPr lang="es-EC" dirty="0" smtClean="0"/>
              <a:t>en:</a:t>
            </a:r>
          </a:p>
          <a:p>
            <a:pPr>
              <a:buFont typeface="Wingdings" pitchFamily="2" charset="2"/>
              <a:buChar char="Ø"/>
            </a:pPr>
            <a:r>
              <a:rPr lang="es-EC" dirty="0" smtClean="0">
                <a:solidFill>
                  <a:srgbClr val="FF0000"/>
                </a:solidFill>
              </a:rPr>
              <a:t>Delinear</a:t>
            </a:r>
            <a:r>
              <a:rPr lang="es-EC" dirty="0" smtClean="0"/>
              <a:t> </a:t>
            </a:r>
            <a:r>
              <a:rPr lang="es-EC" dirty="0"/>
              <a:t>un camino a seguir para lograr un objetivo previamente establecido</a:t>
            </a:r>
            <a:r>
              <a:rPr lang="es-EC" dirty="0" smtClean="0"/>
              <a:t>.</a:t>
            </a:r>
          </a:p>
          <a:p>
            <a:pPr marL="109728" indent="0">
              <a:buNone/>
            </a:pPr>
            <a:r>
              <a:rPr lang="es-EC" b="1" dirty="0">
                <a:solidFill>
                  <a:srgbClr val="002060"/>
                </a:solidFill>
              </a:rPr>
              <a:t>Procedimiento para planificar </a:t>
            </a:r>
          </a:p>
          <a:p>
            <a:r>
              <a:rPr lang="es-EC" dirty="0"/>
              <a:t>1) Identificar el problema. </a:t>
            </a:r>
          </a:p>
          <a:p>
            <a:r>
              <a:rPr lang="es-EC" dirty="0"/>
              <a:t>2) Definir el o los objetivos que se desean alcanzar. </a:t>
            </a:r>
          </a:p>
          <a:p>
            <a:r>
              <a:rPr lang="es-EC" dirty="0"/>
              <a:t>3) Considerar las consecuencias de lo sucedido. </a:t>
            </a:r>
          </a:p>
          <a:p>
            <a:r>
              <a:rPr lang="es-EC" dirty="0"/>
              <a:t>4) Considerar las variables relacionadas con la situación. </a:t>
            </a:r>
          </a:p>
          <a:p>
            <a:r>
              <a:rPr lang="es-EC" dirty="0"/>
              <a:t>5) Establecer algunas prioridades. </a:t>
            </a:r>
          </a:p>
          <a:p>
            <a:r>
              <a:rPr lang="es-EC" dirty="0"/>
              <a:t>6) Considerar las alternativas para resolver el problema. </a:t>
            </a:r>
          </a:p>
          <a:p>
            <a:r>
              <a:rPr lang="es-EC" dirty="0"/>
              <a:t>7) Seleccionar una alternativa. </a:t>
            </a:r>
          </a:p>
          <a:p>
            <a:r>
              <a:rPr lang="es-EC" dirty="0"/>
              <a:t>8) Elaborar una lista de actividades para aplicar la alternativa y lograr los objetivos. </a:t>
            </a:r>
          </a:p>
          <a:p>
            <a:r>
              <a:rPr lang="es-EC" dirty="0"/>
              <a:t>9) Verificar los resultados o logros alcanzados y aplicar correctivos en caso necesario.</a:t>
            </a:r>
          </a:p>
          <a:p>
            <a:pPr>
              <a:buFont typeface="Wingdings" pitchFamily="2" charset="2"/>
              <a:buChar char="Ø"/>
            </a:pPr>
            <a:endParaRPr lang="es-EC" dirty="0"/>
          </a:p>
        </p:txBody>
      </p:sp>
    </p:spTree>
    <p:extLst>
      <p:ext uri="{BB962C8B-B14F-4D97-AF65-F5344CB8AC3E}">
        <p14:creationId xmlns:p14="http://schemas.microsoft.com/office/powerpoint/2010/main" val="1147686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txBody>
          <a:bodyPr>
            <a:normAutofit fontScale="90000"/>
          </a:bodyPr>
          <a:lstStyle/>
          <a:p>
            <a:r>
              <a:rPr lang="es-EC" b="1" dirty="0">
                <a:solidFill>
                  <a:srgbClr val="FF0000"/>
                </a:solidFill>
              </a:rPr>
              <a:t>Unidad 1: Proceso de Expansión y Contracción de Ideas</a:t>
            </a:r>
            <a:br>
              <a:rPr lang="es-EC" b="1" dirty="0">
                <a:solidFill>
                  <a:srgbClr val="FF0000"/>
                </a:solidFill>
              </a:rPr>
            </a:br>
            <a:endParaRPr lang="es-EC" dirty="0">
              <a:solidFill>
                <a:srgbClr val="FF0000"/>
              </a:solidFill>
            </a:endParaRPr>
          </a:p>
        </p:txBody>
      </p:sp>
      <p:sp>
        <p:nvSpPr>
          <p:cNvPr id="3" name="2 Marcador de contenido"/>
          <p:cNvSpPr>
            <a:spLocks noGrp="1"/>
          </p:cNvSpPr>
          <p:nvPr>
            <p:ph idx="1"/>
          </p:nvPr>
        </p:nvSpPr>
        <p:spPr>
          <a:xfrm>
            <a:off x="457200" y="1772816"/>
            <a:ext cx="8229600" cy="4801720"/>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s-EC" b="1" dirty="0" smtClean="0">
                <a:solidFill>
                  <a:srgbClr val="0070C0"/>
                </a:solidFill>
              </a:rPr>
              <a:t>Propósito:</a:t>
            </a:r>
          </a:p>
          <a:p>
            <a:pPr marL="624078" indent="-514350" algn="just">
              <a:buAutoNum type="arabicPeriod"/>
            </a:pPr>
            <a:r>
              <a:rPr lang="es-EC" dirty="0" smtClean="0"/>
              <a:t>Ampliar la visión que se tiene acerca del mundo y contrarrestar </a:t>
            </a:r>
            <a:r>
              <a:rPr lang="es-EC" dirty="0" smtClean="0">
                <a:solidFill>
                  <a:srgbClr val="FF0000"/>
                </a:solidFill>
              </a:rPr>
              <a:t>algunas barreras mentales</a:t>
            </a:r>
            <a:r>
              <a:rPr lang="es-EC" dirty="0" smtClean="0"/>
              <a:t> que impiden pensar con </a:t>
            </a:r>
            <a:r>
              <a:rPr lang="es-EC" dirty="0" smtClean="0">
                <a:solidFill>
                  <a:srgbClr val="FF0000"/>
                </a:solidFill>
              </a:rPr>
              <a:t>amplitud y claridad</a:t>
            </a:r>
            <a:r>
              <a:rPr lang="es-EC" dirty="0" smtClean="0"/>
              <a:t>.</a:t>
            </a:r>
          </a:p>
          <a:p>
            <a:pPr marL="624078" indent="-514350" algn="just">
              <a:buAutoNum type="arabicPeriod"/>
            </a:pPr>
            <a:endParaRPr lang="es-EC" dirty="0" smtClean="0"/>
          </a:p>
          <a:p>
            <a:pPr marL="624078" indent="-514350" algn="just">
              <a:buAutoNum type="arabicPeriod"/>
            </a:pPr>
            <a:r>
              <a:rPr lang="es-EC" dirty="0" smtClean="0">
                <a:solidFill>
                  <a:srgbClr val="FF0000"/>
                </a:solidFill>
              </a:rPr>
              <a:t>Focalizar </a:t>
            </a:r>
            <a:r>
              <a:rPr lang="es-EC" dirty="0" smtClean="0"/>
              <a:t>las ideas que se producen para </a:t>
            </a:r>
            <a:r>
              <a:rPr lang="es-EC" dirty="0" smtClean="0">
                <a:solidFill>
                  <a:srgbClr val="FF0000"/>
                </a:solidFill>
              </a:rPr>
              <a:t>organizar</a:t>
            </a:r>
            <a:r>
              <a:rPr lang="es-EC" dirty="0" smtClean="0"/>
              <a:t> el pensamiento y facilitar la </a:t>
            </a:r>
            <a:r>
              <a:rPr lang="es-EC" dirty="0" smtClean="0">
                <a:solidFill>
                  <a:srgbClr val="FF0000"/>
                </a:solidFill>
              </a:rPr>
              <a:t>elaboración de reglas</a:t>
            </a:r>
            <a:r>
              <a:rPr lang="es-EC" dirty="0" smtClean="0"/>
              <a:t>, la planificación y la toma de decisiones.</a:t>
            </a:r>
          </a:p>
          <a:p>
            <a:pPr marL="624078" indent="-514350" algn="just">
              <a:buAutoNum type="arabicPeriod"/>
            </a:pPr>
            <a:endParaRPr lang="es-EC" dirty="0" smtClean="0"/>
          </a:p>
          <a:p>
            <a:pPr marL="624078" indent="-514350" algn="just">
              <a:buAutoNum type="arabicPeriod"/>
            </a:pPr>
            <a:r>
              <a:rPr lang="es-EC" dirty="0" smtClean="0"/>
              <a:t>Propiciar el desarrollo integral de la persona, en lo que respecta a su </a:t>
            </a:r>
            <a:r>
              <a:rPr lang="es-EC" dirty="0" smtClean="0">
                <a:solidFill>
                  <a:srgbClr val="FF0000"/>
                </a:solidFill>
              </a:rPr>
              <a:t>interacción con el medio</a:t>
            </a:r>
            <a:r>
              <a:rPr lang="es-EC" dirty="0" smtClean="0"/>
              <a:t>, su crecimiento como ser humano en cuanto a los valores y disposiciones hacia si misma, hacia otros y hacia el entorno</a:t>
            </a:r>
            <a:endParaRPr lang="es-EC" dirty="0"/>
          </a:p>
        </p:txBody>
      </p:sp>
    </p:spTree>
    <p:extLst>
      <p:ext uri="{BB962C8B-B14F-4D97-AF65-F5344CB8AC3E}">
        <p14:creationId xmlns:p14="http://schemas.microsoft.com/office/powerpoint/2010/main" val="2294412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b="1" dirty="0"/>
              <a:t>Práctica 5: </a:t>
            </a:r>
            <a:r>
              <a:rPr lang="es-EC" dirty="0"/>
              <a:t>En la región norte del país ocurrió un terremoto de gran magnitud. Por tal motivo, hay que planificar una estrategia para ayudar a los habitantes de las ciudades afectadas. </a:t>
            </a:r>
            <a:r>
              <a:rPr lang="es-EC" dirty="0" smtClean="0"/>
              <a:t> (Página 27-28)</a:t>
            </a:r>
          </a:p>
          <a:p>
            <a:r>
              <a:rPr lang="es-EC" b="1" dirty="0"/>
              <a:t>Práctica 6: </a:t>
            </a:r>
            <a:r>
              <a:rPr lang="es-EC" dirty="0"/>
              <a:t>Dentro de dos meses se celebra el carnaval. ¿Qué pasos debemos seguir para organizar actividades para los niños de la comunidad</a:t>
            </a:r>
            <a:r>
              <a:rPr lang="es-EC" dirty="0" smtClean="0"/>
              <a:t>? (Página 28)</a:t>
            </a:r>
            <a:endParaRPr lang="es-EC" dirty="0"/>
          </a:p>
        </p:txBody>
      </p:sp>
    </p:spTree>
    <p:extLst>
      <p:ext uri="{BB962C8B-B14F-4D97-AF65-F5344CB8AC3E}">
        <p14:creationId xmlns:p14="http://schemas.microsoft.com/office/powerpoint/2010/main" val="24208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b="1" dirty="0" smtClean="0">
                <a:solidFill>
                  <a:srgbClr val="FF0000"/>
                </a:solidFill>
              </a:rPr>
              <a:t>Decisión</a:t>
            </a:r>
            <a:r>
              <a:rPr lang="es-EC" b="1" dirty="0" smtClean="0"/>
              <a:t> </a:t>
            </a:r>
            <a:endParaRPr lang="es-EC" dirty="0"/>
          </a:p>
        </p:txBody>
      </p:sp>
      <p:sp>
        <p:nvSpPr>
          <p:cNvPr id="3" name="2 Marcador de contenido"/>
          <p:cNvSpPr>
            <a:spLocks noGrp="1"/>
          </p:cNvSpPr>
          <p:nvPr>
            <p:ph idx="1"/>
          </p:nvPr>
        </p:nvSpPr>
        <p:spPr>
          <a:xfrm>
            <a:off x="467544" y="1844824"/>
            <a:ext cx="8229600" cy="4752528"/>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marL="109728" indent="0">
              <a:buNone/>
            </a:pPr>
            <a:r>
              <a:rPr lang="es-EC" dirty="0"/>
              <a:t>Es un proceso que consiste </a:t>
            </a:r>
            <a:r>
              <a:rPr lang="es-EC" dirty="0" smtClean="0"/>
              <a:t>en:</a:t>
            </a:r>
          </a:p>
          <a:p>
            <a:pPr>
              <a:buFont typeface="Wingdings" pitchFamily="2" charset="2"/>
              <a:buChar char="ü"/>
            </a:pPr>
            <a:r>
              <a:rPr lang="es-EC" dirty="0" smtClean="0">
                <a:solidFill>
                  <a:srgbClr val="FF0000"/>
                </a:solidFill>
              </a:rPr>
              <a:t>Seleccionar </a:t>
            </a:r>
            <a:r>
              <a:rPr lang="es-EC" dirty="0"/>
              <a:t>una entre varias opciones o alternativas deseables y posibles. </a:t>
            </a:r>
            <a:endParaRPr lang="es-EC" dirty="0" smtClean="0"/>
          </a:p>
          <a:p>
            <a:pPr marL="109728" indent="0">
              <a:buNone/>
            </a:pPr>
            <a:r>
              <a:rPr lang="es-EC" sz="3100" b="1" dirty="0">
                <a:solidFill>
                  <a:srgbClr val="002060"/>
                </a:solidFill>
              </a:rPr>
              <a:t>Procedimiento para tomar decisiones </a:t>
            </a:r>
          </a:p>
          <a:p>
            <a:r>
              <a:rPr lang="es-EC" dirty="0"/>
              <a:t>1) Definir el objetivo. </a:t>
            </a:r>
          </a:p>
          <a:p>
            <a:r>
              <a:rPr lang="es-EC" dirty="0"/>
              <a:t>2) Considerar las variables. </a:t>
            </a:r>
          </a:p>
          <a:p>
            <a:r>
              <a:rPr lang="es-EC" dirty="0"/>
              <a:t>3) Pensar en las variables más importantes. </a:t>
            </a:r>
          </a:p>
          <a:p>
            <a:r>
              <a:rPr lang="es-EC" dirty="0"/>
              <a:t>4) Tomar en cuenta los puntos de vista de la familia respecto a algunas variables seleccionadas. </a:t>
            </a:r>
          </a:p>
          <a:p>
            <a:r>
              <a:rPr lang="es-EC" dirty="0"/>
              <a:t>5) Hacer una lista, entre todos, de las posibles alternativas. </a:t>
            </a:r>
          </a:p>
          <a:p>
            <a:r>
              <a:rPr lang="es-EC" dirty="0"/>
              <a:t>6) Tomar en cuenta el punto de vista de la familia respecto a cuál consideran que es la mejor alternativa. </a:t>
            </a:r>
          </a:p>
          <a:p>
            <a:r>
              <a:rPr lang="es-EC" dirty="0"/>
              <a:t>7) Escoger las alternativas más convenientes. </a:t>
            </a:r>
          </a:p>
          <a:p>
            <a:r>
              <a:rPr lang="es-EC" dirty="0"/>
              <a:t>8) Pensar en lo bueno y lo malo de cada alternativa. </a:t>
            </a:r>
          </a:p>
          <a:p>
            <a:r>
              <a:rPr lang="es-EC" dirty="0"/>
              <a:t>9) Seleccionar una alternativa. </a:t>
            </a:r>
          </a:p>
          <a:p>
            <a:r>
              <a:rPr lang="es-EC" dirty="0"/>
              <a:t>10) Verificar y repetir los pasos que sean necesarios.</a:t>
            </a:r>
          </a:p>
          <a:p>
            <a:pPr>
              <a:buFont typeface="Wingdings" pitchFamily="2" charset="2"/>
              <a:buChar char="Ø"/>
            </a:pPr>
            <a:endParaRPr lang="es-EC" dirty="0"/>
          </a:p>
        </p:txBody>
      </p:sp>
    </p:spTree>
    <p:extLst>
      <p:ext uri="{BB962C8B-B14F-4D97-AF65-F5344CB8AC3E}">
        <p14:creationId xmlns:p14="http://schemas.microsoft.com/office/powerpoint/2010/main" val="246410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anim calcmode="lin" valueType="num">
                                      <p:cBhvr>
                                        <p:cTn id="7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1000"/>
                                        <p:tgtEl>
                                          <p:spTgt spid="3">
                                            <p:txEl>
                                              <p:pRg st="8" end="8"/>
                                            </p:txEl>
                                          </p:spTgt>
                                        </p:tgtEl>
                                      </p:cBhvr>
                                    </p:animEffect>
                                    <p:anim calcmode="lin" valueType="num">
                                      <p:cBhvr>
                                        <p:cTn id="7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animEffect transition="in" filter="fade">
                                      <p:cBhvr>
                                        <p:cTn id="83" dur="1000"/>
                                        <p:tgtEl>
                                          <p:spTgt spid="3">
                                            <p:txEl>
                                              <p:pRg st="9" end="9"/>
                                            </p:txEl>
                                          </p:spTgt>
                                        </p:tgtEl>
                                      </p:cBhvr>
                                    </p:animEffect>
                                    <p:anim calcmode="lin" valueType="num">
                                      <p:cBhvr>
                                        <p:cTn id="8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0" end="10"/>
                                            </p:txEl>
                                          </p:spTgt>
                                        </p:tgtEl>
                                        <p:attrNameLst>
                                          <p:attrName>style.visibility</p:attrName>
                                        </p:attrNameLst>
                                      </p:cBhvr>
                                      <p:to>
                                        <p:strVal val="visible"/>
                                      </p:to>
                                    </p:set>
                                    <p:animEffect transition="in" filter="fade">
                                      <p:cBhvr>
                                        <p:cTn id="90" dur="1000"/>
                                        <p:tgtEl>
                                          <p:spTgt spid="3">
                                            <p:txEl>
                                              <p:pRg st="10" end="10"/>
                                            </p:txEl>
                                          </p:spTgt>
                                        </p:tgtEl>
                                      </p:cBhvr>
                                    </p:animEffect>
                                    <p:anim calcmode="lin" valueType="num">
                                      <p:cBhvr>
                                        <p:cTn id="9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xEl>
                                              <p:pRg st="11" end="11"/>
                                            </p:txEl>
                                          </p:spTgt>
                                        </p:tgtEl>
                                        <p:attrNameLst>
                                          <p:attrName>style.visibility</p:attrName>
                                        </p:attrNameLst>
                                      </p:cBhvr>
                                      <p:to>
                                        <p:strVal val="visible"/>
                                      </p:to>
                                    </p:set>
                                    <p:animEffect transition="in" filter="fade">
                                      <p:cBhvr>
                                        <p:cTn id="97" dur="1000"/>
                                        <p:tgtEl>
                                          <p:spTgt spid="3">
                                            <p:txEl>
                                              <p:pRg st="11" end="11"/>
                                            </p:txEl>
                                          </p:spTgt>
                                        </p:tgtEl>
                                      </p:cBhvr>
                                    </p:animEffect>
                                    <p:anim calcmode="lin" valueType="num">
                                      <p:cBhvr>
                                        <p:cTn id="9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
                                            <p:txEl>
                                              <p:pRg st="12" end="12"/>
                                            </p:txEl>
                                          </p:spTgt>
                                        </p:tgtEl>
                                        <p:attrNameLst>
                                          <p:attrName>style.visibility</p:attrName>
                                        </p:attrNameLst>
                                      </p:cBhvr>
                                      <p:to>
                                        <p:strVal val="visible"/>
                                      </p:to>
                                    </p:set>
                                    <p:animEffect transition="in" filter="fade">
                                      <p:cBhvr>
                                        <p:cTn id="104" dur="1000"/>
                                        <p:tgtEl>
                                          <p:spTgt spid="3">
                                            <p:txEl>
                                              <p:pRg st="12" end="12"/>
                                            </p:txEl>
                                          </p:spTgt>
                                        </p:tgtEl>
                                      </p:cBhvr>
                                    </p:animEffect>
                                    <p:anim calcmode="lin" valueType="num">
                                      <p:cBhvr>
                                        <p:cTn id="10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8720"/>
            <a:ext cx="8229600" cy="5665816"/>
          </a:xfrm>
        </p:spPr>
        <p:txBody>
          <a:bodyPr>
            <a:normAutofit/>
          </a:bodyPr>
          <a:lstStyle/>
          <a:p>
            <a:pPr algn="just"/>
            <a:r>
              <a:rPr lang="es-EC" b="1" dirty="0">
                <a:solidFill>
                  <a:srgbClr val="002060"/>
                </a:solidFill>
              </a:rPr>
              <a:t>Práctica 7: </a:t>
            </a:r>
            <a:r>
              <a:rPr lang="es-EC" dirty="0">
                <a:solidFill>
                  <a:srgbClr val="002060"/>
                </a:solidFill>
              </a:rPr>
              <a:t>Un joven acaba de terminar sus estudios de bachillerato y necesita elegir una carrera. ¿Cómo ayudarías a este joven a aplicar estos procesos? </a:t>
            </a:r>
            <a:r>
              <a:rPr lang="es-EC" dirty="0" smtClean="0">
                <a:solidFill>
                  <a:srgbClr val="002060"/>
                </a:solidFill>
              </a:rPr>
              <a:t>(Página 29)</a:t>
            </a:r>
          </a:p>
          <a:p>
            <a:pPr algn="just"/>
            <a:r>
              <a:rPr lang="es-EC" b="1" dirty="0">
                <a:solidFill>
                  <a:srgbClr val="002060"/>
                </a:solidFill>
              </a:rPr>
              <a:t>Práctica 8: </a:t>
            </a:r>
            <a:r>
              <a:rPr lang="es-EC" dirty="0">
                <a:solidFill>
                  <a:srgbClr val="002060"/>
                </a:solidFill>
              </a:rPr>
              <a:t>María trabaja en una fábrica de vestidos operando una máquina de coser y gana $450 al mes. Una amiga le propone que deje el trabajo y forme con ella una cooperativa para hacer uniformes escolares ¿Qué procesos, y en qué orden, debe utilizar María para tomar una decisión al respecto</a:t>
            </a:r>
            <a:r>
              <a:rPr lang="es-EC" dirty="0" smtClean="0">
                <a:solidFill>
                  <a:srgbClr val="002060"/>
                </a:solidFill>
              </a:rPr>
              <a:t>? (Página 30)</a:t>
            </a:r>
            <a:endParaRPr lang="es-EC" dirty="0">
              <a:solidFill>
                <a:srgbClr val="002060"/>
              </a:solidFill>
            </a:endParaRPr>
          </a:p>
        </p:txBody>
      </p:sp>
    </p:spTree>
    <p:extLst>
      <p:ext uri="{BB962C8B-B14F-4D97-AF65-F5344CB8AC3E}">
        <p14:creationId xmlns:p14="http://schemas.microsoft.com/office/powerpoint/2010/main" val="8411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Reflexión </a:t>
            </a:r>
            <a:endParaRPr lang="es-EC" dirty="0"/>
          </a:p>
        </p:txBody>
      </p:sp>
      <p:sp>
        <p:nvSpPr>
          <p:cNvPr id="3" name="2 Marcador de contenido"/>
          <p:cNvSpPr>
            <a:spLocks noGrp="1"/>
          </p:cNvSpPr>
          <p:nvPr>
            <p:ph idx="1"/>
          </p:nvPr>
        </p:nvSpPr>
        <p:spPr/>
        <p:txBody>
          <a:bodyPr/>
          <a:lstStyle/>
          <a:p>
            <a:r>
              <a:rPr lang="es-EC" dirty="0" smtClean="0"/>
              <a:t>Los </a:t>
            </a:r>
            <a:r>
              <a:rPr lang="es-EC" dirty="0"/>
              <a:t>procesos </a:t>
            </a:r>
            <a:r>
              <a:rPr lang="es-EC" b="1" dirty="0">
                <a:solidFill>
                  <a:srgbClr val="FF0000"/>
                </a:solidFill>
              </a:rPr>
              <a:t>Planificación </a:t>
            </a:r>
            <a:r>
              <a:rPr lang="es-EC" dirty="0">
                <a:solidFill>
                  <a:srgbClr val="FF0000"/>
                </a:solidFill>
              </a:rPr>
              <a:t>y </a:t>
            </a:r>
            <a:r>
              <a:rPr lang="es-EC" b="1" dirty="0">
                <a:solidFill>
                  <a:srgbClr val="FF0000"/>
                </a:solidFill>
              </a:rPr>
              <a:t>Decisión</a:t>
            </a:r>
            <a:r>
              <a:rPr lang="es-EC" b="1" dirty="0"/>
              <a:t> </a:t>
            </a:r>
            <a:r>
              <a:rPr lang="es-EC" dirty="0"/>
              <a:t>son útiles para: </a:t>
            </a:r>
          </a:p>
          <a:p>
            <a:r>
              <a:rPr lang="es-EC" dirty="0"/>
              <a:t>• Escoger lo más adecuado. </a:t>
            </a:r>
          </a:p>
          <a:p>
            <a:r>
              <a:rPr lang="es-EC" dirty="0"/>
              <a:t>• Seleccionar la alternativa o el curso de acción más conveniente. </a:t>
            </a:r>
          </a:p>
          <a:p>
            <a:r>
              <a:rPr lang="es-EC" dirty="0"/>
              <a:t>• Pensar antes de decidir. </a:t>
            </a:r>
          </a:p>
          <a:p>
            <a:r>
              <a:rPr lang="es-EC" dirty="0"/>
              <a:t>• Pensar antes de actuar. </a:t>
            </a:r>
          </a:p>
          <a:p>
            <a:r>
              <a:rPr lang="es-EC" dirty="0"/>
              <a:t>• Regular la impulsividad.</a:t>
            </a:r>
          </a:p>
          <a:p>
            <a:endParaRPr lang="es-EC" dirty="0"/>
          </a:p>
        </p:txBody>
      </p:sp>
    </p:spTree>
    <p:extLst>
      <p:ext uri="{BB962C8B-B14F-4D97-AF65-F5344CB8AC3E}">
        <p14:creationId xmlns:p14="http://schemas.microsoft.com/office/powerpoint/2010/main" val="381201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836712"/>
            <a:ext cx="8229600" cy="10668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C" sz="3000" dirty="0"/>
              <a:t>Unidad II: Proceso Básico de Pensamiento</a:t>
            </a:r>
          </a:p>
        </p:txBody>
      </p:sp>
      <p:sp>
        <p:nvSpPr>
          <p:cNvPr id="3" name="2 Marcador de contenido"/>
          <p:cNvSpPr>
            <a:spLocks noGrp="1"/>
          </p:cNvSpPr>
          <p:nvPr>
            <p:ph idx="1"/>
          </p:nvPr>
        </p:nvSpPr>
        <p:spPr>
          <a:xfrm>
            <a:off x="457200" y="1988840"/>
            <a:ext cx="8229600" cy="4585696"/>
          </a:xfrm>
        </p:spPr>
        <p:style>
          <a:lnRef idx="1">
            <a:schemeClr val="accent4"/>
          </a:lnRef>
          <a:fillRef idx="2">
            <a:schemeClr val="accent4"/>
          </a:fillRef>
          <a:effectRef idx="1">
            <a:schemeClr val="accent4"/>
          </a:effectRef>
          <a:fontRef idx="minor">
            <a:schemeClr val="dk1"/>
          </a:fontRef>
        </p:style>
        <p:txBody>
          <a:bodyPr/>
          <a:lstStyle/>
          <a:p>
            <a:r>
              <a:rPr lang="es-EC" dirty="0">
                <a:solidFill>
                  <a:srgbClr val="FF0000"/>
                </a:solidFill>
              </a:rPr>
              <a:t>L</a:t>
            </a:r>
            <a:r>
              <a:rPr lang="es-EC" dirty="0" smtClean="0">
                <a:solidFill>
                  <a:srgbClr val="FF0000"/>
                </a:solidFill>
              </a:rPr>
              <a:t>ección 4: </a:t>
            </a:r>
            <a:r>
              <a:rPr lang="es-EC" b="1" dirty="0">
                <a:solidFill>
                  <a:srgbClr val="7030A0"/>
                </a:solidFill>
              </a:rPr>
              <a:t>O</a:t>
            </a:r>
            <a:r>
              <a:rPr lang="es-EC" b="1" dirty="0" smtClean="0">
                <a:solidFill>
                  <a:srgbClr val="7030A0"/>
                </a:solidFill>
              </a:rPr>
              <a:t>bservación y descripción </a:t>
            </a:r>
            <a:r>
              <a:rPr lang="es-EC" dirty="0" smtClean="0">
                <a:solidFill>
                  <a:srgbClr val="7030A0"/>
                </a:solidFill>
              </a:rPr>
              <a:t>	</a:t>
            </a:r>
          </a:p>
          <a:p>
            <a:r>
              <a:rPr lang="es-EC" dirty="0" smtClean="0">
                <a:solidFill>
                  <a:srgbClr val="FF0000"/>
                </a:solidFill>
              </a:rPr>
              <a:t>Lección 5: </a:t>
            </a:r>
            <a:r>
              <a:rPr lang="es-EC" dirty="0" smtClean="0">
                <a:solidFill>
                  <a:srgbClr val="7030A0"/>
                </a:solidFill>
              </a:rPr>
              <a:t>C</a:t>
            </a:r>
            <a:r>
              <a:rPr lang="es-EC" b="1" dirty="0" smtClean="0">
                <a:solidFill>
                  <a:srgbClr val="7030A0"/>
                </a:solidFill>
              </a:rPr>
              <a:t>omparación y relación </a:t>
            </a:r>
            <a:endParaRPr lang="es-EC" dirty="0" smtClean="0">
              <a:solidFill>
                <a:srgbClr val="7030A0"/>
              </a:solidFill>
            </a:endParaRPr>
          </a:p>
          <a:p>
            <a:r>
              <a:rPr lang="es-EC" dirty="0" smtClean="0">
                <a:solidFill>
                  <a:srgbClr val="FF0000"/>
                </a:solidFill>
              </a:rPr>
              <a:t>Lección 6: </a:t>
            </a:r>
            <a:r>
              <a:rPr lang="es-EC" b="1" dirty="0">
                <a:solidFill>
                  <a:srgbClr val="7030A0"/>
                </a:solidFill>
              </a:rPr>
              <a:t>C</a:t>
            </a:r>
            <a:r>
              <a:rPr lang="es-EC" b="1" dirty="0" smtClean="0">
                <a:solidFill>
                  <a:srgbClr val="7030A0"/>
                </a:solidFill>
              </a:rPr>
              <a:t>lasificación </a:t>
            </a:r>
            <a:r>
              <a:rPr lang="es-EC" dirty="0" smtClean="0">
                <a:solidFill>
                  <a:srgbClr val="7030A0"/>
                </a:solidFill>
              </a:rPr>
              <a:t>	</a:t>
            </a:r>
          </a:p>
          <a:p>
            <a:r>
              <a:rPr lang="es-EC" dirty="0">
                <a:solidFill>
                  <a:srgbClr val="FF0000"/>
                </a:solidFill>
              </a:rPr>
              <a:t>L</a:t>
            </a:r>
            <a:r>
              <a:rPr lang="es-EC" dirty="0" smtClean="0">
                <a:solidFill>
                  <a:srgbClr val="FF0000"/>
                </a:solidFill>
              </a:rPr>
              <a:t>ección 7: </a:t>
            </a:r>
            <a:r>
              <a:rPr lang="es-EC" b="1" dirty="0">
                <a:solidFill>
                  <a:srgbClr val="7030A0"/>
                </a:solidFill>
              </a:rPr>
              <a:t>D</a:t>
            </a:r>
            <a:r>
              <a:rPr lang="es-EC" b="1" dirty="0" smtClean="0">
                <a:solidFill>
                  <a:srgbClr val="7030A0"/>
                </a:solidFill>
              </a:rPr>
              <a:t>efinición de conceptos </a:t>
            </a:r>
            <a:r>
              <a:rPr lang="es-EC" dirty="0"/>
              <a:t>	</a:t>
            </a:r>
          </a:p>
          <a:p>
            <a:pPr marL="109728" indent="0" algn="ctr">
              <a:buNone/>
            </a:pPr>
            <a:endParaRPr lang="es-EC" dirty="0" smtClean="0">
              <a:solidFill>
                <a:srgbClr val="FF0000"/>
              </a:solidFill>
            </a:endParaRPr>
          </a:p>
          <a:p>
            <a:pPr marL="109728" indent="0" algn="ctr">
              <a:buNone/>
            </a:pPr>
            <a:r>
              <a:rPr lang="es-EC" dirty="0" smtClean="0">
                <a:solidFill>
                  <a:srgbClr val="FF0000"/>
                </a:solidFill>
              </a:rPr>
              <a:t>Instrumentos de evaluación:</a:t>
            </a:r>
          </a:p>
          <a:p>
            <a:pPr marL="109728" indent="0">
              <a:buNone/>
            </a:pPr>
            <a:r>
              <a:rPr lang="es-EC" dirty="0" smtClean="0"/>
              <a:t>Tareas </a:t>
            </a:r>
          </a:p>
          <a:p>
            <a:pPr marL="109728" indent="0">
              <a:buNone/>
            </a:pPr>
            <a:r>
              <a:rPr lang="es-EC" dirty="0" smtClean="0"/>
              <a:t>Lección 2: Jueves 10 de Octubre.</a:t>
            </a:r>
          </a:p>
          <a:p>
            <a:pPr marL="109728" indent="0">
              <a:buNone/>
            </a:pPr>
            <a:r>
              <a:rPr lang="es-EC" dirty="0" smtClean="0"/>
              <a:t>Taller 2: Jueves 10 de Octubre.</a:t>
            </a:r>
          </a:p>
        </p:txBody>
      </p:sp>
    </p:spTree>
    <p:extLst>
      <p:ext uri="{BB962C8B-B14F-4D97-AF65-F5344CB8AC3E}">
        <p14:creationId xmlns:p14="http://schemas.microsoft.com/office/powerpoint/2010/main" val="67515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4665" y="527619"/>
            <a:ext cx="8229600" cy="10668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C" dirty="0" smtClean="0"/>
              <a:t>Unidad II: Proceso Básico de Pensamiento</a:t>
            </a:r>
            <a:endParaRPr lang="es-EC" dirty="0"/>
          </a:p>
        </p:txBody>
      </p:sp>
      <p:sp>
        <p:nvSpPr>
          <p:cNvPr id="3" name="2 Marcador de contenido"/>
          <p:cNvSpPr>
            <a:spLocks noGrp="1"/>
          </p:cNvSpPr>
          <p:nvPr>
            <p:ph idx="1"/>
          </p:nvPr>
        </p:nvSpPr>
        <p:spPr>
          <a:xfrm>
            <a:off x="457200" y="1700808"/>
            <a:ext cx="8229600" cy="487372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just"/>
            <a:r>
              <a:rPr lang="es-EC" dirty="0"/>
              <a:t>Los seis </a:t>
            </a:r>
            <a:r>
              <a:rPr lang="es-EC" dirty="0">
                <a:solidFill>
                  <a:srgbClr val="FF0000"/>
                </a:solidFill>
              </a:rPr>
              <a:t>procesos básicos </a:t>
            </a:r>
            <a:r>
              <a:rPr lang="es-EC" dirty="0"/>
              <a:t>son aquellos que se consideran fundamentales para </a:t>
            </a:r>
            <a:r>
              <a:rPr lang="es-EC" dirty="0">
                <a:solidFill>
                  <a:srgbClr val="FF0000"/>
                </a:solidFill>
              </a:rPr>
              <a:t>facilitar el aprendizaje y la retención</a:t>
            </a:r>
            <a:r>
              <a:rPr lang="es-EC" dirty="0"/>
              <a:t> a través de la construcción, comprensión, organización y extensión del conocimiento. </a:t>
            </a:r>
            <a:endParaRPr lang="es-EC" dirty="0" smtClean="0"/>
          </a:p>
          <a:p>
            <a:r>
              <a:rPr lang="es-EC" dirty="0" smtClean="0"/>
              <a:t>Estos </a:t>
            </a:r>
            <a:r>
              <a:rPr lang="es-EC" dirty="0"/>
              <a:t>procesos son: </a:t>
            </a:r>
            <a:endParaRPr lang="es-EC" dirty="0" smtClean="0"/>
          </a:p>
          <a:p>
            <a:pPr marL="109728" indent="0">
              <a:buNone/>
            </a:pPr>
            <a:r>
              <a:rPr lang="es-EC" b="1" dirty="0" smtClean="0">
                <a:solidFill>
                  <a:srgbClr val="002060"/>
                </a:solidFill>
              </a:rPr>
              <a:t>1. Observación</a:t>
            </a:r>
            <a:r>
              <a:rPr lang="es-EC" b="1" dirty="0">
                <a:solidFill>
                  <a:srgbClr val="002060"/>
                </a:solidFill>
              </a:rPr>
              <a:t>, </a:t>
            </a:r>
            <a:endParaRPr lang="es-EC" b="1" dirty="0" smtClean="0">
              <a:solidFill>
                <a:srgbClr val="002060"/>
              </a:solidFill>
            </a:endParaRPr>
          </a:p>
          <a:p>
            <a:pPr marL="109728" indent="0">
              <a:buNone/>
            </a:pPr>
            <a:r>
              <a:rPr lang="es-EC" b="1" dirty="0" smtClean="0">
                <a:solidFill>
                  <a:srgbClr val="002060"/>
                </a:solidFill>
              </a:rPr>
              <a:t>2. Comparación</a:t>
            </a:r>
            <a:r>
              <a:rPr lang="es-EC" b="1" dirty="0">
                <a:solidFill>
                  <a:srgbClr val="002060"/>
                </a:solidFill>
              </a:rPr>
              <a:t>, </a:t>
            </a:r>
          </a:p>
          <a:p>
            <a:pPr marL="109728" indent="0">
              <a:buNone/>
            </a:pPr>
            <a:r>
              <a:rPr lang="es-EC" b="1" dirty="0" smtClean="0">
                <a:solidFill>
                  <a:srgbClr val="002060"/>
                </a:solidFill>
              </a:rPr>
              <a:t>3. Relación</a:t>
            </a:r>
            <a:r>
              <a:rPr lang="es-EC" b="1" dirty="0">
                <a:solidFill>
                  <a:srgbClr val="002060"/>
                </a:solidFill>
              </a:rPr>
              <a:t>, </a:t>
            </a:r>
            <a:endParaRPr lang="es-EC" b="1" dirty="0" smtClean="0">
              <a:solidFill>
                <a:srgbClr val="002060"/>
              </a:solidFill>
            </a:endParaRPr>
          </a:p>
          <a:p>
            <a:pPr marL="109728" indent="0">
              <a:buNone/>
            </a:pPr>
            <a:r>
              <a:rPr lang="es-EC" b="1" dirty="0" smtClean="0">
                <a:solidFill>
                  <a:srgbClr val="002060"/>
                </a:solidFill>
              </a:rPr>
              <a:t>4 Clasificación </a:t>
            </a:r>
            <a:r>
              <a:rPr lang="es-EC" b="1" dirty="0">
                <a:solidFill>
                  <a:srgbClr val="002060"/>
                </a:solidFill>
              </a:rPr>
              <a:t>simple, </a:t>
            </a:r>
            <a:endParaRPr lang="es-EC" b="1" dirty="0" smtClean="0">
              <a:solidFill>
                <a:srgbClr val="002060"/>
              </a:solidFill>
            </a:endParaRPr>
          </a:p>
          <a:p>
            <a:pPr marL="109728" indent="0">
              <a:buNone/>
            </a:pPr>
            <a:r>
              <a:rPr lang="es-EC" b="1" dirty="0" smtClean="0">
                <a:solidFill>
                  <a:srgbClr val="002060"/>
                </a:solidFill>
              </a:rPr>
              <a:t>5. Ordenamiento</a:t>
            </a:r>
          </a:p>
          <a:p>
            <a:pPr marL="109728" indent="0">
              <a:buNone/>
            </a:pPr>
            <a:r>
              <a:rPr lang="es-EC" b="1" dirty="0" smtClean="0">
                <a:solidFill>
                  <a:srgbClr val="002060"/>
                </a:solidFill>
              </a:rPr>
              <a:t>6. Clasificación </a:t>
            </a:r>
            <a:r>
              <a:rPr lang="es-EC" b="1" dirty="0">
                <a:solidFill>
                  <a:srgbClr val="002060"/>
                </a:solidFill>
              </a:rPr>
              <a:t>jerárquica. </a:t>
            </a:r>
          </a:p>
        </p:txBody>
      </p:sp>
    </p:spTree>
    <p:extLst>
      <p:ext uri="{BB962C8B-B14F-4D97-AF65-F5344CB8AC3E}">
        <p14:creationId xmlns:p14="http://schemas.microsoft.com/office/powerpoint/2010/main" val="68542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066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s-EC" sz="3300" dirty="0" smtClean="0"/>
              <a:t>Los estudiantes aspirantes deben mejorar el desempeño para:</a:t>
            </a:r>
            <a:endParaRPr lang="es-EC" dirty="0"/>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s-EC" b="1" dirty="0" smtClean="0">
                <a:solidFill>
                  <a:srgbClr val="7030A0"/>
                </a:solidFill>
              </a:rPr>
              <a:t>Percibir.</a:t>
            </a:r>
          </a:p>
          <a:p>
            <a:r>
              <a:rPr lang="es-EC" b="1" dirty="0" smtClean="0">
                <a:solidFill>
                  <a:srgbClr val="7030A0"/>
                </a:solidFill>
              </a:rPr>
              <a:t>Procesar</a:t>
            </a:r>
            <a:r>
              <a:rPr lang="es-EC" b="1" dirty="0">
                <a:solidFill>
                  <a:srgbClr val="7030A0"/>
                </a:solidFill>
              </a:rPr>
              <a:t>.</a:t>
            </a:r>
            <a:r>
              <a:rPr lang="es-EC" b="1" dirty="0" smtClean="0">
                <a:solidFill>
                  <a:srgbClr val="7030A0"/>
                </a:solidFill>
              </a:rPr>
              <a:t> </a:t>
            </a:r>
          </a:p>
          <a:p>
            <a:r>
              <a:rPr lang="es-EC" b="1" dirty="0" smtClean="0">
                <a:solidFill>
                  <a:srgbClr val="7030A0"/>
                </a:solidFill>
              </a:rPr>
              <a:t>Generar.</a:t>
            </a:r>
          </a:p>
          <a:p>
            <a:r>
              <a:rPr lang="es-EC" b="1" dirty="0" smtClean="0">
                <a:solidFill>
                  <a:srgbClr val="7030A0"/>
                </a:solidFill>
              </a:rPr>
              <a:t>Almacenar. </a:t>
            </a:r>
          </a:p>
          <a:p>
            <a:r>
              <a:rPr lang="es-EC" b="1" dirty="0" smtClean="0">
                <a:solidFill>
                  <a:srgbClr val="7030A0"/>
                </a:solidFill>
              </a:rPr>
              <a:t>Recuperar conocimiento. </a:t>
            </a:r>
          </a:p>
        </p:txBody>
      </p:sp>
    </p:spTree>
    <p:extLst>
      <p:ext uri="{BB962C8B-B14F-4D97-AF65-F5344CB8AC3E}">
        <p14:creationId xmlns:p14="http://schemas.microsoft.com/office/powerpoint/2010/main" val="13808730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066800"/>
          </a:xfrm>
        </p:spPr>
        <p:style>
          <a:lnRef idx="3">
            <a:schemeClr val="lt1"/>
          </a:lnRef>
          <a:fillRef idx="1">
            <a:schemeClr val="accent1"/>
          </a:fillRef>
          <a:effectRef idx="1">
            <a:schemeClr val="accent1"/>
          </a:effectRef>
          <a:fontRef idx="minor">
            <a:schemeClr val="lt1"/>
          </a:fontRef>
        </p:style>
        <p:txBody>
          <a:bodyPr/>
          <a:lstStyle/>
          <a:p>
            <a:r>
              <a:rPr lang="es-EC" dirty="0" smtClean="0"/>
              <a:t>Lo que se va a estimular:</a:t>
            </a:r>
            <a:endParaRPr lang="es-EC" dirty="0"/>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624078" indent="-514350">
              <a:buFont typeface="+mj-lt"/>
              <a:buAutoNum type="arabicPeriod"/>
            </a:pPr>
            <a:r>
              <a:rPr lang="es-EC" dirty="0" smtClean="0"/>
              <a:t>Los diferentes </a:t>
            </a:r>
            <a:r>
              <a:rPr lang="es-EC" dirty="0"/>
              <a:t>niveles de </a:t>
            </a:r>
            <a:r>
              <a:rPr lang="es-EC" dirty="0" smtClean="0"/>
              <a:t>percepción.</a:t>
            </a:r>
            <a:endParaRPr lang="es-EC" dirty="0"/>
          </a:p>
          <a:p>
            <a:pPr marL="624078" indent="-514350">
              <a:buFont typeface="+mj-lt"/>
              <a:buAutoNum type="arabicPeriod"/>
            </a:pPr>
            <a:r>
              <a:rPr lang="es-EC" dirty="0" smtClean="0"/>
              <a:t>La </a:t>
            </a:r>
            <a:r>
              <a:rPr lang="es-EC" dirty="0"/>
              <a:t>identificación concreta y </a:t>
            </a:r>
            <a:r>
              <a:rPr lang="es-EC" dirty="0" smtClean="0"/>
              <a:t>abstracta.</a:t>
            </a:r>
            <a:endParaRPr lang="es-EC" dirty="0"/>
          </a:p>
          <a:p>
            <a:pPr marL="624078" indent="-514350">
              <a:buFont typeface="+mj-lt"/>
              <a:buAutoNum type="arabicPeriod"/>
            </a:pPr>
            <a:r>
              <a:rPr lang="es-EC" dirty="0" smtClean="0"/>
              <a:t>La </a:t>
            </a:r>
            <a:r>
              <a:rPr lang="es-EC" dirty="0"/>
              <a:t>formación de </a:t>
            </a:r>
            <a:r>
              <a:rPr lang="es-EC" dirty="0" smtClean="0"/>
              <a:t>imágenes.</a:t>
            </a:r>
            <a:endParaRPr lang="es-EC" dirty="0"/>
          </a:p>
          <a:p>
            <a:pPr marL="624078" indent="-514350">
              <a:buFont typeface="+mj-lt"/>
              <a:buAutoNum type="arabicPeriod"/>
            </a:pPr>
            <a:r>
              <a:rPr lang="es-EC" dirty="0" smtClean="0"/>
              <a:t>La </a:t>
            </a:r>
            <a:r>
              <a:rPr lang="es-EC" dirty="0"/>
              <a:t>discriminación y la identificación de semejanzas o </a:t>
            </a:r>
            <a:r>
              <a:rPr lang="es-EC" dirty="0" smtClean="0"/>
              <a:t>regularidades.</a:t>
            </a:r>
            <a:endParaRPr lang="es-EC" dirty="0"/>
          </a:p>
          <a:p>
            <a:pPr marL="624078" indent="-514350">
              <a:buFont typeface="+mj-lt"/>
              <a:buAutoNum type="arabicPeriod"/>
            </a:pPr>
            <a:r>
              <a:rPr lang="es-EC" dirty="0" smtClean="0"/>
              <a:t>El </a:t>
            </a:r>
            <a:r>
              <a:rPr lang="es-EC" dirty="0"/>
              <a:t>establecimiento de nexos entre conceptos e </a:t>
            </a:r>
            <a:r>
              <a:rPr lang="es-EC" dirty="0" smtClean="0"/>
              <a:t>ideas.</a:t>
            </a:r>
          </a:p>
          <a:p>
            <a:pPr marL="624078" indent="-514350">
              <a:buFont typeface="+mj-lt"/>
              <a:buAutoNum type="arabicPeriod"/>
            </a:pPr>
            <a:r>
              <a:rPr lang="es-EC" dirty="0"/>
              <a:t>L</a:t>
            </a:r>
            <a:r>
              <a:rPr lang="es-EC" dirty="0" smtClean="0"/>
              <a:t>a </a:t>
            </a:r>
            <a:r>
              <a:rPr lang="es-EC" dirty="0"/>
              <a:t>definición de clases y categorías </a:t>
            </a:r>
            <a:r>
              <a:rPr lang="es-EC" dirty="0" smtClean="0"/>
              <a:t>conceptuales</a:t>
            </a:r>
          </a:p>
          <a:p>
            <a:pPr marL="624078" indent="-514350">
              <a:buFont typeface="+mj-lt"/>
              <a:buAutoNum type="arabicPeriod"/>
            </a:pPr>
            <a:r>
              <a:rPr lang="es-EC" dirty="0" smtClean="0"/>
              <a:t>El </a:t>
            </a:r>
            <a:r>
              <a:rPr lang="es-EC" dirty="0"/>
              <a:t>desarrollo de las nociones de cambio y </a:t>
            </a:r>
            <a:r>
              <a:rPr lang="es-EC" dirty="0" smtClean="0"/>
              <a:t>ordenamiento. </a:t>
            </a:r>
            <a:endParaRPr lang="es-EC" dirty="0"/>
          </a:p>
          <a:p>
            <a:pPr marL="624078" indent="-514350">
              <a:buFont typeface="+mj-lt"/>
              <a:buAutoNum type="arabicPeriod"/>
            </a:pPr>
            <a:r>
              <a:rPr lang="es-EC" dirty="0" smtClean="0"/>
              <a:t>La </a:t>
            </a:r>
            <a:r>
              <a:rPr lang="es-EC" dirty="0"/>
              <a:t>construcción de esquemas de organización del conocimiento. </a:t>
            </a:r>
          </a:p>
        </p:txBody>
      </p:sp>
    </p:spTree>
    <p:extLst>
      <p:ext uri="{BB962C8B-B14F-4D97-AF65-F5344CB8AC3E}">
        <p14:creationId xmlns:p14="http://schemas.microsoft.com/office/powerpoint/2010/main" val="24864565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txBody>
          <a:bodyPr/>
          <a:lstStyle/>
          <a:p>
            <a:r>
              <a:rPr lang="es-EC" dirty="0" smtClean="0"/>
              <a:t>¿Para qué ayudan estos 6 procesos?</a:t>
            </a:r>
            <a:endParaRPr lang="es-EC" dirty="0"/>
          </a:p>
        </p:txBody>
      </p:sp>
      <p:sp>
        <p:nvSpPr>
          <p:cNvPr id="3" name="2 Marcador de contenido"/>
          <p:cNvSpPr>
            <a:spLocks noGrp="1"/>
          </p:cNvSpPr>
          <p:nvPr>
            <p:ph idx="1"/>
          </p:nvPr>
        </p:nvSpPr>
        <p:spPr>
          <a:xfrm>
            <a:off x="457200" y="1700808"/>
            <a:ext cx="8229600" cy="4873728"/>
          </a:xfrm>
        </p:spPr>
        <p:txBody>
          <a:bodyPr/>
          <a:lstStyle/>
          <a:p>
            <a:r>
              <a:rPr lang="es-EC" dirty="0"/>
              <a:t>Los </a:t>
            </a:r>
            <a:r>
              <a:rPr lang="es-EC" i="1" dirty="0">
                <a:solidFill>
                  <a:srgbClr val="FF0000"/>
                </a:solidFill>
              </a:rPr>
              <a:t>seis procesos básicos </a:t>
            </a:r>
            <a:r>
              <a:rPr lang="es-EC" dirty="0"/>
              <a:t>son aquellos que se consideran fundamentales </a:t>
            </a:r>
            <a:r>
              <a:rPr lang="es-EC" dirty="0" smtClean="0"/>
              <a:t>para </a:t>
            </a:r>
            <a:r>
              <a:rPr lang="es-EC" dirty="0" smtClean="0">
                <a:solidFill>
                  <a:srgbClr val="FF0000"/>
                </a:solidFill>
              </a:rPr>
              <a:t>facilitar</a:t>
            </a:r>
            <a:r>
              <a:rPr lang="es-EC" dirty="0" smtClean="0"/>
              <a:t> </a:t>
            </a:r>
            <a:r>
              <a:rPr lang="es-EC" dirty="0"/>
              <a:t>el </a:t>
            </a:r>
            <a:r>
              <a:rPr lang="es-EC" dirty="0">
                <a:solidFill>
                  <a:srgbClr val="FF0000"/>
                </a:solidFill>
              </a:rPr>
              <a:t>aprendizaje</a:t>
            </a:r>
            <a:r>
              <a:rPr lang="es-EC" dirty="0"/>
              <a:t> y </a:t>
            </a:r>
            <a:r>
              <a:rPr lang="es-EC" dirty="0">
                <a:solidFill>
                  <a:srgbClr val="FF0000"/>
                </a:solidFill>
              </a:rPr>
              <a:t>la retención </a:t>
            </a:r>
            <a:r>
              <a:rPr lang="es-EC" dirty="0"/>
              <a:t>a través </a:t>
            </a:r>
            <a:r>
              <a:rPr lang="es-EC" dirty="0" smtClean="0"/>
              <a:t>de:</a:t>
            </a:r>
          </a:p>
          <a:p>
            <a:r>
              <a:rPr lang="es-EC" b="1" dirty="0" smtClean="0">
                <a:solidFill>
                  <a:srgbClr val="0070C0"/>
                </a:solidFill>
              </a:rPr>
              <a:t>La construcción.</a:t>
            </a:r>
          </a:p>
          <a:p>
            <a:r>
              <a:rPr lang="es-EC" b="1" dirty="0" smtClean="0">
                <a:solidFill>
                  <a:srgbClr val="0070C0"/>
                </a:solidFill>
              </a:rPr>
              <a:t>Comprensión</a:t>
            </a:r>
            <a:r>
              <a:rPr lang="es-EC" b="1" dirty="0">
                <a:solidFill>
                  <a:srgbClr val="0070C0"/>
                </a:solidFill>
              </a:rPr>
              <a:t>, </a:t>
            </a:r>
            <a:endParaRPr lang="es-EC" b="1" dirty="0" smtClean="0">
              <a:solidFill>
                <a:srgbClr val="0070C0"/>
              </a:solidFill>
            </a:endParaRPr>
          </a:p>
          <a:p>
            <a:r>
              <a:rPr lang="es-EC" b="1" dirty="0" smtClean="0">
                <a:solidFill>
                  <a:srgbClr val="0070C0"/>
                </a:solidFill>
              </a:rPr>
              <a:t>Organización</a:t>
            </a:r>
          </a:p>
          <a:p>
            <a:r>
              <a:rPr lang="es-EC" b="1" dirty="0" smtClean="0">
                <a:solidFill>
                  <a:srgbClr val="0070C0"/>
                </a:solidFill>
              </a:rPr>
              <a:t>Extensión </a:t>
            </a:r>
            <a:r>
              <a:rPr lang="es-EC" b="1" dirty="0">
                <a:solidFill>
                  <a:srgbClr val="0070C0"/>
                </a:solidFill>
              </a:rPr>
              <a:t>del conocimiento </a:t>
            </a:r>
          </a:p>
          <a:p>
            <a:endParaRPr lang="es-EC" dirty="0"/>
          </a:p>
        </p:txBody>
      </p:sp>
    </p:spTree>
    <p:extLst>
      <p:ext uri="{BB962C8B-B14F-4D97-AF65-F5344CB8AC3E}">
        <p14:creationId xmlns:p14="http://schemas.microsoft.com/office/powerpoint/2010/main" val="378814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86409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dirty="0" smtClean="0">
                <a:solidFill>
                  <a:srgbClr val="FF0000"/>
                </a:solidFill>
              </a:rPr>
              <a:t>Primer proceso: Observación y descripción</a:t>
            </a:r>
            <a:endParaRPr lang="es-EC" sz="3000" dirty="0">
              <a:solidFill>
                <a:srgbClr val="FF0000"/>
              </a:solidFill>
            </a:endParaRPr>
          </a:p>
        </p:txBody>
      </p:sp>
      <p:sp>
        <p:nvSpPr>
          <p:cNvPr id="3" name="2 Marcador de contenido"/>
          <p:cNvSpPr>
            <a:spLocks noGrp="1"/>
          </p:cNvSpPr>
          <p:nvPr>
            <p:ph idx="1"/>
          </p:nvPr>
        </p:nvSpPr>
        <p:spPr>
          <a:xfrm>
            <a:off x="395536" y="1844824"/>
            <a:ext cx="8229600" cy="4672053"/>
          </a:xfrm>
        </p:spPr>
        <p:style>
          <a:lnRef idx="1">
            <a:schemeClr val="accent1"/>
          </a:lnRef>
          <a:fillRef idx="2">
            <a:schemeClr val="accent1"/>
          </a:fillRef>
          <a:effectRef idx="1">
            <a:schemeClr val="accent1"/>
          </a:effectRef>
          <a:fontRef idx="minor">
            <a:schemeClr val="dk1"/>
          </a:fontRef>
        </p:style>
        <p:txBody>
          <a:bodyPr/>
          <a:lstStyle/>
          <a:p>
            <a:r>
              <a:rPr lang="es-EC" dirty="0" smtClean="0">
                <a:solidFill>
                  <a:srgbClr val="002060"/>
                </a:solidFill>
              </a:rPr>
              <a:t>Observación</a:t>
            </a:r>
            <a:r>
              <a:rPr lang="es-EC" dirty="0" smtClean="0"/>
              <a:t>				</a:t>
            </a:r>
            <a:r>
              <a:rPr lang="es-EC" dirty="0" smtClean="0">
                <a:solidFill>
                  <a:srgbClr val="002060"/>
                </a:solidFill>
              </a:rPr>
              <a:t>Descripción</a:t>
            </a:r>
          </a:p>
          <a:p>
            <a:endParaRPr lang="es-EC" dirty="0"/>
          </a:p>
        </p:txBody>
      </p:sp>
      <p:pic>
        <p:nvPicPr>
          <p:cNvPr id="4" name="Picture 2" descr="C:\Program Files\Microsoft Office\MEDIA\CAGCAT10\j0297551.wmf"/>
          <p:cNvPicPr>
            <a:picLocks noChangeAspect="1" noChangeArrowheads="1"/>
          </p:cNvPicPr>
          <p:nvPr/>
        </p:nvPicPr>
        <p:blipFill>
          <a:blip r:embed="rId3" cstate="print"/>
          <a:srcRect/>
          <a:stretch>
            <a:fillRect/>
          </a:stretch>
        </p:blipFill>
        <p:spPr bwMode="auto">
          <a:xfrm>
            <a:off x="1043608" y="3068960"/>
            <a:ext cx="2122341" cy="2520280"/>
          </a:xfrm>
          <a:prstGeom prst="rect">
            <a:avLst/>
          </a:prstGeom>
          <a:noFill/>
        </p:spPr>
      </p:pic>
      <p:pic>
        <p:nvPicPr>
          <p:cNvPr id="5" name="Picture 3" descr="C:\Program Files\Microsoft Office\MEDIA\CAGCAT10\j0301252.wmf"/>
          <p:cNvPicPr>
            <a:picLocks noChangeAspect="1" noChangeArrowheads="1"/>
          </p:cNvPicPr>
          <p:nvPr/>
        </p:nvPicPr>
        <p:blipFill>
          <a:blip r:embed="rId4" cstate="print"/>
          <a:srcRect/>
          <a:stretch>
            <a:fillRect/>
          </a:stretch>
        </p:blipFill>
        <p:spPr bwMode="auto">
          <a:xfrm>
            <a:off x="5076056" y="3284984"/>
            <a:ext cx="3004682" cy="2570723"/>
          </a:xfrm>
          <a:prstGeom prst="rect">
            <a:avLst/>
          </a:prstGeom>
          <a:noFill/>
        </p:spPr>
      </p:pic>
    </p:spTree>
    <p:extLst>
      <p:ext uri="{BB962C8B-B14F-4D97-AF65-F5344CB8AC3E}">
        <p14:creationId xmlns:p14="http://schemas.microsoft.com/office/powerpoint/2010/main" val="3890982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1066800"/>
          </a:xfrm>
        </p:spPr>
        <p:txBody>
          <a:bodyPr>
            <a:normAutofit fontScale="90000"/>
          </a:bodyPr>
          <a:lstStyle/>
          <a:p>
            <a:r>
              <a:rPr lang="es-EC" b="1" dirty="0">
                <a:solidFill>
                  <a:srgbClr val="0070C0"/>
                </a:solidFill>
              </a:rPr>
              <a:t>Unidad 1: Proceso de Expansión y Contracción de Ideas</a:t>
            </a:r>
            <a:endParaRPr lang="es-EC" dirty="0"/>
          </a:p>
        </p:txBody>
      </p:sp>
      <p:sp>
        <p:nvSpPr>
          <p:cNvPr id="3" name="2 Marcador de contenido"/>
          <p:cNvSpPr>
            <a:spLocks noGrp="1"/>
          </p:cNvSpPr>
          <p:nvPr>
            <p:ph idx="1"/>
          </p:nvPr>
        </p:nvSpPr>
        <p:spPr>
          <a:xfrm>
            <a:off x="467544" y="1844824"/>
            <a:ext cx="8229600" cy="4325112"/>
          </a:xfrm>
        </p:spPr>
        <p:txBody>
          <a:bodyPr>
            <a:normAutofit lnSpcReduction="10000"/>
          </a:bodyPr>
          <a:lstStyle/>
          <a:p>
            <a:r>
              <a:rPr lang="es-EC" dirty="0" smtClean="0"/>
              <a:t>Lecturas recomendadas:</a:t>
            </a:r>
          </a:p>
          <a:p>
            <a:pPr marL="109728" indent="0">
              <a:buNone/>
            </a:pPr>
            <a:r>
              <a:rPr lang="es-EC" dirty="0" smtClean="0"/>
              <a:t>Polarización (Filtro mental):</a:t>
            </a:r>
          </a:p>
          <a:p>
            <a:pPr marL="109728" indent="0">
              <a:buNone/>
            </a:pPr>
            <a:r>
              <a:rPr lang="es-EC" dirty="0">
                <a:hlinkClick r:id="rId2"/>
              </a:rPr>
              <a:t>http://</a:t>
            </a:r>
            <a:r>
              <a:rPr lang="es-EC" dirty="0" smtClean="0">
                <a:hlinkClick r:id="rId2"/>
              </a:rPr>
              <a:t>www.desdemitrinchera.com/2011/03/03/filtros-mentales-polarizacion-de-la-mente/</a:t>
            </a:r>
            <a:endParaRPr lang="es-EC" dirty="0" smtClean="0"/>
          </a:p>
          <a:p>
            <a:pPr marL="109728" indent="0">
              <a:buNone/>
            </a:pPr>
            <a:r>
              <a:rPr lang="es-EC" dirty="0" smtClean="0"/>
              <a:t>Barreras Mentales</a:t>
            </a:r>
          </a:p>
          <a:p>
            <a:pPr marL="109728" indent="0">
              <a:buNone/>
            </a:pPr>
            <a:r>
              <a:rPr lang="es-EC" dirty="0">
                <a:hlinkClick r:id="rId3"/>
              </a:rPr>
              <a:t>http://www.novatostradingclub.com/formacion/como-superar-las-barreras-mentales</a:t>
            </a:r>
            <a:r>
              <a:rPr lang="es-EC" dirty="0" smtClean="0">
                <a:hlinkClick r:id="rId3"/>
              </a:rPr>
              <a:t>/</a:t>
            </a:r>
            <a:endParaRPr lang="es-EC" dirty="0" smtClean="0"/>
          </a:p>
          <a:p>
            <a:pPr marL="109728" indent="0">
              <a:buNone/>
            </a:pPr>
            <a:r>
              <a:rPr lang="es-EC" dirty="0" smtClean="0"/>
              <a:t>Constructivismo</a:t>
            </a:r>
          </a:p>
          <a:p>
            <a:pPr marL="109728" indent="0">
              <a:buNone/>
            </a:pPr>
            <a:r>
              <a:rPr lang="es-EC" dirty="0">
                <a:hlinkClick r:id="rId4"/>
              </a:rPr>
              <a:t>http://cemilenio.com/aula/recursos/constructivismo.pdf</a:t>
            </a:r>
            <a:endParaRPr lang="es-EC" dirty="0"/>
          </a:p>
        </p:txBody>
      </p:sp>
    </p:spTree>
    <p:extLst>
      <p:ext uri="{BB962C8B-B14F-4D97-AF65-F5344CB8AC3E}">
        <p14:creationId xmlns:p14="http://schemas.microsoft.com/office/powerpoint/2010/main" val="3380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style>
          <a:lnRef idx="1">
            <a:schemeClr val="accent2"/>
          </a:lnRef>
          <a:fillRef idx="2">
            <a:schemeClr val="accent2"/>
          </a:fillRef>
          <a:effectRef idx="1">
            <a:schemeClr val="accent2"/>
          </a:effectRef>
          <a:fontRef idx="minor">
            <a:schemeClr val="dk1"/>
          </a:fontRef>
        </p:style>
        <p:txBody>
          <a:bodyPr/>
          <a:lstStyle/>
          <a:p>
            <a:pPr algn="just"/>
            <a:r>
              <a:rPr lang="es-EC" b="1" dirty="0">
                <a:solidFill>
                  <a:srgbClr val="002060"/>
                </a:solidFill>
              </a:rPr>
              <a:t>Práctica 1: </a:t>
            </a:r>
            <a:r>
              <a:rPr lang="es-EC" dirty="0">
                <a:solidFill>
                  <a:srgbClr val="002060"/>
                </a:solidFill>
              </a:rPr>
              <a:t>Miremos al cabello de una de nuestras compañeras o compañeros que tenemos a lado. ¿Qué características puedes dar acerca del cabello de la compañera o </a:t>
            </a:r>
            <a:r>
              <a:rPr lang="es-EC" dirty="0" smtClean="0">
                <a:solidFill>
                  <a:srgbClr val="002060"/>
                </a:solidFill>
              </a:rPr>
              <a:t>compañero</a:t>
            </a:r>
            <a:r>
              <a:rPr lang="es-EC" dirty="0">
                <a:solidFill>
                  <a:srgbClr val="002060"/>
                </a:solidFill>
              </a:rPr>
              <a:t>? </a:t>
            </a:r>
          </a:p>
        </p:txBody>
      </p:sp>
      <p:pic>
        <p:nvPicPr>
          <p:cNvPr id="4" name="Picture 2" descr="http://us.cdn2.123rf.com/168nwm/noedelhap/noedelhap1010/noedelhap101000011/7863572-una-chica-de-dibujos-animados-feliz-y-sonriente-con-cabello-rub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40968"/>
            <a:ext cx="3145265" cy="3145265"/>
          </a:xfrm>
          <a:prstGeom prst="rect">
            <a:avLst/>
          </a:prstGeom>
          <a:ln/>
          <a:extLst/>
        </p:spPr>
        <p:style>
          <a:lnRef idx="2">
            <a:schemeClr val="dk1"/>
          </a:lnRef>
          <a:fillRef idx="1">
            <a:schemeClr val="lt1"/>
          </a:fillRef>
          <a:effectRef idx="0">
            <a:schemeClr val="dk1"/>
          </a:effectRef>
          <a:fontRef idx="minor">
            <a:schemeClr val="dk1"/>
          </a:fontRef>
        </p:style>
      </p:pic>
      <p:pic>
        <p:nvPicPr>
          <p:cNvPr id="5" name="Picture 4" descr="http://us.123rf.com/400wm/400/400/noedelhap/noedelhap1010/noedelhap101000014/7863571-un-chico-de-dibujos-animados-feliz-y-sonriente-con-cabello-rub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276" y="3150664"/>
            <a:ext cx="3168350" cy="3168352"/>
          </a:xfrm>
          <a:prstGeom prst="rect">
            <a:avLst/>
          </a:prstGeom>
          <a:ln/>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637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92326941"/>
              </p:ext>
            </p:extLst>
          </p:nvPr>
        </p:nvGraphicFramePr>
        <p:xfrm>
          <a:off x="395536" y="980728"/>
          <a:ext cx="8229600" cy="3096342"/>
        </p:xfrm>
        <a:graphic>
          <a:graphicData uri="http://schemas.openxmlformats.org/drawingml/2006/table">
            <a:tbl>
              <a:tblPr firstRow="1" bandRow="1">
                <a:tableStyleId>{5C22544A-7EE6-4342-B048-85BDC9FD1C3A}</a:tableStyleId>
              </a:tblPr>
              <a:tblGrid>
                <a:gridCol w="4114800"/>
                <a:gridCol w="4114800"/>
              </a:tblGrid>
              <a:tr h="516057">
                <a:tc>
                  <a:txBody>
                    <a:bodyPr/>
                    <a:lstStyle/>
                    <a:p>
                      <a:r>
                        <a:rPr lang="es-EC" dirty="0" smtClean="0"/>
                        <a:t>Característica</a:t>
                      </a:r>
                      <a:endParaRPr lang="es-EC" dirty="0"/>
                    </a:p>
                  </a:txBody>
                  <a:tcPr/>
                </a:tc>
                <a:tc>
                  <a:txBody>
                    <a:bodyPr/>
                    <a:lstStyle/>
                    <a:p>
                      <a:r>
                        <a:rPr lang="es-EC" dirty="0" smtClean="0"/>
                        <a:t>Variable</a:t>
                      </a:r>
                      <a:endParaRPr lang="es-EC" dirty="0"/>
                    </a:p>
                  </a:txBody>
                  <a:tcPr/>
                </a:tc>
              </a:tr>
              <a:tr h="516057">
                <a:tc>
                  <a:txBody>
                    <a:bodyPr/>
                    <a:lstStyle/>
                    <a:p>
                      <a:r>
                        <a:rPr lang="es-EC" dirty="0" smtClean="0"/>
                        <a:t>Negro, rubio, castaño</a:t>
                      </a:r>
                      <a:endParaRPr lang="es-EC" dirty="0"/>
                    </a:p>
                  </a:txBody>
                  <a:tcPr/>
                </a:tc>
                <a:tc>
                  <a:txBody>
                    <a:bodyPr/>
                    <a:lstStyle/>
                    <a:p>
                      <a:r>
                        <a:rPr lang="es-EC" dirty="0" smtClean="0"/>
                        <a:t> </a:t>
                      </a:r>
                      <a:r>
                        <a:rPr lang="es-EC" dirty="0" smtClean="0">
                          <a:solidFill>
                            <a:srgbClr val="FF0000"/>
                          </a:solidFill>
                        </a:rPr>
                        <a:t>Color</a:t>
                      </a:r>
                      <a:endParaRPr lang="es-EC" dirty="0">
                        <a:solidFill>
                          <a:srgbClr val="FF0000"/>
                        </a:solidFill>
                      </a:endParaRPr>
                    </a:p>
                  </a:txBody>
                  <a:tcPr/>
                </a:tc>
              </a:tr>
              <a:tr h="516057">
                <a:tc>
                  <a:txBody>
                    <a:bodyPr/>
                    <a:lstStyle/>
                    <a:p>
                      <a:endParaRPr lang="es-EC"/>
                    </a:p>
                  </a:txBody>
                  <a:tcPr/>
                </a:tc>
                <a:tc>
                  <a:txBody>
                    <a:bodyPr/>
                    <a:lstStyle/>
                    <a:p>
                      <a:endParaRPr lang="es-EC"/>
                    </a:p>
                  </a:txBody>
                  <a:tcPr/>
                </a:tc>
              </a:tr>
              <a:tr h="516057">
                <a:tc>
                  <a:txBody>
                    <a:bodyPr/>
                    <a:lstStyle/>
                    <a:p>
                      <a:endParaRPr lang="es-EC"/>
                    </a:p>
                  </a:txBody>
                  <a:tcPr/>
                </a:tc>
                <a:tc>
                  <a:txBody>
                    <a:bodyPr/>
                    <a:lstStyle/>
                    <a:p>
                      <a:endParaRPr lang="es-EC"/>
                    </a:p>
                  </a:txBody>
                  <a:tcPr/>
                </a:tc>
              </a:tr>
              <a:tr h="516057">
                <a:tc>
                  <a:txBody>
                    <a:bodyPr/>
                    <a:lstStyle/>
                    <a:p>
                      <a:endParaRPr lang="es-EC" dirty="0"/>
                    </a:p>
                  </a:txBody>
                  <a:tcPr/>
                </a:tc>
                <a:tc>
                  <a:txBody>
                    <a:bodyPr/>
                    <a:lstStyle/>
                    <a:p>
                      <a:endParaRPr lang="es-EC"/>
                    </a:p>
                  </a:txBody>
                  <a:tcPr/>
                </a:tc>
              </a:tr>
              <a:tr h="516057">
                <a:tc>
                  <a:txBody>
                    <a:bodyPr/>
                    <a:lstStyle/>
                    <a:p>
                      <a:endParaRPr lang="es-EC" dirty="0"/>
                    </a:p>
                  </a:txBody>
                  <a:tcPr/>
                </a:tc>
                <a:tc>
                  <a:txBody>
                    <a:bodyPr/>
                    <a:lstStyle/>
                    <a:p>
                      <a:endParaRPr lang="es-EC" dirty="0"/>
                    </a:p>
                  </a:txBody>
                  <a:tcPr/>
                </a:tc>
              </a:tr>
            </a:tbl>
          </a:graphicData>
        </a:graphic>
      </p:graphicFrame>
      <p:sp>
        <p:nvSpPr>
          <p:cNvPr id="5" name="4 Rectángulo"/>
          <p:cNvSpPr/>
          <p:nvPr/>
        </p:nvSpPr>
        <p:spPr>
          <a:xfrm>
            <a:off x="467544" y="4293096"/>
            <a:ext cx="8496944" cy="646331"/>
          </a:xfrm>
          <a:prstGeom prst="rect">
            <a:avLst/>
          </a:prstGeom>
        </p:spPr>
        <p:txBody>
          <a:bodyPr wrap="square">
            <a:spAutoFit/>
          </a:bodyPr>
          <a:lstStyle/>
          <a:p>
            <a:r>
              <a:rPr lang="es-EC" b="1" dirty="0">
                <a:solidFill>
                  <a:srgbClr val="0070C0"/>
                </a:solidFill>
              </a:rPr>
              <a:t>¿Qué dijimos que eran las variables? ¿Son estas las mismas variables que conocimos cuando vimos el proceso Considerar Variables? </a:t>
            </a:r>
          </a:p>
        </p:txBody>
      </p:sp>
    </p:spTree>
    <p:extLst>
      <p:ext uri="{BB962C8B-B14F-4D97-AF65-F5344CB8AC3E}">
        <p14:creationId xmlns:p14="http://schemas.microsoft.com/office/powerpoint/2010/main" val="86830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792088"/>
          </a:xfrm>
        </p:spPr>
        <p:style>
          <a:lnRef idx="1">
            <a:schemeClr val="accent4"/>
          </a:lnRef>
          <a:fillRef idx="2">
            <a:schemeClr val="accent4"/>
          </a:fillRef>
          <a:effectRef idx="1">
            <a:schemeClr val="accent4"/>
          </a:effectRef>
          <a:fontRef idx="minor">
            <a:schemeClr val="dk1"/>
          </a:fontRef>
        </p:style>
        <p:txBody>
          <a:bodyPr/>
          <a:lstStyle/>
          <a:p>
            <a:pPr algn="ctr"/>
            <a:r>
              <a:rPr lang="es-EC" dirty="0" smtClean="0">
                <a:solidFill>
                  <a:srgbClr val="FF0000"/>
                </a:solidFill>
              </a:rPr>
              <a:t>Observación</a:t>
            </a:r>
            <a:endParaRPr lang="es-EC" dirty="0">
              <a:solidFill>
                <a:srgbClr val="FF0000"/>
              </a:solidFill>
            </a:endParaRPr>
          </a:p>
        </p:txBody>
      </p:sp>
      <p:sp>
        <p:nvSpPr>
          <p:cNvPr id="4" name="2 Marcador de contenido"/>
          <p:cNvSpPr>
            <a:spLocks noGrp="1"/>
          </p:cNvSpPr>
          <p:nvPr>
            <p:ph idx="1"/>
          </p:nvPr>
        </p:nvSpPr>
        <p:spPr>
          <a:xfrm>
            <a:off x="457200" y="1772816"/>
            <a:ext cx="8229600" cy="4801720"/>
          </a:xfrm>
        </p:spPr>
        <p:txBody>
          <a:bodyPr>
            <a:normAutofit fontScale="92500" lnSpcReduction="10000"/>
          </a:bodyPr>
          <a:lstStyle/>
          <a:p>
            <a:pPr marL="0" indent="0" algn="ctr">
              <a:lnSpc>
                <a:spcPct val="150000"/>
              </a:lnSpc>
              <a:spcBef>
                <a:spcPts val="0"/>
              </a:spcBef>
              <a:buNone/>
            </a:pPr>
            <a:r>
              <a:rPr lang="es-MX" sz="3200" dirty="0" smtClean="0">
                <a:solidFill>
                  <a:schemeClr val="tx1"/>
                </a:solidFill>
              </a:rPr>
              <a:t>ES LA </a:t>
            </a:r>
            <a:r>
              <a:rPr lang="es-MX" sz="3200" b="1" u="sng" dirty="0" smtClean="0">
                <a:solidFill>
                  <a:schemeClr val="tx1"/>
                </a:solidFill>
              </a:rPr>
              <a:t>OPERACIÓN DE PENSAMIENTO </a:t>
            </a:r>
            <a:r>
              <a:rPr lang="es-MX" sz="3200" dirty="0" smtClean="0">
                <a:solidFill>
                  <a:schemeClr val="tx1"/>
                </a:solidFill>
              </a:rPr>
              <a:t>QUE </a:t>
            </a:r>
            <a:r>
              <a:rPr lang="es-MX" sz="3200" b="1" u="sng" dirty="0" smtClean="0">
                <a:solidFill>
                  <a:schemeClr val="tx1"/>
                </a:solidFill>
              </a:rPr>
              <a:t>PERMITE IDENTIFICAR </a:t>
            </a:r>
            <a:r>
              <a:rPr lang="es-MX" sz="3200" b="1" u="sng" dirty="0" smtClean="0">
                <a:solidFill>
                  <a:srgbClr val="FF0000"/>
                </a:solidFill>
              </a:rPr>
              <a:t>CARACTERISTICAS</a:t>
            </a:r>
            <a:r>
              <a:rPr lang="es-MX" sz="3200" dirty="0" smtClean="0">
                <a:solidFill>
                  <a:schemeClr val="tx1"/>
                </a:solidFill>
              </a:rPr>
              <a:t> DE UN </a:t>
            </a:r>
            <a:r>
              <a:rPr lang="es-MX" sz="3200" b="1" dirty="0" smtClean="0">
                <a:solidFill>
                  <a:srgbClr val="0070C0"/>
                </a:solidFill>
              </a:rPr>
              <a:t>OBJETO, HECHO </a:t>
            </a:r>
            <a:r>
              <a:rPr lang="es-MX" sz="3200" b="1" dirty="0" smtClean="0">
                <a:solidFill>
                  <a:schemeClr val="tx1"/>
                </a:solidFill>
              </a:rPr>
              <a:t>O</a:t>
            </a:r>
            <a:r>
              <a:rPr lang="es-MX" sz="3200" b="1" dirty="0" smtClean="0">
                <a:solidFill>
                  <a:srgbClr val="0070C0"/>
                </a:solidFill>
              </a:rPr>
              <a:t> SITUACIÓN</a:t>
            </a:r>
          </a:p>
          <a:p>
            <a:pPr marL="0" indent="0" algn="ctr">
              <a:lnSpc>
                <a:spcPct val="150000"/>
              </a:lnSpc>
              <a:spcBef>
                <a:spcPts val="0"/>
              </a:spcBef>
              <a:buNone/>
            </a:pPr>
            <a:endParaRPr lang="es-MX" sz="3200" dirty="0">
              <a:solidFill>
                <a:schemeClr val="tx1"/>
              </a:solidFill>
            </a:endParaRPr>
          </a:p>
          <a:p>
            <a:pPr marL="0" indent="0" algn="ctr">
              <a:lnSpc>
                <a:spcPct val="150000"/>
              </a:lnSpc>
              <a:spcBef>
                <a:spcPts val="0"/>
              </a:spcBef>
              <a:buNone/>
            </a:pPr>
            <a:r>
              <a:rPr lang="es-MX" sz="3200" dirty="0" smtClean="0">
                <a:solidFill>
                  <a:schemeClr val="tx1"/>
                </a:solidFill>
              </a:rPr>
              <a:t>EL </a:t>
            </a:r>
            <a:r>
              <a:rPr lang="es-MX" sz="3200" u="sng" dirty="0" smtClean="0">
                <a:solidFill>
                  <a:schemeClr val="tx1"/>
                </a:solidFill>
              </a:rPr>
              <a:t>RESULTADO</a:t>
            </a:r>
            <a:r>
              <a:rPr lang="es-MX" sz="3200" dirty="0" smtClean="0">
                <a:solidFill>
                  <a:schemeClr val="tx1"/>
                </a:solidFill>
              </a:rPr>
              <a:t> DE LA </a:t>
            </a:r>
            <a:r>
              <a:rPr lang="es-MX" sz="3200" b="1" u="sng" dirty="0" smtClean="0">
                <a:solidFill>
                  <a:srgbClr val="FF0000"/>
                </a:solidFill>
              </a:rPr>
              <a:t>OBSERVACIÓN</a:t>
            </a:r>
            <a:r>
              <a:rPr lang="es-MX" sz="3200" dirty="0" smtClean="0">
                <a:solidFill>
                  <a:schemeClr val="tx1"/>
                </a:solidFill>
              </a:rPr>
              <a:t> ES </a:t>
            </a:r>
            <a:r>
              <a:rPr lang="es-MX" sz="3200" b="1" u="sng" dirty="0" smtClean="0">
                <a:solidFill>
                  <a:schemeClr val="tx1"/>
                </a:solidFill>
              </a:rPr>
              <a:t>UNA LISTA DE </a:t>
            </a:r>
            <a:r>
              <a:rPr lang="es-MX" sz="3200" b="1" u="sng" dirty="0" smtClean="0">
                <a:solidFill>
                  <a:srgbClr val="FF0000"/>
                </a:solidFill>
              </a:rPr>
              <a:t>CARACTERISTICAS</a:t>
            </a:r>
            <a:endParaRPr lang="es-MX" sz="3200" b="1" u="sng" dirty="0">
              <a:solidFill>
                <a:srgbClr val="FF0000"/>
              </a:solidFill>
            </a:endParaRPr>
          </a:p>
        </p:txBody>
      </p:sp>
    </p:spTree>
    <p:extLst>
      <p:ext uri="{BB962C8B-B14F-4D97-AF65-F5344CB8AC3E}">
        <p14:creationId xmlns:p14="http://schemas.microsoft.com/office/powerpoint/2010/main" val="31737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200" b="1" dirty="0">
                <a:solidFill>
                  <a:srgbClr val="FF0000"/>
                </a:solidFill>
              </a:rPr>
              <a:t>Criterios que debe cumplir una buena observación </a:t>
            </a:r>
            <a:endParaRPr lang="es-EC" sz="3200" dirty="0">
              <a:solidFill>
                <a:srgbClr val="FF0000"/>
              </a:solidFill>
            </a:endParaRPr>
          </a:p>
        </p:txBody>
      </p:sp>
      <p:sp>
        <p:nvSpPr>
          <p:cNvPr id="3" name="2 Marcador de contenido"/>
          <p:cNvSpPr>
            <a:spLocks noGrp="1"/>
          </p:cNvSpPr>
          <p:nvPr>
            <p:ph idx="1"/>
          </p:nvPr>
        </p:nvSpPr>
        <p:spPr>
          <a:xfrm>
            <a:off x="457200" y="1988840"/>
            <a:ext cx="8229600" cy="4585696"/>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624078" indent="-514350">
              <a:buFont typeface="+mj-lt"/>
              <a:buAutoNum type="arabicPeriod"/>
            </a:pPr>
            <a:r>
              <a:rPr lang="es-EC" dirty="0" smtClean="0"/>
              <a:t>La </a:t>
            </a:r>
            <a:r>
              <a:rPr lang="es-EC" dirty="0"/>
              <a:t>observación es un proceso que consiste en identificar las características </a:t>
            </a:r>
            <a:r>
              <a:rPr lang="es-EC" b="1" dirty="0"/>
              <a:t>presentes </a:t>
            </a:r>
            <a:r>
              <a:rPr lang="es-EC" dirty="0"/>
              <a:t>en los objetos. No se observa lo que los objetos no </a:t>
            </a:r>
            <a:r>
              <a:rPr lang="es-EC" dirty="0" smtClean="0"/>
              <a:t>tienen.</a:t>
            </a:r>
          </a:p>
          <a:p>
            <a:pPr marL="624078" indent="-514350">
              <a:buFont typeface="+mj-lt"/>
              <a:buAutoNum type="arabicPeriod"/>
            </a:pPr>
            <a:r>
              <a:rPr lang="es-EC" dirty="0" smtClean="0"/>
              <a:t>Cada </a:t>
            </a:r>
            <a:r>
              <a:rPr lang="es-EC" dirty="0"/>
              <a:t>característica corresponde a una </a:t>
            </a:r>
            <a:r>
              <a:rPr lang="es-EC" dirty="0" smtClean="0"/>
              <a:t>variable.</a:t>
            </a:r>
          </a:p>
          <a:p>
            <a:pPr marL="624078" indent="-514350">
              <a:buFont typeface="+mj-lt"/>
              <a:buAutoNum type="arabicPeriod"/>
            </a:pPr>
            <a:r>
              <a:rPr lang="es-EC" dirty="0" smtClean="0"/>
              <a:t>Antes </a:t>
            </a:r>
            <a:r>
              <a:rPr lang="es-EC" dirty="0"/>
              <a:t>de observar debemos plantear un </a:t>
            </a:r>
            <a:r>
              <a:rPr lang="es-EC" dirty="0" smtClean="0"/>
              <a:t>objetivo.</a:t>
            </a:r>
          </a:p>
          <a:p>
            <a:pPr marL="624078" indent="-514350">
              <a:buFont typeface="+mj-lt"/>
              <a:buAutoNum type="arabicPeriod"/>
            </a:pPr>
            <a:r>
              <a:rPr lang="es-EC" dirty="0" smtClean="0"/>
              <a:t>No </a:t>
            </a:r>
            <a:r>
              <a:rPr lang="es-EC" dirty="0"/>
              <a:t>es observación lo que uno se imagina o supone de los objetos, estas son inferencias. </a:t>
            </a:r>
            <a:endParaRPr lang="es-EC" dirty="0" smtClean="0"/>
          </a:p>
          <a:p>
            <a:pPr marL="624078" indent="-514350">
              <a:buFont typeface="+mj-lt"/>
              <a:buAutoNum type="arabicPeriod"/>
            </a:pPr>
            <a:r>
              <a:rPr lang="es-EC" dirty="0" smtClean="0"/>
              <a:t>Tampoco </a:t>
            </a:r>
            <a:r>
              <a:rPr lang="es-EC" dirty="0"/>
              <a:t>son observaciones los juicios de valor o las críticas que se hacen acerca de los objetos, estas son evaluaciones.</a:t>
            </a:r>
          </a:p>
          <a:p>
            <a:endParaRPr lang="es-EC" dirty="0"/>
          </a:p>
        </p:txBody>
      </p:sp>
    </p:spTree>
    <p:extLst>
      <p:ext uri="{BB962C8B-B14F-4D97-AF65-F5344CB8AC3E}">
        <p14:creationId xmlns:p14="http://schemas.microsoft.com/office/powerpoint/2010/main" val="19569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CARACTERISTICA</a:t>
            </a:r>
            <a:endPar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4 Marcador de contenido"/>
          <p:cNvSpPr>
            <a:spLocks noGrp="1"/>
          </p:cNvSpPr>
          <p:nvPr>
            <p:ph idx="1"/>
          </p:nvPr>
        </p:nvSpPr>
        <p:spPr>
          <a:prstGeom prst="rect">
            <a:avLst/>
          </a:prstGeom>
        </p:spPr>
        <p:txBody>
          <a:bodyPr wrap="square">
            <a:spAutoFit/>
          </a:bodyPr>
          <a:lstStyle/>
          <a:p>
            <a:pPr algn="just"/>
            <a:r>
              <a:rPr lang="es-MX" sz="3200" b="1" dirty="0" smtClean="0">
                <a:latin typeface="+mj-lt"/>
              </a:rPr>
              <a:t>Una característica es aquella cualidad que determina los rasgos de una persona o cosa y que muy claramente la distingue del resto, es decir, las </a:t>
            </a:r>
            <a:r>
              <a:rPr lang="es-MX" sz="3200" b="1" dirty="0" smtClean="0">
                <a:latin typeface="+mj-lt"/>
                <a:hlinkClick r:id="rId2" tooltip="Definicion de características"/>
              </a:rPr>
              <a:t>características</a:t>
            </a:r>
            <a:r>
              <a:rPr lang="es-MX" sz="3200" b="1" dirty="0" smtClean="0">
                <a:latin typeface="+mj-lt"/>
              </a:rPr>
              <a:t> que presentan un objeto, un animal o un individuo </a:t>
            </a:r>
            <a:endParaRPr lang="es-MX" sz="3200" b="1" dirty="0">
              <a:latin typeface="+mj-lt"/>
            </a:endParaRPr>
          </a:p>
        </p:txBody>
      </p:sp>
    </p:spTree>
    <p:extLst>
      <p:ext uri="{BB962C8B-B14F-4D97-AF65-F5344CB8AC3E}">
        <p14:creationId xmlns:p14="http://schemas.microsoft.com/office/powerpoint/2010/main" val="113696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576064"/>
          </a:xfrm>
        </p:spPr>
        <p:txBody>
          <a:bodyPr>
            <a:normAutofit fontScale="90000"/>
          </a:bodyPr>
          <a:lstStyle/>
          <a:p>
            <a:r>
              <a:rPr lang="es-EC" dirty="0" smtClean="0"/>
              <a:t>Práctica 2:</a:t>
            </a:r>
            <a:endParaRPr lang="es-EC" dirty="0"/>
          </a:p>
        </p:txBody>
      </p:sp>
      <p:sp>
        <p:nvSpPr>
          <p:cNvPr id="4" name="3 Marcador de contenido"/>
          <p:cNvSpPr txBox="1">
            <a:spLocks noGrp="1"/>
          </p:cNvSpPr>
          <p:nvPr>
            <p:ph idx="1"/>
          </p:nvPr>
        </p:nvSpPr>
        <p:spPr>
          <a:xfrm>
            <a:off x="467544" y="1988840"/>
            <a:ext cx="8229600" cy="6595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MX" dirty="0" smtClean="0">
                <a:latin typeface="+mj-lt"/>
              </a:rPr>
              <a:t>¿ Qué características tiene los trajes A y B?</a:t>
            </a:r>
          </a:p>
        </p:txBody>
      </p:sp>
      <p:pic>
        <p:nvPicPr>
          <p:cNvPr id="5" name="4 Imagen" descr="vestidos-de-fiesta-de-dia-de-gala-3.jpg"/>
          <p:cNvPicPr>
            <a:picLocks noChangeAspect="1"/>
          </p:cNvPicPr>
          <p:nvPr/>
        </p:nvPicPr>
        <p:blipFill>
          <a:blip r:embed="rId2" cstate="print"/>
          <a:stretch>
            <a:fillRect/>
          </a:stretch>
        </p:blipFill>
        <p:spPr>
          <a:xfrm>
            <a:off x="2349988" y="2996952"/>
            <a:ext cx="4687168" cy="3562247"/>
          </a:xfrm>
          <a:prstGeom prst="rect">
            <a:avLst/>
          </a:prstGeom>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835322" y="3996417"/>
            <a:ext cx="15121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MX" sz="3200" dirty="0" smtClean="0">
                <a:latin typeface="+mj-lt"/>
              </a:rPr>
              <a:t>Traje A</a:t>
            </a:r>
          </a:p>
        </p:txBody>
      </p:sp>
      <p:sp>
        <p:nvSpPr>
          <p:cNvPr id="7" name="6 CuadroTexto"/>
          <p:cNvSpPr txBox="1"/>
          <p:nvPr/>
        </p:nvSpPr>
        <p:spPr>
          <a:xfrm>
            <a:off x="7012116" y="4086698"/>
            <a:ext cx="1512168" cy="7407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MX" sz="3200" dirty="0" smtClean="0">
                <a:latin typeface="+mj-lt"/>
              </a:rPr>
              <a:t>Traje B</a:t>
            </a:r>
          </a:p>
        </p:txBody>
      </p:sp>
    </p:spTree>
    <p:extLst>
      <p:ext uri="{BB962C8B-B14F-4D97-AF65-F5344CB8AC3E}">
        <p14:creationId xmlns:p14="http://schemas.microsoft.com/office/powerpoint/2010/main" val="3328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8229600" cy="576064"/>
          </a:xfrm>
        </p:spPr>
        <p:txBody>
          <a:bodyPr>
            <a:normAutofit fontScale="90000"/>
          </a:bodyPr>
          <a:lstStyle/>
          <a:p>
            <a:r>
              <a:rPr lang="es-EC" dirty="0" smtClean="0"/>
              <a:t>Práctica 2:</a:t>
            </a:r>
            <a:endParaRPr lang="es-EC" dirty="0"/>
          </a:p>
        </p:txBody>
      </p:sp>
      <p:sp>
        <p:nvSpPr>
          <p:cNvPr id="4" name="3 Marcador de contenido"/>
          <p:cNvSpPr txBox="1">
            <a:spLocks noGrp="1"/>
          </p:cNvSpPr>
          <p:nvPr>
            <p:ph idx="1"/>
          </p:nvPr>
        </p:nvSpPr>
        <p:spPr>
          <a:xfrm>
            <a:off x="467544" y="1988840"/>
            <a:ext cx="8229600" cy="65954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MX" dirty="0" smtClean="0">
                <a:latin typeface="+mj-lt"/>
              </a:rPr>
              <a:t>¿ Qué características tiene los trajes A y B?</a:t>
            </a:r>
          </a:p>
        </p:txBody>
      </p:sp>
      <p:sp>
        <p:nvSpPr>
          <p:cNvPr id="6" name="5 CuadroTexto"/>
          <p:cNvSpPr txBox="1"/>
          <p:nvPr/>
        </p:nvSpPr>
        <p:spPr>
          <a:xfrm>
            <a:off x="971600" y="5074181"/>
            <a:ext cx="15121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MX" sz="3200" dirty="0" smtClean="0">
                <a:latin typeface="+mj-lt"/>
              </a:rPr>
              <a:t>Traje A</a:t>
            </a:r>
          </a:p>
        </p:txBody>
      </p:sp>
      <p:sp>
        <p:nvSpPr>
          <p:cNvPr id="7" name="6 CuadroTexto"/>
          <p:cNvSpPr txBox="1"/>
          <p:nvPr/>
        </p:nvSpPr>
        <p:spPr>
          <a:xfrm>
            <a:off x="7164288" y="5168557"/>
            <a:ext cx="1512168" cy="74071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lnSpc>
                <a:spcPct val="150000"/>
              </a:lnSpc>
            </a:pPr>
            <a:r>
              <a:rPr lang="es-MX" sz="3200" dirty="0" smtClean="0">
                <a:latin typeface="+mj-lt"/>
              </a:rPr>
              <a:t>Traje B</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944" y="3182401"/>
            <a:ext cx="5842262" cy="189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1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 calcmode="lin" valueType="num">
                                      <p:cBhvr additive="base">
                                        <p:cTn id="37" dur="500" fill="hold"/>
                                        <p:tgtEl>
                                          <p:spTgt spid="5122"/>
                                        </p:tgtEl>
                                        <p:attrNameLst>
                                          <p:attrName>ppt_x</p:attrName>
                                        </p:attrNameLst>
                                      </p:cBhvr>
                                      <p:tavLst>
                                        <p:tav tm="0">
                                          <p:val>
                                            <p:strVal val="#ppt_x"/>
                                          </p:val>
                                        </p:tav>
                                        <p:tav tm="100000">
                                          <p:val>
                                            <p:strVal val="#ppt_x"/>
                                          </p:val>
                                        </p:tav>
                                      </p:tavLst>
                                    </p:anim>
                                    <p:anim calcmode="lin" valueType="num">
                                      <p:cBhvr additive="base">
                                        <p:cTn id="3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229600" cy="1066800"/>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s-EC" sz="3000" b="1" dirty="0">
                <a:solidFill>
                  <a:srgbClr val="FF0000"/>
                </a:solidFill>
              </a:rPr>
              <a:t>Procedimiento para la observación </a:t>
            </a:r>
            <a:endParaRPr lang="es-EC" sz="3000" dirty="0">
              <a:solidFill>
                <a:srgbClr val="FF0000"/>
              </a:solidFill>
            </a:endParaRPr>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s-EC" dirty="0" smtClean="0"/>
              <a:t>1</a:t>
            </a:r>
            <a:r>
              <a:rPr lang="es-EC" dirty="0"/>
              <a:t>. Definir el objetivo o propósito de la observación. </a:t>
            </a:r>
          </a:p>
          <a:p>
            <a:r>
              <a:rPr lang="es-EC" dirty="0"/>
              <a:t>2. Identificar las variables que se corresponden con el propósito. </a:t>
            </a:r>
          </a:p>
          <a:p>
            <a:r>
              <a:rPr lang="es-EC" dirty="0"/>
              <a:t>3. Determinar las características asociadas a cada variable. </a:t>
            </a:r>
          </a:p>
          <a:p>
            <a:r>
              <a:rPr lang="es-EC" dirty="0"/>
              <a:t>4. Verificar el proceso y el producto. </a:t>
            </a:r>
          </a:p>
          <a:p>
            <a:endParaRPr lang="es-EC" dirty="0"/>
          </a:p>
        </p:txBody>
      </p:sp>
    </p:spTree>
    <p:extLst>
      <p:ext uri="{BB962C8B-B14F-4D97-AF65-F5344CB8AC3E}">
        <p14:creationId xmlns:p14="http://schemas.microsoft.com/office/powerpoint/2010/main" val="9241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Tipos de </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Variables</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04196891"/>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9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Tipos de Variables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09886444"/>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8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0007" y="464086"/>
            <a:ext cx="8229600" cy="1066800"/>
          </a:xfrm>
        </p:spPr>
        <p:txBody>
          <a:bodyPr>
            <a:normAutofit fontScale="90000"/>
          </a:bodyPr>
          <a:lstStyle/>
          <a:p>
            <a:r>
              <a:rPr lang="es-EC" dirty="0" smtClean="0">
                <a:solidFill>
                  <a:srgbClr val="FF0000"/>
                </a:solidFill>
              </a:rPr>
              <a:t>Proceso de expansión y contracción de ideas.</a:t>
            </a:r>
            <a:endParaRPr lang="es-EC" dirty="0">
              <a:solidFill>
                <a:srgbClr val="FF0000"/>
              </a:solidFill>
            </a:endParaRPr>
          </a:p>
        </p:txBody>
      </p:sp>
      <p:pic>
        <p:nvPicPr>
          <p:cNvPr id="4" name="Picture 2" descr="http://2.bp.blogspot.com/_Cz5kOFiKcPw/S6jwH1ocUEI/AAAAAAAAAAM/RbDf733my7k/s200/pensamientos.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5504347" y="4599650"/>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http://2.bp.blogspot.com/_Cz5kOFiKcPw/S6jwH1ocUEI/AAAAAAAAAAM/RbDf733my7k/s200/pensamientos.jpg"/>
          <p:cNvPicPr>
            <a:picLocks noChangeAspect="1" noChangeArrowheads="1"/>
          </p:cNvPicPr>
          <p:nvPr/>
        </p:nvPicPr>
        <p:blipFill>
          <a:blip r:embed="rId4" cstate="print">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5494310" y="2490173"/>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descr="http://2.bp.blogspot.com/_Cz5kOFiKcPw/S6jwH1ocUEI/AAAAAAAAAAM/RbDf733my7k/s200/pensamientos.jpg"/>
          <p:cNvPicPr>
            <a:picLocks noChangeAspect="1" noChangeArrowheads="1"/>
          </p:cNvPicPr>
          <p:nvPr/>
        </p:nvPicPr>
        <p:blipFill>
          <a:blip r:embed="rId5" cstate="print">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7307629" y="4564225"/>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2.bp.blogspot.com/_Cz5kOFiKcPw/S6jwH1ocUEI/AAAAAAAAAAM/RbDf733my7k/s200/pensamientos.jpg"/>
          <p:cNvPicPr>
            <a:picLocks noChangeAspect="1" noChangeArrowheads="1"/>
          </p:cNvPicPr>
          <p:nvPr/>
        </p:nvPicPr>
        <p:blipFill>
          <a:blip r:embed="rId6" cstate="print">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7308304" y="2509848"/>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2" descr="http://2.bp.blogspot.com/_Cz5kOFiKcPw/S6jwH1ocUEI/AAAAAAAAAAM/RbDf733my7k/s200/pensamientos.jpg"/>
          <p:cNvPicPr>
            <a:picLocks noChangeAspect="1" noChangeArrowheads="1"/>
          </p:cNvPicPr>
          <p:nvPr/>
        </p:nvPicPr>
        <p:blipFill>
          <a:blip r:embed="rId7"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2439846" y="4581128"/>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2.bp.blogspot.com/_Cz5kOFiKcPw/S6jwH1ocUEI/AAAAAAAAAAM/RbDf733my7k/s200/pensamientos.jpg"/>
          <p:cNvPicPr>
            <a:picLocks noChangeAspect="1" noChangeArrowheads="1"/>
          </p:cNvPicPr>
          <p:nvPr/>
        </p:nvPicPr>
        <p:blipFill>
          <a:blip r:embed="rId8" cstate="print">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597216" y="4581128"/>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http://2.bp.blogspot.com/_Cz5kOFiKcPw/S6jwH1ocUEI/AAAAAAAAAAM/RbDf733my7k/s200/pensamientos.jpg"/>
          <p:cNvPicPr>
            <a:picLocks noChangeAspect="1" noChangeArrowheads="1"/>
          </p:cNvPicPr>
          <p:nvPr/>
        </p:nvPicPr>
        <p:blipFill>
          <a:blip r:embed="rId9" cstate="print">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2439846" y="2484993"/>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http://2.bp.blogspot.com/_Cz5kOFiKcPw/S6jwH1ocUEI/AAAAAAAAAAM/RbDf733my7k/s200/pensamiento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7912" y="2484993"/>
            <a:ext cx="142875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592076" y="1503638"/>
            <a:ext cx="7575185" cy="954107"/>
          </a:xfrm>
          <a:prstGeom prst="rect">
            <a:avLst/>
          </a:prstGeom>
          <a:noFill/>
        </p:spPr>
        <p:txBody>
          <a:bodyPr wrap="square" rtlCol="0">
            <a:spAutoFit/>
          </a:bodyPr>
          <a:lstStyle/>
          <a:p>
            <a:pPr algn="just"/>
            <a:r>
              <a:rPr lang="es-EC" sz="2800" b="1" dirty="0" smtClean="0">
                <a:solidFill>
                  <a:srgbClr val="0070C0"/>
                </a:solidFill>
              </a:rPr>
              <a:t>Ejercicio 1: Observa</a:t>
            </a:r>
            <a:r>
              <a:rPr lang="es-EC" sz="2800" b="1" dirty="0">
                <a:solidFill>
                  <a:srgbClr val="0070C0"/>
                </a:solidFill>
              </a:rPr>
              <a:t> </a:t>
            </a:r>
            <a:r>
              <a:rPr lang="es-EC" sz="2800" b="1" dirty="0" smtClean="0">
                <a:solidFill>
                  <a:srgbClr val="0070C0"/>
                </a:solidFill>
              </a:rPr>
              <a:t>las siguientes figuras y analiza sus características</a:t>
            </a:r>
            <a:endParaRPr lang="es-EC" sz="2800" b="1" dirty="0">
              <a:solidFill>
                <a:srgbClr val="0070C0"/>
              </a:solidFill>
            </a:endParaRPr>
          </a:p>
        </p:txBody>
      </p:sp>
    </p:spTree>
    <p:extLst>
      <p:ext uri="{BB962C8B-B14F-4D97-AF65-F5344CB8AC3E}">
        <p14:creationId xmlns:p14="http://schemas.microsoft.com/office/powerpoint/2010/main" val="9130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noGrp="1"/>
          </p:cNvSpPr>
          <p:nvPr>
            <p:ph type="title"/>
          </p:nvPr>
        </p:nvSpPr>
        <p:spPr>
          <a:xfrm>
            <a:off x="323528" y="548680"/>
            <a:ext cx="8229600" cy="1066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MX" sz="2800" dirty="0" smtClean="0">
                <a:latin typeface="+mj-lt"/>
              </a:rPr>
              <a:t>PRACTICA 3: Observa el objeto que se presenta a continuación y completa el cuadro bajo la figura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6480720" cy="4824536"/>
          </a:xfrm>
          <a:prstGeom prst="rect">
            <a:avLst/>
          </a:prstGeom>
          <a:ln/>
        </p:spPr>
        <p:style>
          <a:lnRef idx="2">
            <a:schemeClr val="dk1"/>
          </a:lnRef>
          <a:fillRef idx="1">
            <a:schemeClr val="lt1"/>
          </a:fillRef>
          <a:effectRef idx="0">
            <a:schemeClr val="dk1"/>
          </a:effectRef>
          <a:fontRef idx="minor">
            <a:schemeClr val="dk1"/>
          </a:fontRef>
        </p:style>
      </p:pic>
      <p:pic>
        <p:nvPicPr>
          <p:cNvPr id="6" name="Picture 2" descr="http://www.publiregalos.com/usuario/administracion@publiregalos.com/producto/thumbs/MALETIN%20BOSTON%20AZUL%20C%20265-14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189" y="1962267"/>
            <a:ext cx="2736304"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066800"/>
          </a:xfrm>
        </p:spPr>
        <p:style>
          <a:lnRef idx="1">
            <a:schemeClr val="accent4"/>
          </a:lnRef>
          <a:fillRef idx="2">
            <a:schemeClr val="accent4"/>
          </a:fillRef>
          <a:effectRef idx="1">
            <a:schemeClr val="accent4"/>
          </a:effectRef>
          <a:fontRef idx="minor">
            <a:schemeClr val="dk1"/>
          </a:fontRef>
        </p:style>
        <p:txBody>
          <a:bodyPr/>
          <a:lstStyle/>
          <a:p>
            <a:r>
              <a:rPr lang="es-EC" dirty="0" smtClean="0"/>
              <a:t>Importante saber</a:t>
            </a:r>
            <a:endParaRPr lang="es-EC" dirty="0"/>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pPr algn="just"/>
            <a:r>
              <a:rPr lang="es-EC" dirty="0"/>
              <a:t>Otro aspecto que es importante resaltar de la observación es el hecho que ésta se realiza utilizando todos los sentidos: </a:t>
            </a:r>
            <a:endParaRPr lang="es-EC" dirty="0" smtClean="0"/>
          </a:p>
          <a:p>
            <a:pPr marL="109728" indent="0" algn="just">
              <a:buNone/>
            </a:pPr>
            <a:r>
              <a:rPr lang="es-EC" i="1" dirty="0" smtClean="0">
                <a:solidFill>
                  <a:srgbClr val="FF0000"/>
                </a:solidFill>
              </a:rPr>
              <a:t>La </a:t>
            </a:r>
            <a:r>
              <a:rPr lang="es-EC" i="1" dirty="0">
                <a:solidFill>
                  <a:srgbClr val="FF0000"/>
                </a:solidFill>
              </a:rPr>
              <a:t>vista, el oído, el olfato, el gusto y el tacto. </a:t>
            </a:r>
            <a:endParaRPr lang="es-EC" i="1" dirty="0" smtClean="0">
              <a:solidFill>
                <a:srgbClr val="FF0000"/>
              </a:solidFill>
            </a:endParaRPr>
          </a:p>
          <a:p>
            <a:pPr marL="109728" indent="0" algn="just">
              <a:buNone/>
            </a:pPr>
            <a:r>
              <a:rPr lang="es-EC" dirty="0" smtClean="0"/>
              <a:t>Todas </a:t>
            </a:r>
            <a:r>
              <a:rPr lang="es-EC" dirty="0"/>
              <a:t>son observaciones de características del objeto, hecho o situación que nos ocupa. Algunas características, por ejemplo la edad de una persona, la identificamos porque se la preguntamos, en cuyo caso el sentido fue </a:t>
            </a:r>
            <a:r>
              <a:rPr lang="es-EC" dirty="0">
                <a:solidFill>
                  <a:srgbClr val="FF0000"/>
                </a:solidFill>
              </a:rPr>
              <a:t>el oído</a:t>
            </a:r>
            <a:r>
              <a:rPr lang="es-EC" dirty="0"/>
              <a:t>, o porque lo vimos en su carnet de identidad, en cuyo caso fue </a:t>
            </a:r>
            <a:r>
              <a:rPr lang="es-EC" dirty="0">
                <a:solidFill>
                  <a:srgbClr val="FF0000"/>
                </a:solidFill>
              </a:rPr>
              <a:t>la vista</a:t>
            </a:r>
            <a:r>
              <a:rPr lang="es-EC" dirty="0"/>
              <a:t>. </a:t>
            </a:r>
          </a:p>
        </p:txBody>
      </p:sp>
    </p:spTree>
    <p:extLst>
      <p:ext uri="{BB962C8B-B14F-4D97-AF65-F5344CB8AC3E}">
        <p14:creationId xmlns:p14="http://schemas.microsoft.com/office/powerpoint/2010/main" val="10166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just"/>
            <a:r>
              <a:rPr lang="es-EC" b="1" dirty="0"/>
              <a:t>Práctica 6: </a:t>
            </a:r>
            <a:r>
              <a:rPr lang="es-EC" dirty="0"/>
              <a:t>Completa la lista que sigue indicando para cada variable el </a:t>
            </a:r>
            <a:r>
              <a:rPr lang="es-EC" dirty="0" smtClean="0"/>
              <a:t>sentido </a:t>
            </a:r>
            <a:r>
              <a:rPr lang="es-EC" dirty="0"/>
              <a:t>que debe utilizarse para realizar una observación.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8602625" cy="3312368"/>
          </a:xfrm>
          <a:prstGeom prst="rect">
            <a:avLst/>
          </a:prstGeom>
          <a:ln/>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5905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7: </a:t>
            </a:r>
            <a:r>
              <a:rPr lang="es-EC" dirty="0"/>
              <a:t>Identifica los sabores de los alimentos o sustancias que se listan a continuación.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42632"/>
            <a:ext cx="8654814" cy="2736304"/>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194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fade">
                                      <p:cBhvr>
                                        <p:cTn id="14" dur="1000"/>
                                        <p:tgtEl>
                                          <p:spTgt spid="8194"/>
                                        </p:tgtEl>
                                      </p:cBhvr>
                                    </p:animEffect>
                                    <p:anim calcmode="lin" valueType="num">
                                      <p:cBhvr>
                                        <p:cTn id="15" dur="1000" fill="hold"/>
                                        <p:tgtEl>
                                          <p:spTgt spid="8194"/>
                                        </p:tgtEl>
                                        <p:attrNameLst>
                                          <p:attrName>ppt_x</p:attrName>
                                        </p:attrNameLst>
                                      </p:cBhvr>
                                      <p:tavLst>
                                        <p:tav tm="0">
                                          <p:val>
                                            <p:strVal val="#ppt_x"/>
                                          </p:val>
                                        </p:tav>
                                        <p:tav tm="100000">
                                          <p:val>
                                            <p:strVal val="#ppt_x"/>
                                          </p:val>
                                        </p:tav>
                                      </p:tavLst>
                                    </p:anim>
                                    <p:anim calcmode="lin" valueType="num">
                                      <p:cBhvr>
                                        <p:cTn id="16"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445096"/>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es-EC" sz="3000" b="1" dirty="0">
                <a:solidFill>
                  <a:srgbClr val="FF0000"/>
                </a:solidFill>
              </a:rPr>
              <a:t>Práctica </a:t>
            </a:r>
            <a:r>
              <a:rPr lang="es-EC" sz="3000" b="1" dirty="0" smtClean="0">
                <a:solidFill>
                  <a:srgbClr val="FF0000"/>
                </a:solidFill>
              </a:rPr>
              <a:t>8: </a:t>
            </a:r>
            <a:r>
              <a:rPr lang="es-EC" sz="3000" dirty="0">
                <a:solidFill>
                  <a:srgbClr val="FF0000"/>
                </a:solidFill>
              </a:rPr>
              <a:t>Identifica a partir del texto que sigue 5 variables y su característica correspondiente.</a:t>
            </a:r>
          </a:p>
        </p:txBody>
      </p:sp>
      <p:sp>
        <p:nvSpPr>
          <p:cNvPr id="3" name="2 Marcador de contenido"/>
          <p:cNvSpPr>
            <a:spLocks noGrp="1"/>
          </p:cNvSpPr>
          <p:nvPr>
            <p:ph idx="1"/>
          </p:nvPr>
        </p:nvSpPr>
        <p:spPr>
          <a:xfrm>
            <a:off x="457200" y="2564904"/>
            <a:ext cx="8229600" cy="4009632"/>
          </a:xfrm>
        </p:spPr>
        <p:style>
          <a:lnRef idx="1">
            <a:schemeClr val="accent2"/>
          </a:lnRef>
          <a:fillRef idx="2">
            <a:schemeClr val="accent2"/>
          </a:fillRef>
          <a:effectRef idx="1">
            <a:schemeClr val="accent2"/>
          </a:effectRef>
          <a:fontRef idx="minor">
            <a:schemeClr val="dk1"/>
          </a:fontRef>
        </p:style>
        <p:txBody>
          <a:bodyPr/>
          <a:lstStyle/>
          <a:p>
            <a:pPr algn="just"/>
            <a:r>
              <a:rPr lang="es-EC" b="1" dirty="0"/>
              <a:t>“La fiebre amarilla es una enfermedad que se contagia a través de la picadura de un mosquito que generalmente se encuentra en lugares selváticos. Los mosquitos se infectan cuando pican a personas o animales que poseen la enfermedad, y luego, estos mosquitos infectados contagian a una persona sana cuando la pican.” </a:t>
            </a:r>
            <a:endParaRPr lang="es-EC" dirty="0"/>
          </a:p>
        </p:txBody>
      </p:sp>
    </p:spTree>
    <p:extLst>
      <p:ext uri="{BB962C8B-B14F-4D97-AF65-F5344CB8AC3E}">
        <p14:creationId xmlns:p14="http://schemas.microsoft.com/office/powerpoint/2010/main" val="146793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00246560"/>
              </p:ext>
            </p:extLst>
          </p:nvPr>
        </p:nvGraphicFramePr>
        <p:xfrm>
          <a:off x="457200" y="980728"/>
          <a:ext cx="8229600" cy="5593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5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737824"/>
          </a:xfrm>
        </p:spPr>
        <p:txBody>
          <a:bodyPr>
            <a:normAutofit/>
          </a:bodyPr>
          <a:lstStyle/>
          <a:p>
            <a:pPr algn="just"/>
            <a:r>
              <a:rPr lang="es-EC" b="1" dirty="0"/>
              <a:t>Práctica 9: </a:t>
            </a:r>
            <a:r>
              <a:rPr lang="es-EC" dirty="0"/>
              <a:t>Lee el siguiente párrafo e identifica observaciones directas, observaciones indirectas, suposiciones o inferencias, y juicios de valor. </a:t>
            </a:r>
          </a:p>
          <a:p>
            <a:pPr algn="just"/>
            <a:r>
              <a:rPr lang="es-EC" dirty="0"/>
              <a:t>“Me levante a las 7:30 am, desayuné con un rico pastel y un delicioso café, tomé un baño y me vestí. Al salir del apartamento me encontré con la vecina quien me dijo que había ocurrido un atraco en el banco de la esquina y que los ladrones habían huido. Tomé un taxi y, mientras viajaba a mi trabajo, pensaba en los cuchillos de los asaltantes </a:t>
            </a:r>
          </a:p>
        </p:txBody>
      </p:sp>
    </p:spTree>
    <p:extLst>
      <p:ext uri="{BB962C8B-B14F-4D97-AF65-F5344CB8AC3E}">
        <p14:creationId xmlns:p14="http://schemas.microsoft.com/office/powerpoint/2010/main" val="40589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98166951"/>
              </p:ext>
            </p:extLst>
          </p:nvPr>
        </p:nvGraphicFramePr>
        <p:xfrm>
          <a:off x="457200" y="1052737"/>
          <a:ext cx="8229600" cy="4066848"/>
        </p:xfrm>
        <a:graphic>
          <a:graphicData uri="http://schemas.openxmlformats.org/drawingml/2006/table">
            <a:tbl>
              <a:tblPr firstRow="1" bandRow="1">
                <a:tableStyleId>{5C22544A-7EE6-4342-B048-85BDC9FD1C3A}</a:tableStyleId>
              </a:tblPr>
              <a:tblGrid>
                <a:gridCol w="2746648"/>
                <a:gridCol w="2739752"/>
                <a:gridCol w="2743200"/>
              </a:tblGrid>
              <a:tr h="1008111">
                <a:tc>
                  <a:txBody>
                    <a:bodyPr/>
                    <a:lstStyle/>
                    <a:p>
                      <a:r>
                        <a:rPr kumimoji="0" lang="es-EC" sz="2400" b="1" i="0" u="none" strike="noStrike" kern="1200" baseline="0" dirty="0" smtClean="0">
                          <a:solidFill>
                            <a:schemeClr val="lt1"/>
                          </a:solidFill>
                          <a:latin typeface="+mn-lt"/>
                          <a:ea typeface="+mn-ea"/>
                          <a:cs typeface="+mn-cs"/>
                        </a:rPr>
                        <a:t>Observaciones </a:t>
                      </a:r>
                    </a:p>
                    <a:p>
                      <a:r>
                        <a:rPr kumimoji="0" lang="es-EC" sz="2400" b="1" i="0" u="none" strike="noStrike" kern="1200" baseline="0" dirty="0" smtClean="0">
                          <a:solidFill>
                            <a:schemeClr val="lt1"/>
                          </a:solidFill>
                          <a:latin typeface="+mn-lt"/>
                          <a:ea typeface="+mn-ea"/>
                          <a:cs typeface="+mn-cs"/>
                        </a:rPr>
                        <a:t>directas </a:t>
                      </a:r>
                      <a:endParaRPr lang="es-EC"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1" kern="1200" dirty="0" smtClean="0">
                          <a:solidFill>
                            <a:schemeClr val="lt1"/>
                          </a:solidFill>
                          <a:latin typeface="+mn-lt"/>
                          <a:ea typeface="+mn-ea"/>
                          <a:cs typeface="+mn-cs"/>
                        </a:rPr>
                        <a:t>Observación Indirecta</a:t>
                      </a:r>
                    </a:p>
                    <a:p>
                      <a:endParaRPr lang="es-EC" sz="2400" b="1" dirty="0"/>
                    </a:p>
                  </a:txBody>
                  <a:tcPr/>
                </a:tc>
                <a:tc>
                  <a:txBody>
                    <a:bodyPr/>
                    <a:lstStyle/>
                    <a:p>
                      <a:r>
                        <a:rPr kumimoji="0" lang="es-EC" sz="2400" b="1" i="0" u="none" strike="noStrike" kern="1200" baseline="0" dirty="0" smtClean="0">
                          <a:solidFill>
                            <a:schemeClr val="lt1"/>
                          </a:solidFill>
                          <a:latin typeface="+mn-lt"/>
                          <a:ea typeface="+mn-ea"/>
                          <a:cs typeface="+mn-cs"/>
                        </a:rPr>
                        <a:t>Inferencias, juicios de valor </a:t>
                      </a:r>
                      <a:endParaRPr lang="es-EC" sz="2400" b="1" dirty="0"/>
                    </a:p>
                  </a:txBody>
                  <a:tcPr/>
                </a:tc>
              </a:tr>
              <a:tr h="719532">
                <a:tc>
                  <a:txBody>
                    <a:bodyPr/>
                    <a:lstStyle/>
                    <a:p>
                      <a:endParaRPr lang="es-EC" dirty="0"/>
                    </a:p>
                  </a:txBody>
                  <a:tcPr/>
                </a:tc>
                <a:tc>
                  <a:txBody>
                    <a:bodyPr/>
                    <a:lstStyle/>
                    <a:p>
                      <a:endParaRPr lang="es-EC"/>
                    </a:p>
                  </a:txBody>
                  <a:tcPr/>
                </a:tc>
                <a:tc>
                  <a:txBody>
                    <a:bodyPr/>
                    <a:lstStyle/>
                    <a:p>
                      <a:endParaRPr lang="es-EC"/>
                    </a:p>
                  </a:txBody>
                  <a:tcPr/>
                </a:tc>
              </a:tr>
              <a:tr h="719532">
                <a:tc>
                  <a:txBody>
                    <a:bodyPr/>
                    <a:lstStyle/>
                    <a:p>
                      <a:endParaRPr lang="es-EC"/>
                    </a:p>
                  </a:txBody>
                  <a:tcPr/>
                </a:tc>
                <a:tc>
                  <a:txBody>
                    <a:bodyPr/>
                    <a:lstStyle/>
                    <a:p>
                      <a:endParaRPr lang="es-EC"/>
                    </a:p>
                  </a:txBody>
                  <a:tcPr/>
                </a:tc>
                <a:tc>
                  <a:txBody>
                    <a:bodyPr/>
                    <a:lstStyle/>
                    <a:p>
                      <a:endParaRPr lang="es-EC"/>
                    </a:p>
                  </a:txBody>
                  <a:tcPr/>
                </a:tc>
              </a:tr>
              <a:tr h="719532">
                <a:tc>
                  <a:txBody>
                    <a:bodyPr/>
                    <a:lstStyle/>
                    <a:p>
                      <a:endParaRPr lang="es-EC"/>
                    </a:p>
                  </a:txBody>
                  <a:tcPr/>
                </a:tc>
                <a:tc>
                  <a:txBody>
                    <a:bodyPr/>
                    <a:lstStyle/>
                    <a:p>
                      <a:endParaRPr lang="es-EC"/>
                    </a:p>
                  </a:txBody>
                  <a:tcPr/>
                </a:tc>
                <a:tc>
                  <a:txBody>
                    <a:bodyPr/>
                    <a:lstStyle/>
                    <a:p>
                      <a:endParaRPr lang="es-EC"/>
                    </a:p>
                  </a:txBody>
                  <a:tcPr/>
                </a:tc>
              </a:tr>
              <a:tr h="719532">
                <a:tc>
                  <a:txBody>
                    <a:bodyPr/>
                    <a:lstStyle/>
                    <a:p>
                      <a:endParaRPr lang="es-EC"/>
                    </a:p>
                  </a:txBody>
                  <a:tcPr/>
                </a:tc>
                <a:tc>
                  <a:txBody>
                    <a:bodyPr/>
                    <a:lstStyle/>
                    <a:p>
                      <a:endParaRPr lang="es-EC" dirty="0"/>
                    </a:p>
                  </a:txBody>
                  <a:tcPr/>
                </a:tc>
                <a:tc>
                  <a:txBody>
                    <a:bodyPr/>
                    <a:lstStyle/>
                    <a:p>
                      <a:endParaRPr lang="es-EC" dirty="0"/>
                    </a:p>
                  </a:txBody>
                  <a:tcPr/>
                </a:tc>
              </a:tr>
            </a:tbl>
          </a:graphicData>
        </a:graphic>
      </p:graphicFrame>
    </p:spTree>
    <p:extLst>
      <p:ext uri="{BB962C8B-B14F-4D97-AF65-F5344CB8AC3E}">
        <p14:creationId xmlns:p14="http://schemas.microsoft.com/office/powerpoint/2010/main" val="35164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3100" b="1" dirty="0"/>
              <a:t>Práctica 10: </a:t>
            </a:r>
            <a:r>
              <a:rPr lang="es-EC" sz="3100" dirty="0"/>
              <a:t>Observa el objeto que se representa en la figura a continuación y completa el cuadro de variables y características</a:t>
            </a:r>
            <a:r>
              <a:rPr lang="es-EC" dirty="0"/>
              <a:t>.</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17671405"/>
              </p:ext>
            </p:extLst>
          </p:nvPr>
        </p:nvGraphicFramePr>
        <p:xfrm>
          <a:off x="457200" y="2492375"/>
          <a:ext cx="5770984" cy="1854200"/>
        </p:xfrm>
        <a:graphic>
          <a:graphicData uri="http://schemas.openxmlformats.org/drawingml/2006/table">
            <a:tbl>
              <a:tblPr firstRow="1" bandRow="1">
                <a:tableStyleId>{5C22544A-7EE6-4342-B048-85BDC9FD1C3A}</a:tableStyleId>
              </a:tblPr>
              <a:tblGrid>
                <a:gridCol w="2170584"/>
                <a:gridCol w="3600400"/>
              </a:tblGrid>
              <a:tr h="370840">
                <a:tc>
                  <a:txBody>
                    <a:bodyPr/>
                    <a:lstStyle/>
                    <a:p>
                      <a:r>
                        <a:rPr lang="es-EC" dirty="0" smtClean="0"/>
                        <a:t>VARIABLE</a:t>
                      </a:r>
                      <a:endParaRPr lang="es-EC" dirty="0"/>
                    </a:p>
                  </a:txBody>
                  <a:tcPr/>
                </a:tc>
                <a:tc>
                  <a:txBody>
                    <a:bodyPr/>
                    <a:lstStyle/>
                    <a:p>
                      <a:r>
                        <a:rPr lang="es-EC" dirty="0" smtClean="0"/>
                        <a:t>CARACTERÍSTICA</a:t>
                      </a:r>
                      <a:endParaRPr lang="es-EC" dirty="0"/>
                    </a:p>
                  </a:txBody>
                  <a:tcPr/>
                </a:tc>
              </a:tr>
              <a:tr h="370840">
                <a:tc>
                  <a:txBody>
                    <a:bodyPr/>
                    <a:lstStyle/>
                    <a:p>
                      <a:endParaRPr lang="es-EC" dirty="0"/>
                    </a:p>
                  </a:txBody>
                  <a:tcPr/>
                </a:tc>
                <a:tc>
                  <a:txBody>
                    <a:bodyPr/>
                    <a:lstStyle/>
                    <a:p>
                      <a:endParaRPr lang="es-EC"/>
                    </a:p>
                  </a:txBody>
                  <a:tcPr/>
                </a:tc>
              </a:tr>
              <a:tr h="370840">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a:p>
                  </a:txBody>
                  <a:tcPr/>
                </a:tc>
              </a:tr>
              <a:tr h="370840">
                <a:tc>
                  <a:txBody>
                    <a:bodyPr/>
                    <a:lstStyle/>
                    <a:p>
                      <a:endParaRPr lang="es-EC"/>
                    </a:p>
                  </a:txBody>
                  <a:tcPr/>
                </a:tc>
                <a:tc>
                  <a:txBody>
                    <a:bodyPr/>
                    <a:lstStyle/>
                    <a:p>
                      <a:endParaRPr lang="es-EC"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76872"/>
            <a:ext cx="20478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95536" y="4797152"/>
            <a:ext cx="8064896"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s-EC" sz="2400" b="1" dirty="0">
                <a:solidFill>
                  <a:srgbClr val="FF0000"/>
                </a:solidFill>
              </a:rPr>
              <a:t>¿Qué podemos hacer con el resultado de una observación? </a:t>
            </a:r>
          </a:p>
        </p:txBody>
      </p:sp>
    </p:spTree>
    <p:extLst>
      <p:ext uri="{BB962C8B-B14F-4D97-AF65-F5344CB8AC3E}">
        <p14:creationId xmlns:p14="http://schemas.microsoft.com/office/powerpoint/2010/main" val="235469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066800"/>
          </a:xfrm>
        </p:spPr>
        <p:style>
          <a:lnRef idx="1">
            <a:schemeClr val="accent4"/>
          </a:lnRef>
          <a:fillRef idx="2">
            <a:schemeClr val="accent4"/>
          </a:fillRef>
          <a:effectRef idx="1">
            <a:schemeClr val="accent4"/>
          </a:effectRef>
          <a:fontRef idx="minor">
            <a:schemeClr val="dk1"/>
          </a:fontRef>
        </p:style>
        <p:txBody>
          <a:bodyPr/>
          <a:lstStyle/>
          <a:p>
            <a:pPr algn="ctr"/>
            <a:r>
              <a:rPr lang="es-EC" b="1" dirty="0">
                <a:solidFill>
                  <a:srgbClr val="FF0000"/>
                </a:solidFill>
              </a:rPr>
              <a:t>Descripción</a:t>
            </a:r>
            <a:endParaRPr lang="es-EC" dirty="0">
              <a:solidFill>
                <a:srgbClr val="FF0000"/>
              </a:solidFill>
            </a:endParaRPr>
          </a:p>
        </p:txBody>
      </p:sp>
      <p:sp>
        <p:nvSpPr>
          <p:cNvPr id="3" name="2 Marcador de contenido"/>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109728" indent="0">
              <a:buNone/>
            </a:pPr>
            <a:endParaRPr lang="es-EC" dirty="0"/>
          </a:p>
          <a:p>
            <a:pPr algn="just"/>
            <a:r>
              <a:rPr lang="es-EC" dirty="0"/>
              <a:t>Es el proceso mediante el cual se genera un todo significativo organizando las características obtenidas en una observación. </a:t>
            </a:r>
          </a:p>
          <a:p>
            <a:pPr algn="just"/>
            <a:r>
              <a:rPr lang="es-EC" dirty="0"/>
              <a:t>Para organizar las características podemos seleccionarlas de manera que el todo responda a una serie de preguntas: </a:t>
            </a:r>
            <a:endParaRPr lang="es-EC" dirty="0" smtClean="0"/>
          </a:p>
          <a:p>
            <a:pPr marL="109728" indent="0" algn="just">
              <a:buNone/>
            </a:pPr>
            <a:r>
              <a:rPr lang="es-EC" i="1" dirty="0" smtClean="0">
                <a:solidFill>
                  <a:srgbClr val="FF0000"/>
                </a:solidFill>
              </a:rPr>
              <a:t>¿</a:t>
            </a:r>
            <a:r>
              <a:rPr lang="es-EC" i="1" dirty="0">
                <a:solidFill>
                  <a:srgbClr val="FF0000"/>
                </a:solidFill>
              </a:rPr>
              <a:t>Qué es?, ¿Qué tiene? ¿Cómo es?, ¿Qué función cumple?, ¿Qué pasó?</a:t>
            </a:r>
            <a:r>
              <a:rPr lang="es-EC" dirty="0"/>
              <a:t>, o alguna otra pregunta que sea necesaria según el caso. </a:t>
            </a:r>
          </a:p>
        </p:txBody>
      </p:sp>
    </p:spTree>
    <p:extLst>
      <p:ext uri="{BB962C8B-B14F-4D97-AF65-F5344CB8AC3E}">
        <p14:creationId xmlns:p14="http://schemas.microsoft.com/office/powerpoint/2010/main" val="4631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066800"/>
          </a:xfrm>
        </p:spPr>
        <p:txBody>
          <a:bodyPr>
            <a:normAutofit fontScale="90000"/>
          </a:bodyPr>
          <a:lstStyle/>
          <a:p>
            <a:r>
              <a:rPr lang="es-EC" dirty="0" smtClean="0"/>
              <a:t>Ejercicio 2: Observa los siguientes caracteres y diga que significa</a:t>
            </a:r>
            <a:endParaRPr lang="es-EC" dirty="0"/>
          </a:p>
        </p:txBody>
      </p:sp>
      <p:sp>
        <p:nvSpPr>
          <p:cNvPr id="4" name="3 Marcador de contenido"/>
          <p:cNvSpPr>
            <a:spLocks noGrp="1"/>
          </p:cNvSpPr>
          <p:nvPr>
            <p:ph idx="1"/>
          </p:nvPr>
        </p:nvSpPr>
        <p:spPr>
          <a:xfrm>
            <a:off x="457200" y="2249424"/>
            <a:ext cx="8229600" cy="923330"/>
          </a:xfrm>
          <a:prstGeom prst="rect">
            <a:avLst/>
          </a:prstGeom>
          <a:noFill/>
        </p:spPr>
        <p:txBody>
          <a:bodyPr wrap="square" lIns="91440" tIns="45720" rIns="91440" bIns="45720">
            <a:spAutoFit/>
          </a:bodyPr>
          <a:lstStyle/>
          <a:p>
            <a:pPr marL="109728" indent="0">
              <a:buNone/>
            </a:pPr>
            <a:r>
              <a:rPr lang="es-E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5" name="4 Tabla"/>
          <p:cNvGraphicFramePr>
            <a:graphicFrameLocks noGrp="1"/>
          </p:cNvGraphicFramePr>
          <p:nvPr>
            <p:extLst>
              <p:ext uri="{D42A27DB-BD31-4B8C-83A1-F6EECF244321}">
                <p14:modId xmlns:p14="http://schemas.microsoft.com/office/powerpoint/2010/main" val="1199891009"/>
              </p:ext>
            </p:extLst>
          </p:nvPr>
        </p:nvGraphicFramePr>
        <p:xfrm>
          <a:off x="611560" y="1700808"/>
          <a:ext cx="7704856" cy="439420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a:txBody>
                    <a:bodyPr/>
                    <a:lstStyle/>
                    <a:p>
                      <a:endParaRPr lang="es-EC" dirty="0"/>
                    </a:p>
                  </a:txBody>
                  <a:tcPr/>
                </a:tc>
                <a:tc>
                  <a:txBody>
                    <a:bodyPr/>
                    <a:lstStyle/>
                    <a:p>
                      <a:endParaRPr lang="es-EC"/>
                    </a:p>
                  </a:txBody>
                  <a:tcPr/>
                </a:tc>
                <a:tc>
                  <a:txBody>
                    <a:bodyPr/>
                    <a:lstStyle/>
                    <a:p>
                      <a:endParaRPr lang="es-EC"/>
                    </a:p>
                  </a:txBody>
                  <a:tcPr/>
                </a:tc>
                <a:tc>
                  <a:txBody>
                    <a:bodyPr/>
                    <a:lstStyle/>
                    <a:p>
                      <a:endParaRPr lang="es-EC"/>
                    </a:p>
                  </a:txBody>
                  <a:tcPr/>
                </a:tc>
              </a:tr>
              <a:tr h="370840">
                <a:tc>
                  <a:txBody>
                    <a:bodyPr/>
                    <a:lstStyle/>
                    <a:p>
                      <a:r>
                        <a:rPr lang="es-ES" sz="4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a:t>
                      </a:r>
                      <a:endParaRPr lang="es-EC" sz="4000" b="1" dirty="0">
                        <a:solidFill>
                          <a:schemeClr val="tx1"/>
                        </a:solidFill>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:o</a:t>
                      </a:r>
                    </a:p>
                    <a:p>
                      <a:endParaRPr lang="es-EC" sz="4000" b="1" dirty="0">
                        <a:solidFill>
                          <a:schemeClr val="tx1"/>
                        </a:solidFill>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4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a:t>
                      </a:r>
                    </a:p>
                    <a:p>
                      <a:endParaRPr lang="es-EC" sz="4000" b="1" dirty="0">
                        <a:solidFill>
                          <a:schemeClr val="tx1"/>
                        </a:solidFill>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4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a:t>
                      </a:r>
                      <a:endParaRPr lang="es-E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endParaRPr>
                    </a:p>
                    <a:p>
                      <a:endParaRPr lang="es-EC" sz="4000" b="1" dirty="0">
                        <a:solidFill>
                          <a:schemeClr val="tx1"/>
                        </a:solidFill>
                        <a:latin typeface="Century Gothic" pitchFamily="34" charset="0"/>
                      </a:endParaRPr>
                    </a:p>
                  </a:txBody>
                  <a:tcPr/>
                </a:tc>
              </a:tr>
              <a:tr h="370840">
                <a:tc>
                  <a:txBody>
                    <a:bodyPr/>
                    <a:lstStyle/>
                    <a:p>
                      <a:r>
                        <a:rPr lang="es-E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XD</a:t>
                      </a:r>
                      <a:endParaRPr lang="es-EC" sz="4000" b="1" dirty="0">
                        <a:solidFill>
                          <a:schemeClr val="tx1"/>
                        </a:solidFill>
                        <a:latin typeface="Century Gothic"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rPr>
                        <a:t>=(</a:t>
                      </a:r>
                      <a:endParaRPr lang="es-ES" sz="40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entury Gothic" pitchFamily="34" charset="0"/>
                      </a:endParaRPr>
                    </a:p>
                    <a:p>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D:</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a:t>
                      </a:r>
                      <a:endParaRPr lang="es-EC" sz="4000" b="1" dirty="0">
                        <a:solidFill>
                          <a:schemeClr val="tx1"/>
                        </a:solidFill>
                        <a:latin typeface="Century Gothic" pitchFamily="34" charset="0"/>
                      </a:endParaRPr>
                    </a:p>
                  </a:txBody>
                  <a:tcPr/>
                </a:tc>
              </a:tr>
              <a:tr h="370840">
                <a:tc>
                  <a:txBody>
                    <a:bodyPr/>
                    <a:lstStyle/>
                    <a:p>
                      <a:r>
                        <a:rPr lang="es-EC" sz="4000" b="1" dirty="0" smtClean="0">
                          <a:solidFill>
                            <a:schemeClr val="tx1"/>
                          </a:solidFill>
                          <a:latin typeface="Century Gothic" pitchFamily="34" charset="0"/>
                        </a:rPr>
                        <a:t>=*</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&lt;3</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-_-</a:t>
                      </a:r>
                      <a:endParaRPr lang="es-EC" sz="4000" b="1" dirty="0">
                        <a:solidFill>
                          <a:schemeClr val="tx1"/>
                        </a:solidFill>
                        <a:latin typeface="Century Gothic" pitchFamily="34" charset="0"/>
                      </a:endParaRPr>
                    </a:p>
                  </a:txBody>
                  <a:tcPr/>
                </a:tc>
              </a:tr>
              <a:tr h="370840">
                <a:tc>
                  <a:txBody>
                    <a:bodyPr/>
                    <a:lstStyle/>
                    <a:p>
                      <a:r>
                        <a:rPr lang="es-EC" sz="4000" b="1" dirty="0" err="1" smtClean="0">
                          <a:solidFill>
                            <a:schemeClr val="tx1"/>
                          </a:solidFill>
                          <a:latin typeface="Century Gothic" pitchFamily="34" charset="0"/>
                        </a:rPr>
                        <a:t>oO</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:S</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a:t>
                      </a:r>
                      <a:endParaRPr lang="es-EC" sz="4000" b="1" dirty="0">
                        <a:solidFill>
                          <a:schemeClr val="tx1"/>
                        </a:solidFill>
                        <a:latin typeface="Century Gothic" pitchFamily="34" charset="0"/>
                      </a:endParaRPr>
                    </a:p>
                  </a:txBody>
                  <a:tcPr/>
                </a:tc>
                <a:tc>
                  <a:txBody>
                    <a:bodyPr/>
                    <a:lstStyle/>
                    <a:p>
                      <a:r>
                        <a:rPr lang="es-EC" sz="4000" b="1" dirty="0" smtClean="0">
                          <a:solidFill>
                            <a:schemeClr val="tx1"/>
                          </a:solidFill>
                          <a:latin typeface="Century Gothic" pitchFamily="34" charset="0"/>
                        </a:rPr>
                        <a:t>=P</a:t>
                      </a:r>
                      <a:endParaRPr lang="es-EC" sz="4000" b="1" dirty="0">
                        <a:solidFill>
                          <a:schemeClr val="tx1"/>
                        </a:solidFill>
                        <a:latin typeface="Century Gothic" pitchFamily="34" charset="0"/>
                      </a:endParaRPr>
                    </a:p>
                  </a:txBody>
                  <a:tcPr/>
                </a:tc>
              </a:tr>
            </a:tbl>
          </a:graphicData>
        </a:graphic>
      </p:graphicFrame>
    </p:spTree>
    <p:extLst>
      <p:ext uri="{BB962C8B-B14F-4D97-AF65-F5344CB8AC3E}">
        <p14:creationId xmlns:p14="http://schemas.microsoft.com/office/powerpoint/2010/main" val="306556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504"/>
            <a:ext cx="9009378" cy="602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La descripción podría ser:</a:t>
            </a:r>
            <a:endParaRPr lang="es-EC" b="1" dirty="0"/>
          </a:p>
        </p:txBody>
      </p:sp>
      <p:sp>
        <p:nvSpPr>
          <p:cNvPr id="3" name="2 Marcador de contenido"/>
          <p:cNvSpPr>
            <a:spLocks noGrp="1"/>
          </p:cNvSpPr>
          <p:nvPr>
            <p:ph idx="1"/>
          </p:nvPr>
        </p:nvSpPr>
        <p:spPr/>
        <p:txBody>
          <a:bodyPr/>
          <a:lstStyle/>
          <a:p>
            <a:r>
              <a:rPr lang="es-EC" dirty="0"/>
              <a:t>“María es una chica con un par de ojos de color negro y forma alargada. Los mantiene en un estado abierto y tienen una apariencia vivaz”</a:t>
            </a:r>
          </a:p>
        </p:txBody>
      </p:sp>
    </p:spTree>
    <p:extLst>
      <p:ext uri="{BB962C8B-B14F-4D97-AF65-F5344CB8AC3E}">
        <p14:creationId xmlns:p14="http://schemas.microsoft.com/office/powerpoint/2010/main" val="22877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64704"/>
            <a:ext cx="8568952" cy="1066800"/>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es-EC" b="1" dirty="0">
                <a:solidFill>
                  <a:srgbClr val="FF0000"/>
                </a:solidFill>
              </a:rPr>
              <a:t>Procedimiento para la descripción </a:t>
            </a:r>
            <a:endParaRPr lang="es-EC" dirty="0">
              <a:solidFill>
                <a:srgbClr val="FF0000"/>
              </a:solidFill>
            </a:endParaRPr>
          </a:p>
        </p:txBody>
      </p:sp>
      <p:sp>
        <p:nvSpPr>
          <p:cNvPr id="3" name="2 Marcador de contenido"/>
          <p:cNvSpPr>
            <a:spLocks noGrp="1"/>
          </p:cNvSpPr>
          <p:nvPr>
            <p:ph idx="1"/>
          </p:nvPr>
        </p:nvSpPr>
        <p:spPr>
          <a:xfrm>
            <a:off x="395536" y="1916832"/>
            <a:ext cx="8579296" cy="4657704"/>
          </a:xfrm>
        </p:spPr>
        <p:style>
          <a:lnRef idx="1">
            <a:schemeClr val="accent2"/>
          </a:lnRef>
          <a:fillRef idx="2">
            <a:schemeClr val="accent2"/>
          </a:fillRef>
          <a:effectRef idx="1">
            <a:schemeClr val="accent2"/>
          </a:effectRef>
          <a:fontRef idx="minor">
            <a:schemeClr val="dk1"/>
          </a:fontRef>
        </p:style>
        <p:txBody>
          <a:bodyPr>
            <a:normAutofit/>
          </a:bodyPr>
          <a:lstStyle/>
          <a:p>
            <a:r>
              <a:rPr lang="es-EC" dirty="0" smtClean="0"/>
              <a:t>1</a:t>
            </a:r>
            <a:r>
              <a:rPr lang="es-EC" dirty="0"/>
              <a:t>. Definir el objetivo o propósito de la Descripción. </a:t>
            </a:r>
          </a:p>
          <a:p>
            <a:r>
              <a:rPr lang="es-EC" dirty="0"/>
              <a:t>2. Identificar las variables que se corresponden con el propósito. </a:t>
            </a:r>
          </a:p>
          <a:p>
            <a:r>
              <a:rPr lang="es-EC" dirty="0"/>
              <a:t>3. Determinar las características asociadas a cada variable. </a:t>
            </a:r>
          </a:p>
          <a:p>
            <a:r>
              <a:rPr lang="es-EC" dirty="0"/>
              <a:t>4. Organizar las características con las preguntas para generar la descripción. </a:t>
            </a:r>
          </a:p>
          <a:p>
            <a:r>
              <a:rPr lang="es-EC" dirty="0"/>
              <a:t>5. Verificar el proceso y el producto. </a:t>
            </a:r>
          </a:p>
        </p:txBody>
      </p:sp>
    </p:spTree>
    <p:extLst>
      <p:ext uri="{BB962C8B-B14F-4D97-AF65-F5344CB8AC3E}">
        <p14:creationId xmlns:p14="http://schemas.microsoft.com/office/powerpoint/2010/main" val="1877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13: </a:t>
            </a:r>
            <a:r>
              <a:rPr lang="es-EC" dirty="0"/>
              <a:t>Elabora una descripción de la figura que se muestra .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101" y="2506078"/>
            <a:ext cx="3744416" cy="3832728"/>
          </a:xfrm>
          <a:prstGeom prst="rect">
            <a:avLst/>
          </a:prstGeom>
          <a:ln>
            <a:solidFill>
              <a:schemeClr val="bg1"/>
            </a:solidFill>
          </a:ln>
        </p:spPr>
        <p:style>
          <a:lnRef idx="2">
            <a:schemeClr val="dk1"/>
          </a:lnRef>
          <a:fillRef idx="1001">
            <a:schemeClr val="lt1"/>
          </a:fillRef>
          <a:effectRef idx="0">
            <a:schemeClr val="dk1"/>
          </a:effectRef>
          <a:fontRef idx="minor">
            <a:schemeClr val="dk1"/>
          </a:fontRef>
        </p:style>
      </p:pic>
    </p:spTree>
    <p:extLst>
      <p:ext uri="{BB962C8B-B14F-4D97-AF65-F5344CB8AC3E}">
        <p14:creationId xmlns:p14="http://schemas.microsoft.com/office/powerpoint/2010/main" val="130701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Práctica 14: </a:t>
            </a:r>
            <a:r>
              <a:rPr lang="es-EC" dirty="0"/>
              <a:t>Elabora una descripción del diseño abstracto que se muestra en la figura.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708920"/>
            <a:ext cx="3384376" cy="3132348"/>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63195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704"/>
            <a:ext cx="8651304" cy="10668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s-EC" sz="3000" b="1" dirty="0"/>
              <a:t>Utilidad de la observación y la descripción </a:t>
            </a:r>
            <a:endParaRPr lang="es-EC" sz="3000" dirty="0"/>
          </a:p>
        </p:txBody>
      </p:sp>
      <p:sp>
        <p:nvSpPr>
          <p:cNvPr id="3" name="2 Marcador de contenido"/>
          <p:cNvSpPr>
            <a:spLocks noGrp="1"/>
          </p:cNvSpPr>
          <p:nvPr>
            <p:ph idx="1"/>
          </p:nvPr>
        </p:nvSpPr>
        <p:spPr>
          <a:xfrm>
            <a:off x="323528" y="1916832"/>
            <a:ext cx="8496944" cy="4585696"/>
          </a:xfrm>
        </p:spPr>
        <p:style>
          <a:lnRef idx="1">
            <a:schemeClr val="accent2"/>
          </a:lnRef>
          <a:fillRef idx="2">
            <a:schemeClr val="accent2"/>
          </a:fillRef>
          <a:effectRef idx="1">
            <a:schemeClr val="accent2"/>
          </a:effectRef>
          <a:fontRef idx="minor">
            <a:schemeClr val="dk1"/>
          </a:fontRef>
        </p:style>
        <p:txBody>
          <a:bodyPr/>
          <a:lstStyle/>
          <a:p>
            <a:pPr algn="just"/>
            <a:r>
              <a:rPr lang="es-EC" dirty="0" smtClean="0"/>
              <a:t> </a:t>
            </a:r>
            <a:r>
              <a:rPr lang="es-EC" dirty="0"/>
              <a:t>Identificar características de objetos o situaciones. </a:t>
            </a:r>
          </a:p>
          <a:p>
            <a:pPr algn="just"/>
            <a:r>
              <a:rPr lang="es-EC" dirty="0" smtClean="0"/>
              <a:t> </a:t>
            </a:r>
            <a:r>
              <a:rPr lang="es-EC" dirty="0"/>
              <a:t>Organizar la mente. </a:t>
            </a:r>
          </a:p>
          <a:p>
            <a:pPr algn="just"/>
            <a:r>
              <a:rPr lang="es-EC" dirty="0" smtClean="0"/>
              <a:t> </a:t>
            </a:r>
            <a:r>
              <a:rPr lang="es-EC" dirty="0"/>
              <a:t>Comprender y describir el mundo que nos rodea. </a:t>
            </a:r>
          </a:p>
          <a:p>
            <a:pPr algn="just"/>
            <a:r>
              <a:rPr lang="es-EC" dirty="0" smtClean="0"/>
              <a:t> </a:t>
            </a:r>
            <a:r>
              <a:rPr lang="es-EC" dirty="0"/>
              <a:t>Afinar la percepción. </a:t>
            </a:r>
          </a:p>
          <a:p>
            <a:pPr algn="just"/>
            <a:r>
              <a:rPr lang="es-EC" dirty="0" smtClean="0"/>
              <a:t> </a:t>
            </a:r>
            <a:r>
              <a:rPr lang="es-EC" dirty="0"/>
              <a:t>Formar imágenes mentales claras y precisas.</a:t>
            </a:r>
          </a:p>
        </p:txBody>
      </p:sp>
    </p:spTree>
    <p:extLst>
      <p:ext uri="{BB962C8B-B14F-4D97-AF65-F5344CB8AC3E}">
        <p14:creationId xmlns:p14="http://schemas.microsoft.com/office/powerpoint/2010/main" val="10935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10668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s-EC" sz="3300" b="1" dirty="0">
                <a:solidFill>
                  <a:srgbClr val="FF0000"/>
                </a:solidFill>
              </a:rPr>
              <a:t>LECCIÓN </a:t>
            </a:r>
            <a:r>
              <a:rPr lang="es-EC" sz="3300" b="1" dirty="0" smtClean="0">
                <a:solidFill>
                  <a:srgbClr val="FF0000"/>
                </a:solidFill>
              </a:rPr>
              <a:t>5: </a:t>
            </a:r>
            <a:r>
              <a:rPr lang="es-EC" sz="3300" dirty="0">
                <a:solidFill>
                  <a:srgbClr val="FF0000"/>
                </a:solidFill>
              </a:rPr>
              <a:t>	</a:t>
            </a:r>
            <a:r>
              <a:rPr lang="es-EC" sz="3300" b="1" dirty="0">
                <a:solidFill>
                  <a:srgbClr val="FF0000"/>
                </a:solidFill>
              </a:rPr>
              <a:t>PROCESOS BÁSICOS: COMPARACIÓN Y RELACIÓN </a:t>
            </a:r>
            <a:r>
              <a:rPr lang="es-EC" dirty="0"/>
              <a:t>	</a:t>
            </a:r>
          </a:p>
        </p:txBody>
      </p:sp>
      <p:sp>
        <p:nvSpPr>
          <p:cNvPr id="3" name="2 Marcador de contenido"/>
          <p:cNvSpPr>
            <a:spLocks noGrp="1"/>
          </p:cNvSpPr>
          <p:nvPr>
            <p:ph idx="1"/>
          </p:nvPr>
        </p:nvSpPr>
        <p:spPr>
          <a:xfrm>
            <a:off x="539552" y="1700808"/>
            <a:ext cx="8229600" cy="4536778"/>
          </a:xfrm>
        </p:spPr>
        <p:txBody>
          <a:bodyPr/>
          <a:lstStyle/>
          <a:p>
            <a:r>
              <a:rPr lang="es-EC" b="1" dirty="0">
                <a:solidFill>
                  <a:srgbClr val="002060"/>
                </a:solidFill>
              </a:rPr>
              <a:t>Práctica del proceso </a:t>
            </a:r>
            <a:endParaRPr lang="es-EC" b="1" dirty="0" smtClean="0">
              <a:solidFill>
                <a:srgbClr val="002060"/>
              </a:solidFill>
            </a:endParaRPr>
          </a:p>
          <a:p>
            <a:endParaRPr lang="es-EC" b="1" dirty="0">
              <a:solidFill>
                <a:srgbClr val="00206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110618486"/>
              </p:ext>
            </p:extLst>
          </p:nvPr>
        </p:nvGraphicFramePr>
        <p:xfrm>
          <a:off x="434156" y="3763649"/>
          <a:ext cx="8026275" cy="2880741"/>
        </p:xfrm>
        <a:graphic>
          <a:graphicData uri="http://schemas.openxmlformats.org/drawingml/2006/table">
            <a:tbl>
              <a:tblPr firstRow="1" bandRow="1">
                <a:tableStyleId>{5C22544A-7EE6-4342-B048-85BDC9FD1C3A}</a:tableStyleId>
              </a:tblPr>
              <a:tblGrid>
                <a:gridCol w="2675425"/>
                <a:gridCol w="2675425"/>
                <a:gridCol w="2675425"/>
              </a:tblGrid>
              <a:tr h="291595">
                <a:tc>
                  <a:txBody>
                    <a:bodyPr/>
                    <a:lstStyle/>
                    <a:p>
                      <a:r>
                        <a:rPr lang="es-EC" dirty="0" smtClean="0"/>
                        <a:t>VARIABLE</a:t>
                      </a:r>
                      <a:endParaRPr lang="es-EC" dirty="0"/>
                    </a:p>
                  </a:txBody>
                  <a:tcPr/>
                </a:tc>
                <a:tc>
                  <a:txBody>
                    <a:bodyPr/>
                    <a:lstStyle/>
                    <a:p>
                      <a:r>
                        <a:rPr lang="es-EC" dirty="0" smtClean="0"/>
                        <a:t>IMAGEN A</a:t>
                      </a:r>
                      <a:endParaRPr lang="es-EC" dirty="0"/>
                    </a:p>
                  </a:txBody>
                  <a:tcPr/>
                </a:tc>
                <a:tc>
                  <a:txBody>
                    <a:bodyPr/>
                    <a:lstStyle/>
                    <a:p>
                      <a:r>
                        <a:rPr lang="es-EC" dirty="0" smtClean="0"/>
                        <a:t>IMAGEN</a:t>
                      </a:r>
                      <a:r>
                        <a:rPr lang="es-EC" baseline="0" dirty="0" smtClean="0"/>
                        <a:t> B</a:t>
                      </a:r>
                      <a:endParaRPr lang="es-EC" dirty="0"/>
                    </a:p>
                  </a:txBody>
                  <a:tcPr/>
                </a:tc>
              </a:tr>
              <a:tr h="291595">
                <a:tc>
                  <a:txBody>
                    <a:bodyPr/>
                    <a:lstStyle/>
                    <a:p>
                      <a:r>
                        <a:rPr lang="es-EC" dirty="0" smtClean="0"/>
                        <a:t>NOMBRE</a:t>
                      </a:r>
                      <a:endParaRPr lang="es-EC" dirty="0"/>
                    </a:p>
                  </a:txBody>
                  <a:tcPr/>
                </a:tc>
                <a:tc>
                  <a:txBody>
                    <a:bodyPr/>
                    <a:lstStyle/>
                    <a:p>
                      <a:r>
                        <a:rPr lang="es-EC" dirty="0" smtClean="0"/>
                        <a:t>GATO</a:t>
                      </a:r>
                      <a:endParaRPr lang="es-EC" dirty="0"/>
                    </a:p>
                  </a:txBody>
                  <a:tcPr/>
                </a:tc>
                <a:tc>
                  <a:txBody>
                    <a:bodyPr/>
                    <a:lstStyle/>
                    <a:p>
                      <a:r>
                        <a:rPr lang="es-EC" dirty="0" smtClean="0"/>
                        <a:t>CONEJO</a:t>
                      </a:r>
                      <a:endParaRPr lang="es-EC" dirty="0"/>
                    </a:p>
                  </a:txBody>
                  <a:tcPr/>
                </a:tc>
              </a:tr>
              <a:tr h="503301">
                <a:tc>
                  <a:txBody>
                    <a:bodyPr/>
                    <a:lstStyle/>
                    <a:p>
                      <a:r>
                        <a:rPr lang="es-EC" dirty="0" smtClean="0"/>
                        <a:t>CLASE DE VERTEBRADO</a:t>
                      </a:r>
                      <a:endParaRPr lang="es-EC" dirty="0"/>
                    </a:p>
                  </a:txBody>
                  <a:tcPr/>
                </a:tc>
                <a:tc>
                  <a:txBody>
                    <a:bodyPr/>
                    <a:lstStyle/>
                    <a:p>
                      <a:r>
                        <a:rPr lang="es-EC" dirty="0" smtClean="0"/>
                        <a:t>MAMÍFERO</a:t>
                      </a:r>
                      <a:endParaRPr lang="es-EC" dirty="0"/>
                    </a:p>
                  </a:txBody>
                  <a:tcPr/>
                </a:tc>
                <a:tc>
                  <a:txBody>
                    <a:bodyPr/>
                    <a:lstStyle/>
                    <a:p>
                      <a:r>
                        <a:rPr lang="es-EC" dirty="0" smtClean="0"/>
                        <a:t>MAMÍFERO</a:t>
                      </a:r>
                      <a:endParaRPr lang="es-EC" dirty="0"/>
                    </a:p>
                  </a:txBody>
                  <a:tcPr/>
                </a:tc>
              </a:tr>
              <a:tr h="503301">
                <a:tc>
                  <a:txBody>
                    <a:bodyPr/>
                    <a:lstStyle/>
                    <a:p>
                      <a:r>
                        <a:rPr lang="es-EC" dirty="0" smtClean="0"/>
                        <a:t>ALTURA</a:t>
                      </a:r>
                      <a:endParaRPr lang="es-EC" dirty="0"/>
                    </a:p>
                  </a:txBody>
                  <a:tcPr/>
                </a:tc>
                <a:tc>
                  <a:txBody>
                    <a:bodyPr/>
                    <a:lstStyle/>
                    <a:p>
                      <a:r>
                        <a:rPr lang="es-EC" dirty="0" smtClean="0"/>
                        <a:t>20 CM SUELO A LOMO</a:t>
                      </a:r>
                      <a:endParaRPr lang="es-EC" dirty="0"/>
                    </a:p>
                  </a:txBody>
                  <a:tcPr/>
                </a:tc>
                <a:tc>
                  <a:txBody>
                    <a:bodyPr/>
                    <a:lstStyle/>
                    <a:p>
                      <a:r>
                        <a:rPr lang="es-EC" dirty="0" smtClean="0"/>
                        <a:t>15 CM SUELO A LOMO</a:t>
                      </a:r>
                      <a:endParaRPr lang="es-EC" dirty="0"/>
                    </a:p>
                  </a:txBody>
                  <a:tcPr/>
                </a:tc>
              </a:tr>
              <a:tr h="503301">
                <a:tc>
                  <a:txBody>
                    <a:bodyPr/>
                    <a:lstStyle/>
                    <a:p>
                      <a:r>
                        <a:rPr lang="es-EC" dirty="0" smtClean="0"/>
                        <a:t>TIPO DE ALIMENTACIÓN</a:t>
                      </a:r>
                      <a:endParaRPr lang="es-EC" dirty="0"/>
                    </a:p>
                  </a:txBody>
                  <a:tcPr/>
                </a:tc>
                <a:tc>
                  <a:txBody>
                    <a:bodyPr/>
                    <a:lstStyle/>
                    <a:p>
                      <a:r>
                        <a:rPr lang="es-EC" dirty="0" smtClean="0"/>
                        <a:t>CARNIVORO </a:t>
                      </a:r>
                      <a:endParaRPr lang="es-EC" dirty="0"/>
                    </a:p>
                  </a:txBody>
                  <a:tcPr/>
                </a:tc>
                <a:tc>
                  <a:txBody>
                    <a:bodyPr/>
                    <a:lstStyle/>
                    <a:p>
                      <a:r>
                        <a:rPr lang="es-EC" dirty="0" smtClean="0"/>
                        <a:t>HERBÍVORO</a:t>
                      </a:r>
                      <a:endParaRPr lang="es-EC" dirty="0"/>
                    </a:p>
                  </a:txBody>
                  <a:tcPr/>
                </a:tc>
              </a:tr>
              <a:tr h="291595">
                <a:tc>
                  <a:txBody>
                    <a:bodyPr/>
                    <a:lstStyle/>
                    <a:p>
                      <a:r>
                        <a:rPr lang="es-EC" dirty="0" smtClean="0"/>
                        <a:t>TONALIDAD</a:t>
                      </a:r>
                      <a:endParaRPr lang="es-EC" dirty="0"/>
                    </a:p>
                  </a:txBody>
                  <a:tcPr/>
                </a:tc>
                <a:tc>
                  <a:txBody>
                    <a:bodyPr/>
                    <a:lstStyle/>
                    <a:p>
                      <a:r>
                        <a:rPr lang="es-EC" dirty="0" smtClean="0"/>
                        <a:t>OSCURO</a:t>
                      </a:r>
                      <a:endParaRPr lang="es-EC" dirty="0"/>
                    </a:p>
                  </a:txBody>
                  <a:tcPr/>
                </a:tc>
                <a:tc>
                  <a:txBody>
                    <a:bodyPr/>
                    <a:lstStyle/>
                    <a:p>
                      <a:r>
                        <a:rPr lang="es-EC" dirty="0" smtClean="0"/>
                        <a:t>CLARO</a:t>
                      </a:r>
                      <a:endParaRPr lang="es-EC" dirty="0"/>
                    </a:p>
                  </a:txBody>
                  <a:tcPr/>
                </a:tc>
              </a:tr>
            </a:tbl>
          </a:graphicData>
        </a:graphic>
      </p:graphicFrame>
      <p:pic>
        <p:nvPicPr>
          <p:cNvPr id="1026" name="Picture 2" descr="C:\Program Files (x86)\Microsoft Office\MEDIA\CAGCAT10\j03049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73606"/>
            <a:ext cx="1600346"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oberto\Downloads\MC9004362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150316"/>
            <a:ext cx="1520042" cy="152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881840"/>
          </a:xfrm>
        </p:spPr>
        <p:txBody>
          <a:bodyPr/>
          <a:lstStyle/>
          <a:p>
            <a:r>
              <a:rPr lang="es-EC" dirty="0"/>
              <a:t>El resultado podemos expresarlo como sigue: </a:t>
            </a:r>
            <a:endParaRPr lang="es-EC" dirty="0" smtClean="0"/>
          </a:p>
          <a:p>
            <a:endParaRPr lang="es-EC" dirty="0" smtClean="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741278371"/>
              </p:ext>
            </p:extLst>
          </p:nvPr>
        </p:nvGraphicFramePr>
        <p:xfrm>
          <a:off x="683568" y="1628800"/>
          <a:ext cx="8026276" cy="3017520"/>
        </p:xfrm>
        <a:graphic>
          <a:graphicData uri="http://schemas.openxmlformats.org/drawingml/2006/table">
            <a:tbl>
              <a:tblPr firstRow="1" bandRow="1">
                <a:tableStyleId>{5C22544A-7EE6-4342-B048-85BDC9FD1C3A}</a:tableStyleId>
              </a:tblPr>
              <a:tblGrid>
                <a:gridCol w="2006569"/>
                <a:gridCol w="2006569"/>
                <a:gridCol w="1819510"/>
                <a:gridCol w="2193628"/>
              </a:tblGrid>
              <a:tr h="291595">
                <a:tc>
                  <a:txBody>
                    <a:bodyPr/>
                    <a:lstStyle/>
                    <a:p>
                      <a:r>
                        <a:rPr lang="es-EC" dirty="0" smtClean="0"/>
                        <a:t>VARIABLE</a:t>
                      </a:r>
                      <a:endParaRPr lang="es-EC" dirty="0"/>
                    </a:p>
                  </a:txBody>
                  <a:tcPr/>
                </a:tc>
                <a:tc>
                  <a:txBody>
                    <a:bodyPr/>
                    <a:lstStyle/>
                    <a:p>
                      <a:r>
                        <a:rPr lang="es-EC" dirty="0" smtClean="0"/>
                        <a:t>IMAGEN A</a:t>
                      </a:r>
                      <a:endParaRPr lang="es-EC" dirty="0"/>
                    </a:p>
                  </a:txBody>
                  <a:tcPr/>
                </a:tc>
                <a:tc>
                  <a:txBody>
                    <a:bodyPr/>
                    <a:lstStyle/>
                    <a:p>
                      <a:r>
                        <a:rPr lang="es-EC" dirty="0" smtClean="0"/>
                        <a:t>IMAGEN</a:t>
                      </a:r>
                      <a:r>
                        <a:rPr lang="es-EC" baseline="0" dirty="0" smtClean="0"/>
                        <a:t> B</a:t>
                      </a:r>
                      <a:endParaRPr lang="es-EC" dirty="0"/>
                    </a:p>
                  </a:txBody>
                  <a:tcPr/>
                </a:tc>
                <a:tc>
                  <a:txBody>
                    <a:bodyPr/>
                    <a:lstStyle/>
                    <a:p>
                      <a:r>
                        <a:rPr lang="es-EC" dirty="0" smtClean="0"/>
                        <a:t>COMPARACIÓN</a:t>
                      </a:r>
                      <a:endParaRPr lang="es-EC" dirty="0"/>
                    </a:p>
                  </a:txBody>
                  <a:tcPr/>
                </a:tc>
              </a:tr>
              <a:tr h="291595">
                <a:tc>
                  <a:txBody>
                    <a:bodyPr/>
                    <a:lstStyle/>
                    <a:p>
                      <a:r>
                        <a:rPr lang="es-EC" dirty="0" smtClean="0"/>
                        <a:t>NOMBRE</a:t>
                      </a:r>
                      <a:endParaRPr lang="es-EC" dirty="0"/>
                    </a:p>
                  </a:txBody>
                  <a:tcPr/>
                </a:tc>
                <a:tc>
                  <a:txBody>
                    <a:bodyPr/>
                    <a:lstStyle/>
                    <a:p>
                      <a:r>
                        <a:rPr lang="es-EC" dirty="0" smtClean="0"/>
                        <a:t>GATO</a:t>
                      </a:r>
                      <a:endParaRPr lang="es-EC" dirty="0"/>
                    </a:p>
                  </a:txBody>
                  <a:tcPr/>
                </a:tc>
                <a:tc>
                  <a:txBody>
                    <a:bodyPr/>
                    <a:lstStyle/>
                    <a:p>
                      <a:r>
                        <a:rPr lang="es-EC" dirty="0" smtClean="0"/>
                        <a:t>CONEJO</a:t>
                      </a:r>
                      <a:endParaRPr lang="es-EC" dirty="0"/>
                    </a:p>
                  </a:txBody>
                  <a:tcPr/>
                </a:tc>
                <a:tc>
                  <a:txBody>
                    <a:bodyPr/>
                    <a:lstStyle/>
                    <a:p>
                      <a:r>
                        <a:rPr lang="es-EC" dirty="0" smtClean="0"/>
                        <a:t>Diferente</a:t>
                      </a:r>
                      <a:endParaRPr lang="es-EC" dirty="0"/>
                    </a:p>
                  </a:txBody>
                  <a:tcPr/>
                </a:tc>
              </a:tr>
              <a:tr h="503301">
                <a:tc>
                  <a:txBody>
                    <a:bodyPr/>
                    <a:lstStyle/>
                    <a:p>
                      <a:r>
                        <a:rPr lang="es-EC" dirty="0" smtClean="0"/>
                        <a:t>CLASE DE VERTEBRADO</a:t>
                      </a:r>
                      <a:endParaRPr lang="es-EC" dirty="0"/>
                    </a:p>
                  </a:txBody>
                  <a:tcPr/>
                </a:tc>
                <a:tc>
                  <a:txBody>
                    <a:bodyPr/>
                    <a:lstStyle/>
                    <a:p>
                      <a:r>
                        <a:rPr lang="es-EC" dirty="0" smtClean="0"/>
                        <a:t>MAMÍFERO</a:t>
                      </a:r>
                      <a:endParaRPr lang="es-EC" dirty="0"/>
                    </a:p>
                  </a:txBody>
                  <a:tcPr/>
                </a:tc>
                <a:tc>
                  <a:txBody>
                    <a:bodyPr/>
                    <a:lstStyle/>
                    <a:p>
                      <a:r>
                        <a:rPr lang="es-EC" dirty="0" smtClean="0"/>
                        <a:t>MAMÍFERO</a:t>
                      </a:r>
                      <a:endParaRPr lang="es-EC" dirty="0"/>
                    </a:p>
                  </a:txBody>
                  <a:tcPr/>
                </a:tc>
                <a:tc>
                  <a:txBody>
                    <a:bodyPr/>
                    <a:lstStyle/>
                    <a:p>
                      <a:r>
                        <a:rPr lang="es-EC" dirty="0" smtClean="0"/>
                        <a:t>Igual</a:t>
                      </a:r>
                      <a:endParaRPr lang="es-EC" dirty="0"/>
                    </a:p>
                  </a:txBody>
                  <a:tcPr/>
                </a:tc>
              </a:tr>
              <a:tr h="503301">
                <a:tc>
                  <a:txBody>
                    <a:bodyPr/>
                    <a:lstStyle/>
                    <a:p>
                      <a:r>
                        <a:rPr lang="es-EC" dirty="0" smtClean="0"/>
                        <a:t>ALTURA</a:t>
                      </a:r>
                      <a:endParaRPr lang="es-EC" dirty="0"/>
                    </a:p>
                  </a:txBody>
                  <a:tcPr/>
                </a:tc>
                <a:tc>
                  <a:txBody>
                    <a:bodyPr/>
                    <a:lstStyle/>
                    <a:p>
                      <a:r>
                        <a:rPr lang="es-EC" dirty="0" smtClean="0"/>
                        <a:t>20 CM SUELO A LOMO</a:t>
                      </a:r>
                      <a:endParaRPr lang="es-EC" dirty="0"/>
                    </a:p>
                  </a:txBody>
                  <a:tcPr/>
                </a:tc>
                <a:tc>
                  <a:txBody>
                    <a:bodyPr/>
                    <a:lstStyle/>
                    <a:p>
                      <a:r>
                        <a:rPr lang="es-EC" dirty="0" smtClean="0"/>
                        <a:t>15 CM SUELO A LOMO</a:t>
                      </a:r>
                      <a:endParaRPr lang="es-EC" dirty="0"/>
                    </a:p>
                  </a:txBody>
                  <a:tcPr/>
                </a:tc>
                <a:tc>
                  <a:txBody>
                    <a:bodyPr/>
                    <a:lstStyle/>
                    <a:p>
                      <a:r>
                        <a:rPr lang="es-EC" dirty="0" smtClean="0"/>
                        <a:t>Diferente</a:t>
                      </a:r>
                      <a:endParaRPr lang="es-EC" dirty="0"/>
                    </a:p>
                  </a:txBody>
                  <a:tcPr/>
                </a:tc>
              </a:tr>
              <a:tr h="503301">
                <a:tc>
                  <a:txBody>
                    <a:bodyPr/>
                    <a:lstStyle/>
                    <a:p>
                      <a:r>
                        <a:rPr lang="es-EC" dirty="0" smtClean="0"/>
                        <a:t>TIPO DE ALIMENTACIÓN</a:t>
                      </a:r>
                      <a:endParaRPr lang="es-EC" dirty="0"/>
                    </a:p>
                  </a:txBody>
                  <a:tcPr/>
                </a:tc>
                <a:tc>
                  <a:txBody>
                    <a:bodyPr/>
                    <a:lstStyle/>
                    <a:p>
                      <a:r>
                        <a:rPr lang="es-EC" dirty="0" smtClean="0"/>
                        <a:t>CARNIVORO </a:t>
                      </a:r>
                      <a:endParaRPr lang="es-EC" dirty="0"/>
                    </a:p>
                  </a:txBody>
                  <a:tcPr/>
                </a:tc>
                <a:tc>
                  <a:txBody>
                    <a:bodyPr/>
                    <a:lstStyle/>
                    <a:p>
                      <a:r>
                        <a:rPr lang="es-EC" dirty="0" smtClean="0"/>
                        <a:t>HERBÍVORO</a:t>
                      </a:r>
                      <a:endParaRPr lang="es-EC" dirty="0"/>
                    </a:p>
                  </a:txBody>
                  <a:tcPr/>
                </a:tc>
                <a:tc>
                  <a:txBody>
                    <a:bodyPr/>
                    <a:lstStyle/>
                    <a:p>
                      <a:r>
                        <a:rPr lang="es-EC" dirty="0" smtClean="0"/>
                        <a:t>Diferente</a:t>
                      </a:r>
                      <a:endParaRPr lang="es-EC" dirty="0"/>
                    </a:p>
                  </a:txBody>
                  <a:tcPr/>
                </a:tc>
              </a:tr>
              <a:tr h="291595">
                <a:tc>
                  <a:txBody>
                    <a:bodyPr/>
                    <a:lstStyle/>
                    <a:p>
                      <a:r>
                        <a:rPr lang="es-EC" dirty="0" smtClean="0"/>
                        <a:t>TONALIDAD</a:t>
                      </a:r>
                      <a:endParaRPr lang="es-EC" dirty="0"/>
                    </a:p>
                  </a:txBody>
                  <a:tcPr/>
                </a:tc>
                <a:tc>
                  <a:txBody>
                    <a:bodyPr/>
                    <a:lstStyle/>
                    <a:p>
                      <a:r>
                        <a:rPr lang="es-EC" dirty="0" smtClean="0"/>
                        <a:t>OSCURO</a:t>
                      </a:r>
                      <a:endParaRPr lang="es-EC" dirty="0"/>
                    </a:p>
                  </a:txBody>
                  <a:tcPr/>
                </a:tc>
                <a:tc>
                  <a:txBody>
                    <a:bodyPr/>
                    <a:lstStyle/>
                    <a:p>
                      <a:r>
                        <a:rPr lang="es-EC" dirty="0" smtClean="0"/>
                        <a:t>CLARO</a:t>
                      </a:r>
                      <a:endParaRPr lang="es-EC" dirty="0"/>
                    </a:p>
                  </a:txBody>
                  <a:tcPr/>
                </a:tc>
                <a:tc>
                  <a:txBody>
                    <a:bodyPr/>
                    <a:lstStyle/>
                    <a:p>
                      <a:r>
                        <a:rPr lang="es-EC" dirty="0" smtClean="0"/>
                        <a:t>Diferente</a:t>
                      </a:r>
                      <a:endParaRPr lang="es-EC" dirty="0"/>
                    </a:p>
                  </a:txBody>
                  <a:tcPr/>
                </a:tc>
              </a:tr>
            </a:tbl>
          </a:graphicData>
        </a:graphic>
      </p:graphicFrame>
      <p:sp>
        <p:nvSpPr>
          <p:cNvPr id="5" name="4 Rectángulo"/>
          <p:cNvSpPr/>
          <p:nvPr/>
        </p:nvSpPr>
        <p:spPr>
          <a:xfrm>
            <a:off x="683568" y="5157192"/>
            <a:ext cx="7992888" cy="1569660"/>
          </a:xfrm>
          <a:prstGeom prst="rect">
            <a:avLst/>
          </a:prstGeom>
        </p:spPr>
        <p:txBody>
          <a:bodyPr wrap="square">
            <a:spAutoFit/>
          </a:bodyPr>
          <a:lstStyle/>
          <a:p>
            <a:pPr algn="just"/>
            <a:r>
              <a:rPr lang="es-EC" sz="2400" dirty="0"/>
              <a:t>Excelente. Ahora ampliemos un poco el ejercicio. Supongamos que tenemos aún las dos figuras A y B, pero incorporemos una tercera imagen, cuyas características son: </a:t>
            </a:r>
          </a:p>
        </p:txBody>
      </p:sp>
    </p:spTree>
    <p:extLst>
      <p:ext uri="{BB962C8B-B14F-4D97-AF65-F5344CB8AC3E}">
        <p14:creationId xmlns:p14="http://schemas.microsoft.com/office/powerpoint/2010/main" val="30932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lstStyle/>
          <a:p>
            <a:r>
              <a:rPr lang="es-EC" dirty="0" smtClean="0"/>
              <a:t>La tercera imagen:</a:t>
            </a:r>
            <a:endParaRPr lang="es-EC" dirty="0"/>
          </a:p>
        </p:txBody>
      </p:sp>
      <p:pic>
        <p:nvPicPr>
          <p:cNvPr id="2051" name="Picture 3" descr="C:\Users\Roberto\AppData\Local\Microsoft\Windows\Temporary Internet Files\Content.IE5\GHZ6850A\MC9004366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43" y="1628800"/>
            <a:ext cx="1837871"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2712039169"/>
              </p:ext>
            </p:extLst>
          </p:nvPr>
        </p:nvGraphicFramePr>
        <p:xfrm>
          <a:off x="2843808" y="1628800"/>
          <a:ext cx="5350850" cy="2880741"/>
        </p:xfrm>
        <a:graphic>
          <a:graphicData uri="http://schemas.openxmlformats.org/drawingml/2006/table">
            <a:tbl>
              <a:tblPr firstRow="1" bandRow="1">
                <a:tableStyleId>{5C22544A-7EE6-4342-B048-85BDC9FD1C3A}</a:tableStyleId>
              </a:tblPr>
              <a:tblGrid>
                <a:gridCol w="2675425"/>
                <a:gridCol w="2675425"/>
              </a:tblGrid>
              <a:tr h="291595">
                <a:tc>
                  <a:txBody>
                    <a:bodyPr/>
                    <a:lstStyle/>
                    <a:p>
                      <a:r>
                        <a:rPr lang="es-EC" dirty="0" smtClean="0"/>
                        <a:t>VARIABLE</a:t>
                      </a:r>
                      <a:endParaRPr lang="es-EC" dirty="0"/>
                    </a:p>
                  </a:txBody>
                  <a:tcPr/>
                </a:tc>
                <a:tc>
                  <a:txBody>
                    <a:bodyPr/>
                    <a:lstStyle/>
                    <a:p>
                      <a:r>
                        <a:rPr lang="es-EC" dirty="0" smtClean="0"/>
                        <a:t>IMAGEN</a:t>
                      </a:r>
                      <a:r>
                        <a:rPr lang="es-EC" baseline="0" dirty="0" smtClean="0"/>
                        <a:t> C</a:t>
                      </a:r>
                      <a:endParaRPr lang="es-EC" dirty="0"/>
                    </a:p>
                  </a:txBody>
                  <a:tcPr/>
                </a:tc>
              </a:tr>
              <a:tr h="291595">
                <a:tc>
                  <a:txBody>
                    <a:bodyPr/>
                    <a:lstStyle/>
                    <a:p>
                      <a:r>
                        <a:rPr lang="es-EC" dirty="0" smtClean="0"/>
                        <a:t>NOMBRE</a:t>
                      </a:r>
                      <a:endParaRPr lang="es-EC" dirty="0"/>
                    </a:p>
                  </a:txBody>
                  <a:tcPr/>
                </a:tc>
                <a:tc>
                  <a:txBody>
                    <a:bodyPr/>
                    <a:lstStyle/>
                    <a:p>
                      <a:r>
                        <a:rPr lang="es-EC" dirty="0" smtClean="0"/>
                        <a:t>Tigre</a:t>
                      </a:r>
                      <a:endParaRPr lang="es-EC" dirty="0"/>
                    </a:p>
                  </a:txBody>
                  <a:tcPr/>
                </a:tc>
              </a:tr>
              <a:tr h="503301">
                <a:tc>
                  <a:txBody>
                    <a:bodyPr/>
                    <a:lstStyle/>
                    <a:p>
                      <a:r>
                        <a:rPr lang="es-EC" dirty="0" smtClean="0"/>
                        <a:t>CLASE DE VERTEBRADO</a:t>
                      </a:r>
                      <a:endParaRPr lang="es-EC" dirty="0"/>
                    </a:p>
                  </a:txBody>
                  <a:tcPr/>
                </a:tc>
                <a:tc>
                  <a:txBody>
                    <a:bodyPr/>
                    <a:lstStyle/>
                    <a:p>
                      <a:r>
                        <a:rPr lang="es-EC" dirty="0" smtClean="0"/>
                        <a:t>MAMÍFERO</a:t>
                      </a:r>
                      <a:endParaRPr lang="es-EC" dirty="0"/>
                    </a:p>
                  </a:txBody>
                  <a:tcPr/>
                </a:tc>
              </a:tr>
              <a:tr h="503301">
                <a:tc>
                  <a:txBody>
                    <a:bodyPr/>
                    <a:lstStyle/>
                    <a:p>
                      <a:r>
                        <a:rPr lang="es-EC" dirty="0" smtClean="0"/>
                        <a:t>ALTURA</a:t>
                      </a:r>
                      <a:endParaRPr lang="es-EC" dirty="0"/>
                    </a:p>
                  </a:txBody>
                  <a:tcPr/>
                </a:tc>
                <a:tc>
                  <a:txBody>
                    <a:bodyPr/>
                    <a:lstStyle/>
                    <a:p>
                      <a:r>
                        <a:rPr lang="es-EC" dirty="0" smtClean="0"/>
                        <a:t>90 CM SUELO A LOMO</a:t>
                      </a:r>
                      <a:endParaRPr lang="es-EC" dirty="0"/>
                    </a:p>
                  </a:txBody>
                  <a:tcPr/>
                </a:tc>
              </a:tr>
              <a:tr h="503301">
                <a:tc>
                  <a:txBody>
                    <a:bodyPr/>
                    <a:lstStyle/>
                    <a:p>
                      <a:r>
                        <a:rPr lang="es-EC" dirty="0" smtClean="0"/>
                        <a:t>TIPO DE ALIMENTACIÓN</a:t>
                      </a:r>
                      <a:endParaRPr lang="es-EC" dirty="0"/>
                    </a:p>
                  </a:txBody>
                  <a:tcPr/>
                </a:tc>
                <a:tc>
                  <a:txBody>
                    <a:bodyPr/>
                    <a:lstStyle/>
                    <a:p>
                      <a:r>
                        <a:rPr lang="es-EC" dirty="0" smtClean="0"/>
                        <a:t>CARNIVORO </a:t>
                      </a:r>
                      <a:endParaRPr lang="es-EC" dirty="0"/>
                    </a:p>
                  </a:txBody>
                  <a:tcPr/>
                </a:tc>
              </a:tr>
              <a:tr h="291595">
                <a:tc>
                  <a:txBody>
                    <a:bodyPr/>
                    <a:lstStyle/>
                    <a:p>
                      <a:r>
                        <a:rPr lang="es-EC" dirty="0" smtClean="0"/>
                        <a:t>TONALIDAD</a:t>
                      </a:r>
                      <a:endParaRPr lang="es-EC" dirty="0"/>
                    </a:p>
                  </a:txBody>
                  <a:tcPr/>
                </a:tc>
                <a:tc>
                  <a:txBody>
                    <a:bodyPr/>
                    <a:lstStyle/>
                    <a:p>
                      <a:r>
                        <a:rPr lang="es-EC" dirty="0" smtClean="0"/>
                        <a:t>Claro con líneas</a:t>
                      </a:r>
                      <a:endParaRPr lang="es-EC" dirty="0"/>
                    </a:p>
                  </a:txBody>
                  <a:tcPr/>
                </a:tc>
              </a:tr>
            </a:tbl>
          </a:graphicData>
        </a:graphic>
      </p:graphicFrame>
      <p:sp>
        <p:nvSpPr>
          <p:cNvPr id="6" name="5 CuadroTexto"/>
          <p:cNvSpPr txBox="1"/>
          <p:nvPr/>
        </p:nvSpPr>
        <p:spPr>
          <a:xfrm>
            <a:off x="902661" y="3869970"/>
            <a:ext cx="1342034"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EC" dirty="0" smtClean="0"/>
              <a:t>IMAGEN C</a:t>
            </a:r>
            <a:endParaRPr lang="es-EC" dirty="0"/>
          </a:p>
        </p:txBody>
      </p:sp>
      <p:sp>
        <p:nvSpPr>
          <p:cNvPr id="7" name="6 Rectángulo"/>
          <p:cNvSpPr/>
          <p:nvPr/>
        </p:nvSpPr>
        <p:spPr>
          <a:xfrm>
            <a:off x="467544" y="4869160"/>
            <a:ext cx="7992888" cy="830997"/>
          </a:xfrm>
          <a:prstGeom prst="rect">
            <a:avLst/>
          </a:prstGeom>
        </p:spPr>
        <p:txBody>
          <a:bodyPr wrap="square">
            <a:spAutoFit/>
          </a:bodyPr>
          <a:lstStyle/>
          <a:p>
            <a:r>
              <a:rPr lang="es-EC" sz="2400" dirty="0"/>
              <a:t>¿Cómo afecta esta tercera imagen la comparación de las imágenes A y B que hicimos? </a:t>
            </a:r>
          </a:p>
        </p:txBody>
      </p:sp>
    </p:spTree>
    <p:extLst>
      <p:ext uri="{BB962C8B-B14F-4D97-AF65-F5344CB8AC3E}">
        <p14:creationId xmlns:p14="http://schemas.microsoft.com/office/powerpoint/2010/main" val="306995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38799874"/>
              </p:ext>
            </p:extLst>
          </p:nvPr>
        </p:nvGraphicFramePr>
        <p:xfrm>
          <a:off x="259394" y="3429000"/>
          <a:ext cx="8352928" cy="3017520"/>
        </p:xfrm>
        <a:graphic>
          <a:graphicData uri="http://schemas.openxmlformats.org/drawingml/2006/table">
            <a:tbl>
              <a:tblPr firstRow="1" bandRow="1">
                <a:tableStyleId>{5C22544A-7EE6-4342-B048-85BDC9FD1C3A}</a:tableStyleId>
              </a:tblPr>
              <a:tblGrid>
                <a:gridCol w="2016224"/>
                <a:gridCol w="1872208"/>
                <a:gridCol w="2016224"/>
                <a:gridCol w="2448272"/>
              </a:tblGrid>
              <a:tr h="291595">
                <a:tc>
                  <a:txBody>
                    <a:bodyPr/>
                    <a:lstStyle/>
                    <a:p>
                      <a:r>
                        <a:rPr lang="es-EC" dirty="0" smtClean="0"/>
                        <a:t>VARIABLE</a:t>
                      </a:r>
                      <a:endParaRPr lang="es-EC" dirty="0"/>
                    </a:p>
                  </a:txBody>
                  <a:tcPr/>
                </a:tc>
                <a:tc>
                  <a:txBody>
                    <a:bodyPr/>
                    <a:lstStyle/>
                    <a:p>
                      <a:r>
                        <a:rPr lang="es-EC" dirty="0" smtClean="0"/>
                        <a:t>IMAGEN A</a:t>
                      </a:r>
                      <a:endParaRPr lang="es-EC" dirty="0"/>
                    </a:p>
                  </a:txBody>
                  <a:tcPr/>
                </a:tc>
                <a:tc>
                  <a:txBody>
                    <a:bodyPr/>
                    <a:lstStyle/>
                    <a:p>
                      <a:r>
                        <a:rPr lang="es-EC" dirty="0" smtClean="0"/>
                        <a:t>IMAGEN</a:t>
                      </a:r>
                      <a:r>
                        <a:rPr lang="es-EC" baseline="0" dirty="0" smtClean="0"/>
                        <a:t> B</a:t>
                      </a:r>
                      <a:endParaRPr lang="es-EC" dirty="0"/>
                    </a:p>
                  </a:txBody>
                  <a:tcPr/>
                </a:tc>
                <a:tc>
                  <a:txBody>
                    <a:bodyPr/>
                    <a:lstStyle/>
                    <a:p>
                      <a:r>
                        <a:rPr lang="es-EC" dirty="0" smtClean="0"/>
                        <a:t>COMPARACIÓN</a:t>
                      </a:r>
                      <a:endParaRPr lang="es-EC" dirty="0"/>
                    </a:p>
                  </a:txBody>
                  <a:tcPr/>
                </a:tc>
              </a:tr>
              <a:tr h="291595">
                <a:tc>
                  <a:txBody>
                    <a:bodyPr/>
                    <a:lstStyle/>
                    <a:p>
                      <a:r>
                        <a:rPr lang="es-EC" dirty="0" smtClean="0"/>
                        <a:t>NOMBRE</a:t>
                      </a:r>
                      <a:endParaRPr lang="es-EC" dirty="0"/>
                    </a:p>
                  </a:txBody>
                  <a:tcPr/>
                </a:tc>
                <a:tc>
                  <a:txBody>
                    <a:bodyPr/>
                    <a:lstStyle/>
                    <a:p>
                      <a:r>
                        <a:rPr lang="es-EC" dirty="0" smtClean="0"/>
                        <a:t>GATO</a:t>
                      </a:r>
                      <a:endParaRPr lang="es-EC" dirty="0"/>
                    </a:p>
                  </a:txBody>
                  <a:tcPr/>
                </a:tc>
                <a:tc>
                  <a:txBody>
                    <a:bodyPr/>
                    <a:lstStyle/>
                    <a:p>
                      <a:r>
                        <a:rPr lang="es-EC" dirty="0" smtClean="0"/>
                        <a:t>CONEJO</a:t>
                      </a:r>
                      <a:endParaRPr lang="es-EC" dirty="0"/>
                    </a:p>
                  </a:txBody>
                  <a:tcPr/>
                </a:tc>
                <a:tc>
                  <a:txBody>
                    <a:bodyPr/>
                    <a:lstStyle/>
                    <a:p>
                      <a:r>
                        <a:rPr lang="es-EC" dirty="0" smtClean="0"/>
                        <a:t>Diferente</a:t>
                      </a:r>
                      <a:endParaRPr lang="es-EC" dirty="0"/>
                    </a:p>
                  </a:txBody>
                  <a:tcPr/>
                </a:tc>
              </a:tr>
              <a:tr h="503301">
                <a:tc>
                  <a:txBody>
                    <a:bodyPr/>
                    <a:lstStyle/>
                    <a:p>
                      <a:r>
                        <a:rPr lang="es-EC" dirty="0" smtClean="0"/>
                        <a:t>CLASE DE VERTEBRADO</a:t>
                      </a:r>
                      <a:endParaRPr lang="es-EC" dirty="0"/>
                    </a:p>
                  </a:txBody>
                  <a:tcPr/>
                </a:tc>
                <a:tc>
                  <a:txBody>
                    <a:bodyPr/>
                    <a:lstStyle/>
                    <a:p>
                      <a:r>
                        <a:rPr lang="es-EC" dirty="0" smtClean="0"/>
                        <a:t>MAMÍFERO</a:t>
                      </a:r>
                      <a:endParaRPr lang="es-EC" dirty="0"/>
                    </a:p>
                  </a:txBody>
                  <a:tcPr/>
                </a:tc>
                <a:tc>
                  <a:txBody>
                    <a:bodyPr/>
                    <a:lstStyle/>
                    <a:p>
                      <a:r>
                        <a:rPr lang="es-EC" dirty="0" smtClean="0"/>
                        <a:t>MAMÍFERO</a:t>
                      </a:r>
                      <a:endParaRPr lang="es-EC" dirty="0"/>
                    </a:p>
                  </a:txBody>
                  <a:tcPr/>
                </a:tc>
                <a:tc>
                  <a:txBody>
                    <a:bodyPr/>
                    <a:lstStyle/>
                    <a:p>
                      <a:r>
                        <a:rPr lang="es-EC" dirty="0" smtClean="0"/>
                        <a:t>Igual</a:t>
                      </a:r>
                      <a:endParaRPr lang="es-EC" dirty="0"/>
                    </a:p>
                  </a:txBody>
                  <a:tcPr/>
                </a:tc>
              </a:tr>
              <a:tr h="503301">
                <a:tc>
                  <a:txBody>
                    <a:bodyPr/>
                    <a:lstStyle/>
                    <a:p>
                      <a:r>
                        <a:rPr lang="es-EC" dirty="0" smtClean="0"/>
                        <a:t>ALTURA</a:t>
                      </a:r>
                      <a:endParaRPr lang="es-EC" dirty="0"/>
                    </a:p>
                  </a:txBody>
                  <a:tcPr/>
                </a:tc>
                <a:tc>
                  <a:txBody>
                    <a:bodyPr/>
                    <a:lstStyle/>
                    <a:p>
                      <a:r>
                        <a:rPr lang="es-EC" dirty="0" smtClean="0"/>
                        <a:t>20 CM SUELO A LOMO</a:t>
                      </a:r>
                      <a:endParaRPr lang="es-EC" dirty="0"/>
                    </a:p>
                  </a:txBody>
                  <a:tcPr/>
                </a:tc>
                <a:tc>
                  <a:txBody>
                    <a:bodyPr/>
                    <a:lstStyle/>
                    <a:p>
                      <a:r>
                        <a:rPr lang="es-EC" dirty="0" smtClean="0"/>
                        <a:t>15 CM SUELO A LOMO</a:t>
                      </a:r>
                      <a:endParaRPr lang="es-EC" dirty="0"/>
                    </a:p>
                  </a:txBody>
                  <a:tcPr/>
                </a:tc>
                <a:tc>
                  <a:txBody>
                    <a:bodyPr/>
                    <a:lstStyle/>
                    <a:p>
                      <a:r>
                        <a:rPr lang="es-EC" dirty="0" smtClean="0">
                          <a:solidFill>
                            <a:srgbClr val="FF0000"/>
                          </a:solidFill>
                        </a:rPr>
                        <a:t>Semejantes</a:t>
                      </a:r>
                      <a:endParaRPr lang="es-EC" dirty="0">
                        <a:solidFill>
                          <a:srgbClr val="FF0000"/>
                        </a:solidFill>
                      </a:endParaRPr>
                    </a:p>
                  </a:txBody>
                  <a:tcPr/>
                </a:tc>
              </a:tr>
              <a:tr h="503301">
                <a:tc>
                  <a:txBody>
                    <a:bodyPr/>
                    <a:lstStyle/>
                    <a:p>
                      <a:r>
                        <a:rPr lang="es-EC" dirty="0" smtClean="0"/>
                        <a:t>TIPO DE ALIMENTACIÓN</a:t>
                      </a:r>
                      <a:endParaRPr lang="es-EC" dirty="0"/>
                    </a:p>
                  </a:txBody>
                  <a:tcPr/>
                </a:tc>
                <a:tc>
                  <a:txBody>
                    <a:bodyPr/>
                    <a:lstStyle/>
                    <a:p>
                      <a:r>
                        <a:rPr lang="es-EC" dirty="0" smtClean="0"/>
                        <a:t>CARNIVORO </a:t>
                      </a:r>
                      <a:endParaRPr lang="es-EC" dirty="0"/>
                    </a:p>
                  </a:txBody>
                  <a:tcPr/>
                </a:tc>
                <a:tc>
                  <a:txBody>
                    <a:bodyPr/>
                    <a:lstStyle/>
                    <a:p>
                      <a:r>
                        <a:rPr lang="es-EC" dirty="0" smtClean="0"/>
                        <a:t>HERBÍVORO</a:t>
                      </a:r>
                      <a:endParaRPr lang="es-EC" dirty="0"/>
                    </a:p>
                  </a:txBody>
                  <a:tcPr/>
                </a:tc>
                <a:tc>
                  <a:txBody>
                    <a:bodyPr/>
                    <a:lstStyle/>
                    <a:p>
                      <a:r>
                        <a:rPr lang="es-EC" dirty="0" smtClean="0"/>
                        <a:t>Diferente</a:t>
                      </a:r>
                      <a:endParaRPr lang="es-EC" dirty="0"/>
                    </a:p>
                  </a:txBody>
                  <a:tcPr/>
                </a:tc>
              </a:tr>
              <a:tr h="291595">
                <a:tc>
                  <a:txBody>
                    <a:bodyPr/>
                    <a:lstStyle/>
                    <a:p>
                      <a:r>
                        <a:rPr lang="es-EC" dirty="0" smtClean="0"/>
                        <a:t>TONALIDAD</a:t>
                      </a:r>
                      <a:endParaRPr lang="es-EC" dirty="0"/>
                    </a:p>
                  </a:txBody>
                  <a:tcPr/>
                </a:tc>
                <a:tc>
                  <a:txBody>
                    <a:bodyPr/>
                    <a:lstStyle/>
                    <a:p>
                      <a:r>
                        <a:rPr lang="es-EC" dirty="0" smtClean="0"/>
                        <a:t>OSCURO</a:t>
                      </a:r>
                      <a:endParaRPr lang="es-EC" dirty="0"/>
                    </a:p>
                  </a:txBody>
                  <a:tcPr/>
                </a:tc>
                <a:tc>
                  <a:txBody>
                    <a:bodyPr/>
                    <a:lstStyle/>
                    <a:p>
                      <a:r>
                        <a:rPr lang="es-EC" dirty="0" smtClean="0"/>
                        <a:t>CLARO</a:t>
                      </a:r>
                      <a:endParaRPr lang="es-EC" dirty="0"/>
                    </a:p>
                  </a:txBody>
                  <a:tcPr/>
                </a:tc>
                <a:tc>
                  <a:txBody>
                    <a:bodyPr/>
                    <a:lstStyle/>
                    <a:p>
                      <a:r>
                        <a:rPr lang="es-EC" dirty="0" smtClean="0"/>
                        <a:t>Diferente</a:t>
                      </a:r>
                      <a:endParaRPr lang="es-EC" dirty="0"/>
                    </a:p>
                  </a:txBody>
                  <a:tcPr/>
                </a:tc>
              </a:tr>
            </a:tbl>
          </a:graphicData>
        </a:graphic>
      </p:graphicFrame>
      <p:pic>
        <p:nvPicPr>
          <p:cNvPr id="5" name="Picture 3" descr="C:\Users\Roberto\AppData\Local\Microsoft\Windows\Temporary Internet Files\Content.IE5\GHZ6850A\MC9004366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207795"/>
            <a:ext cx="183787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rogram Files (x86)\Microsoft Office\MEDIA\CAGCAT10\j030493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857955"/>
            <a:ext cx="1600346" cy="1466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Roberto\Downloads\MC90043625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881136"/>
            <a:ext cx="1520042" cy="152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5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3599</TotalTime>
  <Words>7156</Words>
  <Application>Microsoft Office PowerPoint</Application>
  <PresentationFormat>Presentación en pantalla (4:3)</PresentationFormat>
  <Paragraphs>763</Paragraphs>
  <Slides>142</Slides>
  <Notes>0</Notes>
  <HiddenSlides>0</HiddenSlides>
  <MMClips>0</MMClips>
  <ScaleCrop>false</ScaleCrop>
  <HeadingPairs>
    <vt:vector size="4" baseType="variant">
      <vt:variant>
        <vt:lpstr>Tema</vt:lpstr>
      </vt:variant>
      <vt:variant>
        <vt:i4>1</vt:i4>
      </vt:variant>
      <vt:variant>
        <vt:lpstr>Títulos de diapositiva</vt:lpstr>
      </vt:variant>
      <vt:variant>
        <vt:i4>142</vt:i4>
      </vt:variant>
    </vt:vector>
  </HeadingPairs>
  <TitlesOfParts>
    <vt:vector size="143" baseType="lpstr">
      <vt:lpstr>Urbano</vt:lpstr>
      <vt:lpstr>Habilidades del desarrollo del pensamiento</vt:lpstr>
      <vt:lpstr>Políticas de evaluación</vt:lpstr>
      <vt:lpstr>Actitudes y valores requeridos para aprender y aprender a aprender</vt:lpstr>
      <vt:lpstr>OBJETIVO GENERAL</vt:lpstr>
      <vt:lpstr>Programación</vt:lpstr>
      <vt:lpstr>Unidad 1: Proceso de Expansión y Contracción de Ideas </vt:lpstr>
      <vt:lpstr>Unidad 1: Proceso de Expansión y Contracción de Ideas</vt:lpstr>
      <vt:lpstr>Proceso de expansión y contracción de ideas.</vt:lpstr>
      <vt:lpstr>Ejercicio 2: Observa los siguientes caracteres y diga que significa</vt:lpstr>
      <vt:lpstr>Ejercicio 3:</vt:lpstr>
      <vt:lpstr>Practica 1: ¿Cuáles son las ventajas y las desventajas de que se acabara el petróleo en el mundo? </vt:lpstr>
      <vt:lpstr>Considerar los extremos </vt:lpstr>
      <vt:lpstr>¿En qué nos ayuda considerar extremos?</vt:lpstr>
      <vt:lpstr>Práctica 2 ¿Qué de bueno y qué de malo tiene que un amigo me regale una bicicleta? </vt:lpstr>
      <vt:lpstr>¿Qué hicimos en el ejercicio que acabamos de realizar?</vt:lpstr>
      <vt:lpstr>¿Qué podemos identificar en estas dos imágenes</vt:lpstr>
      <vt:lpstr>VARIABLES</vt:lpstr>
      <vt:lpstr>CARACTERISTICA</vt:lpstr>
      <vt:lpstr>Práctica 3: Une con una línea la variable con su característica correspondiente</vt:lpstr>
      <vt:lpstr>Práctica 4 ¿Qué variables tomarías en cuenta si tuvieras que mudarte a vivir en otra ciudad?</vt:lpstr>
      <vt:lpstr>Considerar variables</vt:lpstr>
      <vt:lpstr>Expansión de ideas</vt:lpstr>
      <vt:lpstr>PREGUNTAS:</vt:lpstr>
      <vt:lpstr>Presentación de PowerPoint</vt:lpstr>
      <vt:lpstr>Proyecto N° 01  (10 puntos en un casillero de tareas)</vt:lpstr>
      <vt:lpstr>Analiza las siguientes frases</vt:lpstr>
      <vt:lpstr>Pensamientos distorsionados</vt:lpstr>
      <vt:lpstr>Algunas distorsiones cognitivas</vt:lpstr>
      <vt:lpstr>Visión de túnel</vt:lpstr>
      <vt:lpstr>Esto no hay quien lo soporte.</vt:lpstr>
      <vt:lpstr>Ha sido un tremendo error.</vt:lpstr>
      <vt:lpstr>No hay nada más desagradable que lo que tú me has hecho</vt:lpstr>
      <vt:lpstr>Consejos</vt:lpstr>
      <vt:lpstr>¿Qué sucede cuando se pierde el control o el orden en la generación de ideas y en la consideración de variables?</vt:lpstr>
      <vt:lpstr>¿Qué debemos hacer o crear cuando trabajamos en grupo y queremos mantener la armonía, la convivencia y el buen funcionamiento de dicho grupo de trabajo? </vt:lpstr>
      <vt:lpstr>REGLAS</vt:lpstr>
      <vt:lpstr>Procedimiento para elaborar reglas</vt:lpstr>
      <vt:lpstr>Presentación de PowerPoint</vt:lpstr>
      <vt:lpstr>Práctica 6: Elabore dos reglas acerca del uso del uniforme en las instituciones</vt:lpstr>
      <vt:lpstr>Práctica 7. Elabora dos reglas para normar el comportamiento de las personas en las salas de cine. </vt:lpstr>
      <vt:lpstr>Lección 3: Expansión y contracción de ideas</vt:lpstr>
      <vt:lpstr>Presentación de PowerPoint</vt:lpstr>
      <vt:lpstr>Opiniones de otras personas</vt:lpstr>
      <vt:lpstr>Presentación de PowerPoint</vt:lpstr>
      <vt:lpstr>Presentación de PowerPoint</vt:lpstr>
      <vt:lpstr>CONSIDERAR PUNTOS DE VISTA</vt:lpstr>
      <vt:lpstr>Práctica 2: En un vecindario hay una casa en venta y una pareja desea comprarla. ¿Cuáles serán los puntos de vista de quien vende la casa, de la pareja que desea comprarla y de un vecino?</vt:lpstr>
      <vt:lpstr>Práctica 3: Un joven tiene pendiente lo siguiente para un fin de semana: estudiar para el examen del lunes, visitar a la abuela que está enferma, jugar al fútbol con un grupo de amigos, organizar su cuarto e ir a comprar un libro que necesita para la clase del martes. </vt:lpstr>
      <vt:lpstr>Presentación de PowerPoint</vt:lpstr>
      <vt:lpstr>Considerar Prioridades </vt:lpstr>
      <vt:lpstr>Ejemplos de criterios de prioridad: </vt:lpstr>
      <vt:lpstr>Presentación de PowerPoint</vt:lpstr>
      <vt:lpstr>Presentación de PowerPoint</vt:lpstr>
      <vt:lpstr>  </vt:lpstr>
      <vt:lpstr>Presentación de PowerPoint</vt:lpstr>
      <vt:lpstr>Planificación y decisión</vt:lpstr>
      <vt:lpstr>Presentación de PowerPoint</vt:lpstr>
      <vt:lpstr>Resumen</vt:lpstr>
      <vt:lpstr>Planificación </vt:lpstr>
      <vt:lpstr>Presentación de PowerPoint</vt:lpstr>
      <vt:lpstr>Decisión </vt:lpstr>
      <vt:lpstr>Presentación de PowerPoint</vt:lpstr>
      <vt:lpstr>Reflexión </vt:lpstr>
      <vt:lpstr>Unidad II: Proceso Básico de Pensamiento</vt:lpstr>
      <vt:lpstr>Unidad II: Proceso Básico de Pensamiento</vt:lpstr>
      <vt:lpstr>Los estudiantes aspirantes deben mejorar el desempeño para:</vt:lpstr>
      <vt:lpstr>Lo que se va a estimular:</vt:lpstr>
      <vt:lpstr>¿Para qué ayudan estos 6 procesos?</vt:lpstr>
      <vt:lpstr>Primer proceso: Observación y descripción</vt:lpstr>
      <vt:lpstr>Presentación de PowerPoint</vt:lpstr>
      <vt:lpstr>Presentación de PowerPoint</vt:lpstr>
      <vt:lpstr>Observación</vt:lpstr>
      <vt:lpstr>Criterios que debe cumplir una buena observación </vt:lpstr>
      <vt:lpstr>CARACTERISTICA</vt:lpstr>
      <vt:lpstr>Práctica 2:</vt:lpstr>
      <vt:lpstr>Práctica 2:</vt:lpstr>
      <vt:lpstr>Procedimiento para la observación </vt:lpstr>
      <vt:lpstr>Tipos de Variables</vt:lpstr>
      <vt:lpstr>Tipos de Variables</vt:lpstr>
      <vt:lpstr>PRACTICA 3: Observa el objeto que se presenta a continuación y completa el cuadro bajo la figura</vt:lpstr>
      <vt:lpstr>Importante saber</vt:lpstr>
      <vt:lpstr>Práctica 6: Completa la lista que sigue indicando para cada variable el sentido que debe utilizarse para realizar una observación. </vt:lpstr>
      <vt:lpstr>Práctica 7: Identifica los sabores de los alimentos o sustancias que se listan a continuación. </vt:lpstr>
      <vt:lpstr>Práctica 8: Identifica a partir del texto que sigue 5 variables y su característica correspondiente.</vt:lpstr>
      <vt:lpstr>Presentación de PowerPoint</vt:lpstr>
      <vt:lpstr>Presentación de PowerPoint</vt:lpstr>
      <vt:lpstr>Presentación de PowerPoint</vt:lpstr>
      <vt:lpstr>Práctica 10: Observa el objeto que se representa en la figura a continuación y completa el cuadro de variables y características.</vt:lpstr>
      <vt:lpstr>Descripción</vt:lpstr>
      <vt:lpstr>Presentación de PowerPoint</vt:lpstr>
      <vt:lpstr>La descripción podría ser:</vt:lpstr>
      <vt:lpstr>Procedimiento para la descripción </vt:lpstr>
      <vt:lpstr>Práctica 13: Elabora una descripción de la figura que se muestra . </vt:lpstr>
      <vt:lpstr>Práctica 14: Elabora una descripción del diseño abstracto que se muestra en la figura.</vt:lpstr>
      <vt:lpstr>Utilidad de la observación y la descripción </vt:lpstr>
      <vt:lpstr>LECCIÓN 5:  PROCESOS BÁSICOS: COMPARACIÓN Y RELACIÓN  </vt:lpstr>
      <vt:lpstr>Presentación de PowerPoint</vt:lpstr>
      <vt:lpstr>La tercera imagen:</vt:lpstr>
      <vt:lpstr>Presentación de PowerPoint</vt:lpstr>
      <vt:lpstr> COMPARACIÓN</vt:lpstr>
      <vt:lpstr>Importante saber:</vt:lpstr>
      <vt:lpstr>Procedimiento para la comparación </vt:lpstr>
      <vt:lpstr>Práctica 1: Compara los objetos A y B que se muestran a continuación. </vt:lpstr>
      <vt:lpstr>Práctica 2: Marca en la figura de la derecha las tres diferencias respecto a la figura de la derecha en ambos pares de cuadros.</vt:lpstr>
      <vt:lpstr>Práctica 3: En cada una de las tres filas, circula el número correspondiente a la figura que más se parezca a la figura en el extremo de la izquierda. </vt:lpstr>
      <vt:lpstr>Presentación de PowerPoint</vt:lpstr>
      <vt:lpstr>Práctica 6: Identifica algunas variables donde las figuras sean diferentes y semejantes. </vt:lpstr>
      <vt:lpstr>Práctica 8: Observa las cinco figuras que se muestran a continuación y contesta las preguntas que siguen. </vt:lpstr>
      <vt:lpstr>Presentación de PowerPoint</vt:lpstr>
      <vt:lpstr>Reflexión </vt:lpstr>
      <vt:lpstr>Presentación de PowerPoint</vt:lpstr>
      <vt:lpstr>Práctica 10: Identifica las figuras de la derecha que sean iguales a ;as de la izquierda y anótales el número que corresponda. </vt:lpstr>
      <vt:lpstr>Presentación de PowerPoint</vt:lpstr>
      <vt:lpstr>Presentación de PowerPoint</vt:lpstr>
      <vt:lpstr>Resumen</vt:lpstr>
      <vt:lpstr>Presentación de PowerPoint</vt:lpstr>
      <vt:lpstr>A partir de la observación y comparación de ambos animales podemos establecer los siguientes vínculos. </vt:lpstr>
      <vt:lpstr>RELACIÓN</vt:lpstr>
      <vt:lpstr>Procedimiento para la relación </vt:lpstr>
      <vt:lpstr>Práctica 11: Establece una relación a partir de texto que se presenta y de la variable indicada. </vt:lpstr>
      <vt:lpstr>Presentación de PowerPoint</vt:lpstr>
      <vt:lpstr>Reflexión </vt:lpstr>
      <vt:lpstr>Reflexión: Alcances de la relación </vt:lpstr>
      <vt:lpstr>Deber: Realizar en una hoja de papel ministro la práctica 12 13 y el Cierre del libro.</vt:lpstr>
      <vt:lpstr>Cierre </vt:lpstr>
      <vt:lpstr>LECCIÓN 6: CLASIFICACIÓN  </vt:lpstr>
      <vt:lpstr>Presentación de PowerPoint</vt:lpstr>
      <vt:lpstr>Presentación de PowerPoint</vt:lpstr>
      <vt:lpstr>Presentación de PowerPoint</vt:lpstr>
      <vt:lpstr>Clasificación</vt:lpstr>
      <vt:lpstr>Presentación de PowerPoint</vt:lpstr>
      <vt:lpstr>Práctica 1: Clasifica de dos maneras diferentes los elementos del siguiente conjunto. </vt:lpstr>
      <vt:lpstr>Presentación de PowerPoint</vt:lpstr>
      <vt:lpstr>Importante saber:</vt:lpstr>
      <vt:lpstr>Presentación de PowerPoint</vt:lpstr>
      <vt:lpstr>Conclusiones </vt:lpstr>
      <vt:lpstr>Importancia de la clasificación</vt:lpstr>
      <vt:lpstr>Aplicaciones de la clasificación: </vt:lpstr>
      <vt:lpstr>LECCIÓN 7: DEFINICIÓN DE CONCEPTOS </vt:lpstr>
      <vt:lpstr>La clase de los “elementos que tienen la cualidad de corte” </vt:lpstr>
      <vt:lpstr>Presentación de PowerPoint</vt:lpstr>
      <vt:lpstr>Presentación de PowerPoint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Habilidades del desarrollo del pensamiento</dc:title>
  <dc:creator>Roberto Cabrera</dc:creator>
  <cp:lastModifiedBy>Roberto Cabrera</cp:lastModifiedBy>
  <cp:revision>81</cp:revision>
  <dcterms:created xsi:type="dcterms:W3CDTF">2013-09-29T13:22:46Z</dcterms:created>
  <dcterms:modified xsi:type="dcterms:W3CDTF">2013-10-10T01:18:22Z</dcterms:modified>
</cp:coreProperties>
</file>