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61" r:id="rId2"/>
    <p:sldId id="287" r:id="rId3"/>
    <p:sldId id="258" r:id="rId4"/>
    <p:sldId id="259" r:id="rId5"/>
    <p:sldId id="260" r:id="rId6"/>
    <p:sldId id="262" r:id="rId7"/>
    <p:sldId id="288" r:id="rId8"/>
    <p:sldId id="270" r:id="rId9"/>
    <p:sldId id="264" r:id="rId10"/>
    <p:sldId id="263" r:id="rId11"/>
    <p:sldId id="268" r:id="rId12"/>
    <p:sldId id="267" r:id="rId13"/>
    <p:sldId id="286" r:id="rId14"/>
    <p:sldId id="281" r:id="rId15"/>
    <p:sldId id="282" r:id="rId16"/>
    <p:sldId id="284" r:id="rId17"/>
    <p:sldId id="273" r:id="rId1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57989" autoAdjust="0"/>
  </p:normalViewPr>
  <p:slideViewPr>
    <p:cSldViewPr>
      <p:cViewPr varScale="1">
        <p:scale>
          <a:sx n="43" d="100"/>
          <a:sy n="43" d="100"/>
        </p:scale>
        <p:origin x="21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pPr>
              <a:defRPr/>
            </a:pPr>
            <a:fld id="{73E83CF1-3148-4921-BD81-3836F9DA448C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pPr>
              <a:defRPr/>
            </a:pPr>
            <a:fld id="{9F41D3E3-9B59-4B59-B3D3-1BCB04F9DD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715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EA84B-1E06-432D-975E-78CF0494B201}" type="datetimeFigureOut">
              <a:rPr lang="es-ES" smtClean="0"/>
              <a:t>12/06/2016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62713-E5FE-4DEF-8F90-B4053244BF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1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empezó a viajar a lo largo de la costa Oeste Americana haciendo tours telefónicos y mientras hacía los tours el iba dejando unas pegatinas en las cabinas de los teléfonos públicos, las pegatinas leían “¿quieres oír un mensaje interesante?, llama a este número …” los número eran de bucles gratuitos.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2713-E5FE-4DEF-8F90-B4053244BF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97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 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Newbie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alguien que empieza a partir de una WEB basada en Hacking. Inicialmente es un novato, no hace nada y aprende lentamente. A veces se introduce en un sistema fácil 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 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lamers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 si que son peligrosos, no saben nada y creen tener el mundo en sus manos. Si cae en sus manos un programa generador de Virus, este, lo suelta en la red y muestra una sonrisa estúpida al tiempo que dice.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Prheaking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Phreaking es una extensión del Hacking y el Cracking. Los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Phreakers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expertos en sistemas de telefonía fija o inalámbrica. Conocen a fondo los sistemas de tonos, enrulados, tarjetas inteligentes y el sistema GSM.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2713-E5FE-4DEF-8F90-B4053244BF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09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Kevin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Mitnick</a:t>
            </a:r>
            <a:endParaRPr lang="es-E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Cóndor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fue calificado como “el criminal informático más buscado de la historia" por el Departamento de Justicia de EU.</a:t>
            </a: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hizo? sistema de acceso para los autobuses en Los Ángeles y así poder viajar gratis–, fue a partir de los 80 cuando ganó fama, luego de que penetró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 ultra protegidos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los de Nokia y Motorola, para robar secretos corporativos, incluso se sabe que hasta “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hackeaba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 otros hackers</a:t>
            </a:r>
          </a:p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2.-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Adrian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Lamo</a:t>
            </a:r>
            <a:r>
              <a:rPr lang="es-E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 vagabundo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debido a que viajaba a diferentes centros de Internet (cibercafés o bibliotecas) para realizar sus ataques “en diversas jurisdicciones” y con la menor exposición posible.</a:t>
            </a: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actividad no era del todo ilegal, pues consistía en infiltrarse a las redes de diferentes empresas para encontrar fallos e informarles al respecto, como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York Times, Microsoft,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!,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 y Bank of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 otros.</a:t>
            </a:r>
          </a:p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Kevin 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Poulsen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alias </a:t>
            </a:r>
            <a:r>
              <a:rPr lang="es-E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es-E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Dante</a:t>
            </a:r>
            <a:endParaRPr lang="es-E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Nacido en 1965, este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obtuvo acceso a las líneas telefónicas de la estación de radio KIIS-FM de Los Ángeles para hacer “la llamada 102” que le hizo acreedor a un nuevo Porsche; más allá,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Poulsen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ingresó a la base de datos del FBI y continuó cometiendo actos en contra de medios de comunicación locales. </a:t>
            </a:r>
          </a:p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2713-E5FE-4DEF-8F90-B4053244BF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48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Hamza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Bendelladj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hacker argelino retiró más de 4 mil millones de dólares en 217 bancos y donó todo para Palestina. </a:t>
            </a: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 fue condenado a muerte, y dio su adiós sonriendo, sin remordimientos. Sólo una conciencia hacia el bien puede presentar una cara tan tranquila al despedirse. </a:t>
            </a:r>
          </a:p>
          <a:p>
            <a:pPr fontAlgn="base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Hamza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Bemdelladj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pudo extraer de los bancos cantidades millonarias, lo curioso es que parte de sus ganancias eran destinadas para apoyar financieramente organizaciones no gubernamentales en África, e incluso dono 280 millones 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ONG´s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palestinas. 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2713-E5FE-4DEF-8F90-B4053244BF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9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Trashing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Cartoneo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).Generalmente, un usuario anota su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un papelito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yluego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cuando lo recuerda, lo arroja a la basura.</a:t>
            </a: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Monitorizacion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Shoulder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Surfing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(Señuelos):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programas diseñados con la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mismainterface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otro original.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Spoofing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-Looping:</a:t>
            </a: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Spoofing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puede traducirse como "hacerse pasar por otro" </a:t>
            </a:r>
          </a:p>
          <a:p>
            <a:r>
              <a:rPr lang="es-E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tipo de acción consiste en un grupo de sistemas comprometidos (también conocidos como “ordenadores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zombie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”) que atacan a un solo objetivo para causar una denegación de servicios a los usuarios legítimos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2713-E5FE-4DEF-8F90-B4053244BF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10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10 Rectángulo redondeado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11 Rectángulo redondeado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7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45A0-6890-47BE-9C84-6A8E96E8E575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18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73A8F8-2E3E-47DA-BCC3-34D0EA89F3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EB5E-72D4-4E62-B3FE-19140B304A8D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21E8-B291-4700-B441-05D694B304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9A53-C336-4CDC-87D9-B4E3718DCAEC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015C-0538-4213-A54C-357350A9DD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6D34-90CA-47B6-A1FD-6D65839440CE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10A4-A3E5-487E-A50D-E0C3AE251E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7D4F-0B07-4DA6-AC1C-42C539B1C5C7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E0E8-AA1D-4FC2-A7B0-CDD3515425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8DD944-CCD5-46DD-9373-4981CF286195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AA1017-7196-42D6-8B16-F5EED58FBB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DBAC-A3FB-4C93-BC9A-73A5CCA1E951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E62-1417-4075-BAD1-C42F8638C5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E77A-905F-45B7-9B84-2299A3E2481E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2EF4-410F-429C-B3F2-F811533ABE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25EE-D4B0-4962-BCFF-8EE0E4A5D7C6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6BD9-D678-4D69-85C9-536B1F0ACC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A7DB-CAFE-4F1A-99E9-3EB8A1BC6032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B272-A2FC-4AD4-998E-4A8A865ACF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Rectángulo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7FD8244-FD65-433F-8400-8792FB5D31C2}" type="datetimeFigureOut">
              <a:rPr lang="es-ES"/>
              <a:pPr>
                <a:defRPr/>
              </a:pPr>
              <a:t>12/06/2016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20D8E6-790B-4633-A18E-55B9BE9CB1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46" r:id="rId3"/>
    <p:sldLayoutId id="2147483847" r:id="rId4"/>
    <p:sldLayoutId id="2147483854" r:id="rId5"/>
    <p:sldLayoutId id="2147483855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 eaLnBrk="1" hangingPunct="1"/>
            <a:r>
              <a:rPr lang="es-ES" smtClean="0">
                <a:solidFill>
                  <a:schemeClr val="bg1"/>
                </a:solidFill>
              </a:rPr>
              <a:t>SEGURIDAD INFORMÁTICA</a:t>
            </a:r>
          </a:p>
        </p:txBody>
      </p:sp>
      <p:pic>
        <p:nvPicPr>
          <p:cNvPr id="4" name="3 Marcador de contenido" descr="seguridad hacke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786063"/>
            <a:ext cx="3352800" cy="2500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00563" y="2643188"/>
            <a:ext cx="4114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Garantiza que los recursos informáticos de una compañía estén disponibles para cumplir sus propósitos, es decir, que no estén dañados o alterados por circunstancias o factores externos.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s-ES" sz="2800" dirty="0">
              <a:latin typeface="+mn-lt"/>
            </a:endParaRP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 eaLnBrk="1" hangingPunct="1"/>
            <a:r>
              <a:rPr lang="es-ES" smtClean="0">
                <a:solidFill>
                  <a:schemeClr val="bg1"/>
                </a:solidFill>
              </a:rPr>
              <a:t>IMPORTANCIA DE LA SEGURIDAD</a:t>
            </a:r>
          </a:p>
        </p:txBody>
      </p:sp>
      <p:pic>
        <p:nvPicPr>
          <p:cNvPr id="4" name="3 Marcador de contenido" descr="Hacker-and-Crack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3286125"/>
            <a:ext cx="3767137" cy="2500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00563" y="2643188"/>
            <a:ext cx="4114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Por la existencia de personas ajenas a la información, también conocidas como piratas informáticos o hackers, que buscan tener acceso a la red empresarial para modificar, sustraer o borrar datos.</a:t>
            </a:r>
          </a:p>
          <a:p>
            <a:pPr marL="365125" indent="-255588" algn="just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s-ES" sz="2800" dirty="0">
              <a:latin typeface="+mn-lt"/>
            </a:endParaRP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Marcador de contenido" descr="Detalle de Ataque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642938"/>
            <a:ext cx="7358063" cy="5786437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000" smtClean="0"/>
              <a:t>VULNERABILIDADES EN LOS SISTEMAS OPERATIVOS</a:t>
            </a:r>
          </a:p>
        </p:txBody>
      </p:sp>
      <p:pic>
        <p:nvPicPr>
          <p:cNvPr id="12" name="11 Imagen" descr="windows-xp-sp3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0"/>
            <a:ext cx="253523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Marcador de contenido" descr="windows vista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13" y="2500313"/>
            <a:ext cx="2495550" cy="1828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 Marcador de contenido" descr="windows-7-graph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375" y="2571750"/>
            <a:ext cx="1928813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Marcador de contenido" descr="Logo_Windows_NET_Server_2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57563" y="4786313"/>
            <a:ext cx="2000250" cy="164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Ataque de día cero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Reporte-virus2-0Day-FD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372734"/>
            <a:ext cx="3974243" cy="420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822454"/>
          </a:xfrm>
        </p:spPr>
        <p:txBody>
          <a:bodyPr/>
          <a:lstStyle/>
          <a:p>
            <a:pPr algn="just"/>
            <a:r>
              <a:rPr lang="es-PE" dirty="0" smtClean="0">
                <a:solidFill>
                  <a:schemeClr val="accent2"/>
                </a:solidFill>
                <a:latin typeface="Arial Rounded MT Bold" pitchFamily="34" charset="0"/>
              </a:rPr>
              <a:t>Exigir contraseñas complicadas con mayúsculas, minúsculas, números y caracteres simbólicos es todavía la mejor manera de asegurar una red</a:t>
            </a:r>
            <a:endParaRPr lang="es-ES" dirty="0" smtClean="0"/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0" y="1000125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IV. MEDIDAS DE SEGURIDAD</a:t>
            </a:r>
          </a:p>
        </p:txBody>
      </p:sp>
      <p:pic>
        <p:nvPicPr>
          <p:cNvPr id="4" name="3 Imagen" descr="contraseñ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143380"/>
            <a:ext cx="307222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285720" y="2000240"/>
            <a:ext cx="4429156" cy="3929090"/>
          </a:xfrm>
        </p:spPr>
        <p:txBody>
          <a:bodyPr/>
          <a:lstStyle/>
          <a:p>
            <a:pPr algn="just"/>
            <a:r>
              <a:rPr lang="es-PE" sz="2400" dirty="0" smtClean="0">
                <a:solidFill>
                  <a:schemeClr val="accent2"/>
                </a:solidFill>
                <a:latin typeface="Arial Rounded MT Bold" pitchFamily="34" charset="0"/>
              </a:rPr>
              <a:t>Comprender la ingeniería social significa que nadie es inmune. Capacite a los empleados a reconocer ataques de "ingeniería social". Estas habilidades son esenciales para securizar adecuadamente todo su entorno informático.</a:t>
            </a:r>
            <a:endParaRPr lang="es-ES" sz="2400" dirty="0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30723" name="1 Título"/>
          <p:cNvSpPr>
            <a:spLocks noGrp="1"/>
          </p:cNvSpPr>
          <p:nvPr>
            <p:ph type="title"/>
          </p:nvPr>
        </p:nvSpPr>
        <p:spPr>
          <a:xfrm>
            <a:off x="0" y="714375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V. MEDIDAS DE SEGURIDAD</a:t>
            </a:r>
          </a:p>
        </p:txBody>
      </p:sp>
      <p:pic>
        <p:nvPicPr>
          <p:cNvPr id="4" name="3 Imagen" descr="Fundamentos de Ingenieria Social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786058"/>
            <a:ext cx="3448050" cy="22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2393958"/>
          </a:xfrm>
        </p:spPr>
        <p:txBody>
          <a:bodyPr/>
          <a:lstStyle/>
          <a:p>
            <a:pPr algn="just"/>
            <a:r>
              <a:rPr lang="es-PE" sz="2400" dirty="0" smtClean="0">
                <a:solidFill>
                  <a:schemeClr val="accent2"/>
                </a:solidFill>
                <a:latin typeface="Arial Rounded MT Bold" pitchFamily="34" charset="0"/>
              </a:rPr>
              <a:t>Para tener portátiles seguros se debe educar a los usuarios. Nadie desea que el robo de un portátil exponga a usuarios al riesgo del robo de identidad. Se debe utilizar el cifrado total de disco en todos los portátiles, PDAs y </a:t>
            </a:r>
            <a:r>
              <a:rPr lang="es-PE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smart</a:t>
            </a:r>
            <a:r>
              <a:rPr lang="es-PE" sz="24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s-PE" sz="2400" dirty="0" err="1" smtClean="0">
                <a:solidFill>
                  <a:schemeClr val="accent2"/>
                </a:solidFill>
                <a:latin typeface="Arial Rounded MT Bold" pitchFamily="34" charset="0"/>
              </a:rPr>
              <a:t>Phones</a:t>
            </a:r>
            <a:r>
              <a:rPr lang="es-PE" sz="2400" dirty="0" smtClean="0">
                <a:solidFill>
                  <a:schemeClr val="accent2"/>
                </a:solidFill>
                <a:latin typeface="Arial Rounded MT Bold" pitchFamily="34" charset="0"/>
              </a:rPr>
              <a:t> para proteger mejor a la información de la organización. </a:t>
            </a:r>
          </a:p>
          <a:p>
            <a:pPr algn="just">
              <a:buNone/>
            </a:pPr>
            <a:r>
              <a:rPr lang="es-PE" dirty="0" smtClean="0"/>
              <a:t> 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32771" name="1 Título"/>
          <p:cNvSpPr>
            <a:spLocks noGrp="1"/>
          </p:cNvSpPr>
          <p:nvPr>
            <p:ph type="title"/>
          </p:nvPr>
        </p:nvSpPr>
        <p:spPr>
          <a:xfrm>
            <a:off x="0" y="1000125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/>
            <a:r>
              <a:rPr lang="es-ES" smtClean="0">
                <a:solidFill>
                  <a:schemeClr val="bg1"/>
                </a:solidFill>
              </a:rPr>
              <a:t>VIII. MEDIDAS DE SEGURIDAD</a:t>
            </a:r>
          </a:p>
        </p:txBody>
      </p:sp>
      <p:pic>
        <p:nvPicPr>
          <p:cNvPr id="5" name="4 Imagen" descr="ladron+de+lap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21770"/>
            <a:ext cx="3043238" cy="204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3 Marcador de contenido" descr="theorangemarket-com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428625"/>
            <a:ext cx="4643437" cy="6429375"/>
          </a:xfrm>
        </p:spPr>
      </p:pic>
      <p:pic>
        <p:nvPicPr>
          <p:cNvPr id="33795" name="Picture 2" descr="C:\Documents and Settings\pc-01\Mis documentos\Descargas\Hack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1916832"/>
            <a:ext cx="3888432" cy="2736304"/>
          </a:xfrm>
        </p:spPr>
        <p:txBody>
          <a:bodyPr/>
          <a:lstStyle/>
          <a:p>
            <a:r>
              <a:rPr lang="es-ES" sz="6600" dirty="0" smtClean="0"/>
              <a:t>HACKERS 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13368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0" y="1000125"/>
            <a:ext cx="4114800" cy="5715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¿QUIENES SON?</a:t>
            </a:r>
          </a:p>
          <a:p>
            <a:pPr eaLnBrk="1" hangingPunct="1">
              <a:buFont typeface="Georgia" pitchFamily="18" charset="0"/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5" name="4 Imagen" descr="QUIEN 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2000250"/>
            <a:ext cx="21431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q hace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071688"/>
            <a:ext cx="4713288" cy="318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429125" y="1000125"/>
            <a:ext cx="4143375" cy="571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normAutofit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sz="2800" dirty="0">
                <a:solidFill>
                  <a:schemeClr val="bg1"/>
                </a:solidFill>
                <a:latin typeface="+mn-lt"/>
              </a:rPr>
              <a:t>¿QUE HACEN?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s-ES" sz="2800" dirty="0">
              <a:solidFill>
                <a:schemeClr val="bg1"/>
              </a:solidFill>
              <a:latin typeface="+mn-lt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s-ES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 eaLnBrk="1" hangingPunct="1"/>
            <a:r>
              <a:rPr lang="es-ES" smtClean="0">
                <a:solidFill>
                  <a:schemeClr val="bg1"/>
                </a:solidFill>
              </a:rPr>
              <a:t>LOS PRIMEROS HACKERS</a:t>
            </a:r>
          </a:p>
        </p:txBody>
      </p:sp>
      <p:pic>
        <p:nvPicPr>
          <p:cNvPr id="6" name="5 Marcador de contenido" descr="primeros hack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813" y="2500313"/>
            <a:ext cx="5072062" cy="35988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000750" y="3286125"/>
            <a:ext cx="3000375" cy="1428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Mark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Bernay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, conocido como "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The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Midnight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Skulker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"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s-ES" sz="2800" dirty="0">
              <a:latin typeface="+mn-lt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0" y="642938"/>
            <a:ext cx="8229600" cy="785812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</a:rPr>
              <a:t>TIPOS DE HACKER</a:t>
            </a:r>
          </a:p>
        </p:txBody>
      </p:sp>
      <p:pic>
        <p:nvPicPr>
          <p:cNvPr id="6" name="5 Marcador de contenido" descr="black ha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43050"/>
            <a:ext cx="228896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white h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1500173"/>
            <a:ext cx="2643206" cy="176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lammer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714752"/>
            <a:ext cx="2476491" cy="277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0" y="2928934"/>
            <a:ext cx="2285984" cy="42862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</a:rPr>
              <a:t>SOMBRERO NEGRO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00298" y="2786058"/>
            <a:ext cx="2643206" cy="42862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</a:rPr>
              <a:t>SOMBRERO BLANCO</a:t>
            </a:r>
            <a:endParaRPr lang="es-ES" sz="1500" b="1" dirty="0">
              <a:solidFill>
                <a:schemeClr val="bg1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572132" y="2143116"/>
            <a:ext cx="3286148" cy="4107685"/>
            <a:chOff x="5572132" y="2143116"/>
            <a:chExt cx="3286148" cy="4107685"/>
          </a:xfrm>
        </p:grpSpPr>
        <p:pic>
          <p:nvPicPr>
            <p:cNvPr id="11" name="10 Imagen" descr="copyhack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2132" y="2143116"/>
              <a:ext cx="3286148" cy="4107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13 Rectángulo"/>
            <p:cNvSpPr/>
            <p:nvPr/>
          </p:nvSpPr>
          <p:spPr>
            <a:xfrm>
              <a:off x="5572132" y="5786454"/>
              <a:ext cx="3286148" cy="428628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dirty="0" smtClean="0">
                  <a:solidFill>
                    <a:schemeClr val="bg1"/>
                  </a:solidFill>
                </a:rPr>
                <a:t>NEWBIE</a:t>
              </a:r>
              <a:endParaRPr lang="es-E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285720" y="6072206"/>
            <a:ext cx="2500330" cy="42862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</a:rPr>
              <a:t>LAMMER</a:t>
            </a:r>
            <a:endParaRPr lang="es-ES" sz="1500" b="1" dirty="0">
              <a:solidFill>
                <a:schemeClr val="bg1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071802" y="3571876"/>
            <a:ext cx="2414111" cy="2500330"/>
            <a:chOff x="3071802" y="3571876"/>
            <a:chExt cx="2414111" cy="2500330"/>
          </a:xfrm>
        </p:grpSpPr>
        <p:pic>
          <p:nvPicPr>
            <p:cNvPr id="16" name="15 Imagen" descr="phreake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1802" y="3571876"/>
              <a:ext cx="2414111" cy="2500330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3071802" y="5643578"/>
              <a:ext cx="2357454" cy="428628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500" b="1" dirty="0" smtClean="0">
                  <a:solidFill>
                    <a:schemeClr val="bg1"/>
                  </a:solidFill>
                </a:rPr>
                <a:t>PHREAKER</a:t>
              </a:r>
              <a:endParaRPr lang="es-ES" sz="1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31 Grupo"/>
          <p:cNvGrpSpPr>
            <a:grpSpLocks/>
          </p:cNvGrpSpPr>
          <p:nvPr/>
        </p:nvGrpSpPr>
        <p:grpSpPr bwMode="auto">
          <a:xfrm>
            <a:off x="0" y="500063"/>
            <a:ext cx="9001125" cy="5857875"/>
            <a:chOff x="0" y="500042"/>
            <a:chExt cx="9001156" cy="5857916"/>
          </a:xfrm>
        </p:grpSpPr>
        <p:pic>
          <p:nvPicPr>
            <p:cNvPr id="4" name="3 Imagen" descr="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00438"/>
              <a:ext cx="2857510" cy="2857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4 Imagen" descr="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0385" y="3571875"/>
              <a:ext cx="2000257" cy="15049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5 Imagen" descr="1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707" y="785794"/>
              <a:ext cx="1905007" cy="1905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6 Imagen" descr="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14" y="500042"/>
              <a:ext cx="3000385" cy="2879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7 Imagen" descr="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9012" y="571479"/>
              <a:ext cx="1928820" cy="28940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8 Imagen" descr="3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86650" y="3643314"/>
              <a:ext cx="1677994" cy="2517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9 Imagen" descr="4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72401" y="857231"/>
              <a:ext cx="1428755" cy="1816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12 Imagen" descr="7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00707" y="2928934"/>
              <a:ext cx="1571630" cy="1571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15 Rectángulo"/>
            <p:cNvSpPr/>
            <p:nvPr/>
          </p:nvSpPr>
          <p:spPr>
            <a:xfrm>
              <a:off x="214314" y="2928934"/>
              <a:ext cx="3000385" cy="42862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Kevin Mitnick</a:t>
              </a:r>
              <a:endParaRPr lang="es-ES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3429012" y="3071810"/>
              <a:ext cx="1928820" cy="357189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Kevin Poulson</a:t>
              </a:r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5500707" y="2357430"/>
              <a:ext cx="1928819" cy="357189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 err="1"/>
                <a:t>Sven</a:t>
              </a:r>
              <a:r>
                <a:rPr lang="es-PE" dirty="0"/>
                <a:t> </a:t>
              </a:r>
              <a:r>
                <a:rPr lang="es-PE" dirty="0" err="1"/>
                <a:t>Jaschan</a:t>
              </a:r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7286650" y="5786454"/>
              <a:ext cx="1643069" cy="357189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Adrian Lamo</a:t>
              </a:r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7572401" y="2357430"/>
              <a:ext cx="1428755" cy="357189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Stephen</a:t>
              </a:r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5500707" y="4143379"/>
              <a:ext cx="1571630" cy="357191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500" dirty="0"/>
                <a:t>David L. Smith</a:t>
              </a:r>
              <a:endParaRPr lang="es-ES" sz="1500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000385" y="4714883"/>
              <a:ext cx="2000257" cy="357191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David L. Smith</a:t>
              </a:r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0" y="6000767"/>
              <a:ext cx="2857510" cy="357191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No identificado</a:t>
              </a:r>
              <a:endParaRPr lang="es-ES" dirty="0"/>
            </a:p>
          </p:txBody>
        </p:sp>
      </p:grpSp>
      <p:grpSp>
        <p:nvGrpSpPr>
          <p:cNvPr id="10243" name="30 Grupo"/>
          <p:cNvGrpSpPr>
            <a:grpSpLocks/>
          </p:cNvGrpSpPr>
          <p:nvPr/>
        </p:nvGrpSpPr>
        <p:grpSpPr bwMode="auto">
          <a:xfrm>
            <a:off x="5214938" y="5000625"/>
            <a:ext cx="1785937" cy="1471613"/>
            <a:chOff x="4857752" y="5143512"/>
            <a:chExt cx="1785950" cy="1471921"/>
          </a:xfrm>
        </p:grpSpPr>
        <p:pic>
          <p:nvPicPr>
            <p:cNvPr id="12" name="11 Imagen" descr="6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57752" y="5143512"/>
              <a:ext cx="1785950" cy="1471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28 Rectángulo"/>
            <p:cNvSpPr/>
            <p:nvPr/>
          </p:nvSpPr>
          <p:spPr>
            <a:xfrm>
              <a:off x="4857752" y="6215299"/>
              <a:ext cx="1785950" cy="357262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dirty="0"/>
                <a:t>Michael Calce</a:t>
              </a:r>
              <a:endParaRPr lang="es-ES" dirty="0"/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0" y="285750"/>
            <a:ext cx="5857875" cy="50006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LOS HACKER MÁS FAMOSOS DEL MUNDO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79103" y="836712"/>
            <a:ext cx="8229600" cy="1066800"/>
          </a:xfrm>
        </p:spPr>
        <p:txBody>
          <a:bodyPr/>
          <a:lstStyle/>
          <a:p>
            <a:pPr algn="ctr"/>
            <a:r>
              <a:rPr lang="es-ES" dirty="0" err="1"/>
              <a:t>Hamza</a:t>
            </a:r>
            <a:r>
              <a:rPr lang="es-ES" dirty="0"/>
              <a:t> </a:t>
            </a:r>
            <a:r>
              <a:rPr lang="es-ES" dirty="0" err="1"/>
              <a:t>Bemdelladj</a:t>
            </a:r>
            <a:endParaRPr lang="es-ES" dirty="0"/>
          </a:p>
        </p:txBody>
      </p:sp>
      <p:pic>
        <p:nvPicPr>
          <p:cNvPr id="1026" name="Picture 2" descr="https://1.bp.blogspot.com/-Bm2yIXcqp-c/Vsd9VdY5jTI/AAAAAAAAAcI/YRd7UXMicuI/s320/image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9200"/>
            <a:ext cx="2464098" cy="36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usYjUbOrT-o/Vsd8NRWXIAI/AAAAAAAAAb8/Rwi4Hxh6rng/s1600/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980029" cy="28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1196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656E7F"/>
                </a:solidFill>
                <a:latin typeface="PT Serif"/>
              </a:rPr>
              <a:t>“Yo nunca trabajare para los sionistas incluso si me gustaría pasar el resto de mi vida en la cárcel!”.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55576" y="6222383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656E7F"/>
                </a:solidFill>
                <a:latin typeface="PT Serif"/>
              </a:rPr>
              <a:t>apodo BX1 o </a:t>
            </a:r>
            <a:r>
              <a:rPr lang="es-ES" dirty="0" err="1">
                <a:solidFill>
                  <a:srgbClr val="656E7F"/>
                </a:solidFill>
                <a:latin typeface="PT Serif"/>
              </a:rPr>
              <a:t>the</a:t>
            </a:r>
            <a:r>
              <a:rPr lang="es-ES" dirty="0">
                <a:solidFill>
                  <a:srgbClr val="656E7F"/>
                </a:solidFill>
                <a:latin typeface="PT Serif"/>
              </a:rPr>
              <a:t> </a:t>
            </a:r>
            <a:r>
              <a:rPr lang="es-ES" dirty="0" err="1">
                <a:solidFill>
                  <a:srgbClr val="656E7F"/>
                </a:solidFill>
                <a:latin typeface="PT Serif"/>
              </a:rPr>
              <a:t>smiler</a:t>
            </a:r>
            <a:r>
              <a:rPr lang="es-ES" dirty="0">
                <a:solidFill>
                  <a:srgbClr val="656E7F"/>
                </a:solidFill>
                <a:latin typeface="PT Serif"/>
              </a:rPr>
              <a:t> hacker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080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/>
            <a:r>
              <a:rPr lang="es-ES" smtClean="0">
                <a:solidFill>
                  <a:schemeClr val="bg1"/>
                </a:solidFill>
              </a:rPr>
              <a:t>TIPOS DE ATAQUES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2571750"/>
            <a:ext cx="7043738" cy="3465513"/>
          </a:xfrm>
        </p:spPr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Ingeniería Social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Trashing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(Cartonero)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Ataques de Monitorización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Ataques de Autenticación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Denial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of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Service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(DoS)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Ataques de Modificación - Daño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  <a:solidFill>
            <a:srgbClr val="000000">
              <a:alpha val="59999"/>
            </a:srgbClr>
          </a:solidFill>
        </p:spPr>
        <p:txBody>
          <a:bodyPr/>
          <a:lstStyle/>
          <a:p>
            <a:pPr algn="ctr" eaLnBrk="1" hangingPunct="1"/>
            <a:r>
              <a:rPr lang="es-ES" smtClean="0">
                <a:solidFill>
                  <a:schemeClr val="bg1"/>
                </a:solidFill>
              </a:rPr>
              <a:t>COMO LAS EMPRESAS SE PROTEGEN DE LOS HACKER</a:t>
            </a:r>
          </a:p>
        </p:txBody>
      </p:sp>
      <p:pic>
        <p:nvPicPr>
          <p:cNvPr id="4" name="3 Marcador de contenido" descr="AMENz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3" y="2786063"/>
            <a:ext cx="4095750" cy="2924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427</TotalTime>
  <Words>503</Words>
  <Application>Microsoft Office PowerPoint</Application>
  <PresentationFormat>Presentación en pantalla (4:3)</PresentationFormat>
  <Paragraphs>87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Georgia</vt:lpstr>
      <vt:lpstr>PT Serif</vt:lpstr>
      <vt:lpstr>Trebuchet MS</vt:lpstr>
      <vt:lpstr>Wingdings 2</vt:lpstr>
      <vt:lpstr>Urbano</vt:lpstr>
      <vt:lpstr>SEGURIDAD INFORMÁTICA</vt:lpstr>
      <vt:lpstr>HACKERS </vt:lpstr>
      <vt:lpstr>Presentación de PowerPoint</vt:lpstr>
      <vt:lpstr>LOS PRIMEROS HACKERS</vt:lpstr>
      <vt:lpstr>TIPOS DE HACKER</vt:lpstr>
      <vt:lpstr>Presentación de PowerPoint</vt:lpstr>
      <vt:lpstr>Hamza Bemdelladj</vt:lpstr>
      <vt:lpstr>TIPOS DE ATAQUES</vt:lpstr>
      <vt:lpstr>COMO LAS EMPRESAS SE PROTEGEN DE LOS HACKER</vt:lpstr>
      <vt:lpstr>IMPORTANCIA DE LA SEGURIDAD</vt:lpstr>
      <vt:lpstr>Presentación de PowerPoint</vt:lpstr>
      <vt:lpstr>VULNERABILIDADES EN LOS SISTEMAS OPERATIVOS</vt:lpstr>
      <vt:lpstr>Ataque de día cero</vt:lpstr>
      <vt:lpstr>IV. MEDIDAS DE SEGURIDAD</vt:lpstr>
      <vt:lpstr>V. MEDIDAS DE SEGURIDAD</vt:lpstr>
      <vt:lpstr>VIII. MEDIDAS DE SEGURIDAD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server</dc:creator>
  <cp:lastModifiedBy>RICHARD</cp:lastModifiedBy>
  <cp:revision>116</cp:revision>
  <dcterms:created xsi:type="dcterms:W3CDTF">2011-03-05T03:12:35Z</dcterms:created>
  <dcterms:modified xsi:type="dcterms:W3CDTF">2016-06-13T02:27:09Z</dcterms:modified>
</cp:coreProperties>
</file>